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36" r:id="rId5"/>
    <p:sldMasterId id="2147483721" r:id="rId6"/>
    <p:sldMasterId id="2147483732" r:id="rId7"/>
  </p:sldMasterIdLst>
  <p:notesMasterIdLst>
    <p:notesMasterId r:id="rId76"/>
  </p:notesMasterIdLst>
  <p:handoutMasterIdLst>
    <p:handoutMasterId r:id="rId77"/>
  </p:handoutMasterIdLst>
  <p:sldIdLst>
    <p:sldId id="730" r:id="rId8"/>
    <p:sldId id="727" r:id="rId9"/>
    <p:sldId id="732" r:id="rId10"/>
    <p:sldId id="733" r:id="rId11"/>
    <p:sldId id="581" r:id="rId12"/>
    <p:sldId id="771" r:id="rId13"/>
    <p:sldId id="583" r:id="rId14"/>
    <p:sldId id="764" r:id="rId15"/>
    <p:sldId id="584" r:id="rId16"/>
    <p:sldId id="738" r:id="rId17"/>
    <p:sldId id="768" r:id="rId18"/>
    <p:sldId id="772" r:id="rId19"/>
    <p:sldId id="773" r:id="rId20"/>
    <p:sldId id="775" r:id="rId21"/>
    <p:sldId id="774" r:id="rId22"/>
    <p:sldId id="783" r:id="rId23"/>
    <p:sldId id="765" r:id="rId24"/>
    <p:sldId id="621" r:id="rId25"/>
    <p:sldId id="620" r:id="rId26"/>
    <p:sldId id="769" r:id="rId27"/>
    <p:sldId id="776" r:id="rId28"/>
    <p:sldId id="742" r:id="rId29"/>
    <p:sldId id="777" r:id="rId30"/>
    <p:sldId id="778" r:id="rId31"/>
    <p:sldId id="779" r:id="rId32"/>
    <p:sldId id="750" r:id="rId33"/>
    <p:sldId id="751" r:id="rId34"/>
    <p:sldId id="752" r:id="rId35"/>
    <p:sldId id="755" r:id="rId36"/>
    <p:sldId id="780" r:id="rId37"/>
    <p:sldId id="781" r:id="rId38"/>
    <p:sldId id="757" r:id="rId39"/>
    <p:sldId id="687" r:id="rId40"/>
    <p:sldId id="658" r:id="rId41"/>
    <p:sldId id="688" r:id="rId42"/>
    <p:sldId id="707" r:id="rId43"/>
    <p:sldId id="708" r:id="rId44"/>
    <p:sldId id="723" r:id="rId45"/>
    <p:sldId id="685" r:id="rId46"/>
    <p:sldId id="666" r:id="rId47"/>
    <p:sldId id="671" r:id="rId48"/>
    <p:sldId id="694" r:id="rId49"/>
    <p:sldId id="510" r:id="rId50"/>
    <p:sldId id="522" r:id="rId51"/>
    <p:sldId id="759" r:id="rId52"/>
    <p:sldId id="674" r:id="rId53"/>
    <p:sldId id="675" r:id="rId54"/>
    <p:sldId id="676" r:id="rId55"/>
    <p:sldId id="697" r:id="rId56"/>
    <p:sldId id="762" r:id="rId57"/>
    <p:sldId id="699" r:id="rId58"/>
    <p:sldId id="698" r:id="rId59"/>
    <p:sldId id="680" r:id="rId60"/>
    <p:sldId id="681" r:id="rId61"/>
    <p:sldId id="682" r:id="rId62"/>
    <p:sldId id="716" r:id="rId63"/>
    <p:sldId id="770" r:id="rId64"/>
    <p:sldId id="684" r:id="rId65"/>
    <p:sldId id="701" r:id="rId66"/>
    <p:sldId id="766" r:id="rId67"/>
    <p:sldId id="712" r:id="rId68"/>
    <p:sldId id="782" r:id="rId69"/>
    <p:sldId id="714" r:id="rId70"/>
    <p:sldId id="725" r:id="rId71"/>
    <p:sldId id="715" r:id="rId72"/>
    <p:sldId id="726" r:id="rId73"/>
    <p:sldId id="821" r:id="rId74"/>
    <p:sldId id="484" r:id="rId75"/>
  </p:sldIdLst>
  <p:sldSz cx="12192000" cy="6858000"/>
  <p:notesSz cx="6669088"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100000" saltData="RDWf/efxiGEZYPZkSsLTLg==" hashData="DtSuLrEkBb+XmenTSDYK5moaPks="/>
  <p:extLst>
    <p:ext uri="{EFAFB233-063F-42B5-8137-9DF3F51BA10A}">
      <p15:sldGuideLst xmlns:p15="http://schemas.microsoft.com/office/powerpoint/2012/main">
        <p15:guide id="1" orient="horz" pos="2024" userDrawn="1">
          <p15:clr>
            <a:srgbClr val="A4A3A4"/>
          </p15:clr>
        </p15:guide>
        <p15:guide id="2" orient="horz" pos="1207" userDrawn="1">
          <p15:clr>
            <a:srgbClr val="A4A3A4"/>
          </p15:clr>
        </p15:guide>
        <p15:guide id="3" orient="horz" pos="3838" userDrawn="1">
          <p15:clr>
            <a:srgbClr val="A4A3A4"/>
          </p15:clr>
        </p15:guide>
        <p15:guide id="4" orient="horz" pos="618" userDrawn="1">
          <p15:clr>
            <a:srgbClr val="A4A3A4"/>
          </p15:clr>
        </p15:guide>
        <p15:guide id="5" pos="3840" userDrawn="1">
          <p15:clr>
            <a:srgbClr val="A4A3A4"/>
          </p15:clr>
        </p15:guide>
        <p15:guide id="6" pos="513" userDrawn="1">
          <p15:clr>
            <a:srgbClr val="A4A3A4"/>
          </p15:clr>
        </p15:guide>
        <p15:guide id="7" pos="722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se Festjens" initials="IF" lastIdx="20" clrIdx="0">
    <p:extLst>
      <p:ext uri="{19B8F6BF-5375-455C-9EA6-DF929625EA0E}">
        <p15:presenceInfo xmlns:p15="http://schemas.microsoft.com/office/powerpoint/2012/main" userId="S-1-5-21-3675852479-2980802970-892884109-284260" providerId="AD"/>
      </p:ext>
    </p:extLst>
  </p:cmAuthor>
  <p:cmAuthor id="2" name="Laurent Alexis" initials="LA" lastIdx="31" clrIdx="1">
    <p:extLst>
      <p:ext uri="{19B8F6BF-5375-455C-9EA6-DF929625EA0E}">
        <p15:presenceInfo xmlns:p15="http://schemas.microsoft.com/office/powerpoint/2012/main" userId="S-1-5-21-3675852479-2980802970-892884109-7083387" providerId="AD"/>
      </p:ext>
    </p:extLst>
  </p:cmAuthor>
  <p:cmAuthor id="3" name="Campet Simon" initials="CS" lastIdx="22" clrIdx="2">
    <p:extLst>
      <p:ext uri="{19B8F6BF-5375-455C-9EA6-DF929625EA0E}">
        <p15:presenceInfo xmlns:p15="http://schemas.microsoft.com/office/powerpoint/2012/main" userId="S::simon.campet@infrabel.be::5f4507e4-a304-492b-a660-ef8bdaf71d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0000"/>
    <a:srgbClr val="FF3300"/>
    <a:srgbClr val="FF00FF"/>
    <a:srgbClr val="EAEAEA"/>
    <a:srgbClr val="00CC00"/>
    <a:srgbClr val="33CC33"/>
    <a:srgbClr val="005DA4"/>
    <a:srgbClr val="FF66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Stijl, thema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67" autoAdjust="0"/>
    <p:restoredTop sz="94444" autoAdjust="0"/>
  </p:normalViewPr>
  <p:slideViewPr>
    <p:cSldViewPr>
      <p:cViewPr varScale="1">
        <p:scale>
          <a:sx n="67" d="100"/>
          <a:sy n="67" d="100"/>
        </p:scale>
        <p:origin x="78" y="180"/>
      </p:cViewPr>
      <p:guideLst>
        <p:guide orient="horz" pos="2024"/>
        <p:guide orient="horz" pos="1207"/>
        <p:guide orient="horz" pos="3838"/>
        <p:guide orient="horz" pos="618"/>
        <p:guide pos="3840"/>
        <p:guide pos="513"/>
        <p:guide pos="722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136" y="-24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1-09-29T10:48:52.669" idx="21">
    <p:pos x="6758" y="823"/>
    <p:text>à adapter. Cf WIT</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77" name="Rectangle 17"/>
          <p:cNvSpPr>
            <a:spLocks noChangeArrowheads="1"/>
          </p:cNvSpPr>
          <p:nvPr/>
        </p:nvSpPr>
        <p:spPr bwMode="auto">
          <a:xfrm>
            <a:off x="593730" y="9321808"/>
            <a:ext cx="1501775" cy="274638"/>
          </a:xfrm>
          <a:prstGeom prst="rect">
            <a:avLst/>
          </a:prstGeom>
          <a:noFill/>
          <a:ln w="9525">
            <a:noFill/>
            <a:miter lim="800000"/>
            <a:headEnd/>
            <a:tailEnd/>
          </a:ln>
          <a:effectLst/>
        </p:spPr>
        <p:txBody>
          <a:bodyPr lIns="0" tIns="0" rIns="0" bIns="0" anchor="ctr"/>
          <a:lstStyle/>
          <a:p>
            <a:pPr>
              <a:defRPr/>
            </a:pPr>
            <a:endParaRPr lang="en-GB" sz="1000" b="1"/>
          </a:p>
        </p:txBody>
      </p:sp>
      <p:sp>
        <p:nvSpPr>
          <p:cNvPr id="15378" name="Rectangle 18"/>
          <p:cNvSpPr>
            <a:spLocks noChangeArrowheads="1"/>
          </p:cNvSpPr>
          <p:nvPr/>
        </p:nvSpPr>
        <p:spPr bwMode="auto">
          <a:xfrm>
            <a:off x="2454275" y="9321808"/>
            <a:ext cx="1751013" cy="274638"/>
          </a:xfrm>
          <a:prstGeom prst="rect">
            <a:avLst/>
          </a:prstGeom>
          <a:noFill/>
          <a:ln w="9525">
            <a:noFill/>
            <a:miter lim="800000"/>
            <a:headEnd/>
            <a:tailEnd/>
          </a:ln>
          <a:effectLst/>
        </p:spPr>
        <p:txBody>
          <a:bodyPr lIns="0" tIns="0" rIns="0" bIns="0" anchor="ctr"/>
          <a:lstStyle/>
          <a:p>
            <a:pPr algn="ctr">
              <a:defRPr/>
            </a:pPr>
            <a:endParaRPr lang="en-GB" sz="1000" b="1"/>
          </a:p>
        </p:txBody>
      </p:sp>
      <p:sp>
        <p:nvSpPr>
          <p:cNvPr id="15379" name="Rectangle 19"/>
          <p:cNvSpPr>
            <a:spLocks noChangeArrowheads="1"/>
          </p:cNvSpPr>
          <p:nvPr/>
        </p:nvSpPr>
        <p:spPr bwMode="auto">
          <a:xfrm>
            <a:off x="5761043" y="9321808"/>
            <a:ext cx="307975" cy="274638"/>
          </a:xfrm>
          <a:prstGeom prst="rect">
            <a:avLst/>
          </a:prstGeom>
          <a:noFill/>
          <a:ln w="9525">
            <a:noFill/>
            <a:miter lim="800000"/>
            <a:headEnd/>
            <a:tailEnd/>
          </a:ln>
          <a:effectLst/>
        </p:spPr>
        <p:txBody>
          <a:bodyPr lIns="0" tIns="0" rIns="0" bIns="0" anchor="ctr"/>
          <a:lstStyle/>
          <a:p>
            <a:pPr algn="r">
              <a:defRPr/>
            </a:pPr>
            <a:fld id="{810A082C-6840-4EFE-8647-18FD7C403B87}" type="slidenum">
              <a:rPr lang="en-GB" sz="1000" b="1"/>
              <a:pPr algn="r">
                <a:defRPr/>
              </a:pPr>
              <a:t>‹N°›</a:t>
            </a:fld>
            <a:endParaRPr lang="en-GB" sz="1000" b="1"/>
          </a:p>
        </p:txBody>
      </p:sp>
    </p:spTree>
    <p:extLst>
      <p:ext uri="{BB962C8B-B14F-4D97-AF65-F5344CB8AC3E}">
        <p14:creationId xmlns:p14="http://schemas.microsoft.com/office/powerpoint/2010/main" val="134041126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4"/>
          <p:cNvSpPr>
            <a:spLocks noGrp="1" noRot="1" noChangeAspect="1" noChangeArrowheads="1" noTextEdit="1"/>
          </p:cNvSpPr>
          <p:nvPr>
            <p:ph type="sldImg" idx="2"/>
          </p:nvPr>
        </p:nvSpPr>
        <p:spPr bwMode="auto">
          <a:xfrm>
            <a:off x="26988" y="744538"/>
            <a:ext cx="6615112"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66752" y="4714883"/>
            <a:ext cx="5335587"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31" name="Rectangle 11"/>
          <p:cNvSpPr>
            <a:spLocks noChangeArrowheads="1"/>
          </p:cNvSpPr>
          <p:nvPr/>
        </p:nvSpPr>
        <p:spPr bwMode="auto">
          <a:xfrm>
            <a:off x="752479" y="9321808"/>
            <a:ext cx="1416049" cy="274638"/>
          </a:xfrm>
          <a:prstGeom prst="rect">
            <a:avLst/>
          </a:prstGeom>
          <a:noFill/>
          <a:ln w="9525">
            <a:noFill/>
            <a:miter lim="800000"/>
            <a:headEnd/>
            <a:tailEnd/>
          </a:ln>
          <a:effectLst/>
        </p:spPr>
        <p:txBody>
          <a:bodyPr lIns="0" tIns="0" rIns="0" bIns="0" anchor="ctr"/>
          <a:lstStyle/>
          <a:p>
            <a:pPr>
              <a:defRPr/>
            </a:pPr>
            <a:endParaRPr lang="en-GB" sz="1000" b="1"/>
          </a:p>
        </p:txBody>
      </p:sp>
      <p:sp>
        <p:nvSpPr>
          <p:cNvPr id="5132" name="Rectangle 12"/>
          <p:cNvSpPr>
            <a:spLocks noChangeArrowheads="1"/>
          </p:cNvSpPr>
          <p:nvPr/>
        </p:nvSpPr>
        <p:spPr bwMode="auto">
          <a:xfrm>
            <a:off x="2506663" y="9321808"/>
            <a:ext cx="1651000" cy="274638"/>
          </a:xfrm>
          <a:prstGeom prst="rect">
            <a:avLst/>
          </a:prstGeom>
          <a:noFill/>
          <a:ln w="9525">
            <a:noFill/>
            <a:miter lim="800000"/>
            <a:headEnd/>
            <a:tailEnd/>
          </a:ln>
          <a:effectLst/>
        </p:spPr>
        <p:txBody>
          <a:bodyPr lIns="0" tIns="0" rIns="0" bIns="0" anchor="ctr"/>
          <a:lstStyle/>
          <a:p>
            <a:pPr algn="ctr">
              <a:defRPr/>
            </a:pPr>
            <a:endParaRPr lang="en-GB" sz="1000" b="1"/>
          </a:p>
        </p:txBody>
      </p:sp>
      <p:sp>
        <p:nvSpPr>
          <p:cNvPr id="5133" name="Rectangle 13"/>
          <p:cNvSpPr>
            <a:spLocks noChangeArrowheads="1"/>
          </p:cNvSpPr>
          <p:nvPr/>
        </p:nvSpPr>
        <p:spPr bwMode="auto">
          <a:xfrm>
            <a:off x="5624514" y="9321808"/>
            <a:ext cx="290512" cy="274638"/>
          </a:xfrm>
          <a:prstGeom prst="rect">
            <a:avLst/>
          </a:prstGeom>
          <a:noFill/>
          <a:ln w="9525">
            <a:noFill/>
            <a:miter lim="800000"/>
            <a:headEnd/>
            <a:tailEnd/>
          </a:ln>
          <a:effectLst/>
        </p:spPr>
        <p:txBody>
          <a:bodyPr lIns="0" tIns="0" rIns="0" bIns="0" anchor="ctr"/>
          <a:lstStyle/>
          <a:p>
            <a:pPr algn="r">
              <a:defRPr/>
            </a:pPr>
            <a:fld id="{D93C347D-D09B-41ED-B28D-EAF77FA7DE18}" type="slidenum">
              <a:rPr lang="en-GB" sz="1000" b="1"/>
              <a:pPr algn="r">
                <a:defRPr/>
              </a:pPr>
              <a:t>‹N°›</a:t>
            </a:fld>
            <a:endParaRPr lang="en-GB" sz="1000" b="1"/>
          </a:p>
        </p:txBody>
      </p:sp>
    </p:spTree>
    <p:extLst>
      <p:ext uri="{BB962C8B-B14F-4D97-AF65-F5344CB8AC3E}">
        <p14:creationId xmlns:p14="http://schemas.microsoft.com/office/powerpoint/2010/main" val="62838442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0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0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0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teams.infrabel.be/sites/methods/O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988" y="744538"/>
            <a:ext cx="6615112" cy="3722687"/>
          </a:xfrm>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3905793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4361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79375" y="739775"/>
            <a:ext cx="6583363" cy="3703638"/>
          </a:xfrm>
          <a:ln/>
        </p:spPr>
      </p:sp>
      <p:sp>
        <p:nvSpPr>
          <p:cNvPr id="8601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79375" y="739775"/>
            <a:ext cx="6583363" cy="3703638"/>
          </a:xfrm>
          <a:ln/>
        </p:spPr>
      </p:sp>
      <p:sp>
        <p:nvSpPr>
          <p:cNvPr id="8601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32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92081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jdelijke aanduiding voor dia-afbeelding 1"/>
          <p:cNvSpPr>
            <a:spLocks noGrp="1" noRot="1" noChangeAspect="1" noTextEdit="1"/>
          </p:cNvSpPr>
          <p:nvPr>
            <p:ph type="sldImg"/>
          </p:nvPr>
        </p:nvSpPr>
        <p:spPr>
          <a:xfrm>
            <a:off x="26988" y="744538"/>
            <a:ext cx="6615112" cy="3722687"/>
          </a:xfrm>
          <a:ln/>
        </p:spPr>
      </p:sp>
      <p:sp>
        <p:nvSpPr>
          <p:cNvPr id="137219"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GB" dirty="0">
                <a:effectLst/>
                <a:hlinkClick r:id="rId3"/>
              </a:rPr>
              <a:t>Operational Safety</a:t>
            </a:r>
            <a:endParaRPr lang="en-GB" dirty="0"/>
          </a:p>
        </p:txBody>
      </p:sp>
    </p:spTree>
    <p:extLst>
      <p:ext uri="{BB962C8B-B14F-4D97-AF65-F5344CB8AC3E}">
        <p14:creationId xmlns:p14="http://schemas.microsoft.com/office/powerpoint/2010/main" val="3243639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1459" tIns="45730" rIns="91459" bIns="45730"/>
          <a:lstStyle/>
          <a:p>
            <a:pPr marL="0" marR="0" lvl="0" indent="0" algn="l" defTabSz="914400" rtl="0" eaLnBrk="1" fontAlgn="base" latinLnBrk="0" hangingPunct="1">
              <a:lnSpc>
                <a:spcPct val="100000"/>
              </a:lnSpc>
              <a:spcBef>
                <a:spcPct val="0"/>
              </a:spcBef>
              <a:spcAft>
                <a:spcPct val="0"/>
              </a:spcAft>
              <a:buClrTx/>
              <a:buSzTx/>
              <a:buFontTx/>
              <a:buNone/>
              <a:tabLst/>
              <a:defRPr/>
            </a:pPr>
            <a:fld id="{6DC0A393-39A7-5C44-9942-E5E6E3DB97A7}" type="slidenum">
              <a:rPr kumimoji="0" lang="nl-BE" sz="18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nl-BE"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03039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0" y="744538"/>
            <a:ext cx="6615113" cy="3722687"/>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60051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0" y="744538"/>
            <a:ext cx="6615113" cy="3722687"/>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1868397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0" y="744538"/>
            <a:ext cx="6615113" cy="3722687"/>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1523225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0" y="744538"/>
            <a:ext cx="6615113" cy="3722687"/>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6819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0" y="744538"/>
            <a:ext cx="6615113" cy="3722687"/>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343208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 y="749300"/>
            <a:ext cx="6651625" cy="374173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31989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6" descr="infrabel_logo_color_POS_RGB_15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985" y="298451"/>
            <a:ext cx="3704167" cy="741363"/>
          </a:xfrm>
          <a:prstGeom prst="rect">
            <a:avLst/>
          </a:prstGeom>
          <a:noFill/>
          <a:ln w="9525">
            <a:noFill/>
            <a:miter lim="800000"/>
            <a:headEnd/>
            <a:tailEnd/>
          </a:ln>
        </p:spPr>
      </p:pic>
      <p:pic>
        <p:nvPicPr>
          <p:cNvPr id="7" name="Picture 26" descr="infrabel_logo_color_POS_RGB_15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8285" y="298451"/>
            <a:ext cx="3704167" cy="741363"/>
          </a:xfrm>
          <a:prstGeom prst="rect">
            <a:avLst/>
          </a:prstGeom>
          <a:noFill/>
          <a:ln w="9525">
            <a:noFill/>
            <a:miter lim="800000"/>
            <a:headEnd/>
            <a:tailEnd/>
          </a:ln>
        </p:spPr>
      </p:pic>
      <p:sp>
        <p:nvSpPr>
          <p:cNvPr id="3074" name="Rectangle 2"/>
          <p:cNvSpPr>
            <a:spLocks noGrp="1" noChangeArrowheads="1"/>
          </p:cNvSpPr>
          <p:nvPr>
            <p:ph type="ctrTitle"/>
          </p:nvPr>
        </p:nvSpPr>
        <p:spPr>
          <a:xfrm>
            <a:off x="719403" y="1916113"/>
            <a:ext cx="5689600" cy="1441450"/>
          </a:xfrm>
        </p:spPr>
        <p:txBody>
          <a:bodyPr anchor="b"/>
          <a:lstStyle>
            <a:lvl1pPr>
              <a:defRPr sz="3200"/>
            </a:lvl1pPr>
          </a:lstStyle>
          <a:p>
            <a:r>
              <a:rPr lang="en-US" dirty="0"/>
              <a:t>Click to edit Master title style</a:t>
            </a:r>
            <a:endParaRPr lang="en-GB" dirty="0"/>
          </a:p>
        </p:txBody>
      </p:sp>
      <p:sp>
        <p:nvSpPr>
          <p:cNvPr id="3075" name="Rectangle 3"/>
          <p:cNvSpPr>
            <a:spLocks noGrp="1" noChangeArrowheads="1"/>
          </p:cNvSpPr>
          <p:nvPr>
            <p:ph type="subTitle" idx="1"/>
          </p:nvPr>
        </p:nvSpPr>
        <p:spPr>
          <a:xfrm>
            <a:off x="723637" y="3382964"/>
            <a:ext cx="5448300" cy="503237"/>
          </a:xfrm>
        </p:spPr>
        <p:txBody>
          <a:bodyPr anchor="ctr"/>
          <a:lstStyle>
            <a:lvl1pPr marL="0" indent="0">
              <a:buFontTx/>
              <a:buNone/>
              <a:defRPr b="1">
                <a:solidFill>
                  <a:srgbClr val="0070C0"/>
                </a:solidFill>
              </a:defRPr>
            </a:lvl1pPr>
          </a:lstStyle>
          <a:p>
            <a:r>
              <a:rPr lang="en-US" dirty="0"/>
              <a:t>Click to edit Master subtitle style</a:t>
            </a:r>
            <a:endParaRPr lang="en-GB" dirty="0"/>
          </a:p>
        </p:txBody>
      </p:sp>
      <p:pic>
        <p:nvPicPr>
          <p:cNvPr id="8" name="Picture 2" descr="D:\Documents And Settings\CPK7900\Desktop\kijkuit 3.jpg"/>
          <p:cNvPicPr>
            <a:picLocks noChangeAspect="1" noChangeArrowheads="1"/>
          </p:cNvPicPr>
          <p:nvPr userDrawn="1"/>
        </p:nvPicPr>
        <p:blipFill>
          <a:blip r:embed="rId3" cstate="print"/>
          <a:srcRect/>
          <a:stretch>
            <a:fillRect/>
          </a:stretch>
        </p:blipFill>
        <p:spPr bwMode="auto">
          <a:xfrm>
            <a:off x="6192012" y="-217476"/>
            <a:ext cx="7104789" cy="710286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Afbeelding 11">
            <a:extLst>
              <a:ext uri="{FF2B5EF4-FFF2-40B4-BE49-F238E27FC236}">
                <a16:creationId xmlns:a16="http://schemas.microsoft.com/office/drawing/2014/main" id="{D0BB3378-C5FD-0E42-8B0F-1E66EE15FE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2214"/>
          </a:xfrm>
          <a:prstGeom prst="rect">
            <a:avLst/>
          </a:prstGeom>
        </p:spPr>
      </p:pic>
      <p:pic>
        <p:nvPicPr>
          <p:cNvPr id="13" name="Afbeelding 12">
            <a:extLst>
              <a:ext uri="{FF2B5EF4-FFF2-40B4-BE49-F238E27FC236}">
                <a16:creationId xmlns:a16="http://schemas.microsoft.com/office/drawing/2014/main" id="{F68E521F-019F-1C4A-8728-0564038533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56E3B219-2633-CA4F-8AF5-DBB60C0854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C64D2338-5654-1F4A-9C62-121157932F82}"/>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7B97786C-8004-0943-991A-184A22C0CD53}"/>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7024A828-DDA5-D64F-BDF2-3A4452BAEF43}"/>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3404745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2299732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601156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 5">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l="24068" t="148" r="8817" b="1178"/>
          <a:stretch/>
        </p:blipFill>
        <p:spPr>
          <a:xfrm>
            <a:off x="-778120" y="-4564"/>
            <a:ext cx="7001265" cy="6862564"/>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550601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6">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D4219415-A53B-2B41-90B9-5BABB6529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5" name="Afbeelding 14">
            <a:extLst>
              <a:ext uri="{FF2B5EF4-FFF2-40B4-BE49-F238E27FC236}">
                <a16:creationId xmlns:a16="http://schemas.microsoft.com/office/drawing/2014/main" id="{3AE94913-E972-EE41-AB37-F6C7F66F31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pic>
        <p:nvPicPr>
          <p:cNvPr id="16" name="Afbeelding 15">
            <a:extLst>
              <a:ext uri="{FF2B5EF4-FFF2-40B4-BE49-F238E27FC236}">
                <a16:creationId xmlns:a16="http://schemas.microsoft.com/office/drawing/2014/main" id="{C78BD40C-9F65-7846-9B08-0C3F7E8879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400" y="5877000"/>
            <a:ext cx="2006045" cy="327600"/>
          </a:xfrm>
          <a:prstGeom prst="rect">
            <a:avLst/>
          </a:prstGeom>
        </p:spPr>
      </p:pic>
      <p:sp>
        <p:nvSpPr>
          <p:cNvPr id="19" name="Titel 28">
            <a:extLst>
              <a:ext uri="{FF2B5EF4-FFF2-40B4-BE49-F238E27FC236}">
                <a16:creationId xmlns:a16="http://schemas.microsoft.com/office/drawing/2014/main" id="{42A5EE27-DBC1-6A40-8B8E-82EA9D3E7631}"/>
              </a:ext>
            </a:extLst>
          </p:cNvPr>
          <p:cNvSpPr>
            <a:spLocks noGrp="1"/>
          </p:cNvSpPr>
          <p:nvPr>
            <p:ph type="title" hasCustomPrompt="1"/>
          </p:nvPr>
        </p:nvSpPr>
        <p:spPr>
          <a:xfrm>
            <a:off x="2195606" y="1797224"/>
            <a:ext cx="7800789" cy="2343711"/>
          </a:xfrm>
          <a:prstGeom prst="rect">
            <a:avLst/>
          </a:prstGeom>
        </p:spPr>
        <p:txBody>
          <a:bodyPr anchor="ctr">
            <a:normAutofit/>
          </a:bodyPr>
          <a:lstStyle>
            <a:lvl1pPr algn="ct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0" name="Tijdelijke aanduiding voor tekst 32">
            <a:extLst>
              <a:ext uri="{FF2B5EF4-FFF2-40B4-BE49-F238E27FC236}">
                <a16:creationId xmlns:a16="http://schemas.microsoft.com/office/drawing/2014/main" id="{6DACC24D-78C0-C14E-B9A6-23AFD9BFC3B6}"/>
              </a:ext>
            </a:extLst>
          </p:cNvPr>
          <p:cNvSpPr>
            <a:spLocks noGrp="1"/>
          </p:cNvSpPr>
          <p:nvPr>
            <p:ph type="body" sz="quarter" idx="12" hasCustomPrompt="1"/>
          </p:nvPr>
        </p:nvSpPr>
        <p:spPr>
          <a:xfrm>
            <a:off x="2195607" y="4180124"/>
            <a:ext cx="7800788" cy="354013"/>
          </a:xfrm>
          <a:prstGeom prst="rect">
            <a:avLst/>
          </a:prstGeom>
        </p:spPr>
        <p:txBody>
          <a:bodyPr>
            <a:noAutofit/>
          </a:bodyPr>
          <a:lstStyle>
            <a:lvl1pPr marL="0" indent="0" algn="ctr">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5" name="Tijdelijke aanduiding voor tekst 32">
            <a:extLst>
              <a:ext uri="{FF2B5EF4-FFF2-40B4-BE49-F238E27FC236}">
                <a16:creationId xmlns:a16="http://schemas.microsoft.com/office/drawing/2014/main" id="{CB788083-CA0D-D24B-8B18-9F58675CCEE8}"/>
              </a:ext>
            </a:extLst>
          </p:cNvPr>
          <p:cNvSpPr>
            <a:spLocks noGrp="1"/>
          </p:cNvSpPr>
          <p:nvPr>
            <p:ph type="body" sz="quarter" idx="13" hasCustomPrompt="1"/>
          </p:nvPr>
        </p:nvSpPr>
        <p:spPr>
          <a:xfrm>
            <a:off x="3892760" y="5871600"/>
            <a:ext cx="4406400" cy="352800"/>
          </a:xfrm>
          <a:prstGeom prst="rect">
            <a:avLst/>
          </a:prstGeom>
        </p:spPr>
        <p:txBody>
          <a:bodyPr anchor="ctr">
            <a:noAutofit/>
          </a:bodyPr>
          <a:lstStyle>
            <a:lvl1pPr marL="0" indent="0" algn="ct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sp>
        <p:nvSpPr>
          <p:cNvPr id="9"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8368938" y="5871600"/>
            <a:ext cx="1627457" cy="352800"/>
          </a:xfrm>
          <a:prstGeom prst="rect">
            <a:avLst/>
          </a:prstGeom>
        </p:spPr>
        <p:txBody>
          <a:bodyPr>
            <a:noAutofit/>
          </a:bodyPr>
          <a:lstStyle>
            <a:lvl1pPr marL="0" indent="0" algn="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spTree>
    <p:extLst>
      <p:ext uri="{BB962C8B-B14F-4D97-AF65-F5344CB8AC3E}">
        <p14:creationId xmlns:p14="http://schemas.microsoft.com/office/powerpoint/2010/main" val="3157110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6"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Tree>
    <p:extLst>
      <p:ext uri="{BB962C8B-B14F-4D97-AF65-F5344CB8AC3E}">
        <p14:creationId xmlns:p14="http://schemas.microsoft.com/office/powerpoint/2010/main" val="3788544336"/>
      </p:ext>
    </p:extLst>
  </p:cSld>
  <p:clrMapOvr>
    <a:masterClrMapping/>
  </p:clrMapOvr>
  <p:extLst>
    <p:ext uri="{DCECCB84-F9BA-43D5-87BE-67443E8EF086}">
      <p15:sldGuideLst xmlns:p15="http://schemas.microsoft.com/office/powerpoint/2012/main">
        <p15:guide id="1" orient="horz" pos="223" userDrawn="1">
          <p15:clr>
            <a:srgbClr val="FBAE40"/>
          </p15:clr>
        </p15:guide>
        <p15:guide id="2" pos="13237" userDrawn="1">
          <p15:clr>
            <a:srgbClr val="FBAE40"/>
          </p15:clr>
        </p15:guide>
        <p15:guide id="3" orient="horz" pos="36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6" name="Tijdelijke aanduiding voor dianummer 5">
            <a:extLst>
              <a:ext uri="{FF2B5EF4-FFF2-40B4-BE49-F238E27FC236}">
                <a16:creationId xmlns:a16="http://schemas.microsoft.com/office/drawing/2014/main" id="{9BD70334-D006-854B-BA49-9D20F1B8A016}"/>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8"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4089387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1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666573" y="1779344"/>
            <a:ext cx="10858859" cy="4518909"/>
          </a:xfrm>
          <a:prstGeom prst="rect">
            <a:avLst/>
          </a:prstGeom>
        </p:spPr>
        <p:txBody>
          <a:bodyPr/>
          <a:lstStyle>
            <a:lvl1pPr marL="0" indent="0" algn="l">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534597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List">
    <p:bg>
      <p:bgPr>
        <a:solidFill>
          <a:schemeClr val="tx2"/>
        </a:solidFill>
        <a:effectLst/>
      </p:bgPr>
    </p:bg>
    <p:spTree>
      <p:nvGrpSpPr>
        <p:cNvPr id="1" name=""/>
        <p:cNvGrpSpPr/>
        <p:nvPr/>
      </p:nvGrpSpPr>
      <p:grpSpPr>
        <a:xfrm>
          <a:off x="0" y="0"/>
          <a:ext cx="0" cy="0"/>
          <a:chOff x="0" y="0"/>
          <a:chExt cx="0" cy="0"/>
        </a:xfrm>
      </p:grpSpPr>
      <p:sp>
        <p:nvSpPr>
          <p:cNvPr id="10" name="Tijdelijke aanduiding voor dianummer 5">
            <a:extLst>
              <a:ext uri="{FF2B5EF4-FFF2-40B4-BE49-F238E27FC236}">
                <a16:creationId xmlns:a16="http://schemas.microsoft.com/office/drawing/2014/main" id="{08F3A2BC-D0BC-C747-AA3B-0FF2A563BD5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8" name="Text Placeholder 2"/>
          <p:cNvSpPr>
            <a:spLocks noGrp="1"/>
          </p:cNvSpPr>
          <p:nvPr>
            <p:ph type="body" sz="quarter" idx="22"/>
          </p:nvPr>
        </p:nvSpPr>
        <p:spPr>
          <a:xfrm>
            <a:off x="666572" y="1779342"/>
            <a:ext cx="5137821" cy="453599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24"/>
          </p:nvPr>
        </p:nvSpPr>
        <p:spPr>
          <a:xfrm>
            <a:off x="6378845" y="1779342"/>
            <a:ext cx="5146587" cy="453599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173583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ject + Title + Tex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6378846" y="1786074"/>
            <a:ext cx="5146585" cy="451217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766766" y="845232"/>
            <a:ext cx="4726425" cy="5576836"/>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14"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110926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59" userDrawn="1">
          <p15:clr>
            <a:srgbClr val="FBAE40"/>
          </p15:clr>
        </p15:guide>
        <p15:guide id="3" pos="1291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667" y="1916113"/>
            <a:ext cx="10752667" cy="4176712"/>
          </a:xfrm>
        </p:spPr>
        <p:txBody>
          <a:bodyPr/>
          <a:lstStyle>
            <a:lvl1pPr>
              <a:buFontTx/>
              <a:buNone/>
              <a:defRPr sz="2000"/>
            </a:lvl1pPr>
            <a:lvl2pPr>
              <a:defRPr sz="2000"/>
            </a:lvl2pPr>
            <a:lvl4pPr>
              <a:defRPr sz="2000" i="0"/>
            </a:lvl4pPr>
            <a:lvl5pPr>
              <a:defRPr sz="2000"/>
            </a:lvl5pPr>
            <a:lvl6pPr>
              <a:defRPr/>
            </a:lvl6pPr>
            <a:lvl7pPr>
              <a:buFont typeface="Arial" pitchFamily="34" charset="0"/>
              <a:buChar char="•"/>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el 10"/>
          <p:cNvSpPr>
            <a:spLocks noGrp="1"/>
          </p:cNvSpPr>
          <p:nvPr>
            <p:ph type="title"/>
          </p:nvPr>
        </p:nvSpPr>
        <p:spPr/>
        <p:txBody>
          <a:bodyPr/>
          <a:lstStyle/>
          <a:p>
            <a:r>
              <a:rPr lang="nl-NL"/>
              <a:t>Klik om de stijl te bewerken</a:t>
            </a:r>
            <a:endParaRPr lang="nl-BE"/>
          </a:p>
        </p:txBody>
      </p:sp>
      <p:sp>
        <p:nvSpPr>
          <p:cNvPr id="5" name="Rectangle 5"/>
          <p:cNvSpPr>
            <a:spLocks noGrp="1" noChangeArrowheads="1"/>
          </p:cNvSpPr>
          <p:nvPr>
            <p:ph type="ftr" sz="quarter" idx="11"/>
          </p:nvPr>
        </p:nvSpPr>
        <p:spPr>
          <a:ln/>
        </p:spPr>
        <p:txBody>
          <a:bodyPr/>
          <a:lstStyle>
            <a:lvl1pPr>
              <a:defRPr/>
            </a:lvl1pPr>
          </a:lstStyle>
          <a:p>
            <a:pPr>
              <a:defRPr/>
            </a:pPr>
            <a:r>
              <a:rPr lang="nl-NL"/>
              <a:t>VA_Leider van het werk VV_Indringing Type I</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CB3F286-761E-42D2-9394-CC16C0F1ABCC}" type="slidenum">
              <a:rPr lang="en-GB" smtClean="0"/>
              <a:pPr>
                <a:defRPr/>
              </a:pPr>
              <a:t>‹N°›</a:t>
            </a:fld>
            <a:r>
              <a:rPr lang="en-GB" dirty="0"/>
              <a:t>/78</a:t>
            </a:r>
          </a:p>
        </p:txBody>
      </p:sp>
      <p:sp>
        <p:nvSpPr>
          <p:cNvPr id="7"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ject + Title + Text 2">
    <p:bg>
      <p:bgPr>
        <a:solidFill>
          <a:schemeClr val="tx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41D8F43-F467-6241-A72E-B8BAA3607734}"/>
              </a:ext>
            </a:extLst>
          </p:cNvPr>
          <p:cNvSpPr>
            <a:spLocks noGrp="1"/>
          </p:cNvSpPr>
          <p:nvPr>
            <p:ph sz="quarter" idx="16"/>
          </p:nvPr>
        </p:nvSpPr>
        <p:spPr>
          <a:xfrm>
            <a:off x="0" y="44892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2" name="Tijdelijke aanduiding voor dianummer 5">
            <a:extLst>
              <a:ext uri="{FF2B5EF4-FFF2-40B4-BE49-F238E27FC236}">
                <a16:creationId xmlns:a16="http://schemas.microsoft.com/office/drawing/2014/main" id="{F0E76C92-10B1-5746-8A5B-50335A73238C}"/>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pic>
        <p:nvPicPr>
          <p:cNvPr id="8"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sp>
        <p:nvSpPr>
          <p:cNvPr id="15"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10" name="Text Placeholder 2"/>
          <p:cNvSpPr>
            <a:spLocks noGrp="1"/>
          </p:cNvSpPr>
          <p:nvPr>
            <p:ph type="body" sz="quarter" idx="20"/>
          </p:nvPr>
        </p:nvSpPr>
        <p:spPr>
          <a:xfrm>
            <a:off x="6378846" y="1786071"/>
            <a:ext cx="5146585" cy="3987420"/>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912144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Text + Objec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766766" y="1786074"/>
            <a:ext cx="5146585" cy="4520725"/>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6806766" y="845232"/>
            <a:ext cx="4726425" cy="5587398"/>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14"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752931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59" userDrawn="1">
          <p15:clr>
            <a:srgbClr val="FBAE40"/>
          </p15:clr>
        </p15:guide>
        <p15:guide id="3" pos="1291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Text + Object 2">
    <p:bg>
      <p:bgPr>
        <a:solidFill>
          <a:schemeClr val="tx2"/>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CB18433-8BE9-BB40-A990-BEE1341FD4D5}"/>
              </a:ext>
            </a:extLst>
          </p:cNvPr>
          <p:cNvSpPr>
            <a:spLocks noGrp="1"/>
          </p:cNvSpPr>
          <p:nvPr>
            <p:ph sz="quarter" idx="16"/>
          </p:nvPr>
        </p:nvSpPr>
        <p:spPr>
          <a:xfrm>
            <a:off x="6538912" y="-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3DC0EF3F-9C1C-A547-8D7D-17031E94253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‹N°›</a:t>
            </a:fld>
            <a:endParaRPr lang="nl-BE" dirty="0"/>
          </a:p>
        </p:txBody>
      </p:sp>
      <p:sp>
        <p:nvSpPr>
          <p:cNvPr id="1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766766" y="1786071"/>
            <a:ext cx="5146585" cy="3987420"/>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815652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6FC954-2F44-964F-86CF-E29D3A207F4F}"/>
              </a:ext>
            </a:extLst>
          </p:cNvPr>
          <p:cNvSpPr>
            <a:spLocks noGrp="1"/>
          </p:cNvSpPr>
          <p:nvPr>
            <p:ph type="body" sz="quarter" idx="12" hasCustomPrompt="1"/>
          </p:nvPr>
        </p:nvSpPr>
        <p:spPr>
          <a:xfrm>
            <a:off x="1724026" y="1568450"/>
            <a:ext cx="9180409" cy="3721100"/>
          </a:xfrm>
          <a:prstGeom prst="rect">
            <a:avLst/>
          </a:prstGeom>
        </p:spPr>
        <p:txBody>
          <a:bodyPr anchor="ctr"/>
          <a:lstStyle>
            <a:lvl1pPr marL="385763" indent="-385763">
              <a:buClr>
                <a:schemeClr val="accent2"/>
              </a:buClr>
              <a:buSzPct val="50000"/>
              <a:buFont typeface="+mj-lt"/>
              <a:buAutoNum type="arabicPeriod"/>
              <a:defRPr sz="4125" b="1" i="0">
                <a:solidFill>
                  <a:schemeClr val="accent2"/>
                </a:solidFill>
                <a:latin typeface="Calibri" panose="020F0502020204030204" pitchFamily="34" charset="0"/>
                <a:cs typeface="Calibri" panose="020F0502020204030204" pitchFamily="34" charset="0"/>
              </a:defRPr>
            </a:lvl1pPr>
          </a:lstStyle>
          <a:p>
            <a:pPr lvl="0"/>
            <a:r>
              <a:rPr lang="nl-NL" dirty="0" err="1"/>
              <a:t>Chapter</a:t>
            </a:r>
            <a:r>
              <a:rPr lang="nl-NL" dirty="0"/>
              <a:t> </a:t>
            </a:r>
            <a:r>
              <a:rPr lang="nl-NL" dirty="0" err="1"/>
              <a:t>title</a:t>
            </a:r>
            <a:endParaRPr lang="nl-NL" dirty="0"/>
          </a:p>
          <a:p>
            <a:pPr lvl="0"/>
            <a:r>
              <a:rPr lang="nl-NL" dirty="0" err="1"/>
              <a:t>Chapter</a:t>
            </a:r>
            <a:r>
              <a:rPr lang="nl-NL" dirty="0"/>
              <a:t> </a:t>
            </a:r>
            <a:r>
              <a:rPr lang="nl-BE" dirty="0" err="1"/>
              <a:t>title</a:t>
            </a:r>
            <a:endParaRPr lang="nl-BE" dirty="0"/>
          </a:p>
          <a:p>
            <a:pPr lvl="0"/>
            <a:r>
              <a:rPr lang="nl-NL" dirty="0" err="1"/>
              <a:t>Chapter</a:t>
            </a:r>
            <a:r>
              <a:rPr lang="nl-NL" dirty="0"/>
              <a:t> </a:t>
            </a:r>
            <a:r>
              <a:rPr lang="nl-BE" dirty="0" err="1"/>
              <a:t>title</a:t>
            </a:r>
            <a:endParaRPr lang="nl-BE" dirty="0"/>
          </a:p>
        </p:txBody>
      </p:sp>
      <p:pic>
        <p:nvPicPr>
          <p:cNvPr id="12" name="Afbeelding 11">
            <a:extLst>
              <a:ext uri="{FF2B5EF4-FFF2-40B4-BE49-F238E27FC236}">
                <a16:creationId xmlns:a16="http://schemas.microsoft.com/office/drawing/2014/main" id="{34A00E1B-6954-564A-AF5B-F8E0E0754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3" name="Afbeelding 12">
            <a:extLst>
              <a:ext uri="{FF2B5EF4-FFF2-40B4-BE49-F238E27FC236}">
                <a16:creationId xmlns:a16="http://schemas.microsoft.com/office/drawing/2014/main" id="{38DA4520-533D-FC46-B423-04FB72E24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484877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5"/>
            <a:ext cx="9180612" cy="1847917"/>
          </a:xfrm>
          <a:prstGeom prst="rect">
            <a:avLst/>
          </a:prstGeom>
        </p:spPr>
        <p:txBody>
          <a:bodyPr anchor="ctr">
            <a:noAutofit/>
          </a:bodyPr>
          <a:lstStyle>
            <a:lvl1pPr>
              <a:defRPr sz="4219" b="1" i="0">
                <a:solidFill>
                  <a:schemeClr val="accent2"/>
                </a:solidFill>
                <a:latin typeface="Calibri" panose="020F0502020204030204" pitchFamily="34" charset="0"/>
                <a:cs typeface="Calibri" panose="020F0502020204030204" pitchFamily="34" charset="0"/>
              </a:defRPr>
            </a:lvl1pPr>
          </a:lstStyle>
          <a:p>
            <a:r>
              <a:rPr lang="nl-NL" dirty="0" err="1"/>
              <a:t>Chapter</a:t>
            </a:r>
            <a:br>
              <a:rPr lang="nl-NL" dirty="0"/>
            </a:br>
            <a:r>
              <a:rPr lang="nl-NL" dirty="0" err="1"/>
              <a:t>title</a:t>
            </a:r>
            <a:endParaRPr lang="nl-BE" dirty="0"/>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2890129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dirty="0"/>
            </a:lvl1pPr>
          </a:lstStyle>
          <a:p>
            <a:pPr>
              <a:defRPr/>
            </a:pPr>
            <a:r>
              <a:rPr lang="nl-BE" dirty="0"/>
              <a:t>I-AM.11 / EV E04 / V1.02</a:t>
            </a:r>
            <a:endParaRPr lang="en-GB" dirty="0"/>
          </a:p>
        </p:txBody>
      </p:sp>
      <p:sp>
        <p:nvSpPr>
          <p:cNvPr id="3" name="Footer Placeholder 2"/>
          <p:cNvSpPr>
            <a:spLocks noGrp="1"/>
          </p:cNvSpPr>
          <p:nvPr>
            <p:ph type="ftr" sz="quarter" idx="11"/>
          </p:nvPr>
        </p:nvSpPr>
        <p:spPr>
          <a:xfrm>
            <a:off x="3791744" y="6308726"/>
            <a:ext cx="5856651" cy="288925"/>
          </a:xfrm>
        </p:spPr>
        <p:txBody>
          <a:bodyPr/>
          <a:lstStyle>
            <a:lvl1pPr>
              <a:defRPr b="1"/>
            </a:lvl1pPr>
          </a:lstStyle>
          <a:p>
            <a:pPr>
              <a:defRPr/>
            </a:pPr>
            <a:r>
              <a:rPr lang="nl-NL"/>
              <a:t>Gebruik van ZKL-staaf ter ondersteuning van de procedure S 460</a:t>
            </a:r>
            <a:endParaRPr lang="en-GB" dirty="0"/>
          </a:p>
        </p:txBody>
      </p:sp>
      <p:sp>
        <p:nvSpPr>
          <p:cNvPr id="4" name="Slide Number Placeholder 3"/>
          <p:cNvSpPr>
            <a:spLocks noGrp="1"/>
          </p:cNvSpPr>
          <p:nvPr>
            <p:ph type="sldNum" sz="quarter" idx="12"/>
          </p:nvPr>
        </p:nvSpPr>
        <p:spPr/>
        <p:txBody>
          <a:bodyPr/>
          <a:lstStyle>
            <a:lvl1pPr>
              <a:defRPr b="1"/>
            </a:lvl1pPr>
          </a:lstStyle>
          <a:p>
            <a:pPr>
              <a:defRPr/>
            </a:pPr>
            <a:fld id="{F589B018-ED39-4873-ADDC-36FB9B32DE69}" type="slidenum">
              <a:rPr lang="en-GB" smtClean="0"/>
              <a:pPr>
                <a:defRPr/>
              </a:pPr>
              <a:t>‹N°›</a:t>
            </a:fld>
            <a:r>
              <a:rPr lang="en-GB" dirty="0"/>
              <a:t>/62</a:t>
            </a:r>
          </a:p>
        </p:txBody>
      </p:sp>
    </p:spTree>
    <p:extLst>
      <p:ext uri="{BB962C8B-B14F-4D97-AF65-F5344CB8AC3E}">
        <p14:creationId xmlns:p14="http://schemas.microsoft.com/office/powerpoint/2010/main" val="3780794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Light">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3"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sz="2700" b="1" i="0" dirty="0">
              <a:latin typeface="Calibri" panose="020F0502020204030204" pitchFamily="34" charset="0"/>
              <a:cs typeface="Calibri" panose="020F0502020204030204" pitchFamily="34" charset="0"/>
            </a:endParaRPr>
          </a:p>
        </p:txBody>
      </p:sp>
      <p:sp>
        <p:nvSpPr>
          <p:cNvPr id="4" name="Text Placeholder 2"/>
          <p:cNvSpPr>
            <a:spLocks noGrp="1"/>
          </p:cNvSpPr>
          <p:nvPr>
            <p:ph type="body" sz="quarter" idx="10" hasCustomPrompt="1"/>
          </p:nvPr>
        </p:nvSpPr>
        <p:spPr>
          <a:xfrm>
            <a:off x="1306799" y="1306800"/>
            <a:ext cx="9300879" cy="4244400"/>
          </a:xfrm>
          <a:prstGeom prst="rect">
            <a:avLst/>
          </a:prstGeom>
        </p:spPr>
        <p:txBody>
          <a:bodyPr anchor="ctr"/>
          <a:lstStyle>
            <a:lvl1pPr marL="0" indent="0">
              <a:buNone/>
              <a:defRPr sz="2700">
                <a:solidFill>
                  <a:schemeClr val="bg1"/>
                </a:solidFill>
              </a:defRPr>
            </a:lvl1pPr>
          </a:lstStyle>
          <a:p>
            <a:r>
              <a:rPr lang="nl-BE" b="1" i="0" dirty="0" err="1">
                <a:latin typeface="Calibri" panose="020F0502020204030204" pitchFamily="34" charset="0"/>
                <a:cs typeface="Calibri" panose="020F0502020204030204" pitchFamily="34" charset="0"/>
              </a:rPr>
              <a:t>Your</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closing</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phrase</a:t>
            </a:r>
            <a:endParaRPr lang="nl-BE"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50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4" name="Picture 20" descr="foto-ppt-title-master"/>
          <p:cNvPicPr>
            <a:picLocks noChangeAspect="1" noChangeArrowheads="1"/>
          </p:cNvPicPr>
          <p:nvPr userDrawn="1"/>
        </p:nvPicPr>
        <p:blipFill>
          <a:blip r:embed="rId2" cstate="print"/>
          <a:srcRect/>
          <a:stretch>
            <a:fillRect/>
          </a:stretch>
        </p:blipFill>
        <p:spPr bwMode="auto">
          <a:xfrm>
            <a:off x="4942418" y="0"/>
            <a:ext cx="7249583" cy="6872288"/>
          </a:xfrm>
          <a:prstGeom prst="rect">
            <a:avLst/>
          </a:prstGeom>
          <a:noFill/>
          <a:ln w="9525">
            <a:noFill/>
            <a:miter lim="800000"/>
            <a:headEnd/>
            <a:tailEnd/>
          </a:ln>
        </p:spPr>
      </p:pic>
      <p:sp>
        <p:nvSpPr>
          <p:cNvPr id="5" name="Freeform 24"/>
          <p:cNvSpPr>
            <a:spLocks/>
          </p:cNvSpPr>
          <p:nvPr userDrawn="1"/>
        </p:nvSpPr>
        <p:spPr bwMode="auto">
          <a:xfrm>
            <a:off x="1" y="-1588"/>
            <a:ext cx="7719484" cy="6859588"/>
          </a:xfrm>
          <a:custGeom>
            <a:avLst/>
            <a:gdLst/>
            <a:ahLst/>
            <a:cxnLst>
              <a:cxn ang="0">
                <a:pos x="0" y="0"/>
              </a:cxn>
              <a:cxn ang="0">
                <a:pos x="0" y="4354"/>
              </a:cxn>
              <a:cxn ang="0">
                <a:pos x="2359" y="4354"/>
              </a:cxn>
              <a:cxn ang="0">
                <a:pos x="3674" y="0"/>
              </a:cxn>
              <a:cxn ang="0">
                <a:pos x="0" y="0"/>
              </a:cxn>
            </a:cxnLst>
            <a:rect l="0" t="0" r="r" b="b"/>
            <a:pathLst>
              <a:path w="3674" h="4354">
                <a:moveTo>
                  <a:pt x="0" y="0"/>
                </a:moveTo>
                <a:lnTo>
                  <a:pt x="0" y="4354"/>
                </a:lnTo>
                <a:lnTo>
                  <a:pt x="2359" y="4354"/>
                </a:lnTo>
                <a:lnTo>
                  <a:pt x="3674" y="0"/>
                </a:lnTo>
                <a:lnTo>
                  <a:pt x="0" y="0"/>
                </a:lnTo>
                <a:close/>
              </a:path>
            </a:pathLst>
          </a:custGeom>
          <a:solidFill>
            <a:schemeClr val="bg1"/>
          </a:solidFill>
          <a:ln w="9525">
            <a:noFill/>
            <a:round/>
            <a:headEnd/>
            <a:tailEnd/>
          </a:ln>
          <a:effectLst/>
        </p:spPr>
        <p:txBody>
          <a:bodyPr/>
          <a:lstStyle/>
          <a:p>
            <a:pPr algn="ctr">
              <a:defRPr/>
            </a:pPr>
            <a:endParaRPr lang="nl-BE"/>
          </a:p>
        </p:txBody>
      </p:sp>
      <p:sp>
        <p:nvSpPr>
          <p:cNvPr id="6" name="AutoShape 8"/>
          <p:cNvSpPr>
            <a:spLocks noChangeArrowheads="1"/>
          </p:cNvSpPr>
          <p:nvPr userDrawn="1"/>
        </p:nvSpPr>
        <p:spPr bwMode="auto">
          <a:xfrm>
            <a:off x="702733" y="6310314"/>
            <a:ext cx="10769600" cy="287337"/>
          </a:xfrm>
          <a:prstGeom prst="roundRect">
            <a:avLst>
              <a:gd name="adj" fmla="val 16667"/>
            </a:avLst>
          </a:prstGeom>
          <a:solidFill>
            <a:srgbClr val="BDE2F6"/>
          </a:solidFill>
          <a:ln w="9525">
            <a:noFill/>
            <a:round/>
            <a:headEnd/>
            <a:tailEnd/>
          </a:ln>
          <a:effectLst/>
        </p:spPr>
        <p:txBody>
          <a:bodyPr wrap="none" anchor="ctr"/>
          <a:lstStyle/>
          <a:p>
            <a:pPr algn="ctr">
              <a:defRPr/>
            </a:pPr>
            <a:endParaRPr lang="nl-BE"/>
          </a:p>
        </p:txBody>
      </p:sp>
      <p:pic>
        <p:nvPicPr>
          <p:cNvPr id="7" name="Picture 17" descr="infrabel_logo_color_POS_RGB_90"/>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3684" y="303213"/>
            <a:ext cx="2159000" cy="431800"/>
          </a:xfrm>
          <a:prstGeom prst="rect">
            <a:avLst/>
          </a:prstGeom>
          <a:noFill/>
          <a:ln w="9525">
            <a:noFill/>
            <a:miter lim="800000"/>
            <a:headEnd/>
            <a:tailEnd/>
          </a:ln>
        </p:spPr>
      </p:pic>
      <p:sp>
        <p:nvSpPr>
          <p:cNvPr id="9" name="Title 1"/>
          <p:cNvSpPr>
            <a:spLocks noGrp="1"/>
          </p:cNvSpPr>
          <p:nvPr>
            <p:ph type="title"/>
          </p:nvPr>
        </p:nvSpPr>
        <p:spPr>
          <a:xfrm>
            <a:off x="719667" y="981075"/>
            <a:ext cx="6233589" cy="865188"/>
          </a:xfrm>
        </p:spPr>
        <p:txBody>
          <a:bodyPr/>
          <a:lstStyle/>
          <a:p>
            <a:r>
              <a:rPr lang="en-US" dirty="0"/>
              <a:t>Click to edit Master title style</a:t>
            </a:r>
          </a:p>
        </p:txBody>
      </p:sp>
      <p:sp>
        <p:nvSpPr>
          <p:cNvPr id="10" name="Content Placeholder 2"/>
          <p:cNvSpPr>
            <a:spLocks noGrp="1"/>
          </p:cNvSpPr>
          <p:nvPr>
            <p:ph idx="1"/>
          </p:nvPr>
        </p:nvSpPr>
        <p:spPr>
          <a:xfrm>
            <a:off x="719667" y="1916113"/>
            <a:ext cx="4614328" cy="4151312"/>
          </a:xfrm>
        </p:spPr>
        <p:txBody>
          <a:bodyPr/>
          <a:lstStyle/>
          <a:p>
            <a:pPr lvl="0"/>
            <a:r>
              <a:rPr lang="en-US"/>
              <a:t>Click to edit Master text styles</a:t>
            </a:r>
          </a:p>
        </p:txBody>
      </p:sp>
      <p:sp>
        <p:nvSpPr>
          <p:cNvPr id="11" name="Rectangle 5"/>
          <p:cNvSpPr>
            <a:spLocks noGrp="1" noChangeArrowheads="1"/>
          </p:cNvSpPr>
          <p:nvPr>
            <p:ph type="ftr" sz="quarter" idx="11"/>
          </p:nvPr>
        </p:nvSpPr>
        <p:spPr/>
        <p:txBody>
          <a:bodyPr/>
          <a:lstStyle>
            <a:lvl1pPr>
              <a:defRPr sz="1000" b="1"/>
            </a:lvl1pPr>
          </a:lstStyle>
          <a:p>
            <a:pPr>
              <a:defRPr/>
            </a:pPr>
            <a:r>
              <a:rPr lang="nl-NL"/>
              <a:t>VA_Leider van het werk VV_Indringing Type I</a:t>
            </a:r>
            <a:endParaRPr lang="en-GB"/>
          </a:p>
        </p:txBody>
      </p:sp>
      <p:sp>
        <p:nvSpPr>
          <p:cNvPr id="12" name="Rectangle 6"/>
          <p:cNvSpPr>
            <a:spLocks noGrp="1" noChangeArrowheads="1"/>
          </p:cNvSpPr>
          <p:nvPr>
            <p:ph type="sldNum" sz="quarter" idx="12"/>
          </p:nvPr>
        </p:nvSpPr>
        <p:spPr/>
        <p:txBody>
          <a:bodyPr/>
          <a:lstStyle>
            <a:lvl1pPr algn="r">
              <a:defRPr sz="1000" b="1"/>
            </a:lvl1pPr>
          </a:lstStyle>
          <a:p>
            <a:pPr>
              <a:defRPr/>
            </a:pPr>
            <a:fld id="{D7588929-A269-4E2D-9DF9-A2CF51C84516}" type="slidenum">
              <a:rPr lang="en-GB" smtClean="0"/>
              <a:pPr>
                <a:defRPr/>
              </a:pPr>
              <a:t>‹N°›</a:t>
            </a:fld>
            <a:r>
              <a:rPr lang="en-GB" dirty="0"/>
              <a:t>/78</a:t>
            </a:r>
          </a:p>
        </p:txBody>
      </p:sp>
      <p:sp>
        <p:nvSpPr>
          <p:cNvPr id="13"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nl-BE" dirty="0"/>
          </a:p>
        </p:txBody>
      </p:sp>
      <p:sp>
        <p:nvSpPr>
          <p:cNvPr id="3" name="Content Placeholder 2"/>
          <p:cNvSpPr>
            <a:spLocks noGrp="1"/>
          </p:cNvSpPr>
          <p:nvPr>
            <p:ph sz="half" idx="1"/>
          </p:nvPr>
        </p:nvSpPr>
        <p:spPr>
          <a:xfrm>
            <a:off x="719667" y="1900239"/>
            <a:ext cx="5291667" cy="41671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4" name="Content Placeholder 3"/>
          <p:cNvSpPr>
            <a:spLocks noGrp="1"/>
          </p:cNvSpPr>
          <p:nvPr>
            <p:ph sz="half" idx="2"/>
          </p:nvPr>
        </p:nvSpPr>
        <p:spPr>
          <a:xfrm>
            <a:off x="6214533" y="1900239"/>
            <a:ext cx="5257800" cy="41671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Rectangle 5"/>
          <p:cNvSpPr>
            <a:spLocks noGrp="1" noChangeArrowheads="1"/>
          </p:cNvSpPr>
          <p:nvPr>
            <p:ph type="ftr" sz="quarter" idx="11"/>
          </p:nvPr>
        </p:nvSpPr>
        <p:spPr>
          <a:ln/>
        </p:spPr>
        <p:txBody>
          <a:bodyPr/>
          <a:lstStyle>
            <a:lvl1pPr>
              <a:defRPr/>
            </a:lvl1pPr>
          </a:lstStyle>
          <a:p>
            <a:pPr>
              <a:defRPr/>
            </a:pPr>
            <a:r>
              <a:rPr lang="nl-NL"/>
              <a:t>VA_Leider van het werk VV_Indringing Type I</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EDB05F8-DDF3-401A-B51F-2D60D43E759A}" type="slidenum">
              <a:rPr lang="en-GB" smtClean="0"/>
              <a:pPr>
                <a:defRPr/>
              </a:pPr>
              <a:t>‹N°›</a:t>
            </a:fld>
            <a:r>
              <a:rPr lang="en-GB" dirty="0"/>
              <a:t>/78</a:t>
            </a:r>
          </a:p>
        </p:txBody>
      </p:sp>
      <p:sp>
        <p:nvSpPr>
          <p:cNvPr id="8" name="Rectangle 4"/>
          <p:cNvSpPr>
            <a:spLocks noGrp="1" noChangeArrowheads="1"/>
          </p:cNvSpPr>
          <p:nvPr>
            <p:ph type="dt" sz="half" idx="13"/>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nl-BE" dirty="0"/>
          </a:p>
        </p:txBody>
      </p:sp>
      <p:sp>
        <p:nvSpPr>
          <p:cNvPr id="4" name="Rectangle 5"/>
          <p:cNvSpPr>
            <a:spLocks noGrp="1" noChangeArrowheads="1"/>
          </p:cNvSpPr>
          <p:nvPr>
            <p:ph type="ftr" sz="quarter" idx="11"/>
          </p:nvPr>
        </p:nvSpPr>
        <p:spPr>
          <a:ln/>
        </p:spPr>
        <p:txBody>
          <a:bodyPr/>
          <a:lstStyle>
            <a:lvl1pPr>
              <a:defRPr/>
            </a:lvl1pPr>
          </a:lstStyle>
          <a:p>
            <a:pPr>
              <a:defRPr/>
            </a:pPr>
            <a:r>
              <a:rPr lang="nl-NL"/>
              <a:t>VA_Leider van het werk VV_Indringing Type I</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E3D8617-6532-4FB7-81A8-923E2D20F10C}" type="slidenum">
              <a:rPr lang="en-GB" smtClean="0"/>
              <a:pPr>
                <a:defRPr/>
              </a:pPr>
              <a:t>‹N°›</a:t>
            </a:fld>
            <a:r>
              <a:rPr lang="en-GB" dirty="0"/>
              <a:t>/78</a:t>
            </a:r>
          </a:p>
        </p:txBody>
      </p:sp>
      <p:sp>
        <p:nvSpPr>
          <p:cNvPr id="6"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a:t>Klik om de stijl te bewerken</a:t>
            </a:r>
            <a:endParaRPr lang="nl-BE"/>
          </a:p>
        </p:txBody>
      </p:sp>
      <p:sp>
        <p:nvSpPr>
          <p:cNvPr id="4" name="Rectangle 5"/>
          <p:cNvSpPr>
            <a:spLocks noGrp="1" noChangeArrowheads="1"/>
          </p:cNvSpPr>
          <p:nvPr>
            <p:ph type="ftr" sz="quarter" idx="11"/>
          </p:nvPr>
        </p:nvSpPr>
        <p:spPr>
          <a:ln/>
        </p:spPr>
        <p:txBody>
          <a:bodyPr/>
          <a:lstStyle>
            <a:lvl1pPr>
              <a:defRPr/>
            </a:lvl1pPr>
          </a:lstStyle>
          <a:p>
            <a:pPr>
              <a:defRPr/>
            </a:pPr>
            <a:r>
              <a:rPr lang="nl-NL"/>
              <a:t>VA_Leider van het werk VV_Indringing Type I</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3DFBF0F-5AA5-433D-8FE3-74A4EA47EEC2}" type="slidenum">
              <a:rPr lang="en-GB" smtClean="0"/>
              <a:pPr>
                <a:defRPr/>
              </a:pPr>
              <a:t>‹N°›</a:t>
            </a:fld>
            <a:r>
              <a:rPr lang="en-GB" dirty="0"/>
              <a:t>/78</a:t>
            </a:r>
          </a:p>
        </p:txBody>
      </p:sp>
      <p:sp>
        <p:nvSpPr>
          <p:cNvPr id="7"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4" name="Rectangle 5"/>
          <p:cNvSpPr>
            <a:spLocks noGrp="1" noChangeArrowheads="1"/>
          </p:cNvSpPr>
          <p:nvPr>
            <p:ph type="ftr" sz="quarter" idx="11"/>
          </p:nvPr>
        </p:nvSpPr>
        <p:spPr>
          <a:ln/>
        </p:spPr>
        <p:txBody>
          <a:bodyPr/>
          <a:lstStyle>
            <a:lvl1pPr>
              <a:defRPr/>
            </a:lvl1pPr>
          </a:lstStyle>
          <a:p>
            <a:pPr>
              <a:defRPr/>
            </a:pPr>
            <a:r>
              <a:rPr lang="nl-NL"/>
              <a:t>VA_Leider van het werk VV_Indringing Type I</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A00083D-A4CF-4E8A-B05F-BC0F2007C783}" type="slidenum">
              <a:rPr lang="en-GB" smtClean="0"/>
              <a:pPr>
                <a:defRPr/>
              </a:pPr>
              <a:t>‹N°›</a:t>
            </a:fld>
            <a:r>
              <a:rPr lang="en-GB" dirty="0"/>
              <a:t>/78</a:t>
            </a:r>
          </a:p>
        </p:txBody>
      </p:sp>
      <p:sp>
        <p:nvSpPr>
          <p:cNvPr id="6"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ver slide 5">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l="24068" t="148" r="8817" b="1178"/>
          <a:stretch/>
        </p:blipFill>
        <p:spPr>
          <a:xfrm>
            <a:off x="-778119" y="-4564"/>
            <a:ext cx="7001265" cy="6862564"/>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2" y="2052840"/>
            <a:ext cx="5268913" cy="2343711"/>
          </a:xfrm>
          <a:prstGeom prst="rect">
            <a:avLst/>
          </a:prstGeom>
        </p:spPr>
        <p:txBody>
          <a:bodyPr anchor="t">
            <a:normAutofit/>
          </a:bodyPr>
          <a:lstStyle>
            <a:lvl1pPr>
              <a:defRPr sz="3094"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2" y="4594550"/>
            <a:ext cx="5268913" cy="354013"/>
          </a:xfrm>
          <a:prstGeom prst="rect">
            <a:avLst/>
          </a:prstGeom>
        </p:spPr>
        <p:txBody>
          <a:bodyPr>
            <a:noAutofit/>
          </a:bodyPr>
          <a:lstStyle>
            <a:lvl1pPr marL="0" indent="0">
              <a:buNone/>
              <a:defRPr sz="1406"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2" y="5551204"/>
            <a:ext cx="4406479" cy="354013"/>
          </a:xfrm>
          <a:prstGeom prst="rect">
            <a:avLst/>
          </a:prstGeom>
        </p:spPr>
        <p:txBody>
          <a:bodyPr>
            <a:noAutofit/>
          </a:bodyPr>
          <a:lstStyle>
            <a:lvl1pPr marL="0" indent="0">
              <a:buNone/>
              <a:defRPr sz="1013"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2"/>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9"/>
            <a:ext cx="2522779" cy="354013"/>
          </a:xfrm>
          <a:prstGeom prst="rect">
            <a:avLst/>
          </a:prstGeom>
        </p:spPr>
        <p:txBody>
          <a:bodyPr>
            <a:noAutofit/>
          </a:bodyPr>
          <a:lstStyle>
            <a:lvl1pPr marL="0" indent="0">
              <a:buNone/>
              <a:defRPr sz="1013"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3" y="681743"/>
            <a:ext cx="743489" cy="338378"/>
          </a:xfrm>
          <a:prstGeom prst="rect">
            <a:avLst/>
          </a:prstGeom>
        </p:spPr>
      </p:pic>
    </p:spTree>
    <p:extLst>
      <p:ext uri="{BB962C8B-B14F-4D97-AF65-F5344CB8AC3E}">
        <p14:creationId xmlns:p14="http://schemas.microsoft.com/office/powerpoint/2010/main" val="1173205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6D0D3FB-DE49-5D46-81B2-9E2BF69EA7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2399398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AutoShape 8"/>
          <p:cNvSpPr>
            <a:spLocks noChangeArrowheads="1"/>
          </p:cNvSpPr>
          <p:nvPr/>
        </p:nvSpPr>
        <p:spPr bwMode="auto">
          <a:xfrm>
            <a:off x="702733" y="6310314"/>
            <a:ext cx="10769600" cy="287337"/>
          </a:xfrm>
          <a:prstGeom prst="roundRect">
            <a:avLst>
              <a:gd name="adj" fmla="val 16667"/>
            </a:avLst>
          </a:prstGeom>
          <a:solidFill>
            <a:srgbClr val="BDE2F6"/>
          </a:solidFill>
          <a:ln w="9525">
            <a:noFill/>
            <a:round/>
            <a:headEnd/>
            <a:tailEnd/>
          </a:ln>
          <a:effectLst/>
        </p:spPr>
        <p:txBody>
          <a:bodyPr wrap="none" anchor="ctr"/>
          <a:lstStyle/>
          <a:p>
            <a:pPr algn="ctr">
              <a:defRPr/>
            </a:pPr>
            <a:endParaRPr lang="nl-BE" b="1"/>
          </a:p>
        </p:txBody>
      </p:sp>
      <p:sp>
        <p:nvSpPr>
          <p:cNvPr id="1027" name="Rectangle 2"/>
          <p:cNvSpPr>
            <a:spLocks noGrp="1" noChangeArrowheads="1"/>
          </p:cNvSpPr>
          <p:nvPr>
            <p:ph type="title"/>
          </p:nvPr>
        </p:nvSpPr>
        <p:spPr bwMode="auto">
          <a:xfrm>
            <a:off x="719667" y="981076"/>
            <a:ext cx="10752667" cy="887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719667" y="1916113"/>
            <a:ext cx="10752667" cy="4151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888318" y="6321426"/>
            <a:ext cx="4991100" cy="2762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000" b="1"/>
            </a:lvl1pPr>
          </a:lstStyle>
          <a:p>
            <a:pPr>
              <a:defRPr/>
            </a:pPr>
            <a:r>
              <a:rPr lang="nl-NL"/>
              <a:t>VA_Leider van het werk VV_Indringing Type I</a:t>
            </a:r>
            <a:endParaRPr lang="en-GB"/>
          </a:p>
        </p:txBody>
      </p:sp>
      <p:sp>
        <p:nvSpPr>
          <p:cNvPr id="1030" name="Rectangle 6"/>
          <p:cNvSpPr>
            <a:spLocks noGrp="1" noChangeArrowheads="1"/>
          </p:cNvSpPr>
          <p:nvPr>
            <p:ph type="sldNum" sz="quarter" idx="4"/>
          </p:nvPr>
        </p:nvSpPr>
        <p:spPr bwMode="auto">
          <a:xfrm>
            <a:off x="10703984" y="6321426"/>
            <a:ext cx="590549"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1"/>
            </a:lvl1pPr>
          </a:lstStyle>
          <a:p>
            <a:pPr>
              <a:defRPr/>
            </a:pPr>
            <a:fld id="{46E1D794-068F-4324-8FA1-91A8FD8623D5}" type="slidenum">
              <a:rPr lang="en-GB" smtClean="0"/>
              <a:pPr>
                <a:defRPr/>
              </a:pPr>
              <a:t>‹N°›</a:t>
            </a:fld>
            <a:r>
              <a:rPr lang="en-GB" dirty="0"/>
              <a:t>/78</a:t>
            </a:r>
          </a:p>
        </p:txBody>
      </p:sp>
      <p:pic>
        <p:nvPicPr>
          <p:cNvPr id="3" name="Picture 17" descr="infrabel_logo_color_POS_RGB_90"/>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3684" y="303213"/>
            <a:ext cx="2159000" cy="431800"/>
          </a:xfrm>
          <a:prstGeom prst="rect">
            <a:avLst/>
          </a:prstGeom>
          <a:noFill/>
          <a:ln w="9525">
            <a:noFill/>
            <a:miter lim="800000"/>
            <a:headEnd/>
            <a:tailEnd/>
          </a:ln>
        </p:spPr>
      </p:pic>
      <p:sp>
        <p:nvSpPr>
          <p:cNvPr id="9" name="Rectangle 4"/>
          <p:cNvSpPr>
            <a:spLocks noGrp="1" noChangeArrowheads="1"/>
          </p:cNvSpPr>
          <p:nvPr>
            <p:ph type="dt" sz="half" idx="2"/>
          </p:nvPr>
        </p:nvSpPr>
        <p:spPr bwMode="auto">
          <a:xfrm>
            <a:off x="863600" y="6321426"/>
            <a:ext cx="3041651"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fontAlgn="auto">
              <a:spcBef>
                <a:spcPts val="0"/>
              </a:spcBef>
              <a:spcAft>
                <a:spcPts val="0"/>
              </a:spcAft>
              <a:defRPr sz="1000" b="1">
                <a:latin typeface="+mn-lt"/>
                <a:cs typeface="+mn-cs"/>
              </a:defRPr>
            </a:lvl1pPr>
          </a:lstStyle>
          <a:p>
            <a:pPr>
              <a:defRPr/>
            </a:pPr>
            <a:r>
              <a:rPr lang="fr-FR"/>
              <a:t>I-AM.53 / E 19 – VA – v1.00 </a:t>
            </a:r>
            <a:endParaRPr lang="en-GB" dirty="0"/>
          </a:p>
        </p:txBody>
      </p:sp>
    </p:spTree>
  </p:cSld>
  <p:clrMap bg1="lt1" tx1="dk1" bg2="lt2" tx2="dk2" accent1="accent1" accent2="accent2" accent3="accent3" accent4="accent4" accent5="accent5" accent6="accent6" hlink="hlink" folHlink="folHlink"/>
  <p:sldLayoutIdLst>
    <p:sldLayoutId id="2147483719" r:id="rId1"/>
    <p:sldLayoutId id="2147483714" r:id="rId2"/>
    <p:sldLayoutId id="2147483720" r:id="rId3"/>
    <p:sldLayoutId id="2147483715" r:id="rId4"/>
    <p:sldLayoutId id="2147483716" r:id="rId5"/>
    <p:sldLayoutId id="2147483717" r:id="rId6"/>
    <p:sldLayoutId id="2147483718" r:id="rId7"/>
    <p:sldLayoutId id="2147483734" r:id="rId8"/>
  </p:sldLayoutIdLst>
  <p:hf hdr="0"/>
  <p:txStyles>
    <p:titleStyle>
      <a:lvl1pPr algn="l" rtl="0" eaLnBrk="0" fontAlgn="base" hangingPunct="0">
        <a:spcBef>
          <a:spcPct val="0"/>
        </a:spcBef>
        <a:spcAft>
          <a:spcPct val="0"/>
        </a:spcAft>
        <a:defRPr sz="2800" b="1">
          <a:solidFill>
            <a:srgbClr val="0070C0"/>
          </a:solidFill>
          <a:latin typeface="+mj-lt"/>
          <a:ea typeface="+mj-ea"/>
          <a:cs typeface="+mj-cs"/>
        </a:defRPr>
      </a:lvl1pPr>
      <a:lvl2pPr algn="l" rtl="0" eaLnBrk="0" fontAlgn="base" hangingPunct="0">
        <a:spcBef>
          <a:spcPct val="0"/>
        </a:spcBef>
        <a:spcAft>
          <a:spcPct val="0"/>
        </a:spcAft>
        <a:defRPr sz="2800" b="1">
          <a:solidFill>
            <a:srgbClr val="0070C0"/>
          </a:solidFill>
          <a:latin typeface="Arial" charset="0"/>
          <a:cs typeface="Arial" charset="0"/>
        </a:defRPr>
      </a:lvl2pPr>
      <a:lvl3pPr algn="l" rtl="0" eaLnBrk="0" fontAlgn="base" hangingPunct="0">
        <a:spcBef>
          <a:spcPct val="0"/>
        </a:spcBef>
        <a:spcAft>
          <a:spcPct val="0"/>
        </a:spcAft>
        <a:defRPr sz="2800" b="1">
          <a:solidFill>
            <a:srgbClr val="0070C0"/>
          </a:solidFill>
          <a:latin typeface="Arial" charset="0"/>
          <a:cs typeface="Arial" charset="0"/>
        </a:defRPr>
      </a:lvl3pPr>
      <a:lvl4pPr algn="l" rtl="0" eaLnBrk="0" fontAlgn="base" hangingPunct="0">
        <a:spcBef>
          <a:spcPct val="0"/>
        </a:spcBef>
        <a:spcAft>
          <a:spcPct val="0"/>
        </a:spcAft>
        <a:defRPr sz="2800" b="1">
          <a:solidFill>
            <a:srgbClr val="0070C0"/>
          </a:solidFill>
          <a:latin typeface="Arial" charset="0"/>
          <a:cs typeface="Arial" charset="0"/>
        </a:defRPr>
      </a:lvl4pPr>
      <a:lvl5pPr algn="l" rtl="0" eaLnBrk="0" fontAlgn="base" hangingPunct="0">
        <a:spcBef>
          <a:spcPct val="0"/>
        </a:spcBef>
        <a:spcAft>
          <a:spcPct val="0"/>
        </a:spcAft>
        <a:defRPr sz="2800" b="1">
          <a:solidFill>
            <a:srgbClr val="0070C0"/>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p:titleStyle>
    <p:body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6996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9C57023-7CE4-824C-8E0E-D8797537E412}"/>
              </a:ext>
            </a:extLst>
          </p:cNvPr>
          <p:cNvSpPr/>
          <p:nvPr userDrawn="1"/>
        </p:nvSpPr>
        <p:spPr>
          <a:xfrm>
            <a:off x="0" y="6495880"/>
            <a:ext cx="12192000" cy="36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6"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pic>
        <p:nvPicPr>
          <p:cNvPr id="5" name="Image 4"/>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84455" y="76925"/>
            <a:ext cx="698887" cy="318079"/>
          </a:xfrm>
          <a:prstGeom prst="rect">
            <a:avLst/>
          </a:prstGeom>
        </p:spPr>
      </p:pic>
    </p:spTree>
    <p:extLst>
      <p:ext uri="{BB962C8B-B14F-4D97-AF65-F5344CB8AC3E}">
        <p14:creationId xmlns:p14="http://schemas.microsoft.com/office/powerpoint/2010/main" val="17389272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5" r:id="rId1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B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A136B0-1AB2-9C47-AC9F-ACFCCD2DEA8D}"/>
              </a:ext>
            </a:extLst>
          </p:cNvPr>
          <p:cNvSpPr/>
          <p:nvPr userDrawn="1"/>
        </p:nvSpPr>
        <p:spPr>
          <a:xfrm>
            <a:off x="-3"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Afbeelding 6">
            <a:extLst>
              <a:ext uri="{FF2B5EF4-FFF2-40B4-BE49-F238E27FC236}">
                <a16:creationId xmlns:a16="http://schemas.microsoft.com/office/drawing/2014/main" id="{37A65FAF-7228-264A-8AFA-F74C32CDC4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4" name="Afbeelding 9">
            <a:extLst>
              <a:ext uri="{FF2B5EF4-FFF2-40B4-BE49-F238E27FC236}">
                <a16:creationId xmlns:a16="http://schemas.microsoft.com/office/drawing/2014/main" id="{20C8C401-6BA1-674F-B962-BAC7E365E0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2404882577"/>
      </p:ext>
    </p:extLst>
  </p:cSld>
  <p:clrMap bg1="lt1" tx1="dk1" bg2="lt2" tx2="dk2" accent1="accent1" accent2="accent2" accent3="accent3" accent4="accent4" accent5="accent5" accent6="accent6" hlink="hlink" folHlink="folHlink"/>
  <p:sldLayoutIdLst>
    <p:sldLayoutId id="2147483733" r:id="rId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B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png"/><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1.png"/><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1.jpeg"/><Relationship Id="rId10" Type="http://schemas.openxmlformats.org/officeDocument/2006/relationships/image" Target="../media/image45.png"/><Relationship Id="rId4" Type="http://schemas.openxmlformats.org/officeDocument/2006/relationships/image" Target="../media/image40.jpe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49.png"/><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5.xml"/><Relationship Id="rId5" Type="http://schemas.openxmlformats.org/officeDocument/2006/relationships/comments" Target="../comments/comment1.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7.png"/><Relationship Id="rId1" Type="http://schemas.openxmlformats.org/officeDocument/2006/relationships/slideLayout" Target="../slideLayouts/slideLayout15.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5.xml"/><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5.xml"/><Relationship Id="rId6" Type="http://schemas.openxmlformats.org/officeDocument/2006/relationships/image" Target="../media/image67.png"/><Relationship Id="rId5" Type="http://schemas.openxmlformats.org/officeDocument/2006/relationships/image" Target="../media/image22.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5.xml"/><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5.xml"/><Relationship Id="rId5" Type="http://schemas.openxmlformats.org/officeDocument/2006/relationships/image" Target="../media/image73.PNG"/><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6.png"/><Relationship Id="rId1" Type="http://schemas.openxmlformats.org/officeDocument/2006/relationships/slideLayout" Target="../slideLayouts/slideLayout15.xml"/><Relationship Id="rId5" Type="http://schemas.openxmlformats.org/officeDocument/2006/relationships/image" Target="../media/image67.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4.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7"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15.xml"/><Relationship Id="rId6" Type="http://schemas.openxmlformats.org/officeDocument/2006/relationships/image" Target="../media/image50.png"/><Relationship Id="rId5" Type="http://schemas.openxmlformats.org/officeDocument/2006/relationships/image" Target="../media/image66.png"/><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7.jpeg"/><Relationship Id="rId7" Type="http://schemas.openxmlformats.org/officeDocument/2006/relationships/image" Target="../media/image80.PNG"/><Relationship Id="rId2" Type="http://schemas.openxmlformats.org/officeDocument/2006/relationships/image" Target="../media/image76.png"/><Relationship Id="rId1" Type="http://schemas.openxmlformats.org/officeDocument/2006/relationships/slideLayout" Target="../slideLayouts/slideLayout15.xml"/><Relationship Id="rId6" Type="http://schemas.openxmlformats.org/officeDocument/2006/relationships/image" Target="../media/image37.PNG"/><Relationship Id="rId5" Type="http://schemas.openxmlformats.org/officeDocument/2006/relationships/image" Target="../media/image79.png"/><Relationship Id="rId10" Type="http://schemas.openxmlformats.org/officeDocument/2006/relationships/image" Target="../media/image83.PNG"/><Relationship Id="rId4" Type="http://schemas.openxmlformats.org/officeDocument/2006/relationships/image" Target="../media/image78.jpeg"/><Relationship Id="rId9" Type="http://schemas.openxmlformats.org/officeDocument/2006/relationships/image" Target="../media/image82.PNG"/></Relationships>
</file>

<file path=ppt/slides/_rels/slide3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4.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2.png"/><Relationship Id="rId7" Type="http://schemas.openxmlformats.org/officeDocument/2006/relationships/image" Target="../media/image50.png"/><Relationship Id="rId2" Type="http://schemas.openxmlformats.org/officeDocument/2006/relationships/image" Target="../media/image85.png"/><Relationship Id="rId1" Type="http://schemas.openxmlformats.org/officeDocument/2006/relationships/slideLayout" Target="../slideLayouts/slideLayout15.xml"/><Relationship Id="rId6" Type="http://schemas.openxmlformats.org/officeDocument/2006/relationships/image" Target="../media/image66.png"/><Relationship Id="rId5" Type="http://schemas.openxmlformats.org/officeDocument/2006/relationships/image" Target="../media/image67.png"/><Relationship Id="rId4" Type="http://schemas.openxmlformats.org/officeDocument/2006/relationships/image" Target="../media/image75.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4.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50.png"/><Relationship Id="rId4" Type="http://schemas.openxmlformats.org/officeDocument/2006/relationships/image" Target="../media/image89.png"/></Relationships>
</file>

<file path=ppt/slides/_rels/slide4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7.png"/><Relationship Id="rId7" Type="http://schemas.microsoft.com/office/2007/relationships/hdphoto" Target="../media/hdphoto2.wdp"/><Relationship Id="rId2" Type="http://schemas.openxmlformats.org/officeDocument/2006/relationships/image" Target="../media/image86.png"/><Relationship Id="rId1" Type="http://schemas.openxmlformats.org/officeDocument/2006/relationships/slideLayout" Target="../slideLayouts/slideLayout15.xml"/><Relationship Id="rId6" Type="http://schemas.openxmlformats.org/officeDocument/2006/relationships/image" Target="../media/image50.png"/><Relationship Id="rId5" Type="http://schemas.openxmlformats.org/officeDocument/2006/relationships/image" Target="../media/image37.PNG"/><Relationship Id="rId10" Type="http://schemas.openxmlformats.org/officeDocument/2006/relationships/image" Target="../media/image74.png"/><Relationship Id="rId4" Type="http://schemas.openxmlformats.org/officeDocument/2006/relationships/image" Target="../media/image92.png"/><Relationship Id="rId9" Type="http://schemas.microsoft.com/office/2007/relationships/hdphoto" Target="../media/hdphoto3.wdp"/></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4.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95.PNG"/><Relationship Id="rId7" Type="http://schemas.openxmlformats.org/officeDocument/2006/relationships/image" Target="../media/image75.png"/><Relationship Id="rId2" Type="http://schemas.openxmlformats.org/officeDocument/2006/relationships/image" Target="../media/image94.PNG"/><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66.png"/><Relationship Id="rId10" Type="http://schemas.openxmlformats.org/officeDocument/2006/relationships/image" Target="../media/image74.png"/><Relationship Id="rId4" Type="http://schemas.openxmlformats.org/officeDocument/2006/relationships/image" Target="../media/image96.png"/><Relationship Id="rId9"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5.xml"/><Relationship Id="rId4" Type="http://schemas.openxmlformats.org/officeDocument/2006/relationships/image" Target="../media/image9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23.png"/><Relationship Id="rId2" Type="http://schemas.openxmlformats.org/officeDocument/2006/relationships/image" Target="../media/image100.jpeg"/><Relationship Id="rId1" Type="http://schemas.openxmlformats.org/officeDocument/2006/relationships/slideLayout" Target="../slideLayouts/slideLayout15.xml"/><Relationship Id="rId6" Type="http://schemas.openxmlformats.org/officeDocument/2006/relationships/image" Target="../media/image37.PNG"/><Relationship Id="rId5" Type="http://schemas.openxmlformats.org/officeDocument/2006/relationships/image" Target="../media/image103.png"/><Relationship Id="rId4" Type="http://schemas.openxmlformats.org/officeDocument/2006/relationships/image" Target="../media/image102.png"/></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4.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5.png"/><Relationship Id="rId7" Type="http://schemas.openxmlformats.org/officeDocument/2006/relationships/image" Target="../media/image66.png"/><Relationship Id="rId2" Type="http://schemas.openxmlformats.org/officeDocument/2006/relationships/image" Target="../media/image104.png"/><Relationship Id="rId1" Type="http://schemas.openxmlformats.org/officeDocument/2006/relationships/slideLayout" Target="../slideLayouts/slideLayout15.xml"/><Relationship Id="rId6" Type="http://schemas.openxmlformats.org/officeDocument/2006/relationships/image" Target="../media/image67.png"/><Relationship Id="rId5" Type="http://schemas.openxmlformats.org/officeDocument/2006/relationships/image" Target="../media/image75.png"/><Relationship Id="rId10" Type="http://schemas.openxmlformats.org/officeDocument/2006/relationships/image" Target="../media/image106.png"/><Relationship Id="rId4" Type="http://schemas.openxmlformats.org/officeDocument/2006/relationships/image" Target="../media/image22.png"/><Relationship Id="rId9" Type="http://schemas.openxmlformats.org/officeDocument/2006/relationships/image" Target="../media/image101.png"/></Relationships>
</file>

<file path=ppt/slides/_rels/slide53.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image" Target="../media/image107.png"/><Relationship Id="rId1" Type="http://schemas.openxmlformats.org/officeDocument/2006/relationships/slideLayout" Target="../slideLayouts/slideLayout15.xml"/><Relationship Id="rId6" Type="http://schemas.openxmlformats.org/officeDocument/2006/relationships/image" Target="../media/image66.png"/><Relationship Id="rId11" Type="http://schemas.openxmlformats.org/officeDocument/2006/relationships/image" Target="../media/image111.png"/><Relationship Id="rId5" Type="http://schemas.openxmlformats.org/officeDocument/2006/relationships/image" Target="../media/image67.png"/><Relationship Id="rId10" Type="http://schemas.openxmlformats.org/officeDocument/2006/relationships/image" Target="../media/image110.png"/><Relationship Id="rId4" Type="http://schemas.openxmlformats.org/officeDocument/2006/relationships/image" Target="../media/image75.png"/><Relationship Id="rId9" Type="http://schemas.openxmlformats.org/officeDocument/2006/relationships/image" Target="../media/image109.png"/></Relationships>
</file>

<file path=ppt/slides/_rels/slide54.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5.png"/><Relationship Id="rId3" Type="http://schemas.openxmlformats.org/officeDocument/2006/relationships/image" Target="../media/image47.png"/><Relationship Id="rId7" Type="http://schemas.openxmlformats.org/officeDocument/2006/relationships/image" Target="../media/image108.png"/><Relationship Id="rId12" Type="http://schemas.openxmlformats.org/officeDocument/2006/relationships/image" Target="../media/image66.png"/><Relationship Id="rId2" Type="http://schemas.openxmlformats.org/officeDocument/2006/relationships/image" Target="../media/image101.png"/><Relationship Id="rId1" Type="http://schemas.openxmlformats.org/officeDocument/2006/relationships/slideLayout" Target="../slideLayouts/slideLayout15.xml"/><Relationship Id="rId6" Type="http://schemas.openxmlformats.org/officeDocument/2006/relationships/image" Target="../media/image114.png"/><Relationship Id="rId11" Type="http://schemas.openxmlformats.org/officeDocument/2006/relationships/image" Target="../media/image67.png"/><Relationship Id="rId5" Type="http://schemas.openxmlformats.org/officeDocument/2006/relationships/image" Target="../media/image113.png"/><Relationship Id="rId15" Type="http://schemas.openxmlformats.org/officeDocument/2006/relationships/image" Target="../media/image116.png"/><Relationship Id="rId10" Type="http://schemas.openxmlformats.org/officeDocument/2006/relationships/image" Target="../media/image75.png"/><Relationship Id="rId4" Type="http://schemas.openxmlformats.org/officeDocument/2006/relationships/image" Target="../media/image112.jpeg"/><Relationship Id="rId9" Type="http://schemas.openxmlformats.org/officeDocument/2006/relationships/image" Target="../media/image22.png"/><Relationship Id="rId14" Type="http://schemas.openxmlformats.org/officeDocument/2006/relationships/image" Target="../media/image23.png"/></Relationships>
</file>

<file path=ppt/slides/_rels/slide55.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22.png"/><Relationship Id="rId7" Type="http://schemas.openxmlformats.org/officeDocument/2006/relationships/image" Target="../media/image115.png"/><Relationship Id="rId2" Type="http://schemas.openxmlformats.org/officeDocument/2006/relationships/image" Target="../media/image99.png"/><Relationship Id="rId1" Type="http://schemas.openxmlformats.org/officeDocument/2006/relationships/slideLayout" Target="../slideLayouts/slideLayout15.xml"/><Relationship Id="rId6" Type="http://schemas.openxmlformats.org/officeDocument/2006/relationships/image" Target="../media/image66.png"/><Relationship Id="rId5" Type="http://schemas.openxmlformats.org/officeDocument/2006/relationships/image" Target="../media/image67.png"/><Relationship Id="rId4" Type="http://schemas.openxmlformats.org/officeDocument/2006/relationships/image" Target="../media/image75.png"/><Relationship Id="rId9" Type="http://schemas.openxmlformats.org/officeDocument/2006/relationships/image" Target="../media/image116.png"/></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4.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image" Target="../media/image118.png"/><Relationship Id="rId1" Type="http://schemas.openxmlformats.org/officeDocument/2006/relationships/slideLayout" Target="../slideLayouts/slideLayout15.xml"/><Relationship Id="rId6" Type="http://schemas.openxmlformats.org/officeDocument/2006/relationships/image" Target="../media/image66.png"/><Relationship Id="rId5" Type="http://schemas.openxmlformats.org/officeDocument/2006/relationships/image" Target="../media/image67.png"/><Relationship Id="rId4" Type="http://schemas.openxmlformats.org/officeDocument/2006/relationships/image" Target="../media/image75.png"/><Relationship Id="rId9" Type="http://schemas.openxmlformats.org/officeDocument/2006/relationships/image" Target="../media/image116.png"/></Relationships>
</file>

<file path=ppt/slides/_rels/slide58.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image" Target="../media/image118.png"/><Relationship Id="rId1" Type="http://schemas.openxmlformats.org/officeDocument/2006/relationships/slideLayout" Target="../slideLayouts/slideLayout15.xml"/><Relationship Id="rId6" Type="http://schemas.openxmlformats.org/officeDocument/2006/relationships/image" Target="../media/image66.png"/><Relationship Id="rId5" Type="http://schemas.openxmlformats.org/officeDocument/2006/relationships/image" Target="../media/image67.png"/><Relationship Id="rId4" Type="http://schemas.openxmlformats.org/officeDocument/2006/relationships/image" Target="../media/image75.png"/></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23.png"/><Relationship Id="rId2" Type="http://schemas.openxmlformats.org/officeDocument/2006/relationships/image" Target="../media/image121.png"/><Relationship Id="rId1" Type="http://schemas.openxmlformats.org/officeDocument/2006/relationships/slideLayout" Target="../slideLayouts/slideLayout15.xml"/><Relationship Id="rId6" Type="http://schemas.openxmlformats.org/officeDocument/2006/relationships/image" Target="../media/image123.png"/><Relationship Id="rId5" Type="http://schemas.openxmlformats.org/officeDocument/2006/relationships/image" Target="../media/image113.png"/><Relationship Id="rId4" Type="http://schemas.openxmlformats.org/officeDocument/2006/relationships/image" Target="../media/image66.png"/></Relationships>
</file>

<file path=ppt/slides/_rels/slide62.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24.png"/><Relationship Id="rId7" Type="http://schemas.openxmlformats.org/officeDocument/2006/relationships/image" Target="../media/image66.png"/><Relationship Id="rId2" Type="http://schemas.openxmlformats.org/officeDocument/2006/relationships/image" Target="../media/image119.png"/><Relationship Id="rId1" Type="http://schemas.openxmlformats.org/officeDocument/2006/relationships/slideLayout" Target="../slideLayouts/slideLayout15.xml"/><Relationship Id="rId6" Type="http://schemas.openxmlformats.org/officeDocument/2006/relationships/image" Target="../media/image122.png"/><Relationship Id="rId11" Type="http://schemas.openxmlformats.org/officeDocument/2006/relationships/image" Target="../media/image125.PNG"/><Relationship Id="rId5" Type="http://schemas.openxmlformats.org/officeDocument/2006/relationships/image" Target="../media/image121.png"/><Relationship Id="rId10" Type="http://schemas.openxmlformats.org/officeDocument/2006/relationships/image" Target="../media/image23.png"/><Relationship Id="rId4" Type="http://schemas.openxmlformats.org/officeDocument/2006/relationships/image" Target="../media/image89.png"/><Relationship Id="rId9" Type="http://schemas.openxmlformats.org/officeDocument/2006/relationships/image" Target="../media/image123.png"/></Relationships>
</file>

<file path=ppt/slides/_rels/slide63.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6.png"/><Relationship Id="rId7" Type="http://schemas.microsoft.com/office/2007/relationships/hdphoto" Target="../media/hdphoto4.wdp"/><Relationship Id="rId12" Type="http://schemas.openxmlformats.org/officeDocument/2006/relationships/image" Target="../media/image133.PNG"/><Relationship Id="rId2" Type="http://schemas.openxmlformats.org/officeDocument/2006/relationships/image" Target="../media/image119.png"/><Relationship Id="rId1" Type="http://schemas.openxmlformats.org/officeDocument/2006/relationships/slideLayout" Target="../slideLayouts/slideLayout15.xml"/><Relationship Id="rId6" Type="http://schemas.openxmlformats.org/officeDocument/2006/relationships/image" Target="../media/image128.png"/><Relationship Id="rId11" Type="http://schemas.openxmlformats.org/officeDocument/2006/relationships/image" Target="../media/image132.png"/><Relationship Id="rId5" Type="http://schemas.openxmlformats.org/officeDocument/2006/relationships/image" Target="../media/image22.png"/><Relationship Id="rId10" Type="http://schemas.openxmlformats.org/officeDocument/2006/relationships/image" Target="../media/image131.png"/><Relationship Id="rId4" Type="http://schemas.openxmlformats.org/officeDocument/2006/relationships/image" Target="../media/image127.png"/><Relationship Id="rId9" Type="http://schemas.openxmlformats.org/officeDocument/2006/relationships/image" Target="../media/image130.jpeg"/></Relationships>
</file>

<file path=ppt/slides/_rels/slide64.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15.xml"/><Relationship Id="rId5" Type="http://schemas.openxmlformats.org/officeDocument/2006/relationships/image" Target="../media/image136.PNG"/><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37.png"/><Relationship Id="rId7"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67.png"/><Relationship Id="rId5" Type="http://schemas.openxmlformats.org/officeDocument/2006/relationships/image" Target="../media/image75.png"/><Relationship Id="rId4" Type="http://schemas.openxmlformats.org/officeDocument/2006/relationships/image" Target="../media/image22.png"/></Relationships>
</file>

<file path=ppt/slides/_rels/slide6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15.xml"/><Relationship Id="rId5" Type="http://schemas.openxmlformats.org/officeDocument/2006/relationships/image" Target="../media/image136.PNG"/><Relationship Id="rId4" Type="http://schemas.openxmlformats.org/officeDocument/2006/relationships/image" Target="../media/image23.png"/></Relationships>
</file>

<file path=ppt/slides/_rels/slide67.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13.png"/><Relationship Id="rId7" Type="http://schemas.openxmlformats.org/officeDocument/2006/relationships/image" Target="../media/image139.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138.png"/><Relationship Id="rId5" Type="http://schemas.openxmlformats.org/officeDocument/2006/relationships/image" Target="../media/image66.png"/><Relationship Id="rId4" Type="http://schemas.openxmlformats.org/officeDocument/2006/relationships/image" Target="../media/image114.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73526" y="1706588"/>
            <a:ext cx="4324136" cy="2448075"/>
          </a:xfrm>
        </p:spPr>
        <p:txBody>
          <a:bodyPr>
            <a:noAutofit/>
          </a:bodyPr>
          <a:lstStyle/>
          <a:p>
            <a:br>
              <a:rPr lang="fr-FR" sz="1800" dirty="0"/>
            </a:br>
            <a:br>
              <a:rPr lang="fr-FR" sz="1800" dirty="0"/>
            </a:br>
            <a:r>
              <a:rPr lang="fr-FR" sz="1800" dirty="0"/>
              <a:t>Direction Asset Management</a:t>
            </a:r>
            <a:br>
              <a:rPr lang="fr-FR" sz="1800" dirty="0"/>
            </a:br>
            <a:br>
              <a:rPr lang="fr-FR" sz="1800" dirty="0"/>
            </a:br>
            <a:r>
              <a:rPr lang="fr-FR" sz="1800" dirty="0">
                <a:solidFill>
                  <a:srgbClr val="FF0000"/>
                </a:solidFill>
              </a:rPr>
              <a:t>Unité 66 (version entrepreneur)</a:t>
            </a:r>
            <a:br>
              <a:rPr lang="fr-FR" sz="1800" dirty="0">
                <a:solidFill>
                  <a:srgbClr val="FF0000"/>
                </a:solidFill>
              </a:rPr>
            </a:br>
            <a:br>
              <a:rPr lang="fr-FR" sz="1800" dirty="0">
                <a:solidFill>
                  <a:srgbClr val="FF0000"/>
                </a:solidFill>
              </a:rPr>
            </a:br>
            <a:r>
              <a:rPr lang="fr-FR" sz="1800" dirty="0">
                <a:solidFill>
                  <a:srgbClr val="FF0000"/>
                </a:solidFill>
              </a:rPr>
              <a:t>Chef </a:t>
            </a:r>
            <a:r>
              <a:rPr lang="fr-FR" sz="1800">
                <a:solidFill>
                  <a:srgbClr val="FF0000"/>
                </a:solidFill>
              </a:rPr>
              <a:t>de travail </a:t>
            </a:r>
            <a:r>
              <a:rPr lang="fr-FR" sz="1800" dirty="0">
                <a:solidFill>
                  <a:srgbClr val="FF0000"/>
                </a:solidFill>
              </a:rPr>
              <a:t>- Responsable de la sécurité </a:t>
            </a:r>
            <a:br>
              <a:rPr lang="fr-FR" sz="1800" dirty="0">
                <a:solidFill>
                  <a:srgbClr val="FF0000"/>
                </a:solidFill>
              </a:rPr>
            </a:br>
            <a:br>
              <a:rPr lang="fr-FR" sz="1800" dirty="0">
                <a:solidFill>
                  <a:srgbClr val="FF0000"/>
                </a:solidFill>
              </a:rPr>
            </a:br>
            <a:r>
              <a:rPr lang="fr-FR" sz="1800" dirty="0">
                <a:solidFill>
                  <a:srgbClr val="FF0000"/>
                </a:solidFill>
              </a:rPr>
              <a:t>Système de Protection avec ‘Annonceur’</a:t>
            </a:r>
            <a:br>
              <a:rPr lang="fr-FR" sz="1800" dirty="0">
                <a:solidFill>
                  <a:srgbClr val="FF0000"/>
                </a:solidFill>
              </a:rPr>
            </a:br>
            <a:r>
              <a:rPr lang="fr-FR" sz="1800" dirty="0">
                <a:solidFill>
                  <a:srgbClr val="FF0000"/>
                </a:solidFill>
              </a:rPr>
              <a:t>Empiètement type I et II</a:t>
            </a:r>
            <a:br>
              <a:rPr lang="fr-FR" sz="1800" dirty="0"/>
            </a:br>
            <a:br>
              <a:rPr lang="fr-FR" sz="1800" dirty="0"/>
            </a:br>
            <a:endParaRPr lang="fr-BE" sz="1800" dirty="0"/>
          </a:p>
        </p:txBody>
      </p:sp>
      <p:sp>
        <p:nvSpPr>
          <p:cNvPr id="6" name="TextBox 4"/>
          <p:cNvSpPr txBox="1"/>
          <p:nvPr/>
        </p:nvSpPr>
        <p:spPr>
          <a:xfrm>
            <a:off x="6296425" y="5805264"/>
            <a:ext cx="3483877" cy="230832"/>
          </a:xfrm>
          <a:prstGeom prst="rect">
            <a:avLst/>
          </a:prstGeom>
          <a:solidFill>
            <a:schemeClr val="bg1">
              <a:lumMod val="85000"/>
            </a:schemeClr>
          </a:solidFill>
          <a:ln>
            <a:noFill/>
          </a:ln>
        </p:spPr>
        <p:txBody>
          <a:bodyPr wrap="square">
            <a:spAutoFit/>
          </a:bodyPr>
          <a:lstStyle/>
          <a:p>
            <a:pPr>
              <a:defRPr/>
            </a:pPr>
            <a:r>
              <a:rPr lang="fr-FR" sz="900" b="1" dirty="0"/>
              <a:t>Ce document ne remplace pas la réglementation en vigueur!</a:t>
            </a:r>
            <a:endParaRPr lang="fr-BE" sz="900" b="1" dirty="0"/>
          </a:p>
        </p:txBody>
      </p:sp>
    </p:spTree>
    <p:extLst>
      <p:ext uri="{BB962C8B-B14F-4D97-AF65-F5344CB8AC3E}">
        <p14:creationId xmlns:p14="http://schemas.microsoft.com/office/powerpoint/2010/main" val="263513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2008188" y="762001"/>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Rappel – </a:t>
            </a:r>
            <a:r>
              <a:rPr lang="en-US" sz="2000" b="1" kern="0" dirty="0" err="1">
                <a:solidFill>
                  <a:srgbClr val="0070C0"/>
                </a:solidFill>
                <a:latin typeface="+mj-lt"/>
                <a:ea typeface="+mj-ea"/>
                <a:cs typeface="+mj-cs"/>
              </a:rPr>
              <a:t>Hiérarchie</a:t>
            </a:r>
            <a:r>
              <a:rPr lang="en-US" sz="2000" b="1" kern="0" dirty="0">
                <a:solidFill>
                  <a:srgbClr val="0070C0"/>
                </a:solidFill>
                <a:latin typeface="+mj-lt"/>
                <a:ea typeface="+mj-ea"/>
                <a:cs typeface="+mj-cs"/>
              </a:rPr>
              <a:t> des </a:t>
            </a:r>
            <a:r>
              <a:rPr lang="en-US" sz="2000" b="1" kern="0" dirty="0" err="1">
                <a:solidFill>
                  <a:srgbClr val="0070C0"/>
                </a:solidFill>
                <a:latin typeface="+mj-lt"/>
                <a:ea typeface="+mj-ea"/>
                <a:cs typeface="+mj-cs"/>
              </a:rPr>
              <a:t>mesures</a:t>
            </a:r>
            <a:r>
              <a:rPr lang="en-US" sz="2000" b="1" kern="0" dirty="0">
                <a:solidFill>
                  <a:srgbClr val="0070C0"/>
                </a:solidFill>
                <a:latin typeface="+mj-lt"/>
                <a:ea typeface="+mj-ea"/>
                <a:cs typeface="+mj-cs"/>
              </a:rPr>
              <a:t> de </a:t>
            </a:r>
            <a:r>
              <a:rPr lang="en-US" sz="2000" b="1" kern="0" dirty="0" err="1">
                <a:solidFill>
                  <a:srgbClr val="0070C0"/>
                </a:solidFill>
                <a:latin typeface="+mj-lt"/>
                <a:ea typeface="+mj-ea"/>
                <a:cs typeface="+mj-cs"/>
              </a:rPr>
              <a:t>sécurité</a:t>
            </a:r>
            <a:endParaRPr lang="en-US" sz="2000" b="1" kern="0" dirty="0">
              <a:solidFill>
                <a:srgbClr val="0070C0"/>
              </a:solidFill>
              <a:latin typeface="+mj-lt"/>
              <a:ea typeface="+mj-ea"/>
              <a:cs typeface="+mj-cs"/>
            </a:endParaRPr>
          </a:p>
        </p:txBody>
      </p:sp>
      <p:sp>
        <p:nvSpPr>
          <p:cNvPr id="3" name="Text Placeholder 2"/>
          <p:cNvSpPr>
            <a:spLocks noGrp="1"/>
          </p:cNvSpPr>
          <p:nvPr>
            <p:ph type="body" sz="quarter" idx="18"/>
          </p:nvPr>
        </p:nvSpPr>
        <p:spPr/>
        <p:txBody>
          <a:bodyPr/>
          <a:lstStyle/>
          <a:p>
            <a:r>
              <a:rPr lang="en-GB" dirty="0"/>
              <a:t>0. Introduction</a:t>
            </a:r>
          </a:p>
        </p:txBody>
      </p:sp>
      <p:sp>
        <p:nvSpPr>
          <p:cNvPr id="27" name="Rechthoek 38"/>
          <p:cNvSpPr>
            <a:spLocks noChangeArrowheads="1"/>
          </p:cNvSpPr>
          <p:nvPr/>
        </p:nvSpPr>
        <p:spPr bwMode="auto">
          <a:xfrm>
            <a:off x="3359697" y="5588917"/>
            <a:ext cx="2952628" cy="360363"/>
          </a:xfrm>
          <a:prstGeom prst="rect">
            <a:avLst/>
          </a:prstGeom>
          <a:solidFill>
            <a:schemeClr val="bg1">
              <a:lumMod val="65000"/>
            </a:schemeClr>
          </a:solidFill>
          <a:ln w="31750" algn="ctr">
            <a:noFill/>
            <a:round/>
            <a:headEnd/>
            <a:tailEnd/>
          </a:ln>
        </p:spPr>
        <p:txBody>
          <a:bodyPr lIns="0" tIns="0" rIns="0" bIns="0" anchor="ctr"/>
          <a:lstStyle/>
          <a:p>
            <a:pPr algn="ctr"/>
            <a:r>
              <a:rPr lang="nl-BE" sz="1100" b="1" dirty="0">
                <a:solidFill>
                  <a:schemeClr val="bg1"/>
                </a:solidFill>
              </a:rPr>
              <a:t>POSTE DE TRAVAIL</a:t>
            </a:r>
          </a:p>
        </p:txBody>
      </p:sp>
      <p:sp>
        <p:nvSpPr>
          <p:cNvPr id="65" name="Forme libre 37"/>
          <p:cNvSpPr/>
          <p:nvPr/>
        </p:nvSpPr>
        <p:spPr>
          <a:xfrm>
            <a:off x="3337301" y="1587662"/>
            <a:ext cx="2314565" cy="679426"/>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ln w="3175">
            <a:solidFill>
              <a:srgbClr val="FF9900"/>
            </a:solidFill>
            <a:prstDash val="sysDot"/>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30481" tIns="45490" rIns="60730" bIns="45491" numCol="1" spcCol="1270" anchor="ctr" anchorCtr="0">
            <a:noAutofit/>
          </a:bodyPr>
          <a:lstStyle/>
          <a:p>
            <a:pPr marL="57150" lvl="1" indent="-57150" defTabSz="355600">
              <a:lnSpc>
                <a:spcPct val="90000"/>
              </a:lnSpc>
              <a:spcAft>
                <a:spcPct val="15000"/>
              </a:spcAft>
              <a:buChar char="••"/>
            </a:pPr>
            <a:r>
              <a:rPr lang="fr-FR" sz="900" dirty="0"/>
              <a:t>1) </a:t>
            </a:r>
            <a:r>
              <a:rPr lang="en-GB" sz="900" dirty="0" err="1"/>
              <a:t>Factionnaires</a:t>
            </a:r>
            <a:r>
              <a:rPr lang="en-GB" sz="900" dirty="0"/>
              <a:t> – Radio avec Couverture</a:t>
            </a:r>
            <a:endParaRPr lang="fr-BE" sz="900" dirty="0"/>
          </a:p>
          <a:p>
            <a:pPr marL="57150" lvl="1" indent="-57150" defTabSz="355600">
              <a:lnSpc>
                <a:spcPct val="90000"/>
              </a:lnSpc>
              <a:spcAft>
                <a:spcPct val="15000"/>
              </a:spcAft>
              <a:buChar char="••"/>
            </a:pPr>
            <a:r>
              <a:rPr lang="fr-FR" sz="900" dirty="0"/>
              <a:t>2) </a:t>
            </a:r>
            <a:r>
              <a:rPr lang="en-GB" sz="900" dirty="0" err="1"/>
              <a:t>Factionnaires</a:t>
            </a:r>
            <a:r>
              <a:rPr lang="en-GB" sz="900" dirty="0"/>
              <a:t> – Radio sans Couverture</a:t>
            </a:r>
            <a:endParaRPr lang="fr-BE" sz="900" dirty="0"/>
          </a:p>
          <a:p>
            <a:pPr marL="57150" lvl="1" indent="-57150" defTabSz="355600">
              <a:lnSpc>
                <a:spcPct val="90000"/>
              </a:lnSpc>
              <a:spcAft>
                <a:spcPct val="15000"/>
              </a:spcAft>
              <a:buChar char="••"/>
            </a:pPr>
            <a:r>
              <a:rPr lang="fr-FR" sz="900" dirty="0"/>
              <a:t>3) </a:t>
            </a:r>
            <a:r>
              <a:rPr lang="en-GB" sz="900" dirty="0" err="1"/>
              <a:t>Système</a:t>
            </a:r>
            <a:r>
              <a:rPr lang="en-GB" sz="900" dirty="0"/>
              <a:t> </a:t>
            </a:r>
            <a:r>
              <a:rPr lang="en-GB" sz="900" dirty="0" err="1"/>
              <a:t>d’annonces</a:t>
            </a:r>
            <a:r>
              <a:rPr lang="en-GB" sz="900" dirty="0"/>
              <a:t> par </a:t>
            </a:r>
            <a:r>
              <a:rPr lang="en-GB" sz="900" dirty="0" err="1"/>
              <a:t>factionnaire</a:t>
            </a:r>
            <a:r>
              <a:rPr lang="en-GB" sz="900" dirty="0"/>
              <a:t>(s)</a:t>
            </a:r>
            <a:endParaRPr lang="fr-BE" sz="900" dirty="0" err="1"/>
          </a:p>
          <a:p>
            <a:pPr marL="57150" lvl="1" indent="-57150" defTabSz="355600">
              <a:lnSpc>
                <a:spcPct val="90000"/>
              </a:lnSpc>
              <a:spcAft>
                <a:spcPct val="15000"/>
              </a:spcAft>
              <a:buChar char="••"/>
            </a:pPr>
            <a:r>
              <a:rPr lang="fr-FR" sz="900" b="1" dirty="0"/>
              <a:t>4) Vigie / </a:t>
            </a:r>
            <a:r>
              <a:rPr lang="fr-FR" sz="1000" b="1" dirty="0">
                <a:solidFill>
                  <a:schemeClr val="accent3"/>
                </a:solidFill>
              </a:rPr>
              <a:t>ANNONCEUR</a:t>
            </a:r>
            <a:r>
              <a:rPr lang="fr-FR" sz="900" b="1" dirty="0"/>
              <a:t> / ATWS</a:t>
            </a:r>
          </a:p>
        </p:txBody>
      </p:sp>
      <p:sp>
        <p:nvSpPr>
          <p:cNvPr id="66" name="Forme libre 38"/>
          <p:cNvSpPr/>
          <p:nvPr/>
        </p:nvSpPr>
        <p:spPr>
          <a:xfrm>
            <a:off x="2035359" y="1484784"/>
            <a:ext cx="1301942" cy="792088"/>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99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algn="ctr" defTabSz="577850" fontAlgn="auto">
              <a:lnSpc>
                <a:spcPct val="90000"/>
              </a:lnSpc>
              <a:spcBef>
                <a:spcPts val="0"/>
              </a:spcBef>
              <a:spcAft>
                <a:spcPct val="35000"/>
              </a:spcAft>
            </a:pPr>
            <a:r>
              <a:rPr lang="fr-FR" sz="1200" b="1" kern="0" dirty="0">
                <a:solidFill>
                  <a:schemeClr val="bg1"/>
                </a:solidFill>
                <a:latin typeface="+mn-lt"/>
                <a:cs typeface="Arial"/>
              </a:rPr>
              <a:t>Dispositifs d’Annonces</a:t>
            </a:r>
            <a:endParaRPr lang="fr-BE" sz="1200" b="1" kern="0" dirty="0">
              <a:solidFill>
                <a:schemeClr val="bg1"/>
              </a:solidFill>
              <a:latin typeface="+mn-lt"/>
              <a:cs typeface="Arial"/>
            </a:endParaRPr>
          </a:p>
        </p:txBody>
      </p:sp>
      <p:pic>
        <p:nvPicPr>
          <p:cNvPr id="67" name="Image 7"/>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5917163" y="1628800"/>
            <a:ext cx="770400" cy="572400"/>
          </a:xfrm>
          <a:prstGeom prst="rect">
            <a:avLst/>
          </a:prstGeom>
          <a:ln w="76200">
            <a:solidFill>
              <a:srgbClr val="FF9900"/>
            </a:solidFill>
          </a:ln>
        </p:spPr>
      </p:pic>
      <p:sp>
        <p:nvSpPr>
          <p:cNvPr id="69" name="Rounded Rectangle 12"/>
          <p:cNvSpPr/>
          <p:nvPr/>
        </p:nvSpPr>
        <p:spPr bwMode="auto">
          <a:xfrm>
            <a:off x="2964008" y="3080452"/>
            <a:ext cx="3338355" cy="687116"/>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ctr">
              <a:defRPr/>
            </a:pPr>
            <a:r>
              <a:rPr lang="fr-BE" sz="1600" b="1" dirty="0">
                <a:latin typeface="+mn-lt"/>
              </a:rPr>
              <a:t>L’annonceur </a:t>
            </a:r>
            <a:r>
              <a:rPr lang="fr-BE" sz="1600" dirty="0">
                <a:latin typeface="+mn-lt"/>
              </a:rPr>
              <a:t>veille à la sécurité d’un ou deux postes de travail. </a:t>
            </a:r>
          </a:p>
        </p:txBody>
      </p:sp>
      <p:cxnSp>
        <p:nvCxnSpPr>
          <p:cNvPr id="6" name="Straight Arrow Connector 5"/>
          <p:cNvCxnSpPr>
            <a:cxnSpLocks/>
          </p:cNvCxnSpPr>
          <p:nvPr/>
        </p:nvCxnSpPr>
        <p:spPr>
          <a:xfrm>
            <a:off x="4046417" y="2307339"/>
            <a:ext cx="105367" cy="7309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Rechthoek 35"/>
          <p:cNvSpPr>
            <a:spLocks noChangeArrowheads="1"/>
          </p:cNvSpPr>
          <p:nvPr/>
        </p:nvSpPr>
        <p:spPr bwMode="auto">
          <a:xfrm>
            <a:off x="1991544" y="4177375"/>
            <a:ext cx="1073081" cy="360363"/>
          </a:xfrm>
          <a:prstGeom prst="rect">
            <a:avLst/>
          </a:prstGeom>
          <a:solidFill>
            <a:schemeClr val="bg1">
              <a:lumMod val="65000"/>
            </a:schemeClr>
          </a:solidFill>
          <a:ln w="31750" algn="ctr">
            <a:noFill/>
            <a:round/>
            <a:headEnd/>
            <a:tailEnd/>
          </a:ln>
        </p:spPr>
        <p:txBody>
          <a:bodyPr lIns="0" tIns="0" rIns="0" bIns="0" anchor="ctr"/>
          <a:lstStyle/>
          <a:p>
            <a:pPr algn="ctr"/>
            <a:r>
              <a:rPr lang="nl-BE" sz="1000" b="1" dirty="0">
                <a:solidFill>
                  <a:schemeClr val="bg1"/>
                </a:solidFill>
              </a:rPr>
              <a:t>ANNONCEUR</a:t>
            </a:r>
          </a:p>
          <a:p>
            <a:pPr algn="ctr"/>
            <a:r>
              <a:rPr lang="nl-BE" sz="1000" b="1" dirty="0">
                <a:solidFill>
                  <a:schemeClr val="bg1"/>
                </a:solidFill>
              </a:rPr>
              <a:t>ENTREPRENEUR</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327" y="4441872"/>
            <a:ext cx="1373440" cy="816835"/>
          </a:xfrm>
          <a:prstGeom prst="rect">
            <a:avLst/>
          </a:prstGeom>
          <a:ln w="25400">
            <a:solidFill>
              <a:schemeClr val="tx2">
                <a:lumMod val="85000"/>
              </a:schemeClr>
            </a:solidFill>
          </a:ln>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8100" y="4376268"/>
            <a:ext cx="1454225" cy="1073205"/>
          </a:xfrm>
          <a:prstGeom prst="rect">
            <a:avLst/>
          </a:prstGeom>
          <a:ln w="25400">
            <a:solidFill>
              <a:schemeClr val="tx2">
                <a:lumMod val="85000"/>
              </a:schemeClr>
            </a:solidFill>
          </a:ln>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0878" y="2956446"/>
            <a:ext cx="474412" cy="1117700"/>
          </a:xfrm>
          <a:prstGeom prst="rect">
            <a:avLst/>
          </a:prstGeom>
          <a:ln w="25400">
            <a:solidFill>
              <a:schemeClr val="tx2">
                <a:lumMod val="85000"/>
              </a:schemeClr>
            </a:solidFill>
          </a:ln>
        </p:spPr>
      </p:pic>
      <p:sp>
        <p:nvSpPr>
          <p:cNvPr id="18" name="Rounded Rectangle 12">
            <a:extLst>
              <a:ext uri="{FF2B5EF4-FFF2-40B4-BE49-F238E27FC236}">
                <a16:creationId xmlns:a16="http://schemas.microsoft.com/office/drawing/2014/main" id="{E9FB700F-737E-4AEB-92E5-09EE7E58F44C}"/>
              </a:ext>
            </a:extLst>
          </p:cNvPr>
          <p:cNvSpPr/>
          <p:nvPr/>
        </p:nvSpPr>
        <p:spPr bwMode="auto">
          <a:xfrm>
            <a:off x="6697746" y="3767567"/>
            <a:ext cx="4680000" cy="2328431"/>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r>
              <a:rPr lang="en-US" sz="1400" dirty="0"/>
              <a:t>Une </a:t>
            </a:r>
            <a:r>
              <a:rPr lang="en-US" sz="1400" b="1" dirty="0"/>
              <a:t>poste de travail </a:t>
            </a:r>
            <a:r>
              <a:rPr lang="en-US" sz="1400" dirty="0" err="1"/>
              <a:t>est</a:t>
            </a:r>
            <a:r>
              <a:rPr lang="en-US" sz="1400" dirty="0"/>
              <a:t> </a:t>
            </a:r>
            <a:r>
              <a:rPr lang="en-US" sz="1400" dirty="0" err="1"/>
              <a:t>une</a:t>
            </a:r>
            <a:r>
              <a:rPr lang="en-US" sz="1400" dirty="0"/>
              <a:t> </a:t>
            </a:r>
            <a:r>
              <a:rPr lang="en-US" sz="1400" dirty="0" err="1"/>
              <a:t>unité</a:t>
            </a:r>
            <a:r>
              <a:rPr lang="en-US" sz="1400" dirty="0"/>
              <a:t>, </a:t>
            </a:r>
            <a:r>
              <a:rPr lang="en-US" sz="1400" dirty="0" err="1"/>
              <a:t>composée</a:t>
            </a:r>
            <a:r>
              <a:rPr lang="en-US" sz="1400" dirty="0"/>
              <a:t> de :</a:t>
            </a:r>
          </a:p>
          <a:p>
            <a:endParaRPr lang="en-US" sz="1400" dirty="0"/>
          </a:p>
          <a:p>
            <a:pPr marL="628650" lvl="1" indent="-171450">
              <a:buFont typeface="Arial" panose="020B0604020202020204" pitchFamily="34" charset="0"/>
              <a:buChar char="•"/>
            </a:pPr>
            <a:r>
              <a:rPr lang="en-US" sz="1400" dirty="0" err="1"/>
              <a:t>soit</a:t>
            </a:r>
            <a:r>
              <a:rPr lang="en-US" sz="1400" dirty="0"/>
              <a:t> 1 </a:t>
            </a:r>
            <a:r>
              <a:rPr lang="en-US" sz="1400" dirty="0" err="1"/>
              <a:t>engin</a:t>
            </a:r>
            <a:r>
              <a:rPr lang="en-US" sz="1400" dirty="0"/>
              <a:t> ;</a:t>
            </a:r>
          </a:p>
          <a:p>
            <a:pPr marL="628650" lvl="1" indent="-171450">
              <a:buFont typeface="Arial" panose="020B0604020202020204" pitchFamily="34" charset="0"/>
              <a:buChar char="•"/>
            </a:pPr>
            <a:endParaRPr lang="en-US" sz="1400" dirty="0"/>
          </a:p>
          <a:p>
            <a:pPr marL="628650" lvl="1" indent="-171450">
              <a:buFont typeface="Arial" panose="020B0604020202020204" pitchFamily="34" charset="0"/>
              <a:buChar char="•"/>
            </a:pPr>
            <a:r>
              <a:rPr lang="en-US" sz="1400" dirty="0" err="1"/>
              <a:t>soit</a:t>
            </a:r>
            <a:r>
              <a:rPr lang="en-US" sz="1400" dirty="0"/>
              <a:t> 1 </a:t>
            </a:r>
            <a:r>
              <a:rPr lang="en-US" sz="1400" dirty="0" err="1"/>
              <a:t>équipe</a:t>
            </a:r>
            <a:r>
              <a:rPr lang="en-US" sz="1400" dirty="0"/>
              <a:t> au travail (max 4 agents </a:t>
            </a:r>
            <a:r>
              <a:rPr lang="en-US" sz="1400" dirty="0" err="1"/>
              <a:t>travaillant</a:t>
            </a:r>
            <a:r>
              <a:rPr lang="en-US" sz="1400" dirty="0"/>
              <a:t> </a:t>
            </a:r>
            <a:r>
              <a:rPr lang="en-US" sz="1400" dirty="0" err="1"/>
              <a:t>en</a:t>
            </a:r>
            <a:r>
              <a:rPr lang="en-US" sz="1400" dirty="0"/>
              <a:t> </a:t>
            </a:r>
            <a:r>
              <a:rPr lang="en-US" sz="1400" dirty="0" err="1"/>
              <a:t>groupe</a:t>
            </a:r>
            <a:r>
              <a:rPr lang="en-US" sz="1400" dirty="0"/>
              <a:t>) ;</a:t>
            </a:r>
          </a:p>
          <a:p>
            <a:pPr marL="628650" lvl="1" indent="-171450">
              <a:buFont typeface="Arial" panose="020B0604020202020204" pitchFamily="34" charset="0"/>
              <a:buChar char="•"/>
            </a:pPr>
            <a:endParaRPr lang="en-US" sz="1400" dirty="0"/>
          </a:p>
          <a:p>
            <a:pPr marL="628650" lvl="1" indent="-171450">
              <a:buFont typeface="Arial" panose="020B0604020202020204" pitchFamily="34" charset="0"/>
              <a:buChar char="•"/>
            </a:pPr>
            <a:r>
              <a:rPr lang="en-US" sz="1400" dirty="0" err="1"/>
              <a:t>soit</a:t>
            </a:r>
            <a:r>
              <a:rPr lang="en-US" sz="1400" dirty="0"/>
              <a:t> 1 </a:t>
            </a:r>
            <a:r>
              <a:rPr lang="en-US" sz="1400" dirty="0" err="1"/>
              <a:t>engin</a:t>
            </a:r>
            <a:r>
              <a:rPr lang="en-US" sz="1400" dirty="0"/>
              <a:t> et 1 </a:t>
            </a:r>
            <a:r>
              <a:rPr lang="en-US" sz="1400" dirty="0" err="1"/>
              <a:t>équipe</a:t>
            </a:r>
            <a:r>
              <a:rPr lang="en-US" sz="1400" dirty="0"/>
              <a:t> au travail (</a:t>
            </a:r>
            <a:r>
              <a:rPr lang="en-US" sz="1400" dirty="0" err="1"/>
              <a:t>collaborant</a:t>
            </a:r>
            <a:r>
              <a:rPr lang="en-US" sz="1400" dirty="0"/>
              <a:t>).</a:t>
            </a:r>
          </a:p>
        </p:txBody>
      </p:sp>
      <p:cxnSp>
        <p:nvCxnSpPr>
          <p:cNvPr id="19" name="Straight Arrow Connector 18">
            <a:extLst>
              <a:ext uri="{FF2B5EF4-FFF2-40B4-BE49-F238E27FC236}">
                <a16:creationId xmlns:a16="http://schemas.microsoft.com/office/drawing/2014/main" id="{7D204EEF-978A-4440-8C60-755AB6136389}"/>
              </a:ext>
            </a:extLst>
          </p:cNvPr>
          <p:cNvCxnSpPr>
            <a:cxnSpLocks/>
          </p:cNvCxnSpPr>
          <p:nvPr/>
        </p:nvCxnSpPr>
        <p:spPr>
          <a:xfrm>
            <a:off x="6447371" y="3424010"/>
            <a:ext cx="368709" cy="3435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00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839416" y="563632"/>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Rappel – </a:t>
            </a:r>
            <a:r>
              <a:rPr lang="en-US" sz="2000" b="1" kern="0" dirty="0" err="1">
                <a:solidFill>
                  <a:srgbClr val="0070C0"/>
                </a:solidFill>
                <a:latin typeface="+mj-lt"/>
                <a:ea typeface="+mj-ea"/>
                <a:cs typeface="+mj-cs"/>
              </a:rPr>
              <a:t>Hiérarchie</a:t>
            </a:r>
            <a:r>
              <a:rPr lang="en-US" sz="2000" b="1" kern="0" dirty="0">
                <a:solidFill>
                  <a:srgbClr val="0070C0"/>
                </a:solidFill>
                <a:latin typeface="+mj-lt"/>
                <a:ea typeface="+mj-ea"/>
                <a:cs typeface="+mj-cs"/>
              </a:rPr>
              <a:t> des </a:t>
            </a:r>
            <a:r>
              <a:rPr lang="en-US" sz="2000" b="1" kern="0" dirty="0" err="1">
                <a:solidFill>
                  <a:srgbClr val="0070C0"/>
                </a:solidFill>
                <a:latin typeface="+mj-lt"/>
                <a:ea typeface="+mj-ea"/>
                <a:cs typeface="+mj-cs"/>
              </a:rPr>
              <a:t>mesures</a:t>
            </a:r>
            <a:r>
              <a:rPr lang="en-US" sz="2000" b="1" kern="0" dirty="0">
                <a:solidFill>
                  <a:srgbClr val="0070C0"/>
                </a:solidFill>
                <a:latin typeface="+mj-lt"/>
                <a:ea typeface="+mj-ea"/>
                <a:cs typeface="+mj-cs"/>
              </a:rPr>
              <a:t> de </a:t>
            </a:r>
            <a:r>
              <a:rPr lang="en-US" sz="2000" b="1" kern="0" dirty="0" err="1">
                <a:solidFill>
                  <a:srgbClr val="0070C0"/>
                </a:solidFill>
                <a:latin typeface="+mj-lt"/>
                <a:ea typeface="+mj-ea"/>
                <a:cs typeface="+mj-cs"/>
              </a:rPr>
              <a:t>sécurité</a:t>
            </a:r>
            <a:endParaRPr lang="en-US" sz="2000" b="1" kern="0" dirty="0">
              <a:solidFill>
                <a:srgbClr val="0070C0"/>
              </a:solidFill>
              <a:latin typeface="+mj-lt"/>
              <a:ea typeface="+mj-ea"/>
              <a:cs typeface="+mj-cs"/>
            </a:endParaRPr>
          </a:p>
        </p:txBody>
      </p:sp>
      <p:sp>
        <p:nvSpPr>
          <p:cNvPr id="3" name="Text Placeholder 2"/>
          <p:cNvSpPr>
            <a:spLocks noGrp="1"/>
          </p:cNvSpPr>
          <p:nvPr>
            <p:ph type="body" sz="quarter" idx="18"/>
          </p:nvPr>
        </p:nvSpPr>
        <p:spPr/>
        <p:txBody>
          <a:bodyPr/>
          <a:lstStyle/>
          <a:p>
            <a:r>
              <a:rPr lang="en-GB" dirty="0"/>
              <a:t>0. Introduction</a:t>
            </a:r>
          </a:p>
        </p:txBody>
      </p:sp>
      <p:sp>
        <p:nvSpPr>
          <p:cNvPr id="65" name="Forme libre 37"/>
          <p:cNvSpPr/>
          <p:nvPr/>
        </p:nvSpPr>
        <p:spPr>
          <a:xfrm>
            <a:off x="2033290" y="1343677"/>
            <a:ext cx="2314565" cy="658425"/>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ln w="3175">
            <a:solidFill>
              <a:srgbClr val="FF9900"/>
            </a:solidFill>
            <a:prstDash val="sysDot"/>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30481" tIns="45490" rIns="60730" bIns="45491" numCol="1" spcCol="1270" anchor="ctr" anchorCtr="0">
            <a:noAutofit/>
          </a:bodyPr>
          <a:lstStyle/>
          <a:p>
            <a:pPr marL="57150" lvl="1" indent="-57150" defTabSz="355600">
              <a:lnSpc>
                <a:spcPct val="90000"/>
              </a:lnSpc>
              <a:spcAft>
                <a:spcPct val="15000"/>
              </a:spcAft>
              <a:buChar char="••"/>
            </a:pPr>
            <a:r>
              <a:rPr lang="fr-FR" sz="900" dirty="0"/>
              <a:t>1) </a:t>
            </a:r>
            <a:r>
              <a:rPr lang="en-GB" sz="900" dirty="0" err="1"/>
              <a:t>Factionnaires</a:t>
            </a:r>
            <a:r>
              <a:rPr lang="en-GB" sz="900" dirty="0"/>
              <a:t> – Radio avec Couverture</a:t>
            </a:r>
            <a:endParaRPr lang="fr-BE" sz="900" dirty="0"/>
          </a:p>
          <a:p>
            <a:pPr marL="57150" lvl="1" indent="-57150" defTabSz="355600">
              <a:lnSpc>
                <a:spcPct val="90000"/>
              </a:lnSpc>
              <a:spcAft>
                <a:spcPct val="15000"/>
              </a:spcAft>
              <a:buChar char="••"/>
            </a:pPr>
            <a:r>
              <a:rPr lang="fr-FR" sz="900" dirty="0"/>
              <a:t>2) </a:t>
            </a:r>
            <a:r>
              <a:rPr lang="en-GB" sz="900" dirty="0" err="1"/>
              <a:t>Factionnaires</a:t>
            </a:r>
            <a:r>
              <a:rPr lang="en-GB" sz="900" dirty="0"/>
              <a:t> – Radio sans Couverture</a:t>
            </a:r>
            <a:endParaRPr lang="fr-BE" sz="900" dirty="0"/>
          </a:p>
          <a:p>
            <a:pPr marL="57150" lvl="1" indent="-57150" defTabSz="355600">
              <a:lnSpc>
                <a:spcPct val="90000"/>
              </a:lnSpc>
              <a:spcAft>
                <a:spcPct val="15000"/>
              </a:spcAft>
              <a:buChar char="••"/>
            </a:pPr>
            <a:r>
              <a:rPr lang="fr-FR" sz="900" dirty="0"/>
              <a:t>3) </a:t>
            </a:r>
            <a:r>
              <a:rPr lang="en-GB" sz="900" dirty="0" err="1"/>
              <a:t>Système</a:t>
            </a:r>
            <a:r>
              <a:rPr lang="en-GB" sz="900" dirty="0"/>
              <a:t> </a:t>
            </a:r>
            <a:r>
              <a:rPr lang="en-GB" sz="900" dirty="0" err="1"/>
              <a:t>d’annonces</a:t>
            </a:r>
            <a:r>
              <a:rPr lang="en-GB" sz="900" dirty="0"/>
              <a:t> par </a:t>
            </a:r>
            <a:r>
              <a:rPr lang="en-GB" sz="900" dirty="0" err="1"/>
              <a:t>factionnaire</a:t>
            </a:r>
            <a:r>
              <a:rPr lang="en-GB" sz="900" dirty="0"/>
              <a:t>(s)</a:t>
            </a:r>
          </a:p>
          <a:p>
            <a:pPr marL="57150" lvl="1" indent="-57150" defTabSz="355600">
              <a:lnSpc>
                <a:spcPct val="90000"/>
              </a:lnSpc>
              <a:spcAft>
                <a:spcPct val="15000"/>
              </a:spcAft>
              <a:buChar char="••"/>
            </a:pPr>
            <a:r>
              <a:rPr lang="fr-FR" sz="900" b="1" dirty="0"/>
              <a:t>4) Vigie / Annonceur / ATWS</a:t>
            </a:r>
          </a:p>
        </p:txBody>
      </p:sp>
      <p:sp>
        <p:nvSpPr>
          <p:cNvPr id="66" name="Forme libre 38"/>
          <p:cNvSpPr/>
          <p:nvPr/>
        </p:nvSpPr>
        <p:spPr>
          <a:xfrm>
            <a:off x="731348" y="1311890"/>
            <a:ext cx="1301942" cy="726049"/>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99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algn="ctr" defTabSz="577850" fontAlgn="auto">
              <a:lnSpc>
                <a:spcPct val="90000"/>
              </a:lnSpc>
              <a:spcBef>
                <a:spcPts val="0"/>
              </a:spcBef>
              <a:spcAft>
                <a:spcPct val="35000"/>
              </a:spcAft>
            </a:pPr>
            <a:r>
              <a:rPr lang="fr-FR" sz="1200" b="1" kern="0" dirty="0">
                <a:solidFill>
                  <a:schemeClr val="bg1"/>
                </a:solidFill>
                <a:latin typeface="+mn-lt"/>
                <a:cs typeface="Arial"/>
              </a:rPr>
              <a:t>Dispositifs d’Annonces</a:t>
            </a:r>
            <a:endParaRPr lang="fr-BE" sz="1200" b="1" kern="0" dirty="0">
              <a:solidFill>
                <a:schemeClr val="bg1"/>
              </a:solidFill>
              <a:latin typeface="+mn-lt"/>
              <a:cs typeface="Arial"/>
            </a:endParaRPr>
          </a:p>
        </p:txBody>
      </p:sp>
      <p:pic>
        <p:nvPicPr>
          <p:cNvPr id="67" name="Image 7"/>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4717749" y="1386689"/>
            <a:ext cx="770400" cy="572400"/>
          </a:xfrm>
          <a:prstGeom prst="rect">
            <a:avLst/>
          </a:prstGeom>
          <a:ln w="76200">
            <a:solidFill>
              <a:srgbClr val="FF9900"/>
            </a:solidFill>
          </a:ln>
        </p:spPr>
      </p:pic>
      <p:sp>
        <p:nvSpPr>
          <p:cNvPr id="16" name="Rechthoek 35"/>
          <p:cNvSpPr>
            <a:spLocks noChangeArrowheads="1"/>
          </p:cNvSpPr>
          <p:nvPr/>
        </p:nvSpPr>
        <p:spPr bwMode="auto">
          <a:xfrm>
            <a:off x="767408" y="3628266"/>
            <a:ext cx="1073081" cy="360363"/>
          </a:xfrm>
          <a:prstGeom prst="rect">
            <a:avLst/>
          </a:prstGeom>
          <a:solidFill>
            <a:schemeClr val="bg1">
              <a:lumMod val="65000"/>
            </a:schemeClr>
          </a:solidFill>
          <a:ln w="31750" algn="ctr">
            <a:noFill/>
            <a:round/>
            <a:headEnd/>
            <a:tailEnd/>
          </a:ln>
        </p:spPr>
        <p:txBody>
          <a:bodyPr lIns="0" tIns="0" rIns="0" bIns="0" anchor="ctr"/>
          <a:lstStyle/>
          <a:p>
            <a:pPr algn="ctr"/>
            <a:r>
              <a:rPr lang="nl-BE" sz="1000" b="1" dirty="0">
                <a:solidFill>
                  <a:schemeClr val="bg1"/>
                </a:solidFill>
              </a:rPr>
              <a:t>ANNONCEUR</a:t>
            </a:r>
          </a:p>
          <a:p>
            <a:pPr algn="ctr"/>
            <a:r>
              <a:rPr lang="nl-BE" sz="1000" b="1" dirty="0">
                <a:solidFill>
                  <a:schemeClr val="bg1"/>
                </a:solidFill>
              </a:rPr>
              <a:t>ENTREPRENEUR</a:t>
            </a:r>
            <a:endParaRPr lang="nl-BE" sz="1100" b="1" dirty="0">
              <a:solidFill>
                <a:schemeClr val="bg1"/>
              </a:solidFill>
            </a:endParaRPr>
          </a:p>
        </p:txBody>
      </p:sp>
      <p:pic>
        <p:nvPicPr>
          <p:cNvPr id="14" name="Picture 13"/>
          <p:cNvPicPr>
            <a:picLocks noChangeAspect="1"/>
          </p:cNvPicPr>
          <p:nvPr/>
        </p:nvPicPr>
        <p:blipFill>
          <a:blip r:embed="rId3"/>
          <a:stretch>
            <a:fillRect/>
          </a:stretch>
        </p:blipFill>
        <p:spPr>
          <a:xfrm>
            <a:off x="1847528" y="2564904"/>
            <a:ext cx="493819" cy="658425"/>
          </a:xfrm>
          <a:prstGeom prst="rect">
            <a:avLst/>
          </a:prstGeom>
        </p:spPr>
      </p:pic>
      <p:sp>
        <p:nvSpPr>
          <p:cNvPr id="18" name="TextBox 17"/>
          <p:cNvSpPr txBox="1"/>
          <p:nvPr/>
        </p:nvSpPr>
        <p:spPr>
          <a:xfrm>
            <a:off x="2533774" y="2720308"/>
            <a:ext cx="8314754" cy="1107996"/>
          </a:xfrm>
          <a:prstGeom prst="rect">
            <a:avLst/>
          </a:prstGeom>
          <a:noFill/>
        </p:spPr>
        <p:txBody>
          <a:bodyPr wrap="square" rtlCol="0">
            <a:spAutoFit/>
          </a:bodyPr>
          <a:lstStyle/>
          <a:p>
            <a:pPr algn="just"/>
            <a:r>
              <a:rPr lang="en-US" sz="1100" dirty="0"/>
              <a:t>Le </a:t>
            </a:r>
            <a:r>
              <a:rPr lang="en-US" sz="1100" dirty="0" err="1"/>
              <a:t>système</a:t>
            </a:r>
            <a:r>
              <a:rPr lang="en-US" sz="1100" dirty="0"/>
              <a:t> de protection avec </a:t>
            </a:r>
            <a:r>
              <a:rPr lang="en-US" sz="1100" b="1" dirty="0" err="1"/>
              <a:t>annonceur</a:t>
            </a:r>
            <a:r>
              <a:rPr lang="en-US" sz="1100" dirty="0"/>
              <a:t> </a:t>
            </a:r>
            <a:r>
              <a:rPr lang="en-US" sz="1100" dirty="0" err="1"/>
              <a:t>peut</a:t>
            </a:r>
            <a:r>
              <a:rPr lang="en-US" sz="1100" dirty="0"/>
              <a:t> </a:t>
            </a:r>
            <a:r>
              <a:rPr lang="en-US" sz="1100" dirty="0" err="1"/>
              <a:t>être</a:t>
            </a:r>
            <a:r>
              <a:rPr lang="en-US" sz="1100" dirty="0"/>
              <a:t> </a:t>
            </a:r>
            <a:r>
              <a:rPr lang="en-US" sz="1100" dirty="0" err="1"/>
              <a:t>utilisé</a:t>
            </a:r>
            <a:r>
              <a:rPr lang="en-US" sz="1100" dirty="0"/>
              <a:t> pour:</a:t>
            </a:r>
          </a:p>
          <a:p>
            <a:pPr algn="just"/>
            <a:endParaRPr lang="en-US" sz="1100" dirty="0"/>
          </a:p>
          <a:p>
            <a:pPr marL="171450" indent="-171450" algn="just">
              <a:buFontTx/>
              <a:buChar char="-"/>
            </a:pPr>
            <a:r>
              <a:rPr lang="en-US" sz="1100" dirty="0"/>
              <a:t>des travaux </a:t>
            </a:r>
            <a:r>
              <a:rPr lang="en-US" sz="1100" b="1" dirty="0"/>
              <a:t>sans </a:t>
            </a:r>
            <a:r>
              <a:rPr lang="en-US" sz="1100" b="1" dirty="0" err="1"/>
              <a:t>empiètement</a:t>
            </a:r>
            <a:r>
              <a:rPr lang="en-US" sz="1100" b="1" dirty="0"/>
              <a:t> de type I </a:t>
            </a:r>
            <a:r>
              <a:rPr lang="en-US" sz="1100" b="1" dirty="0" err="1"/>
              <a:t>ou</a:t>
            </a:r>
            <a:r>
              <a:rPr lang="en-US" sz="1100" b="1" dirty="0"/>
              <a:t> II </a:t>
            </a:r>
            <a:r>
              <a:rPr lang="en-US" sz="1100" dirty="0"/>
              <a:t>(</a:t>
            </a:r>
            <a:r>
              <a:rPr lang="en-US" sz="1100" dirty="0" err="1"/>
              <a:t>c’est</a:t>
            </a:r>
            <a:r>
              <a:rPr lang="en-US" sz="1100" dirty="0"/>
              <a:t>-à-dire des travaux </a:t>
            </a:r>
            <a:r>
              <a:rPr lang="en-US" sz="1100" dirty="0" err="1"/>
              <a:t>réalisés</a:t>
            </a:r>
            <a:r>
              <a:rPr lang="en-US" sz="1100" dirty="0"/>
              <a:t> dans la zone orange </a:t>
            </a:r>
            <a:r>
              <a:rPr lang="en-US" sz="1100" dirty="0" err="1"/>
              <a:t>ou</a:t>
            </a:r>
            <a:r>
              <a:rPr lang="en-US" sz="1100" dirty="0"/>
              <a:t> jaune </a:t>
            </a:r>
            <a:r>
              <a:rPr lang="en-US" sz="1100" u="sng" dirty="0"/>
              <a:t>sans </a:t>
            </a:r>
            <a:r>
              <a:rPr lang="en-US" sz="1100" u="sng" dirty="0" err="1"/>
              <a:t>empiètement</a:t>
            </a:r>
            <a:r>
              <a:rPr lang="en-US" sz="1100" u="sng" dirty="0"/>
              <a:t> </a:t>
            </a:r>
            <a:r>
              <a:rPr lang="en-US" sz="1100" u="sng" dirty="0" err="1"/>
              <a:t>prévu</a:t>
            </a:r>
            <a:r>
              <a:rPr lang="en-US" sz="1100" u="sng" dirty="0"/>
              <a:t> dans la zone </a:t>
            </a:r>
            <a:r>
              <a:rPr lang="en-US" sz="1100" u="sng" dirty="0" err="1"/>
              <a:t>dangereuse</a:t>
            </a:r>
            <a:r>
              <a:rPr lang="en-US" sz="1100" u="sng" dirty="0"/>
              <a:t> </a:t>
            </a:r>
            <a:r>
              <a:rPr lang="en-US" sz="1100" u="sng" dirty="0" err="1"/>
              <a:t>ou</a:t>
            </a:r>
            <a:r>
              <a:rPr lang="en-US" sz="1100" u="sng" dirty="0"/>
              <a:t> le </a:t>
            </a:r>
            <a:r>
              <a:rPr lang="en-US" sz="1100" u="sng" dirty="0" err="1"/>
              <a:t>gabarit</a:t>
            </a:r>
            <a:r>
              <a:rPr lang="en-US" sz="1100" dirty="0"/>
              <a:t>) ;</a:t>
            </a:r>
          </a:p>
          <a:p>
            <a:pPr algn="just"/>
            <a:endParaRPr lang="en-US" sz="1100" dirty="0"/>
          </a:p>
          <a:p>
            <a:pPr marL="171450" indent="-171450" algn="just">
              <a:buFontTx/>
              <a:buChar char="-"/>
            </a:pPr>
            <a:r>
              <a:rPr lang="en-US" sz="1100" dirty="0" err="1"/>
              <a:t>éventuellement</a:t>
            </a:r>
            <a:r>
              <a:rPr lang="en-US" sz="1100" dirty="0"/>
              <a:t> </a:t>
            </a:r>
            <a:r>
              <a:rPr lang="en-US" sz="1100" dirty="0" err="1"/>
              <a:t>en</a:t>
            </a:r>
            <a:r>
              <a:rPr lang="en-US" sz="1100" dirty="0"/>
              <a:t> </a:t>
            </a:r>
            <a:r>
              <a:rPr lang="en-US" sz="1100" dirty="0" err="1"/>
              <a:t>complément</a:t>
            </a:r>
            <a:r>
              <a:rPr lang="en-US" sz="1100" dirty="0"/>
              <a:t> </a:t>
            </a:r>
            <a:r>
              <a:rPr lang="en-US" sz="1100" dirty="0" err="1"/>
              <a:t>d’une</a:t>
            </a:r>
            <a:r>
              <a:rPr lang="en-US" sz="1100" dirty="0"/>
              <a:t> </a:t>
            </a:r>
            <a:r>
              <a:rPr lang="en-US" sz="1100" dirty="0" err="1"/>
              <a:t>autre</a:t>
            </a:r>
            <a:r>
              <a:rPr lang="en-US" sz="1100" dirty="0"/>
              <a:t> </a:t>
            </a:r>
            <a:r>
              <a:rPr lang="en-US" sz="1100" dirty="0" err="1"/>
              <a:t>mesure</a:t>
            </a:r>
            <a:r>
              <a:rPr lang="en-US" sz="1100" dirty="0"/>
              <a:t> de </a:t>
            </a:r>
            <a:r>
              <a:rPr lang="en-US" sz="1100" dirty="0" err="1"/>
              <a:t>sécurité</a:t>
            </a:r>
            <a:r>
              <a:rPr lang="en-US" sz="1100" dirty="0"/>
              <a:t> (</a:t>
            </a:r>
            <a:r>
              <a:rPr lang="en-US" sz="1100" dirty="0" err="1"/>
              <a:t>empiètement</a:t>
            </a:r>
            <a:r>
              <a:rPr lang="en-US" sz="1100" dirty="0"/>
              <a:t> type II).</a:t>
            </a:r>
          </a:p>
        </p:txBody>
      </p:sp>
      <p:sp>
        <p:nvSpPr>
          <p:cNvPr id="19" name="Rounded Rectangle 18"/>
          <p:cNvSpPr/>
          <p:nvPr/>
        </p:nvSpPr>
        <p:spPr bwMode="auto">
          <a:xfrm>
            <a:off x="2425762" y="2665055"/>
            <a:ext cx="8494774" cy="1408219"/>
          </a:xfrm>
          <a:prstGeom prst="round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20" name="TextBox 19"/>
          <p:cNvSpPr txBox="1"/>
          <p:nvPr/>
        </p:nvSpPr>
        <p:spPr>
          <a:xfrm>
            <a:off x="2613080" y="6089176"/>
            <a:ext cx="8160235" cy="261610"/>
          </a:xfrm>
          <a:prstGeom prst="rect">
            <a:avLst/>
          </a:prstGeom>
          <a:noFill/>
        </p:spPr>
        <p:txBody>
          <a:bodyPr wrap="square" rtlCol="0">
            <a:spAutoFit/>
          </a:bodyPr>
          <a:lstStyle/>
          <a:p>
            <a:pPr algn="just"/>
            <a:r>
              <a:rPr lang="en-US" sz="1100" dirty="0"/>
              <a:t>Le </a:t>
            </a:r>
            <a:r>
              <a:rPr lang="en-US" sz="1100" dirty="0" err="1"/>
              <a:t>rôle</a:t>
            </a:r>
            <a:r>
              <a:rPr lang="en-US" sz="1100" dirty="0"/>
              <a:t> </a:t>
            </a:r>
            <a:r>
              <a:rPr lang="en-US" sz="1100" dirty="0" err="1"/>
              <a:t>d’annonceur</a:t>
            </a:r>
            <a:r>
              <a:rPr lang="en-US" sz="1100" dirty="0"/>
              <a:t> </a:t>
            </a:r>
            <a:r>
              <a:rPr lang="en-US" sz="1100" dirty="0" err="1"/>
              <a:t>peut-être</a:t>
            </a:r>
            <a:r>
              <a:rPr lang="en-US" sz="1100" dirty="0"/>
              <a:t> </a:t>
            </a:r>
            <a:r>
              <a:rPr lang="en-US" sz="1100" dirty="0" err="1"/>
              <a:t>assuré</a:t>
            </a:r>
            <a:r>
              <a:rPr lang="en-US" sz="1100" dirty="0"/>
              <a:t> par du personnel entrepreneur </a:t>
            </a:r>
            <a:r>
              <a:rPr lang="en-US" sz="1100" dirty="0" err="1"/>
              <a:t>formé</a:t>
            </a:r>
            <a:r>
              <a:rPr lang="en-US" sz="1100" dirty="0"/>
              <a:t> dans le cadre de travaux sans </a:t>
            </a:r>
            <a:r>
              <a:rPr lang="en-US" sz="1100" dirty="0" err="1"/>
              <a:t>empiètement</a:t>
            </a:r>
            <a:r>
              <a:rPr lang="en-US" sz="1100" dirty="0"/>
              <a:t> </a:t>
            </a:r>
            <a:r>
              <a:rPr lang="en-US" sz="1100" dirty="0" err="1"/>
              <a:t>prévu</a:t>
            </a:r>
            <a:r>
              <a:rPr lang="en-US" sz="1100" dirty="0"/>
              <a:t>.</a:t>
            </a:r>
          </a:p>
        </p:txBody>
      </p:sp>
      <p:sp>
        <p:nvSpPr>
          <p:cNvPr id="21" name="Rounded Rectangle 20"/>
          <p:cNvSpPr/>
          <p:nvPr/>
        </p:nvSpPr>
        <p:spPr bwMode="auto">
          <a:xfrm>
            <a:off x="2497647" y="5905367"/>
            <a:ext cx="8424936" cy="636145"/>
          </a:xfrm>
          <a:prstGeom prst="round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5" name="Picture 4"/>
          <p:cNvPicPr>
            <a:picLocks noChangeAspect="1"/>
          </p:cNvPicPr>
          <p:nvPr/>
        </p:nvPicPr>
        <p:blipFill>
          <a:blip r:embed="rId3"/>
          <a:stretch>
            <a:fillRect/>
          </a:stretch>
        </p:blipFill>
        <p:spPr>
          <a:xfrm>
            <a:off x="1942553" y="5918166"/>
            <a:ext cx="493819" cy="65842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42" y="2420888"/>
            <a:ext cx="474412" cy="1117700"/>
          </a:xfrm>
          <a:prstGeom prst="rect">
            <a:avLst/>
          </a:prstGeom>
          <a:ln w="25400">
            <a:solidFill>
              <a:schemeClr val="tx2">
                <a:lumMod val="85000"/>
              </a:schemeClr>
            </a:solidFill>
          </a:ln>
        </p:spPr>
      </p:pic>
      <p:pic>
        <p:nvPicPr>
          <p:cNvPr id="6" name="Image 5"/>
          <p:cNvPicPr>
            <a:picLocks noChangeAspect="1"/>
          </p:cNvPicPr>
          <p:nvPr/>
        </p:nvPicPr>
        <p:blipFill>
          <a:blip r:embed="rId5"/>
          <a:stretch>
            <a:fillRect/>
          </a:stretch>
        </p:blipFill>
        <p:spPr>
          <a:xfrm>
            <a:off x="6706842" y="4225692"/>
            <a:ext cx="4203701" cy="1260701"/>
          </a:xfrm>
          <a:prstGeom prst="rect">
            <a:avLst/>
          </a:prstGeom>
        </p:spPr>
      </p:pic>
      <p:pic>
        <p:nvPicPr>
          <p:cNvPr id="7" name="Image 6"/>
          <p:cNvPicPr>
            <a:picLocks noChangeAspect="1"/>
          </p:cNvPicPr>
          <p:nvPr/>
        </p:nvPicPr>
        <p:blipFill>
          <a:blip r:embed="rId6"/>
          <a:stretch>
            <a:fillRect/>
          </a:stretch>
        </p:blipFill>
        <p:spPr>
          <a:xfrm>
            <a:off x="1631504" y="4225692"/>
            <a:ext cx="4516393" cy="1250896"/>
          </a:xfrm>
          <a:prstGeom prst="rect">
            <a:avLst/>
          </a:prstGeom>
        </p:spPr>
      </p:pic>
    </p:spTree>
    <p:extLst>
      <p:ext uri="{BB962C8B-B14F-4D97-AF65-F5344CB8AC3E}">
        <p14:creationId xmlns:p14="http://schemas.microsoft.com/office/powerpoint/2010/main" val="3057039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0.2 </a:t>
            </a:r>
            <a:r>
              <a:rPr lang="en-US" b="1" kern="0" dirty="0" err="1">
                <a:solidFill>
                  <a:srgbClr val="0070C0"/>
                </a:solidFill>
                <a:latin typeface="+mj-lt"/>
                <a:ea typeface="+mj-ea"/>
                <a:cs typeface="+mj-cs"/>
              </a:rPr>
              <a:t>Rôle</a:t>
            </a:r>
            <a:r>
              <a:rPr lang="en-US" b="1" kern="0" dirty="0">
                <a:solidFill>
                  <a:srgbClr val="0070C0"/>
                </a:solidFill>
                <a:latin typeface="+mj-lt"/>
                <a:ea typeface="+mj-ea"/>
                <a:cs typeface="+mj-cs"/>
              </a:rPr>
              <a:t> de </a:t>
            </a:r>
            <a:r>
              <a:rPr lang="en-US" b="1" kern="0" dirty="0" err="1">
                <a:solidFill>
                  <a:srgbClr val="0070C0"/>
                </a:solidFill>
                <a:latin typeface="+mj-lt"/>
                <a:ea typeface="+mj-ea"/>
                <a:cs typeface="+mj-cs"/>
              </a:rPr>
              <a:t>l’agent</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responsable</a:t>
            </a:r>
            <a:endParaRPr lang="en-US" b="1" kern="0" dirty="0">
              <a:solidFill>
                <a:srgbClr val="0070C0"/>
              </a:solidFill>
              <a:latin typeface="+mj-lt"/>
              <a:ea typeface="+mj-ea"/>
              <a:cs typeface="+mj-cs"/>
            </a:endParaRPr>
          </a:p>
        </p:txBody>
      </p:sp>
      <p:sp>
        <p:nvSpPr>
          <p:cNvPr id="10" name="Text Placeholder 2"/>
          <p:cNvSpPr>
            <a:spLocks noGrp="1"/>
          </p:cNvSpPr>
          <p:nvPr>
            <p:ph type="body" sz="quarter" idx="18"/>
          </p:nvPr>
        </p:nvSpPr>
        <p:spPr>
          <a:xfrm>
            <a:off x="9673619" y="154526"/>
            <a:ext cx="2237175" cy="360363"/>
          </a:xfrm>
        </p:spPr>
        <p:txBody>
          <a:bodyPr/>
          <a:lstStyle/>
          <a:p>
            <a:r>
              <a:rPr lang="en-GB" dirty="0"/>
              <a:t>0. Introduction</a:t>
            </a:r>
          </a:p>
        </p:txBody>
      </p:sp>
      <p:sp>
        <p:nvSpPr>
          <p:cNvPr id="12" name="TextBox 11"/>
          <p:cNvSpPr txBox="1"/>
          <p:nvPr/>
        </p:nvSpPr>
        <p:spPr>
          <a:xfrm>
            <a:off x="2351584" y="1195217"/>
            <a:ext cx="8784976" cy="1021556"/>
          </a:xfrm>
          <a:prstGeom prst="roundRect">
            <a:avLst/>
          </a:prstGeom>
          <a:noFill/>
          <a:ln w="12700">
            <a:solidFill>
              <a:schemeClr val="accent1"/>
            </a:solidFill>
            <a:prstDash val="dash"/>
          </a:ln>
        </p:spPr>
        <p:txBody>
          <a:bodyPr wrap="square" rtlCol="0">
            <a:spAutoFit/>
          </a:bodyPr>
          <a:lstStyle/>
          <a:p>
            <a:endParaRPr lang="en-US" sz="1200" b="1" u="sng" dirty="0">
              <a:latin typeface="+mn-lt"/>
            </a:endParaRPr>
          </a:p>
          <a:p>
            <a:r>
              <a:rPr lang="en-US" sz="1400" dirty="0" err="1">
                <a:latin typeface="+mn-lt"/>
              </a:rPr>
              <a:t>L’agent</a:t>
            </a:r>
            <a:r>
              <a:rPr lang="en-US" sz="1400" dirty="0">
                <a:latin typeface="+mn-lt"/>
              </a:rPr>
              <a:t> </a:t>
            </a:r>
            <a:r>
              <a:rPr lang="en-US" sz="1400" dirty="0" err="1">
                <a:latin typeface="+mn-lt"/>
              </a:rPr>
              <a:t>responsable</a:t>
            </a:r>
            <a:r>
              <a:rPr lang="en-US" sz="1400" dirty="0">
                <a:latin typeface="+mn-lt"/>
              </a:rPr>
              <a:t> qui </a:t>
            </a:r>
            <a:r>
              <a:rPr lang="en-US" sz="1400" dirty="0" err="1">
                <a:latin typeface="+mn-lt"/>
              </a:rPr>
              <a:t>organise</a:t>
            </a:r>
            <a:r>
              <a:rPr lang="en-US" sz="1400" dirty="0">
                <a:latin typeface="+mn-lt"/>
              </a:rPr>
              <a:t> </a:t>
            </a:r>
            <a:r>
              <a:rPr lang="en-US" sz="1400" dirty="0" err="1">
                <a:latin typeface="+mn-lt"/>
              </a:rPr>
              <a:t>ou</a:t>
            </a:r>
            <a:r>
              <a:rPr lang="en-US" sz="1400" dirty="0">
                <a:latin typeface="+mn-lt"/>
              </a:rPr>
              <a:t> dirige les </a:t>
            </a:r>
            <a:r>
              <a:rPr lang="en-US" sz="1400" dirty="0" err="1">
                <a:latin typeface="+mn-lt"/>
              </a:rPr>
              <a:t>travaux</a:t>
            </a:r>
            <a:r>
              <a:rPr lang="en-US" sz="1400" dirty="0">
                <a:latin typeface="+mn-lt"/>
              </a:rPr>
              <a:t> (chef de travail entrepreneur), </a:t>
            </a:r>
            <a:r>
              <a:rPr lang="en-US" sz="1400" dirty="0" err="1">
                <a:latin typeface="+mn-lt"/>
              </a:rPr>
              <a:t>désigne</a:t>
            </a:r>
            <a:r>
              <a:rPr lang="en-US" sz="1400" dirty="0">
                <a:latin typeface="+mn-lt"/>
              </a:rPr>
              <a:t> </a:t>
            </a:r>
            <a:r>
              <a:rPr lang="en-US" sz="1400" dirty="0" err="1">
                <a:latin typeface="+mn-lt"/>
              </a:rPr>
              <a:t>nominativement</a:t>
            </a:r>
            <a:r>
              <a:rPr lang="en-US" sz="1400" dirty="0">
                <a:latin typeface="+mn-lt"/>
              </a:rPr>
              <a:t> </a:t>
            </a:r>
            <a:r>
              <a:rPr lang="en-US" sz="1400" dirty="0" err="1">
                <a:latin typeface="+mn-lt"/>
              </a:rPr>
              <a:t>l’agent</a:t>
            </a:r>
            <a:r>
              <a:rPr lang="en-US" sz="1400" dirty="0">
                <a:latin typeface="+mn-lt"/>
              </a:rPr>
              <a:t> qui </a:t>
            </a:r>
            <a:r>
              <a:rPr lang="en-US" sz="1400" dirty="0" err="1">
                <a:latin typeface="+mn-lt"/>
              </a:rPr>
              <a:t>va</a:t>
            </a:r>
            <a:r>
              <a:rPr lang="en-US" sz="1400" dirty="0">
                <a:latin typeface="+mn-lt"/>
              </a:rPr>
              <a:t> assurer le </a:t>
            </a:r>
            <a:r>
              <a:rPr lang="en-US" sz="1400" dirty="0" err="1">
                <a:latin typeface="+mn-lt"/>
              </a:rPr>
              <a:t>rôle</a:t>
            </a:r>
            <a:r>
              <a:rPr lang="en-US" sz="1400" dirty="0">
                <a:latin typeface="+mn-lt"/>
              </a:rPr>
              <a:t> </a:t>
            </a:r>
            <a:r>
              <a:rPr lang="en-US" sz="1400" dirty="0" err="1">
                <a:latin typeface="+mn-lt"/>
              </a:rPr>
              <a:t>d’annonceur</a:t>
            </a:r>
            <a:r>
              <a:rPr lang="en-US" sz="1400" dirty="0">
                <a:latin typeface="+mn-lt"/>
              </a:rPr>
              <a:t>.</a:t>
            </a:r>
          </a:p>
          <a:p>
            <a:endParaRPr lang="en-US" sz="1400" dirty="0">
              <a:latin typeface="+mn-lt"/>
            </a:endParaRPr>
          </a:p>
        </p:txBody>
      </p:sp>
      <p:sp>
        <p:nvSpPr>
          <p:cNvPr id="14" name="TextBox 13"/>
          <p:cNvSpPr txBox="1"/>
          <p:nvPr/>
        </p:nvSpPr>
        <p:spPr>
          <a:xfrm>
            <a:off x="5015880" y="3004296"/>
            <a:ext cx="6120680" cy="3575447"/>
          </a:xfrm>
          <a:prstGeom prst="roundRect">
            <a:avLst/>
          </a:prstGeom>
          <a:noFill/>
          <a:ln w="12700">
            <a:solidFill>
              <a:schemeClr val="accent1"/>
            </a:solidFill>
            <a:prstDash val="dash"/>
          </a:ln>
        </p:spPr>
        <p:txBody>
          <a:bodyPr wrap="square" rtlCol="0">
            <a:spAutoFit/>
          </a:bodyPr>
          <a:lstStyle/>
          <a:p>
            <a:endParaRPr lang="en-US" sz="1200" b="1" u="sng" dirty="0">
              <a:latin typeface="+mn-lt"/>
            </a:endParaRPr>
          </a:p>
          <a:p>
            <a:pPr marL="171450" indent="-171450">
              <a:buFontTx/>
              <a:buChar char="-"/>
            </a:pPr>
            <a:r>
              <a:rPr lang="en-US" sz="1200" dirty="0" err="1">
                <a:latin typeface="+mn-lt"/>
              </a:rPr>
              <a:t>il</a:t>
            </a:r>
            <a:r>
              <a:rPr lang="en-US" sz="1200" dirty="0">
                <a:latin typeface="+mn-lt"/>
              </a:rPr>
              <a:t> </a:t>
            </a:r>
            <a:r>
              <a:rPr lang="en-US" sz="1200" dirty="0" err="1">
                <a:latin typeface="+mn-lt"/>
              </a:rPr>
              <a:t>détermine</a:t>
            </a:r>
            <a:r>
              <a:rPr lang="en-US" sz="1200" dirty="0">
                <a:latin typeface="+mn-lt"/>
              </a:rPr>
              <a:t> la distance </a:t>
            </a:r>
            <a:r>
              <a:rPr lang="en-US" sz="1200" dirty="0" err="1">
                <a:latin typeface="+mn-lt"/>
              </a:rPr>
              <a:t>d’avertissement</a:t>
            </a:r>
            <a:r>
              <a:rPr lang="en-US" sz="1200" dirty="0">
                <a:latin typeface="+mn-lt"/>
              </a:rPr>
              <a:t> à respecter ;</a:t>
            </a:r>
          </a:p>
          <a:p>
            <a:pPr marL="171450" indent="-171450">
              <a:buFontTx/>
              <a:buChar char="-"/>
            </a:pPr>
            <a:endParaRPr lang="en-US" sz="1200" dirty="0">
              <a:latin typeface="+mn-lt"/>
            </a:endParaRPr>
          </a:p>
          <a:p>
            <a:pPr marL="171450" indent="-171450">
              <a:buFontTx/>
              <a:buChar char="-"/>
            </a:pPr>
            <a:r>
              <a:rPr lang="en-US" sz="1200" dirty="0" err="1">
                <a:latin typeface="+mn-lt"/>
              </a:rPr>
              <a:t>il</a:t>
            </a:r>
            <a:r>
              <a:rPr lang="en-US" sz="1200" dirty="0">
                <a:latin typeface="+mn-lt"/>
              </a:rPr>
              <a:t> </a:t>
            </a:r>
            <a:r>
              <a:rPr lang="en-US" sz="1200" dirty="0" err="1">
                <a:latin typeface="+mn-lt"/>
              </a:rPr>
              <a:t>indique</a:t>
            </a:r>
            <a:r>
              <a:rPr lang="en-US" sz="1200" dirty="0">
                <a:latin typeface="+mn-lt"/>
              </a:rPr>
              <a:t> à </a:t>
            </a:r>
            <a:r>
              <a:rPr lang="en-US" sz="1200" dirty="0" err="1">
                <a:latin typeface="+mn-lt"/>
              </a:rPr>
              <a:t>l’annonceur</a:t>
            </a:r>
            <a:r>
              <a:rPr lang="en-US" sz="1200" dirty="0">
                <a:latin typeface="+mn-lt"/>
              </a:rPr>
              <a:t> les points de </a:t>
            </a:r>
            <a:r>
              <a:rPr lang="en-US" sz="1200" dirty="0" err="1">
                <a:latin typeface="+mn-lt"/>
              </a:rPr>
              <a:t>détection</a:t>
            </a:r>
            <a:r>
              <a:rPr lang="en-US" sz="1200" dirty="0">
                <a:latin typeface="+mn-lt"/>
              </a:rPr>
              <a:t> ;</a:t>
            </a:r>
          </a:p>
          <a:p>
            <a:pPr marL="171450" indent="-171450">
              <a:buFontTx/>
              <a:buChar char="-"/>
            </a:pPr>
            <a:endParaRPr lang="en-US" sz="1200" dirty="0">
              <a:latin typeface="+mn-lt"/>
            </a:endParaRPr>
          </a:p>
          <a:p>
            <a:pPr marL="171450" indent="-171450">
              <a:buFontTx/>
              <a:buChar char="-"/>
            </a:pPr>
            <a:r>
              <a:rPr lang="en-US" sz="1200" dirty="0" err="1">
                <a:latin typeface="+mn-lt"/>
              </a:rPr>
              <a:t>il</a:t>
            </a:r>
            <a:r>
              <a:rPr lang="en-US" sz="1200" dirty="0">
                <a:latin typeface="+mn-lt"/>
              </a:rPr>
              <a:t> </a:t>
            </a:r>
            <a:r>
              <a:rPr lang="en-US" sz="1200" dirty="0" err="1">
                <a:latin typeface="+mn-lt"/>
              </a:rPr>
              <a:t>indique</a:t>
            </a:r>
            <a:r>
              <a:rPr lang="en-US" sz="1200" dirty="0">
                <a:latin typeface="+mn-lt"/>
              </a:rPr>
              <a:t> à </a:t>
            </a:r>
            <a:r>
              <a:rPr lang="en-US" sz="1200" dirty="0" err="1">
                <a:latin typeface="+mn-lt"/>
              </a:rPr>
              <a:t>l’annonceur</a:t>
            </a:r>
            <a:r>
              <a:rPr lang="en-US" sz="1200" dirty="0">
                <a:latin typeface="+mn-lt"/>
              </a:rPr>
              <a:t> la </a:t>
            </a:r>
            <a:r>
              <a:rPr lang="en-US" sz="1200" dirty="0" err="1">
                <a:latin typeface="+mn-lt"/>
              </a:rPr>
              <a:t>voie</a:t>
            </a:r>
            <a:r>
              <a:rPr lang="en-US" sz="1200" dirty="0">
                <a:latin typeface="+mn-lt"/>
              </a:rPr>
              <a:t> pour </a:t>
            </a:r>
            <a:r>
              <a:rPr lang="en-US" sz="1200" dirty="0" err="1">
                <a:latin typeface="+mn-lt"/>
              </a:rPr>
              <a:t>laquelle</a:t>
            </a:r>
            <a:r>
              <a:rPr lang="en-US" sz="1200" dirty="0">
                <a:latin typeface="+mn-lt"/>
              </a:rPr>
              <a:t> les </a:t>
            </a:r>
            <a:r>
              <a:rPr lang="en-US" sz="1200" dirty="0" err="1">
                <a:latin typeface="+mn-lt"/>
              </a:rPr>
              <a:t>mouvements</a:t>
            </a:r>
            <a:r>
              <a:rPr lang="en-US" sz="1200" dirty="0">
                <a:latin typeface="+mn-lt"/>
              </a:rPr>
              <a:t> </a:t>
            </a:r>
            <a:r>
              <a:rPr lang="en-US" sz="1200" dirty="0" err="1">
                <a:latin typeface="+mn-lt"/>
              </a:rPr>
              <a:t>doivent</a:t>
            </a:r>
            <a:r>
              <a:rPr lang="en-US" sz="1200" dirty="0">
                <a:latin typeface="+mn-lt"/>
              </a:rPr>
              <a:t> </a:t>
            </a:r>
            <a:r>
              <a:rPr lang="en-US" sz="1200" dirty="0" err="1">
                <a:latin typeface="+mn-lt"/>
              </a:rPr>
              <a:t>être</a:t>
            </a:r>
            <a:r>
              <a:rPr lang="en-US" sz="1200" dirty="0">
                <a:latin typeface="+mn-lt"/>
              </a:rPr>
              <a:t> </a:t>
            </a:r>
            <a:r>
              <a:rPr lang="en-US" sz="1200" dirty="0" err="1">
                <a:latin typeface="+mn-lt"/>
              </a:rPr>
              <a:t>annoncés</a:t>
            </a:r>
            <a:r>
              <a:rPr lang="en-US" sz="1200" dirty="0">
                <a:latin typeface="+mn-lt"/>
              </a:rPr>
              <a:t> (</a:t>
            </a:r>
            <a:r>
              <a:rPr lang="en-US" sz="1200" dirty="0" err="1">
                <a:latin typeface="+mn-lt"/>
              </a:rPr>
              <a:t>voie</a:t>
            </a:r>
            <a:r>
              <a:rPr lang="en-US" sz="1200" dirty="0">
                <a:latin typeface="+mn-lt"/>
              </a:rPr>
              <a:t> </a:t>
            </a:r>
            <a:r>
              <a:rPr lang="en-US" sz="1200" dirty="0" err="1">
                <a:latin typeface="+mn-lt"/>
              </a:rPr>
              <a:t>adjacente</a:t>
            </a:r>
            <a:r>
              <a:rPr lang="en-US" sz="1200" dirty="0">
                <a:latin typeface="+mn-lt"/>
              </a:rPr>
              <a:t>) ;</a:t>
            </a:r>
          </a:p>
          <a:p>
            <a:pPr marL="171450" indent="-171450">
              <a:buFontTx/>
              <a:buChar char="-"/>
            </a:pPr>
            <a:endParaRPr lang="en-US" sz="1200" dirty="0">
              <a:latin typeface="+mn-lt"/>
            </a:endParaRPr>
          </a:p>
          <a:p>
            <a:pPr marL="171450" indent="-171450">
              <a:buFontTx/>
              <a:buChar char="-"/>
            </a:pPr>
            <a:r>
              <a:rPr lang="en-US" sz="1200" dirty="0" err="1">
                <a:latin typeface="+mn-lt"/>
              </a:rPr>
              <a:t>il</a:t>
            </a:r>
            <a:r>
              <a:rPr lang="en-US" sz="1200" dirty="0">
                <a:latin typeface="+mn-lt"/>
              </a:rPr>
              <a:t> </a:t>
            </a:r>
            <a:r>
              <a:rPr lang="en-US" sz="1200" dirty="0" err="1">
                <a:latin typeface="+mn-lt"/>
              </a:rPr>
              <a:t>délimite</a:t>
            </a:r>
            <a:r>
              <a:rPr lang="en-US" sz="1200" dirty="0">
                <a:latin typeface="+mn-lt"/>
              </a:rPr>
              <a:t> la zone de </a:t>
            </a:r>
            <a:r>
              <a:rPr lang="en-US" sz="1200" dirty="0" err="1">
                <a:latin typeface="+mn-lt"/>
              </a:rPr>
              <a:t>chantier</a:t>
            </a:r>
            <a:r>
              <a:rPr lang="en-US" sz="1200" dirty="0">
                <a:latin typeface="+mn-lt"/>
              </a:rPr>
              <a:t>, </a:t>
            </a:r>
            <a:r>
              <a:rPr lang="en-US" sz="1200" dirty="0" err="1">
                <a:latin typeface="+mn-lt"/>
              </a:rPr>
              <a:t>en</a:t>
            </a:r>
            <a:r>
              <a:rPr lang="en-US" sz="1200" dirty="0">
                <a:latin typeface="+mn-lt"/>
              </a:rPr>
              <a:t> </a:t>
            </a:r>
            <a:r>
              <a:rPr lang="en-US" sz="1200" dirty="0" err="1">
                <a:latin typeface="+mn-lt"/>
              </a:rPr>
              <a:t>fonction</a:t>
            </a:r>
            <a:r>
              <a:rPr lang="en-US" sz="1200" dirty="0">
                <a:latin typeface="+mn-lt"/>
              </a:rPr>
              <a:t> des distances de </a:t>
            </a:r>
            <a:r>
              <a:rPr lang="en-US" sz="1200" dirty="0" err="1">
                <a:latin typeface="+mn-lt"/>
              </a:rPr>
              <a:t>sécurité</a:t>
            </a:r>
            <a:r>
              <a:rPr lang="en-US" sz="1200" dirty="0">
                <a:latin typeface="+mn-lt"/>
              </a:rPr>
              <a:t> à respecter (</a:t>
            </a:r>
            <a:r>
              <a:rPr lang="en-US" sz="1200" dirty="0" err="1">
                <a:latin typeface="+mn-lt"/>
              </a:rPr>
              <a:t>selon</a:t>
            </a:r>
            <a:r>
              <a:rPr lang="en-US" sz="1200" dirty="0">
                <a:latin typeface="+mn-lt"/>
              </a:rPr>
              <a:t> le type </a:t>
            </a:r>
            <a:r>
              <a:rPr lang="en-US" sz="1200" dirty="0" err="1">
                <a:latin typeface="+mn-lt"/>
              </a:rPr>
              <a:t>d’empiètement</a:t>
            </a:r>
            <a:r>
              <a:rPr lang="en-US" sz="1200" dirty="0">
                <a:latin typeface="+mn-lt"/>
              </a:rPr>
              <a:t> et/</a:t>
            </a:r>
            <a:r>
              <a:rPr lang="en-US" sz="1200" dirty="0" err="1">
                <a:latin typeface="+mn-lt"/>
              </a:rPr>
              <a:t>ou</a:t>
            </a:r>
            <a:r>
              <a:rPr lang="en-US" sz="1200" dirty="0">
                <a:latin typeface="+mn-lt"/>
              </a:rPr>
              <a:t> le type </a:t>
            </a:r>
            <a:r>
              <a:rPr lang="en-US" sz="1200" dirty="0" err="1">
                <a:latin typeface="+mn-lt"/>
              </a:rPr>
              <a:t>d’engin</a:t>
            </a:r>
            <a:r>
              <a:rPr lang="en-US" sz="1200" dirty="0">
                <a:latin typeface="+mn-lt"/>
              </a:rPr>
              <a:t> </a:t>
            </a:r>
            <a:r>
              <a:rPr lang="en-US" sz="1200" dirty="0" err="1">
                <a:latin typeface="+mn-lt"/>
              </a:rPr>
              <a:t>en</a:t>
            </a:r>
            <a:r>
              <a:rPr lang="en-US" sz="1200" dirty="0">
                <a:latin typeface="+mn-lt"/>
              </a:rPr>
              <a:t> </a:t>
            </a:r>
            <a:r>
              <a:rPr lang="en-US" sz="1200" dirty="0" err="1">
                <a:latin typeface="+mn-lt"/>
              </a:rPr>
              <a:t>activité</a:t>
            </a:r>
            <a:r>
              <a:rPr lang="en-US" sz="1200" dirty="0">
                <a:latin typeface="+mn-lt"/>
              </a:rPr>
              <a:t>). Pour </a:t>
            </a:r>
            <a:r>
              <a:rPr lang="en-US" sz="1200" dirty="0" err="1">
                <a:latin typeface="+mn-lt"/>
              </a:rPr>
              <a:t>toute</a:t>
            </a:r>
            <a:r>
              <a:rPr lang="en-US" sz="1200" dirty="0">
                <a:latin typeface="+mn-lt"/>
              </a:rPr>
              <a:t> </a:t>
            </a:r>
            <a:r>
              <a:rPr lang="en-US" sz="1200" dirty="0" err="1">
                <a:latin typeface="+mn-lt"/>
              </a:rPr>
              <a:t>activité</a:t>
            </a:r>
            <a:r>
              <a:rPr lang="en-US" sz="1200" dirty="0">
                <a:latin typeface="+mn-lt"/>
              </a:rPr>
              <a:t> </a:t>
            </a:r>
            <a:r>
              <a:rPr lang="en-US" sz="1200" dirty="0" err="1">
                <a:latin typeface="+mn-lt"/>
              </a:rPr>
              <a:t>réalisée</a:t>
            </a:r>
            <a:r>
              <a:rPr lang="en-US" sz="1200" dirty="0">
                <a:latin typeface="+mn-lt"/>
              </a:rPr>
              <a:t> avec des </a:t>
            </a:r>
            <a:r>
              <a:rPr lang="en-US" sz="1200" dirty="0" err="1">
                <a:latin typeface="+mn-lt"/>
              </a:rPr>
              <a:t>engins</a:t>
            </a:r>
            <a:r>
              <a:rPr lang="en-US" sz="1200" dirty="0">
                <a:latin typeface="+mn-lt"/>
              </a:rPr>
              <a:t> de </a:t>
            </a:r>
            <a:r>
              <a:rPr lang="en-US" sz="1200" dirty="0" err="1">
                <a:latin typeface="+mn-lt"/>
              </a:rPr>
              <a:t>chantier</a:t>
            </a:r>
            <a:r>
              <a:rPr lang="en-US" sz="1200" dirty="0">
                <a:latin typeface="+mn-lt"/>
              </a:rPr>
              <a:t> (</a:t>
            </a:r>
            <a:r>
              <a:rPr lang="en-US" sz="1200" dirty="0" err="1">
                <a:latin typeface="+mn-lt"/>
              </a:rPr>
              <a:t>pouvant</a:t>
            </a:r>
            <a:r>
              <a:rPr lang="en-US" sz="1200" dirty="0">
                <a:latin typeface="+mn-lt"/>
              </a:rPr>
              <a:t> </a:t>
            </a:r>
            <a:r>
              <a:rPr lang="en-US" sz="1200" dirty="0" err="1">
                <a:latin typeface="+mn-lt"/>
              </a:rPr>
              <a:t>entraîner</a:t>
            </a:r>
            <a:r>
              <a:rPr lang="en-US" sz="1200" dirty="0">
                <a:latin typeface="+mn-lt"/>
              </a:rPr>
              <a:t> un </a:t>
            </a:r>
            <a:r>
              <a:rPr lang="en-US" sz="1200" dirty="0" err="1">
                <a:latin typeface="+mn-lt"/>
              </a:rPr>
              <a:t>empiètement</a:t>
            </a:r>
            <a:r>
              <a:rPr lang="en-US" sz="1200" dirty="0">
                <a:latin typeface="+mn-lt"/>
              </a:rPr>
              <a:t> de type II), </a:t>
            </a:r>
            <a:r>
              <a:rPr lang="en-US" sz="1200" dirty="0" err="1">
                <a:latin typeface="+mn-lt"/>
              </a:rPr>
              <a:t>une</a:t>
            </a:r>
            <a:r>
              <a:rPr lang="en-US" sz="1200" dirty="0">
                <a:latin typeface="+mn-lt"/>
              </a:rPr>
              <a:t> delimitation </a:t>
            </a:r>
            <a:r>
              <a:rPr lang="en-US" sz="1200" dirty="0" err="1">
                <a:latin typeface="+mn-lt"/>
              </a:rPr>
              <a:t>matérielle</a:t>
            </a:r>
            <a:r>
              <a:rPr lang="en-US" sz="1200" dirty="0">
                <a:latin typeface="+mn-lt"/>
              </a:rPr>
              <a:t> sera mise </a:t>
            </a:r>
            <a:r>
              <a:rPr lang="en-US" sz="1200" dirty="0" err="1">
                <a:latin typeface="+mn-lt"/>
              </a:rPr>
              <a:t>en</a:t>
            </a:r>
            <a:r>
              <a:rPr lang="en-US" sz="1200" dirty="0">
                <a:latin typeface="+mn-lt"/>
              </a:rPr>
              <a:t> oeuvre ;</a:t>
            </a:r>
          </a:p>
          <a:p>
            <a:pPr marL="171450" indent="-171450">
              <a:buFontTx/>
              <a:buChar char="-"/>
            </a:pPr>
            <a:endParaRPr lang="en-US" sz="1200" dirty="0">
              <a:latin typeface="+mn-lt"/>
            </a:endParaRPr>
          </a:p>
          <a:p>
            <a:pPr marL="171450" indent="-171450">
              <a:buFontTx/>
              <a:buChar char="-"/>
            </a:pPr>
            <a:r>
              <a:rPr lang="en-US" sz="1200" dirty="0" err="1">
                <a:latin typeface="+mn-lt"/>
              </a:rPr>
              <a:t>il</a:t>
            </a:r>
            <a:r>
              <a:rPr lang="en-US" sz="1200" dirty="0">
                <a:latin typeface="+mn-lt"/>
              </a:rPr>
              <a:t> </a:t>
            </a:r>
            <a:r>
              <a:rPr lang="en-US" sz="1200" dirty="0" err="1">
                <a:latin typeface="+mn-lt"/>
              </a:rPr>
              <a:t>valide</a:t>
            </a:r>
            <a:r>
              <a:rPr lang="en-US" sz="1200" dirty="0">
                <a:latin typeface="+mn-lt"/>
              </a:rPr>
              <a:t> les tests de </a:t>
            </a:r>
            <a:r>
              <a:rPr lang="en-US" sz="1200" dirty="0" err="1">
                <a:latin typeface="+mn-lt"/>
              </a:rPr>
              <a:t>visibilité</a:t>
            </a:r>
            <a:r>
              <a:rPr lang="en-US" sz="1200" dirty="0">
                <a:latin typeface="+mn-lt"/>
              </a:rPr>
              <a:t>,  </a:t>
            </a:r>
            <a:r>
              <a:rPr lang="en-US" sz="1200" dirty="0" err="1">
                <a:latin typeface="+mn-lt"/>
              </a:rPr>
              <a:t>d’audition</a:t>
            </a:r>
            <a:r>
              <a:rPr lang="en-US" sz="1200" dirty="0">
                <a:latin typeface="+mn-lt"/>
              </a:rPr>
              <a:t> et de </a:t>
            </a:r>
            <a:r>
              <a:rPr lang="en-US" sz="1200" dirty="0" err="1">
                <a:latin typeface="+mn-lt"/>
              </a:rPr>
              <a:t>dégagements</a:t>
            </a:r>
            <a:r>
              <a:rPr lang="en-US" sz="1200" dirty="0">
                <a:latin typeface="+mn-lt"/>
              </a:rPr>
              <a:t> </a:t>
            </a:r>
            <a:r>
              <a:rPr lang="en-US" sz="1200" dirty="0" err="1">
                <a:latin typeface="+mn-lt"/>
              </a:rPr>
              <a:t>réalisés</a:t>
            </a:r>
            <a:r>
              <a:rPr lang="en-US" sz="1200" dirty="0">
                <a:latin typeface="+mn-lt"/>
              </a:rPr>
              <a:t> </a:t>
            </a:r>
            <a:r>
              <a:rPr lang="en-US" sz="1200" dirty="0" err="1">
                <a:latin typeface="+mn-lt"/>
              </a:rPr>
              <a:t>avant</a:t>
            </a:r>
            <a:r>
              <a:rPr lang="en-US" sz="1200" dirty="0">
                <a:latin typeface="+mn-lt"/>
              </a:rPr>
              <a:t> le </a:t>
            </a:r>
            <a:r>
              <a:rPr lang="en-US" sz="1200" dirty="0" err="1">
                <a:latin typeface="+mn-lt"/>
              </a:rPr>
              <a:t>démarrage</a:t>
            </a:r>
            <a:r>
              <a:rPr lang="en-US" sz="1200" dirty="0">
                <a:latin typeface="+mn-lt"/>
              </a:rPr>
              <a:t> des </a:t>
            </a:r>
            <a:r>
              <a:rPr lang="en-US" sz="1200" dirty="0" err="1">
                <a:latin typeface="+mn-lt"/>
              </a:rPr>
              <a:t>activités</a:t>
            </a:r>
            <a:r>
              <a:rPr lang="en-US" sz="1200" dirty="0"/>
              <a:t>.</a:t>
            </a:r>
          </a:p>
          <a:p>
            <a:pPr marL="171450" indent="-171450">
              <a:buFontTx/>
              <a:buChar char="-"/>
            </a:pPr>
            <a:endParaRPr lang="en-US" sz="1200" dirty="0">
              <a:latin typeface="+mn-lt"/>
            </a:endParaRPr>
          </a:p>
          <a:p>
            <a:endParaRPr lang="en-US" sz="1200" dirty="0">
              <a:latin typeface="+mn-lt"/>
            </a:endParaRPr>
          </a:p>
        </p:txBody>
      </p:sp>
      <p:sp>
        <p:nvSpPr>
          <p:cNvPr id="15" name="Rechthoek 41"/>
          <p:cNvSpPr>
            <a:spLocks noChangeArrowheads="1"/>
          </p:cNvSpPr>
          <p:nvPr/>
        </p:nvSpPr>
        <p:spPr bwMode="auto">
          <a:xfrm>
            <a:off x="830603" y="2231830"/>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CHEF DE TRAVAIL – </a:t>
            </a:r>
          </a:p>
          <a:p>
            <a:pPr algn="ctr"/>
            <a:r>
              <a:rPr lang="nl-BE" sz="1000" b="1" dirty="0">
                <a:solidFill>
                  <a:schemeClr val="bg1"/>
                </a:solidFill>
              </a:rPr>
              <a:t>RS ENTREPRENEUR</a:t>
            </a:r>
          </a:p>
        </p:txBody>
      </p:sp>
      <p:pic>
        <p:nvPicPr>
          <p:cNvPr id="16" name="Picture 15"/>
          <p:cNvPicPr>
            <a:picLocks noChangeAspect="1"/>
          </p:cNvPicPr>
          <p:nvPr/>
        </p:nvPicPr>
        <p:blipFill>
          <a:blip r:embed="rId3"/>
          <a:stretch>
            <a:fillRect/>
          </a:stretch>
        </p:blipFill>
        <p:spPr>
          <a:xfrm>
            <a:off x="1249723" y="980728"/>
            <a:ext cx="475529" cy="1176630"/>
          </a:xfrm>
          <a:prstGeom prst="rect">
            <a:avLst/>
          </a:prstGeom>
        </p:spPr>
      </p:pic>
      <p:sp>
        <p:nvSpPr>
          <p:cNvPr id="17" name="Bent Arrow 16"/>
          <p:cNvSpPr/>
          <p:nvPr/>
        </p:nvSpPr>
        <p:spPr bwMode="auto">
          <a:xfrm rot="5400000">
            <a:off x="7539947" y="2109235"/>
            <a:ext cx="886009" cy="605551"/>
          </a:xfrm>
          <a:prstGeom prst="bentArrow">
            <a:avLst>
              <a:gd name="adj1" fmla="val 11807"/>
              <a:gd name="adj2" fmla="val 16754"/>
              <a:gd name="adj3" fmla="val 17304"/>
              <a:gd name="adj4" fmla="val 43750"/>
            </a:avLst>
          </a:prstGeom>
          <a:solidFill>
            <a:schemeClr val="accent1"/>
          </a:solidFill>
          <a:ln w="31750" cap="flat" cmpd="sng" algn="ctr">
            <a:solidFill>
              <a:schemeClr val="accent2"/>
            </a:solidFill>
            <a:prstDash val="solid"/>
            <a:round/>
            <a:headEnd type="none" w="med" len="med"/>
            <a:tailEnd type="none" w="med" len="med"/>
          </a:ln>
          <a:effectLst/>
        </p:spPr>
        <p:txBody>
          <a:bodyPr wrap="none" anchor="ctr"/>
          <a:lstStyle/>
          <a:p>
            <a:pPr algn="ctr">
              <a:defRPr/>
            </a:pPr>
            <a:endParaRPr lang="en-US"/>
          </a:p>
        </p:txBody>
      </p:sp>
    </p:spTree>
    <p:extLst>
      <p:ext uri="{BB962C8B-B14F-4D97-AF65-F5344CB8AC3E}">
        <p14:creationId xmlns:p14="http://schemas.microsoft.com/office/powerpoint/2010/main" val="2476941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1008112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0.3 </a:t>
            </a:r>
            <a:r>
              <a:rPr lang="en-US" b="1" kern="0" dirty="0" err="1">
                <a:solidFill>
                  <a:srgbClr val="0070C0"/>
                </a:solidFill>
                <a:latin typeface="+mj-lt"/>
                <a:ea typeface="+mj-ea"/>
                <a:cs typeface="+mj-cs"/>
              </a:rPr>
              <a:t>Rôle</a:t>
            </a:r>
            <a:r>
              <a:rPr lang="en-US" b="1" kern="0" dirty="0">
                <a:solidFill>
                  <a:srgbClr val="0070C0"/>
                </a:solidFill>
                <a:latin typeface="+mj-lt"/>
                <a:ea typeface="+mj-ea"/>
                <a:cs typeface="+mj-cs"/>
              </a:rPr>
              <a:t> de </a:t>
            </a:r>
            <a:r>
              <a:rPr lang="en-US" b="1" kern="0" dirty="0" err="1">
                <a:solidFill>
                  <a:srgbClr val="0070C0"/>
                </a:solidFill>
                <a:latin typeface="+mj-lt"/>
                <a:ea typeface="+mj-ea"/>
                <a:cs typeface="+mj-cs"/>
              </a:rPr>
              <a:t>l’annonceur</a:t>
            </a:r>
            <a:r>
              <a:rPr lang="en-US" b="1" kern="0" dirty="0">
                <a:solidFill>
                  <a:srgbClr val="0070C0"/>
                </a:solidFill>
                <a:latin typeface="+mj-lt"/>
                <a:ea typeface="+mj-ea"/>
                <a:cs typeface="+mj-cs"/>
              </a:rPr>
              <a:t> (‘Agent </a:t>
            </a:r>
            <a:r>
              <a:rPr lang="en-US" b="1" kern="0" dirty="0" err="1">
                <a:solidFill>
                  <a:srgbClr val="0070C0"/>
                </a:solidFill>
                <a:latin typeface="+mj-lt"/>
                <a:ea typeface="+mj-ea"/>
                <a:cs typeface="+mj-cs"/>
              </a:rPr>
              <a:t>veillant</a:t>
            </a:r>
            <a:r>
              <a:rPr lang="en-US" b="1" kern="0" dirty="0">
                <a:solidFill>
                  <a:srgbClr val="0070C0"/>
                </a:solidFill>
                <a:latin typeface="+mj-lt"/>
                <a:ea typeface="+mj-ea"/>
                <a:cs typeface="+mj-cs"/>
              </a:rPr>
              <a:t> à un </a:t>
            </a:r>
            <a:r>
              <a:rPr lang="en-US" b="1" kern="0" dirty="0" err="1">
                <a:solidFill>
                  <a:srgbClr val="0070C0"/>
                </a:solidFill>
                <a:latin typeface="+mj-lt"/>
                <a:ea typeface="+mj-ea"/>
                <a:cs typeface="+mj-cs"/>
              </a:rPr>
              <a:t>ou</a:t>
            </a:r>
            <a:r>
              <a:rPr lang="en-US" b="1" kern="0" dirty="0">
                <a:solidFill>
                  <a:srgbClr val="0070C0"/>
                </a:solidFill>
                <a:latin typeface="+mj-lt"/>
                <a:ea typeface="+mj-ea"/>
                <a:cs typeface="+mj-cs"/>
              </a:rPr>
              <a:t> deux </a:t>
            </a:r>
            <a:r>
              <a:rPr lang="en-US" b="1" kern="0" dirty="0" err="1">
                <a:solidFill>
                  <a:srgbClr val="0070C0"/>
                </a:solidFill>
                <a:latin typeface="+mj-lt"/>
                <a:ea typeface="+mj-ea"/>
                <a:cs typeface="+mj-cs"/>
              </a:rPr>
              <a:t>postes</a:t>
            </a:r>
            <a:r>
              <a:rPr lang="en-US" b="1" kern="0" dirty="0">
                <a:solidFill>
                  <a:srgbClr val="0070C0"/>
                </a:solidFill>
                <a:latin typeface="+mj-lt"/>
                <a:ea typeface="+mj-ea"/>
                <a:cs typeface="+mj-cs"/>
              </a:rPr>
              <a:t> de travail’)</a:t>
            </a:r>
          </a:p>
        </p:txBody>
      </p:sp>
      <p:sp>
        <p:nvSpPr>
          <p:cNvPr id="10" name="Text Placeholder 2"/>
          <p:cNvSpPr>
            <a:spLocks noGrp="1"/>
          </p:cNvSpPr>
          <p:nvPr>
            <p:ph type="body" sz="quarter" idx="18"/>
          </p:nvPr>
        </p:nvSpPr>
        <p:spPr>
          <a:xfrm>
            <a:off x="9673619" y="154526"/>
            <a:ext cx="2237175" cy="360363"/>
          </a:xfrm>
        </p:spPr>
        <p:txBody>
          <a:bodyPr/>
          <a:lstStyle/>
          <a:p>
            <a:r>
              <a:rPr lang="en-GB" dirty="0"/>
              <a:t>0. Introduction</a:t>
            </a:r>
          </a:p>
        </p:txBody>
      </p:sp>
      <p:sp>
        <p:nvSpPr>
          <p:cNvPr id="12" name="TextBox 11"/>
          <p:cNvSpPr txBox="1"/>
          <p:nvPr/>
        </p:nvSpPr>
        <p:spPr>
          <a:xfrm>
            <a:off x="2207568" y="1192831"/>
            <a:ext cx="8784976" cy="1532334"/>
          </a:xfrm>
          <a:prstGeom prst="roundRect">
            <a:avLst/>
          </a:prstGeom>
          <a:noFill/>
          <a:ln w="12700">
            <a:solidFill>
              <a:schemeClr val="accent1"/>
            </a:solidFill>
            <a:prstDash val="dash"/>
          </a:ln>
        </p:spPr>
        <p:txBody>
          <a:bodyPr wrap="square" rtlCol="0">
            <a:spAutoFit/>
          </a:bodyPr>
          <a:lstStyle/>
          <a:p>
            <a:pPr algn="just">
              <a:defRPr/>
            </a:pPr>
            <a:r>
              <a:rPr lang="fr-BE" sz="1400" dirty="0">
                <a:latin typeface="+mn-lt"/>
              </a:rPr>
              <a:t>L’agent qui assure le rôle d’annonceur :</a:t>
            </a:r>
          </a:p>
          <a:p>
            <a:pPr algn="just">
              <a:defRPr/>
            </a:pPr>
            <a:endParaRPr lang="fr-BE" sz="1400" dirty="0">
              <a:latin typeface="+mn-lt"/>
            </a:endParaRPr>
          </a:p>
          <a:p>
            <a:pPr algn="just">
              <a:defRPr/>
            </a:pPr>
            <a:r>
              <a:rPr lang="fr-BE" sz="1400" b="1" dirty="0">
                <a:latin typeface="+mn-lt"/>
              </a:rPr>
              <a:t>- </a:t>
            </a:r>
            <a:r>
              <a:rPr lang="fr-BE" sz="1400" b="1" dirty="0">
                <a:solidFill>
                  <a:srgbClr val="FF0000"/>
                </a:solidFill>
                <a:latin typeface="+mn-lt"/>
              </a:rPr>
              <a:t>ne participe jamais aux travaux!</a:t>
            </a:r>
          </a:p>
          <a:p>
            <a:pPr algn="just">
              <a:defRPr/>
            </a:pPr>
            <a:endParaRPr lang="fr-BE" sz="1400" b="1" dirty="0">
              <a:latin typeface="+mn-lt"/>
            </a:endParaRPr>
          </a:p>
          <a:p>
            <a:pPr algn="just">
              <a:defRPr/>
            </a:pPr>
            <a:r>
              <a:rPr lang="fr-BE" sz="1400" dirty="0">
                <a:latin typeface="+mn-lt"/>
              </a:rPr>
              <a:t>- a, entre autres, les </a:t>
            </a:r>
            <a:r>
              <a:rPr lang="fr-BE" sz="1400" b="1" dirty="0">
                <a:latin typeface="+mn-lt"/>
              </a:rPr>
              <a:t>obligations suivantes</a:t>
            </a:r>
            <a:r>
              <a:rPr lang="fr-BE" sz="1400" dirty="0">
                <a:latin typeface="+mn-lt"/>
              </a:rPr>
              <a:t>:</a:t>
            </a:r>
          </a:p>
          <a:p>
            <a:endParaRPr lang="en-US" sz="1400" dirty="0">
              <a:latin typeface="+mn-lt"/>
            </a:endParaRPr>
          </a:p>
        </p:txBody>
      </p:sp>
      <p:sp>
        <p:nvSpPr>
          <p:cNvPr id="14" name="TextBox 13"/>
          <p:cNvSpPr txBox="1"/>
          <p:nvPr/>
        </p:nvSpPr>
        <p:spPr>
          <a:xfrm>
            <a:off x="3478113" y="3212977"/>
            <a:ext cx="7523179" cy="3200876"/>
          </a:xfrm>
          <a:prstGeom prst="roundRect">
            <a:avLst/>
          </a:prstGeom>
          <a:noFill/>
          <a:ln w="12700">
            <a:solidFill>
              <a:schemeClr val="accent1"/>
            </a:solidFill>
            <a:prstDash val="dash"/>
          </a:ln>
        </p:spPr>
        <p:txBody>
          <a:bodyPr wrap="square" rtlCol="0">
            <a:spAutoFit/>
          </a:bodyPr>
          <a:lstStyle/>
          <a:p>
            <a:pPr marL="177800" indent="-177800" algn="just">
              <a:buFontTx/>
              <a:buChar char="-"/>
              <a:defRPr/>
            </a:pPr>
            <a:r>
              <a:rPr lang="fr-BE" sz="1400" dirty="0">
                <a:latin typeface="+mn-lt"/>
              </a:rPr>
              <a:t>être constamment attentif, ne pas se laisser distraire ;</a:t>
            </a:r>
          </a:p>
          <a:p>
            <a:pPr marL="177800" indent="-177800" algn="just">
              <a:buFontTx/>
              <a:buChar char="-"/>
              <a:defRPr/>
            </a:pPr>
            <a:r>
              <a:rPr lang="fr-BE" sz="1400" dirty="0">
                <a:latin typeface="+mn-lt"/>
              </a:rPr>
              <a:t>regarder alternativement dans toutes les directions d’où peuvent arriver les mouvements, sans s’attarder trop longtemps dans une direction ; </a:t>
            </a:r>
          </a:p>
          <a:p>
            <a:pPr marL="177800" indent="-177800" algn="just">
              <a:buFontTx/>
              <a:buChar char="-"/>
              <a:defRPr/>
            </a:pPr>
            <a:r>
              <a:rPr lang="fr-BE" sz="1400" dirty="0">
                <a:latin typeface="+mn-lt"/>
              </a:rPr>
              <a:t>interrompre les activités en cas de perte de contact visuel et/ou auditif avec l’agent (les agents) ou le(s) opérateur(s) d’engin(s) placés sous sa supervision ou avec les points de détection ; </a:t>
            </a:r>
          </a:p>
          <a:p>
            <a:pPr marL="177800" indent="-177800" algn="just">
              <a:buFontTx/>
              <a:buChar char="-"/>
              <a:defRPr/>
            </a:pPr>
            <a:r>
              <a:rPr lang="fr-BE" sz="1400" dirty="0">
                <a:latin typeface="+mn-lt"/>
              </a:rPr>
              <a:t>en cas de doute, arrêter les travaux ; </a:t>
            </a:r>
          </a:p>
          <a:p>
            <a:pPr marL="177800" indent="-177800" algn="just">
              <a:buFontTx/>
              <a:buChar char="-"/>
              <a:defRPr/>
            </a:pPr>
            <a:r>
              <a:rPr lang="fr-BE" sz="1400" dirty="0">
                <a:latin typeface="+mn-lt"/>
              </a:rPr>
              <a:t>veiller à sa propre sécurité (en restant en dehors de la zone dangereuse) ; </a:t>
            </a:r>
          </a:p>
          <a:p>
            <a:pPr marL="177800" indent="-177800" algn="just">
              <a:buFontTx/>
              <a:buChar char="-"/>
              <a:defRPr/>
            </a:pPr>
            <a:r>
              <a:rPr lang="fr-BE" sz="1400" dirty="0">
                <a:latin typeface="+mn-lt"/>
              </a:rPr>
              <a:t>l'annonceur ne peut pas s'asseoir dans le poste de conduite 'un véhicule </a:t>
            </a:r>
          </a:p>
          <a:p>
            <a:pPr marL="177800" indent="-177800" algn="just">
              <a:buFontTx/>
              <a:buChar char="-"/>
              <a:defRPr/>
            </a:pPr>
            <a:r>
              <a:rPr lang="fr-BE" sz="1400" dirty="0">
                <a:latin typeface="+mn-lt"/>
              </a:rPr>
              <a:t>l’annonceur dispose des moyens de communication (klaxon, radio) lui permettant de relayer efficacement l’alerte au personnel travaillant sur les différents postes de travail ;</a:t>
            </a:r>
          </a:p>
          <a:p>
            <a:pPr marL="177800" indent="-177800" algn="just">
              <a:buFontTx/>
              <a:buChar char="-"/>
              <a:defRPr/>
            </a:pPr>
            <a:r>
              <a:rPr lang="fr-BE" sz="1400" dirty="0">
                <a:latin typeface="+mn-lt"/>
              </a:rPr>
              <a:t>s’il dispose d’une radio, l’annonceur contrôle régulièrement la qualité de la liaison radio.</a:t>
            </a:r>
          </a:p>
          <a:p>
            <a:pPr marL="177800" indent="-177800" algn="just">
              <a:buFontTx/>
              <a:buChar char="-"/>
              <a:defRPr/>
            </a:pPr>
            <a:r>
              <a:rPr lang="en-US" sz="1400" dirty="0">
                <a:latin typeface="+mn-lt"/>
              </a:rPr>
              <a:t>...</a:t>
            </a:r>
          </a:p>
        </p:txBody>
      </p:sp>
      <p:sp>
        <p:nvSpPr>
          <p:cNvPr id="17" name="Bent Arrow 16"/>
          <p:cNvSpPr/>
          <p:nvPr/>
        </p:nvSpPr>
        <p:spPr bwMode="auto">
          <a:xfrm rot="5400000">
            <a:off x="6236803" y="2546949"/>
            <a:ext cx="726504" cy="605551"/>
          </a:xfrm>
          <a:prstGeom prst="bentArrow">
            <a:avLst>
              <a:gd name="adj1" fmla="val 11807"/>
              <a:gd name="adj2" fmla="val 16754"/>
              <a:gd name="adj3" fmla="val 17304"/>
              <a:gd name="adj4" fmla="val 43750"/>
            </a:avLst>
          </a:prstGeom>
          <a:solidFill>
            <a:schemeClr val="accent1"/>
          </a:solidFill>
          <a:ln w="31750" cap="flat" cmpd="sng" algn="ctr">
            <a:solidFill>
              <a:schemeClr val="accent2"/>
            </a:solidFill>
            <a:prstDash val="solid"/>
            <a:round/>
            <a:headEnd type="none" w="med" len="med"/>
            <a:tailEnd type="none" w="med" len="med"/>
          </a:ln>
          <a:effectLst/>
        </p:spPr>
        <p:txBody>
          <a:bodyPr wrap="none" anchor="ctr"/>
          <a:lstStyle/>
          <a:p>
            <a:pPr algn="ctr">
              <a:defRPr/>
            </a:pPr>
            <a:endParaRPr lang="en-US"/>
          </a:p>
        </p:txBody>
      </p:sp>
      <p:sp>
        <p:nvSpPr>
          <p:cNvPr id="11" name="Rechthoek 35"/>
          <p:cNvSpPr>
            <a:spLocks noChangeArrowheads="1"/>
          </p:cNvSpPr>
          <p:nvPr/>
        </p:nvSpPr>
        <p:spPr bwMode="auto">
          <a:xfrm>
            <a:off x="551384" y="2517017"/>
            <a:ext cx="1368425" cy="360362"/>
          </a:xfrm>
          <a:prstGeom prst="rect">
            <a:avLst/>
          </a:prstGeom>
          <a:solidFill>
            <a:schemeClr val="bg1">
              <a:lumMod val="65000"/>
            </a:schemeClr>
          </a:solidFill>
          <a:ln w="31750" algn="ctr">
            <a:noFill/>
            <a:round/>
            <a:headEnd/>
            <a:tailEnd/>
          </a:ln>
        </p:spPr>
        <p:txBody>
          <a:bodyPr lIns="0" tIns="0" rIns="0" bIns="0" anchor="ctr"/>
          <a:lstStyle/>
          <a:p>
            <a:pPr algn="ctr"/>
            <a:r>
              <a:rPr lang="nl-BE" sz="1000" b="1" dirty="0">
                <a:solidFill>
                  <a:schemeClr val="bg1"/>
                </a:solidFill>
              </a:rPr>
              <a:t>ANNONCEUR </a:t>
            </a:r>
          </a:p>
          <a:p>
            <a:pPr algn="ctr"/>
            <a:r>
              <a:rPr lang="nl-BE" sz="1000" b="1" dirty="0">
                <a:solidFill>
                  <a:schemeClr val="bg1"/>
                </a:solidFill>
              </a:rPr>
              <a:t>ENTREPRENEUR</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390" y="1268760"/>
            <a:ext cx="474412" cy="1117700"/>
          </a:xfrm>
          <a:prstGeom prst="rect">
            <a:avLst/>
          </a:prstGeom>
          <a:ln w="25400">
            <a:solidFill>
              <a:schemeClr val="tx2">
                <a:lumMod val="85000"/>
              </a:schemeClr>
            </a:solidFill>
          </a:ln>
        </p:spPr>
      </p:pic>
    </p:spTree>
    <p:extLst>
      <p:ext uri="{BB962C8B-B14F-4D97-AF65-F5344CB8AC3E}">
        <p14:creationId xmlns:p14="http://schemas.microsoft.com/office/powerpoint/2010/main" val="2466513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8424936"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0.4 </a:t>
            </a:r>
            <a:r>
              <a:rPr lang="en-US" b="1" kern="0" dirty="0" err="1">
                <a:solidFill>
                  <a:srgbClr val="0070C0"/>
                </a:solidFill>
                <a:latin typeface="+mj-lt"/>
                <a:ea typeface="+mj-ea"/>
                <a:cs typeface="+mj-cs"/>
              </a:rPr>
              <a:t>Annonceur</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principes</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générales</a:t>
            </a:r>
            <a:endParaRPr lang="en-US" b="1" kern="0" dirty="0">
              <a:solidFill>
                <a:srgbClr val="0070C0"/>
              </a:solidFill>
              <a:latin typeface="+mj-lt"/>
              <a:ea typeface="+mj-ea"/>
              <a:cs typeface="+mj-cs"/>
            </a:endParaRPr>
          </a:p>
        </p:txBody>
      </p:sp>
      <p:sp>
        <p:nvSpPr>
          <p:cNvPr id="10" name="Text Placeholder 2"/>
          <p:cNvSpPr>
            <a:spLocks noGrp="1"/>
          </p:cNvSpPr>
          <p:nvPr>
            <p:ph type="body" sz="quarter" idx="18"/>
          </p:nvPr>
        </p:nvSpPr>
        <p:spPr>
          <a:xfrm>
            <a:off x="9673619" y="154526"/>
            <a:ext cx="2237175" cy="360363"/>
          </a:xfrm>
        </p:spPr>
        <p:txBody>
          <a:bodyPr/>
          <a:lstStyle/>
          <a:p>
            <a:r>
              <a:rPr lang="en-GB" dirty="0"/>
              <a:t>0. Introduction</a:t>
            </a:r>
          </a:p>
        </p:txBody>
      </p:sp>
      <p:sp>
        <p:nvSpPr>
          <p:cNvPr id="12" name="TextBox 11"/>
          <p:cNvSpPr txBox="1"/>
          <p:nvPr/>
        </p:nvSpPr>
        <p:spPr>
          <a:xfrm>
            <a:off x="2207568" y="1052736"/>
            <a:ext cx="8784976" cy="4358640"/>
          </a:xfrm>
          <a:prstGeom prst="roundRect">
            <a:avLst/>
          </a:prstGeom>
          <a:noFill/>
          <a:ln w="12700">
            <a:solidFill>
              <a:schemeClr val="accent1"/>
            </a:solidFill>
            <a:prstDash val="dash"/>
          </a:ln>
        </p:spPr>
        <p:txBody>
          <a:bodyPr wrap="square" rtlCol="0">
            <a:spAutoFit/>
          </a:bodyPr>
          <a:lstStyle/>
          <a:p>
            <a:endParaRPr lang="en-US" sz="1200" b="1" u="sng" dirty="0">
              <a:latin typeface="+mn-lt"/>
            </a:endParaRPr>
          </a:p>
          <a:p>
            <a:pPr marL="285750" indent="-285750" algn="just">
              <a:buFontTx/>
              <a:buChar char="-"/>
              <a:defRPr/>
            </a:pPr>
            <a:r>
              <a:rPr lang="fr-BE" sz="1400" dirty="0">
                <a:latin typeface="+mn-lt"/>
              </a:rPr>
              <a:t>l’annonceur est chargé de la détection des mouvements approchant la zone de chantier, et de la transmission de l’alerte au personnel travaillant sur les différents postes de travail ;</a:t>
            </a:r>
          </a:p>
          <a:p>
            <a:pPr marL="285750" indent="-285750" algn="just">
              <a:buFontTx/>
              <a:buChar char="-"/>
              <a:defRPr/>
            </a:pPr>
            <a:endParaRPr lang="fr-BE" sz="1400" dirty="0">
              <a:latin typeface="+mn-lt"/>
            </a:endParaRPr>
          </a:p>
          <a:p>
            <a:pPr marL="285750" indent="-285750" algn="just">
              <a:buFontTx/>
              <a:buChar char="-"/>
              <a:defRPr/>
            </a:pPr>
            <a:r>
              <a:rPr lang="fr-BE" sz="1400" b="1" dirty="0">
                <a:latin typeface="+mn-lt"/>
              </a:rPr>
              <a:t>annoncer les mouvements </a:t>
            </a:r>
            <a:r>
              <a:rPr lang="fr-BE" sz="1400" dirty="0">
                <a:latin typeface="+mn-lt"/>
              </a:rPr>
              <a:t>au plus tard lorsqu’ils atteignent les points de détection et </a:t>
            </a:r>
            <a:r>
              <a:rPr lang="fr-BE" sz="1400" b="1" dirty="0">
                <a:latin typeface="+mn-lt"/>
              </a:rPr>
              <a:t>interrompre les activités </a:t>
            </a:r>
            <a:r>
              <a:rPr lang="fr-BE" sz="1400" dirty="0">
                <a:latin typeface="+mn-lt"/>
              </a:rPr>
              <a:t>des postes de travail pouvant occasionner des empiètements du gabarit ou de la zone dangereuse ;</a:t>
            </a:r>
          </a:p>
          <a:p>
            <a:pPr algn="just">
              <a:defRPr/>
            </a:pPr>
            <a:endParaRPr lang="fr-BE" sz="1400" dirty="0">
              <a:latin typeface="+mn-lt"/>
            </a:endParaRPr>
          </a:p>
          <a:p>
            <a:pPr marL="285750" indent="-285750" algn="just">
              <a:buFontTx/>
              <a:buChar char="-"/>
              <a:defRPr/>
            </a:pPr>
            <a:r>
              <a:rPr lang="fr-BE" sz="1400" dirty="0">
                <a:latin typeface="+mn-lt"/>
              </a:rPr>
              <a:t>l’annonceur est positionné </a:t>
            </a:r>
            <a:r>
              <a:rPr lang="fr-BE" sz="1400" b="1" dirty="0">
                <a:latin typeface="+mn-lt"/>
              </a:rPr>
              <a:t>à l’extérieur de la zone dangereuse de la voie en service</a:t>
            </a:r>
            <a:r>
              <a:rPr lang="fr-BE" sz="1400" dirty="0">
                <a:latin typeface="+mn-lt"/>
              </a:rPr>
              <a:t> à un emplacement d’où il peut :</a:t>
            </a:r>
          </a:p>
          <a:p>
            <a:pPr marL="742950" lvl="1" indent="-285750" algn="just">
              <a:buFontTx/>
              <a:buChar char="-"/>
              <a:defRPr/>
            </a:pPr>
            <a:r>
              <a:rPr lang="fr-BE" sz="1400" dirty="0">
                <a:latin typeface="+mn-lt"/>
              </a:rPr>
              <a:t>percevoir les mouvements approchant de la zone de chantier à partir du point de détection spécifié par le chef de travail ;</a:t>
            </a:r>
          </a:p>
          <a:p>
            <a:pPr marL="742950" lvl="1" indent="-285750" algn="just">
              <a:buFontTx/>
              <a:buChar char="-"/>
              <a:defRPr/>
            </a:pPr>
            <a:r>
              <a:rPr lang="fr-BE" sz="1400" dirty="0">
                <a:latin typeface="+mn-lt"/>
              </a:rPr>
              <a:t>d’où il a, à tout moment, une vue sur les postes de travail.</a:t>
            </a:r>
          </a:p>
          <a:p>
            <a:pPr algn="just">
              <a:defRPr/>
            </a:pPr>
            <a:endParaRPr lang="fr-BE" sz="1400" dirty="0">
              <a:latin typeface="+mn-lt"/>
            </a:endParaRPr>
          </a:p>
          <a:p>
            <a:pPr marL="285750" indent="-285750" algn="just">
              <a:buFontTx/>
              <a:buChar char="-"/>
              <a:defRPr/>
            </a:pPr>
            <a:r>
              <a:rPr lang="fr-BE" sz="1400" dirty="0">
                <a:latin typeface="+mn-lt"/>
              </a:rPr>
              <a:t>l’annonceur est chargé du contrôle du respect des limites de la zone de chantier et de l’arrêt des activités pouvant occasionner un empiètement de type I et/ou II ;</a:t>
            </a:r>
          </a:p>
          <a:p>
            <a:pPr marL="285750" indent="-285750" algn="just">
              <a:buFontTx/>
              <a:buChar char="-"/>
              <a:defRPr/>
            </a:pPr>
            <a:endParaRPr lang="fr-BE" sz="1400" dirty="0">
              <a:latin typeface="+mn-lt"/>
            </a:endParaRPr>
          </a:p>
          <a:p>
            <a:pPr marL="285750" indent="-285750" algn="just">
              <a:buFontTx/>
              <a:buChar char="-"/>
              <a:defRPr/>
            </a:pPr>
            <a:r>
              <a:rPr lang="fr-BE" sz="1400" dirty="0">
                <a:latin typeface="+mn-lt"/>
              </a:rPr>
              <a:t>…</a:t>
            </a:r>
          </a:p>
          <a:p>
            <a:endParaRPr lang="en-US" sz="1400" dirty="0">
              <a:latin typeface="+mn-lt"/>
            </a:endParaRPr>
          </a:p>
        </p:txBody>
      </p:sp>
      <p:sp>
        <p:nvSpPr>
          <p:cNvPr id="11" name="Rechthoek 35"/>
          <p:cNvSpPr>
            <a:spLocks noChangeArrowheads="1"/>
          </p:cNvSpPr>
          <p:nvPr/>
        </p:nvSpPr>
        <p:spPr bwMode="auto">
          <a:xfrm>
            <a:off x="551384" y="2517017"/>
            <a:ext cx="1368425" cy="360362"/>
          </a:xfrm>
          <a:prstGeom prst="rect">
            <a:avLst/>
          </a:prstGeom>
          <a:solidFill>
            <a:schemeClr val="bg1">
              <a:lumMod val="65000"/>
            </a:schemeClr>
          </a:solidFill>
          <a:ln w="31750" algn="ctr">
            <a:noFill/>
            <a:round/>
            <a:headEnd/>
            <a:tailEnd/>
          </a:ln>
        </p:spPr>
        <p:txBody>
          <a:bodyPr lIns="0" tIns="0" rIns="0" bIns="0" anchor="ctr"/>
          <a:lstStyle/>
          <a:p>
            <a:pPr algn="ctr"/>
            <a:r>
              <a:rPr lang="nl-BE" sz="1000" b="1" dirty="0">
                <a:solidFill>
                  <a:schemeClr val="bg1"/>
                </a:solidFill>
              </a:rPr>
              <a:t>ANNONCEUR</a:t>
            </a:r>
          </a:p>
          <a:p>
            <a:pPr algn="ctr"/>
            <a:r>
              <a:rPr lang="nl-BE" sz="1000" b="1" dirty="0">
                <a:solidFill>
                  <a:schemeClr val="bg1"/>
                </a:solidFill>
              </a:rPr>
              <a:t>ENTREPRENEUR</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390" y="1246949"/>
            <a:ext cx="474412" cy="1117700"/>
          </a:xfrm>
          <a:prstGeom prst="rect">
            <a:avLst/>
          </a:prstGeom>
          <a:ln w="25400">
            <a:solidFill>
              <a:schemeClr val="tx2">
                <a:lumMod val="85000"/>
              </a:schemeClr>
            </a:solidFill>
          </a:ln>
        </p:spPr>
      </p:pic>
    </p:spTree>
    <p:extLst>
      <p:ext uri="{BB962C8B-B14F-4D97-AF65-F5344CB8AC3E}">
        <p14:creationId xmlns:p14="http://schemas.microsoft.com/office/powerpoint/2010/main" val="215620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0.5 </a:t>
            </a:r>
            <a:r>
              <a:rPr lang="en-US" b="1" kern="0" dirty="0" err="1">
                <a:solidFill>
                  <a:srgbClr val="0070C0"/>
                </a:solidFill>
                <a:latin typeface="+mj-lt"/>
                <a:ea typeface="+mj-ea"/>
                <a:cs typeface="+mj-cs"/>
              </a:rPr>
              <a:t>Equipement</a:t>
            </a:r>
            <a:r>
              <a:rPr lang="en-US" b="1" kern="0" dirty="0">
                <a:solidFill>
                  <a:srgbClr val="0070C0"/>
                </a:solidFill>
                <a:latin typeface="+mj-lt"/>
                <a:ea typeface="+mj-ea"/>
                <a:cs typeface="+mj-cs"/>
              </a:rPr>
              <a:t> de </a:t>
            </a:r>
            <a:r>
              <a:rPr lang="en-US" b="1" kern="0" dirty="0" err="1">
                <a:solidFill>
                  <a:srgbClr val="0070C0"/>
                </a:solidFill>
                <a:latin typeface="+mj-lt"/>
                <a:ea typeface="+mj-ea"/>
                <a:cs typeface="+mj-cs"/>
              </a:rPr>
              <a:t>l’annonceur</a:t>
            </a:r>
            <a:r>
              <a:rPr lang="en-US" b="1" kern="0" dirty="0">
                <a:solidFill>
                  <a:srgbClr val="0070C0"/>
                </a:solidFill>
                <a:latin typeface="+mj-lt"/>
                <a:ea typeface="+mj-ea"/>
                <a:cs typeface="+mj-cs"/>
              </a:rPr>
              <a:t> </a:t>
            </a:r>
          </a:p>
        </p:txBody>
      </p:sp>
      <p:sp>
        <p:nvSpPr>
          <p:cNvPr id="10" name="Text Placeholder 2"/>
          <p:cNvSpPr>
            <a:spLocks noGrp="1"/>
          </p:cNvSpPr>
          <p:nvPr>
            <p:ph type="body" sz="quarter" idx="18"/>
          </p:nvPr>
        </p:nvSpPr>
        <p:spPr>
          <a:xfrm>
            <a:off x="9673619" y="154526"/>
            <a:ext cx="2237175" cy="360363"/>
          </a:xfrm>
        </p:spPr>
        <p:txBody>
          <a:bodyPr/>
          <a:lstStyle/>
          <a:p>
            <a:r>
              <a:rPr lang="en-GB" dirty="0"/>
              <a:t>0. Introduction</a:t>
            </a:r>
          </a:p>
        </p:txBody>
      </p:sp>
      <p:sp>
        <p:nvSpPr>
          <p:cNvPr id="12" name="TextBox 11"/>
          <p:cNvSpPr txBox="1"/>
          <p:nvPr/>
        </p:nvSpPr>
        <p:spPr>
          <a:xfrm>
            <a:off x="2207568" y="2412434"/>
            <a:ext cx="9361040" cy="1259919"/>
          </a:xfrm>
          <a:prstGeom prst="roundRect">
            <a:avLst/>
          </a:prstGeom>
          <a:noFill/>
          <a:ln w="12700">
            <a:solidFill>
              <a:srgbClr val="C00000"/>
            </a:solidFill>
            <a:prstDash val="dash"/>
          </a:ln>
        </p:spPr>
        <p:txBody>
          <a:bodyPr wrap="square" rtlCol="0">
            <a:spAutoFit/>
          </a:bodyPr>
          <a:lstStyle/>
          <a:p>
            <a:endParaRPr lang="en-US" sz="1200" b="1" u="sng" dirty="0">
              <a:latin typeface="+mn-lt"/>
            </a:endParaRPr>
          </a:p>
          <a:p>
            <a:pPr>
              <a:defRPr/>
            </a:pPr>
            <a:r>
              <a:rPr lang="nl-BE" sz="1400" dirty="0" err="1">
                <a:latin typeface="+mn-lt"/>
              </a:rPr>
              <a:t>L’annonceur</a:t>
            </a:r>
            <a:r>
              <a:rPr lang="nl-BE" sz="1400" dirty="0">
                <a:latin typeface="+mn-lt"/>
              </a:rPr>
              <a:t> </a:t>
            </a:r>
            <a:r>
              <a:rPr lang="nl-BE" sz="1400" dirty="0" err="1">
                <a:latin typeface="+mn-lt"/>
              </a:rPr>
              <a:t>doit</a:t>
            </a:r>
            <a:r>
              <a:rPr lang="nl-BE" sz="1400" dirty="0">
                <a:latin typeface="+mn-lt"/>
              </a:rPr>
              <a:t> </a:t>
            </a:r>
            <a:r>
              <a:rPr lang="nl-BE" sz="1400" dirty="0" err="1">
                <a:latin typeface="+mn-lt"/>
              </a:rPr>
              <a:t>porter</a:t>
            </a:r>
            <a:r>
              <a:rPr lang="nl-BE" sz="1400" dirty="0">
                <a:latin typeface="+mn-lt"/>
              </a:rPr>
              <a:t> </a:t>
            </a:r>
            <a:r>
              <a:rPr lang="nl-BE" sz="1400" dirty="0" err="1">
                <a:latin typeface="+mn-lt"/>
              </a:rPr>
              <a:t>un</a:t>
            </a:r>
            <a:r>
              <a:rPr lang="nl-BE" sz="1400" dirty="0">
                <a:latin typeface="+mn-lt"/>
              </a:rPr>
              <a:t> équipement de </a:t>
            </a:r>
            <a:r>
              <a:rPr lang="nl-BE" sz="1400" dirty="0" err="1">
                <a:latin typeface="+mn-lt"/>
              </a:rPr>
              <a:t>travail</a:t>
            </a:r>
            <a:r>
              <a:rPr lang="nl-BE" sz="1400" dirty="0">
                <a:latin typeface="+mn-lt"/>
              </a:rPr>
              <a:t> réglementaire </a:t>
            </a:r>
            <a:r>
              <a:rPr lang="nl-BE" sz="1400" b="1" dirty="0" err="1">
                <a:latin typeface="+mn-lt"/>
              </a:rPr>
              <a:t>jaune</a:t>
            </a:r>
            <a:r>
              <a:rPr lang="nl-BE" sz="1400" dirty="0">
                <a:latin typeface="+mn-lt"/>
              </a:rPr>
              <a:t> ;</a:t>
            </a:r>
          </a:p>
          <a:p>
            <a:pPr>
              <a:defRPr/>
            </a:pPr>
            <a:endParaRPr lang="nl-BE" sz="1400" dirty="0">
              <a:latin typeface="+mn-lt"/>
            </a:endParaRPr>
          </a:p>
          <a:p>
            <a:pPr>
              <a:defRPr/>
            </a:pPr>
            <a:r>
              <a:rPr lang="nl-BE" sz="1400" dirty="0">
                <a:latin typeface="+mn-lt"/>
              </a:rPr>
              <a:t>Pour </a:t>
            </a:r>
            <a:r>
              <a:rPr lang="nl-BE" sz="1400" dirty="0" err="1">
                <a:latin typeface="+mn-lt"/>
              </a:rPr>
              <a:t>l’équipement</a:t>
            </a:r>
            <a:r>
              <a:rPr lang="nl-BE" sz="1400" dirty="0">
                <a:latin typeface="+mn-lt"/>
              </a:rPr>
              <a:t> supplémentaire (par </a:t>
            </a:r>
            <a:r>
              <a:rPr lang="nl-BE" sz="1400" dirty="0" err="1">
                <a:latin typeface="+mn-lt"/>
              </a:rPr>
              <a:t>exemple</a:t>
            </a:r>
            <a:r>
              <a:rPr lang="nl-BE" sz="1400" dirty="0">
                <a:latin typeface="+mn-lt"/>
              </a:rPr>
              <a:t>, </a:t>
            </a:r>
            <a:r>
              <a:rPr lang="nl-BE" sz="1400" dirty="0" err="1">
                <a:latin typeface="+mn-lt"/>
              </a:rPr>
              <a:t>klaxon</a:t>
            </a:r>
            <a:r>
              <a:rPr lang="nl-BE" sz="1400" dirty="0">
                <a:latin typeface="+mn-lt"/>
              </a:rPr>
              <a:t>, radio), les </a:t>
            </a:r>
            <a:r>
              <a:rPr lang="nl-BE" sz="1400" dirty="0" err="1">
                <a:latin typeface="+mn-lt"/>
              </a:rPr>
              <a:t>instructions</a:t>
            </a:r>
            <a:r>
              <a:rPr lang="nl-BE" sz="1400" dirty="0">
                <a:latin typeface="+mn-lt"/>
              </a:rPr>
              <a:t> de </a:t>
            </a:r>
            <a:r>
              <a:rPr lang="nl-BE" sz="1400" dirty="0" err="1">
                <a:latin typeface="+mn-lt"/>
              </a:rPr>
              <a:t>l’employeur</a:t>
            </a:r>
            <a:r>
              <a:rPr lang="nl-BE" sz="1400" dirty="0">
                <a:latin typeface="+mn-lt"/>
              </a:rPr>
              <a:t> </a:t>
            </a:r>
            <a:r>
              <a:rPr lang="nl-BE" sz="1400" dirty="0" err="1">
                <a:latin typeface="+mn-lt"/>
              </a:rPr>
              <a:t>doivent</a:t>
            </a:r>
            <a:r>
              <a:rPr lang="nl-BE" sz="1400" dirty="0">
                <a:latin typeface="+mn-lt"/>
              </a:rPr>
              <a:t> </a:t>
            </a:r>
            <a:r>
              <a:rPr lang="nl-BE" sz="1400" dirty="0" err="1">
                <a:latin typeface="+mn-lt"/>
              </a:rPr>
              <a:t>être</a:t>
            </a:r>
            <a:r>
              <a:rPr lang="nl-BE" sz="1400" dirty="0">
                <a:latin typeface="+mn-lt"/>
              </a:rPr>
              <a:t> </a:t>
            </a:r>
            <a:r>
              <a:rPr lang="nl-BE" sz="1400" dirty="0" err="1">
                <a:latin typeface="+mn-lt"/>
              </a:rPr>
              <a:t>suivies</a:t>
            </a:r>
            <a:r>
              <a:rPr lang="nl-BE" sz="1400" dirty="0">
                <a:latin typeface="+mn-lt"/>
              </a:rPr>
              <a:t>. </a:t>
            </a:r>
          </a:p>
          <a:p>
            <a:endParaRPr lang="en-US" sz="1400" dirty="0">
              <a:latin typeface="+mn-lt"/>
            </a:endParaRPr>
          </a:p>
        </p:txBody>
      </p:sp>
      <p:sp>
        <p:nvSpPr>
          <p:cNvPr id="11" name="Rechthoek 35"/>
          <p:cNvSpPr>
            <a:spLocks noChangeArrowheads="1"/>
          </p:cNvSpPr>
          <p:nvPr/>
        </p:nvSpPr>
        <p:spPr bwMode="auto">
          <a:xfrm>
            <a:off x="551384" y="3741153"/>
            <a:ext cx="1368425" cy="360362"/>
          </a:xfrm>
          <a:prstGeom prst="rect">
            <a:avLst/>
          </a:prstGeom>
          <a:solidFill>
            <a:schemeClr val="bg1">
              <a:lumMod val="65000"/>
            </a:schemeClr>
          </a:solidFill>
          <a:ln w="31750" algn="ctr">
            <a:noFill/>
            <a:round/>
            <a:headEnd/>
            <a:tailEnd/>
          </a:ln>
        </p:spPr>
        <p:txBody>
          <a:bodyPr lIns="0" tIns="0" rIns="0" bIns="0" anchor="ctr"/>
          <a:lstStyle/>
          <a:p>
            <a:pPr algn="ctr"/>
            <a:r>
              <a:rPr lang="nl-BE" sz="1000" b="1" dirty="0">
                <a:solidFill>
                  <a:schemeClr val="bg1"/>
                </a:solidFill>
              </a:rPr>
              <a:t>ANNONCEUR </a:t>
            </a:r>
          </a:p>
          <a:p>
            <a:pPr algn="ctr"/>
            <a:r>
              <a:rPr lang="nl-BE" sz="1000" b="1" dirty="0">
                <a:solidFill>
                  <a:schemeClr val="bg1"/>
                </a:solidFill>
              </a:rPr>
              <a:t>ENTREPRENEUR</a:t>
            </a:r>
          </a:p>
        </p:txBody>
      </p:sp>
      <p:pic>
        <p:nvPicPr>
          <p:cNvPr id="2" name="Picture 1"/>
          <p:cNvPicPr>
            <a:picLocks noChangeAspect="1"/>
          </p:cNvPicPr>
          <p:nvPr/>
        </p:nvPicPr>
        <p:blipFill>
          <a:blip r:embed="rId3"/>
          <a:stretch>
            <a:fillRect/>
          </a:stretch>
        </p:blipFill>
        <p:spPr>
          <a:xfrm>
            <a:off x="10848528" y="2996952"/>
            <a:ext cx="585267" cy="51820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390" y="2492896"/>
            <a:ext cx="474412" cy="1117700"/>
          </a:xfrm>
          <a:prstGeom prst="rect">
            <a:avLst/>
          </a:prstGeom>
          <a:ln w="25400">
            <a:solidFill>
              <a:schemeClr val="tx2">
                <a:lumMod val="85000"/>
              </a:schemeClr>
            </a:solidFill>
          </a:ln>
        </p:spPr>
      </p:pic>
    </p:spTree>
    <p:extLst>
      <p:ext uri="{BB962C8B-B14F-4D97-AF65-F5344CB8AC3E}">
        <p14:creationId xmlns:p14="http://schemas.microsoft.com/office/powerpoint/2010/main" val="628769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8424936"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0.6 </a:t>
            </a:r>
            <a:r>
              <a:rPr lang="en-US" b="1" kern="0" dirty="0" err="1">
                <a:solidFill>
                  <a:srgbClr val="0070C0"/>
                </a:solidFill>
                <a:latin typeface="+mj-lt"/>
                <a:ea typeface="+mj-ea"/>
                <a:cs typeface="+mj-cs"/>
              </a:rPr>
              <a:t>Opérateurs</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d’engins</a:t>
            </a:r>
            <a:r>
              <a:rPr lang="en-US" b="1" kern="0" dirty="0">
                <a:solidFill>
                  <a:srgbClr val="0070C0"/>
                </a:solidFill>
                <a:latin typeface="+mj-lt"/>
                <a:ea typeface="+mj-ea"/>
                <a:cs typeface="+mj-cs"/>
              </a:rPr>
              <a:t> : dispositions </a:t>
            </a:r>
            <a:r>
              <a:rPr lang="en-US" b="1" kern="0" dirty="0" err="1">
                <a:solidFill>
                  <a:srgbClr val="0070C0"/>
                </a:solidFill>
                <a:latin typeface="+mj-lt"/>
                <a:ea typeface="+mj-ea"/>
                <a:cs typeface="+mj-cs"/>
              </a:rPr>
              <a:t>générales</a:t>
            </a:r>
            <a:endParaRPr lang="en-US" b="1" kern="0" dirty="0">
              <a:solidFill>
                <a:srgbClr val="0070C0"/>
              </a:solidFill>
              <a:latin typeface="+mj-lt"/>
              <a:ea typeface="+mj-ea"/>
              <a:cs typeface="+mj-cs"/>
            </a:endParaRPr>
          </a:p>
        </p:txBody>
      </p:sp>
      <p:sp>
        <p:nvSpPr>
          <p:cNvPr id="10" name="Text Placeholder 2"/>
          <p:cNvSpPr>
            <a:spLocks noGrp="1"/>
          </p:cNvSpPr>
          <p:nvPr>
            <p:ph type="body" sz="quarter" idx="18"/>
          </p:nvPr>
        </p:nvSpPr>
        <p:spPr>
          <a:xfrm>
            <a:off x="9673619" y="154526"/>
            <a:ext cx="2237175" cy="360363"/>
          </a:xfrm>
        </p:spPr>
        <p:txBody>
          <a:bodyPr/>
          <a:lstStyle/>
          <a:p>
            <a:r>
              <a:rPr lang="en-GB" dirty="0"/>
              <a:t>0. Introduction</a:t>
            </a:r>
          </a:p>
        </p:txBody>
      </p:sp>
      <p:sp>
        <p:nvSpPr>
          <p:cNvPr id="12" name="TextBox 11"/>
          <p:cNvSpPr txBox="1"/>
          <p:nvPr/>
        </p:nvSpPr>
        <p:spPr>
          <a:xfrm>
            <a:off x="2279576" y="1282323"/>
            <a:ext cx="8784976" cy="4869418"/>
          </a:xfrm>
          <a:prstGeom prst="roundRect">
            <a:avLst/>
          </a:prstGeom>
          <a:noFill/>
          <a:ln w="12700">
            <a:solidFill>
              <a:schemeClr val="accent1"/>
            </a:solidFill>
            <a:prstDash val="dash"/>
          </a:ln>
        </p:spPr>
        <p:txBody>
          <a:bodyPr wrap="square" rtlCol="0">
            <a:spAutoFit/>
          </a:bodyPr>
          <a:lstStyle/>
          <a:p>
            <a:pPr algn="just">
              <a:defRPr/>
            </a:pPr>
            <a:r>
              <a:rPr lang="fr-BE" sz="1400" dirty="0">
                <a:latin typeface="+mn-lt"/>
              </a:rPr>
              <a:t>les opérateurs d’engins :</a:t>
            </a:r>
          </a:p>
          <a:p>
            <a:pPr algn="just">
              <a:defRPr/>
            </a:pPr>
            <a:endParaRPr lang="fr-BE" sz="1400" dirty="0">
              <a:latin typeface="+mn-lt"/>
            </a:endParaRPr>
          </a:p>
          <a:p>
            <a:pPr marL="285750" indent="-285750" algn="just">
              <a:buFontTx/>
              <a:buChar char="-"/>
              <a:defRPr/>
            </a:pPr>
            <a:r>
              <a:rPr lang="fr-BE" sz="1400" dirty="0">
                <a:latin typeface="+mn-lt"/>
              </a:rPr>
              <a:t>sont </a:t>
            </a:r>
            <a:r>
              <a:rPr lang="fr-BE" sz="1400" b="1" dirty="0">
                <a:latin typeface="+mn-lt"/>
              </a:rPr>
              <a:t>formés aux risques liés aux véhicules ferroviaires en mouvement</a:t>
            </a:r>
            <a:r>
              <a:rPr lang="fr-BE" sz="1400" dirty="0">
                <a:latin typeface="+mn-lt"/>
              </a:rPr>
              <a:t>, et plus particulièrement aux conséquences d’une collision entre un véhicule ferroviaire et un engin au travail ;</a:t>
            </a:r>
          </a:p>
          <a:p>
            <a:pPr marL="285750" indent="-285750" algn="just">
              <a:buFontTx/>
              <a:buChar char="-"/>
              <a:defRPr/>
            </a:pPr>
            <a:endParaRPr lang="fr-BE" sz="1400" dirty="0">
              <a:latin typeface="+mn-lt"/>
            </a:endParaRPr>
          </a:p>
          <a:p>
            <a:pPr marL="285750" indent="-285750" algn="just">
              <a:buFontTx/>
              <a:buChar char="-"/>
              <a:defRPr/>
            </a:pPr>
            <a:r>
              <a:rPr lang="fr-BE" sz="1400" dirty="0">
                <a:latin typeface="+mn-lt"/>
              </a:rPr>
              <a:t>ont connaissance, des </a:t>
            </a:r>
            <a:r>
              <a:rPr lang="fr-BE" sz="1400" b="1" dirty="0">
                <a:latin typeface="+mn-lt"/>
              </a:rPr>
              <a:t>distances de sécurité </a:t>
            </a:r>
            <a:r>
              <a:rPr lang="fr-BE" sz="1400" dirty="0">
                <a:latin typeface="+mn-lt"/>
              </a:rPr>
              <a:t>à respecter lors des travaux et des déplacements des engins le long des voies ;</a:t>
            </a:r>
          </a:p>
          <a:p>
            <a:pPr marL="285750" indent="-285750" algn="just">
              <a:buFontTx/>
              <a:buChar char="-"/>
              <a:defRPr/>
            </a:pPr>
            <a:endParaRPr lang="fr-BE" sz="1400" dirty="0">
              <a:latin typeface="+mn-lt"/>
            </a:endParaRPr>
          </a:p>
          <a:p>
            <a:pPr marL="285750" indent="-285750" algn="just">
              <a:buFontTx/>
              <a:buChar char="-"/>
              <a:defRPr/>
            </a:pPr>
            <a:r>
              <a:rPr lang="fr-BE" sz="1400" dirty="0">
                <a:latin typeface="+mn-lt"/>
              </a:rPr>
              <a:t>respectent à tout moment, les </a:t>
            </a:r>
            <a:r>
              <a:rPr lang="fr-BE" sz="1400" b="1" dirty="0">
                <a:latin typeface="+mn-lt"/>
              </a:rPr>
              <a:t>délimitations de la zone de chantier définies par le responsable sécurité et matérialisées sur le terrain </a:t>
            </a:r>
            <a:r>
              <a:rPr lang="fr-BE" sz="1400" dirty="0">
                <a:latin typeface="+mn-lt"/>
              </a:rPr>
              <a:t>(filet orange,..) ;</a:t>
            </a:r>
          </a:p>
          <a:p>
            <a:pPr marL="285750" indent="-285750" algn="just">
              <a:buFontTx/>
              <a:buChar char="-"/>
              <a:defRPr/>
            </a:pPr>
            <a:endParaRPr lang="fr-BE" sz="1400" dirty="0">
              <a:latin typeface="+mn-lt"/>
            </a:endParaRPr>
          </a:p>
          <a:p>
            <a:pPr marL="285750" indent="-285750" algn="just">
              <a:buFontTx/>
              <a:buChar char="-"/>
              <a:defRPr/>
            </a:pPr>
            <a:r>
              <a:rPr lang="fr-BE" sz="1400" b="1" dirty="0">
                <a:latin typeface="+mn-lt"/>
              </a:rPr>
              <a:t>arrêtent les activités pouvant générer un empiètement de type II</a:t>
            </a:r>
            <a:r>
              <a:rPr lang="fr-BE" sz="1400" dirty="0">
                <a:latin typeface="+mn-lt"/>
              </a:rPr>
              <a:t>, </a:t>
            </a:r>
            <a:r>
              <a:rPr lang="fr-BE" sz="1400" u="sng" dirty="0">
                <a:latin typeface="+mn-lt"/>
              </a:rPr>
              <a:t>dès qu’il est informé par l’annonceur de l’approche d’une circulation </a:t>
            </a:r>
            <a:r>
              <a:rPr lang="fr-BE" sz="1400" dirty="0">
                <a:latin typeface="+mn-lt"/>
              </a:rPr>
              <a:t>;</a:t>
            </a:r>
          </a:p>
          <a:p>
            <a:pPr algn="just">
              <a:defRPr/>
            </a:pPr>
            <a:endParaRPr lang="fr-BE" sz="1400" dirty="0">
              <a:latin typeface="+mn-lt"/>
            </a:endParaRPr>
          </a:p>
          <a:p>
            <a:pPr marL="285750" indent="-285750" algn="just">
              <a:buFontTx/>
              <a:buChar char="-"/>
              <a:defRPr/>
            </a:pPr>
            <a:r>
              <a:rPr lang="en-US" sz="1400" dirty="0" err="1">
                <a:latin typeface="+mn-lt"/>
              </a:rPr>
              <a:t>interrompent</a:t>
            </a:r>
            <a:r>
              <a:rPr lang="en-US" sz="1400" dirty="0">
                <a:latin typeface="+mn-lt"/>
              </a:rPr>
              <a:t> les </a:t>
            </a:r>
            <a:r>
              <a:rPr lang="en-US" sz="1400" dirty="0" err="1">
                <a:latin typeface="+mn-lt"/>
              </a:rPr>
              <a:t>activités</a:t>
            </a:r>
            <a:r>
              <a:rPr lang="en-US" sz="1400" dirty="0">
                <a:latin typeface="+mn-lt"/>
              </a:rPr>
              <a:t> </a:t>
            </a:r>
            <a:r>
              <a:rPr lang="en-US" sz="1400" dirty="0" err="1">
                <a:latin typeface="+mn-lt"/>
              </a:rPr>
              <a:t>en</a:t>
            </a:r>
            <a:r>
              <a:rPr lang="en-US" sz="1400" dirty="0">
                <a:latin typeface="+mn-lt"/>
              </a:rPr>
              <a:t> </a:t>
            </a:r>
            <a:r>
              <a:rPr lang="en-US" sz="1400" dirty="0" err="1">
                <a:latin typeface="+mn-lt"/>
              </a:rPr>
              <a:t>cas</a:t>
            </a:r>
            <a:r>
              <a:rPr lang="en-US" sz="1400" dirty="0">
                <a:latin typeface="+mn-lt"/>
              </a:rPr>
              <a:t> de </a:t>
            </a:r>
            <a:r>
              <a:rPr lang="en-US" sz="1400" dirty="0" err="1">
                <a:latin typeface="+mn-lt"/>
              </a:rPr>
              <a:t>perte</a:t>
            </a:r>
            <a:r>
              <a:rPr lang="en-US" sz="1400" dirty="0">
                <a:latin typeface="+mn-lt"/>
              </a:rPr>
              <a:t> de contact </a:t>
            </a:r>
            <a:r>
              <a:rPr lang="en-US" sz="1400" dirty="0" err="1">
                <a:latin typeface="+mn-lt"/>
              </a:rPr>
              <a:t>visuel</a:t>
            </a:r>
            <a:r>
              <a:rPr lang="en-US" sz="1400" dirty="0">
                <a:latin typeface="+mn-lt"/>
              </a:rPr>
              <a:t> et/</a:t>
            </a:r>
            <a:r>
              <a:rPr lang="en-US" sz="1400" dirty="0" err="1">
                <a:latin typeface="+mn-lt"/>
              </a:rPr>
              <a:t>ou</a:t>
            </a:r>
            <a:r>
              <a:rPr lang="en-US" sz="1400" dirty="0">
                <a:latin typeface="+mn-lt"/>
              </a:rPr>
              <a:t> </a:t>
            </a:r>
            <a:r>
              <a:rPr lang="en-US" sz="1400" dirty="0" err="1">
                <a:latin typeface="+mn-lt"/>
              </a:rPr>
              <a:t>auditif</a:t>
            </a:r>
            <a:r>
              <a:rPr lang="en-US" sz="1400" dirty="0">
                <a:latin typeface="+mn-lt"/>
              </a:rPr>
              <a:t> avec </a:t>
            </a:r>
            <a:r>
              <a:rPr lang="en-US" sz="1400" dirty="0" err="1">
                <a:latin typeface="+mn-lt"/>
              </a:rPr>
              <a:t>l’agent</a:t>
            </a:r>
            <a:r>
              <a:rPr lang="en-US" sz="1400" dirty="0">
                <a:latin typeface="+mn-lt"/>
              </a:rPr>
              <a:t> “</a:t>
            </a:r>
            <a:r>
              <a:rPr lang="fr-BE" sz="1400" dirty="0">
                <a:latin typeface="+mn-lt"/>
              </a:rPr>
              <a:t>annonceur</a:t>
            </a:r>
            <a:r>
              <a:rPr lang="en-US" sz="1400" dirty="0"/>
              <a:t>“;</a:t>
            </a:r>
            <a:endParaRPr lang="fr-BE" sz="1400" dirty="0">
              <a:latin typeface="+mn-lt"/>
            </a:endParaRPr>
          </a:p>
          <a:p>
            <a:pPr marL="285750" indent="-285750" algn="just">
              <a:buFontTx/>
              <a:buChar char="-"/>
              <a:defRPr/>
            </a:pPr>
            <a:endParaRPr lang="fr-BE" sz="1400" dirty="0">
              <a:latin typeface="+mn-lt"/>
            </a:endParaRPr>
          </a:p>
          <a:p>
            <a:pPr marL="285750" indent="-285750" algn="just">
              <a:buFontTx/>
              <a:buChar char="-"/>
              <a:defRPr/>
            </a:pPr>
            <a:r>
              <a:rPr lang="fr-BE" sz="1400" dirty="0">
                <a:latin typeface="+mn-lt"/>
              </a:rPr>
              <a:t>doivent interrompre toute activité </a:t>
            </a:r>
            <a:r>
              <a:rPr lang="fr-BE" sz="1400" u="sng" dirty="0">
                <a:latin typeface="+mn-lt"/>
              </a:rPr>
              <a:t>lorsque la stabilité des engins et/ou des charges manutentionnées n’est plus garantie ;</a:t>
            </a:r>
          </a:p>
          <a:p>
            <a:pPr marL="285750" indent="-285750" algn="just">
              <a:buFontTx/>
              <a:buChar char="-"/>
              <a:defRPr/>
            </a:pPr>
            <a:endParaRPr lang="fr-BE" sz="1400" dirty="0">
              <a:latin typeface="+mn-lt"/>
            </a:endParaRPr>
          </a:p>
          <a:p>
            <a:pPr marL="285750" indent="-285750" algn="just">
              <a:buFontTx/>
              <a:buChar char="-"/>
              <a:defRPr/>
            </a:pPr>
            <a:r>
              <a:rPr lang="fr-BE" sz="1400" dirty="0">
                <a:latin typeface="+mn-lt"/>
              </a:rPr>
              <a:t>s’ils disposent d’une radio, participent au contrôle régulier la qualité de la liaison radio.</a:t>
            </a:r>
          </a:p>
        </p:txBody>
      </p:sp>
      <p:sp>
        <p:nvSpPr>
          <p:cNvPr id="7" name="Rechthoek 38"/>
          <p:cNvSpPr>
            <a:spLocks noChangeArrowheads="1"/>
          </p:cNvSpPr>
          <p:nvPr/>
        </p:nvSpPr>
        <p:spPr bwMode="auto">
          <a:xfrm>
            <a:off x="119336" y="2996952"/>
            <a:ext cx="1971993" cy="720080"/>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POSTES DE TRAVAIL</a:t>
            </a:r>
          </a:p>
          <a:p>
            <a:pPr algn="ctr"/>
            <a:endParaRPr lang="nl-BE" sz="800" b="1" dirty="0">
              <a:solidFill>
                <a:schemeClr val="bg1"/>
              </a:solidFill>
            </a:endParaRPr>
          </a:p>
          <a:p>
            <a:pPr algn="ctr"/>
            <a:r>
              <a:rPr lang="nl-BE" sz="800" b="1" dirty="0">
                <a:solidFill>
                  <a:schemeClr val="bg1"/>
                </a:solidFill>
              </a:rPr>
              <a:t>ENGINS DE CHANTIER</a:t>
            </a:r>
          </a:p>
          <a:p>
            <a:pPr algn="ctr"/>
            <a:endParaRPr lang="nl-BE" sz="800" b="1" dirty="0">
              <a:solidFill>
                <a:schemeClr val="bg1"/>
              </a:solidFill>
            </a:endParaRPr>
          </a:p>
        </p:txBody>
      </p:sp>
      <p:pic>
        <p:nvPicPr>
          <p:cNvPr id="13"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12" y="1916832"/>
            <a:ext cx="1373440" cy="816835"/>
          </a:xfrm>
          <a:prstGeom prst="rect">
            <a:avLst/>
          </a:prstGeom>
          <a:ln w="25400">
            <a:solidFill>
              <a:schemeClr val="tx2">
                <a:lumMod val="85000"/>
              </a:schemeClr>
            </a:solidFill>
          </a:ln>
        </p:spPr>
      </p:pic>
    </p:spTree>
    <p:extLst>
      <p:ext uri="{BB962C8B-B14F-4D97-AF65-F5344CB8AC3E}">
        <p14:creationId xmlns:p14="http://schemas.microsoft.com/office/powerpoint/2010/main" val="2392377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6975659" cy="4244400"/>
          </a:xfrm>
        </p:spPr>
        <p:txBody>
          <a:bodyPr/>
          <a:lstStyle/>
          <a:p>
            <a:r>
              <a:rPr lang="nl-BE" sz="2000" b="1" dirty="0">
                <a:solidFill>
                  <a:schemeClr val="tx1"/>
                </a:solidFill>
              </a:rPr>
              <a:t>Photo de </a:t>
            </a:r>
            <a:r>
              <a:rPr lang="nl-BE" sz="2000" b="1" dirty="0" err="1">
                <a:solidFill>
                  <a:schemeClr val="tx1"/>
                </a:solidFill>
              </a:rPr>
              <a:t>famille</a:t>
            </a:r>
            <a:r>
              <a:rPr lang="nl-BE" sz="2000" b="1" dirty="0">
                <a:solidFill>
                  <a:schemeClr val="tx1"/>
                </a:solidFill>
              </a:rPr>
              <a:t> “Entrepreneur"</a:t>
            </a:r>
            <a:br>
              <a:rPr lang="nl-BE" sz="2000" b="1" dirty="0">
                <a:solidFill>
                  <a:schemeClr val="tx1"/>
                </a:solidFill>
              </a:rPr>
            </a:br>
            <a:br>
              <a:rPr lang="nl-BE" sz="2000" b="1" dirty="0">
                <a:solidFill>
                  <a:schemeClr val="tx1"/>
                </a:solidFill>
              </a:rPr>
            </a:br>
            <a:r>
              <a:rPr lang="nl-BE" sz="2000" b="1" dirty="0">
                <a:solidFill>
                  <a:schemeClr val="tx1"/>
                </a:solidFill>
              </a:rPr>
              <a:t>0. </a:t>
            </a:r>
            <a:r>
              <a:rPr lang="nl-BE" sz="2000" b="1" dirty="0" err="1">
                <a:solidFill>
                  <a:schemeClr val="tx1"/>
                </a:solidFill>
              </a:rPr>
              <a:t>Introduction</a:t>
            </a:r>
            <a:br>
              <a:rPr lang="nl-BE" sz="2000" b="1" dirty="0">
                <a:solidFill>
                  <a:schemeClr val="tx1"/>
                </a:solidFill>
              </a:rPr>
            </a:br>
            <a:br>
              <a:rPr lang="nl-BE" sz="2000" b="1" dirty="0">
                <a:solidFill>
                  <a:schemeClr val="tx1"/>
                </a:solidFill>
              </a:rPr>
            </a:br>
            <a:r>
              <a:rPr lang="nl-BE" sz="2000" b="1" dirty="0"/>
              <a:t>1. </a:t>
            </a:r>
            <a:r>
              <a:rPr lang="nl-BE" sz="2000" b="1" dirty="0" err="1"/>
              <a:t>Système</a:t>
            </a:r>
            <a:r>
              <a:rPr lang="nl-BE" sz="2000" b="1" dirty="0"/>
              <a:t> de </a:t>
            </a:r>
            <a:r>
              <a:rPr lang="nl-BE" sz="2000" b="1" dirty="0" err="1"/>
              <a:t>protection</a:t>
            </a:r>
            <a:r>
              <a:rPr lang="nl-BE" sz="2000" b="1" dirty="0"/>
              <a:t> </a:t>
            </a:r>
            <a:r>
              <a:rPr lang="nl-BE" sz="2000" b="1" dirty="0" err="1"/>
              <a:t>avec</a:t>
            </a:r>
            <a:r>
              <a:rPr lang="nl-BE" sz="2000" b="1" dirty="0"/>
              <a:t> </a:t>
            </a:r>
            <a:r>
              <a:rPr lang="nl-BE" sz="2000" b="1" dirty="0" err="1"/>
              <a:t>Annonceur</a:t>
            </a:r>
            <a:endParaRPr lang="nl-BE" sz="2000" b="1" dirty="0"/>
          </a:p>
          <a:p>
            <a:br>
              <a:rPr lang="nl-BE" sz="2000" b="1" dirty="0"/>
            </a:br>
            <a:r>
              <a:rPr lang="nl-BE" sz="2000" b="1" dirty="0">
                <a:solidFill>
                  <a:schemeClr val="tx1"/>
                </a:solidFill>
              </a:rPr>
              <a:t>2. </a:t>
            </a:r>
            <a:r>
              <a:rPr lang="nl-BE" sz="2000" b="1" dirty="0" err="1">
                <a:solidFill>
                  <a:schemeClr val="tx1"/>
                </a:solidFill>
              </a:rPr>
              <a:t>Incidents</a:t>
            </a:r>
            <a:endParaRPr lang="nl-BE" sz="2000" b="1" dirty="0">
              <a:solidFill>
                <a:schemeClr val="tx1"/>
              </a:solidFill>
            </a:endParaRPr>
          </a:p>
          <a:p>
            <a:br>
              <a:rPr lang="nl-BE" sz="2000" dirty="0">
                <a:solidFill>
                  <a:schemeClr val="tx1"/>
                </a:solidFill>
              </a:rPr>
            </a:br>
            <a:endParaRPr lang="en-GB" sz="200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a:latin typeface="+mn-lt"/>
                <a:cs typeface="Arial" panose="020B0604020202020204" pitchFamily="34" charset="0"/>
              </a:rPr>
              <a:t>Contenu</a:t>
            </a:r>
          </a:p>
        </p:txBody>
      </p:sp>
    </p:spTree>
    <p:extLst>
      <p:ext uri="{BB962C8B-B14F-4D97-AF65-F5344CB8AC3E}">
        <p14:creationId xmlns:p14="http://schemas.microsoft.com/office/powerpoint/2010/main" val="1820298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9048328" y="214531"/>
            <a:ext cx="2920935" cy="360363"/>
          </a:xfrm>
        </p:spPr>
        <p:txBody>
          <a:bodyPr/>
          <a:lstStyle/>
          <a:p>
            <a:r>
              <a:rPr lang="en-GB" dirty="0"/>
              <a:t>1. </a:t>
            </a:r>
            <a:r>
              <a:rPr lang="en-GB" dirty="0" err="1"/>
              <a:t>Système</a:t>
            </a:r>
            <a:r>
              <a:rPr lang="en-GB" dirty="0"/>
              <a:t> de protection avec </a:t>
            </a:r>
            <a:r>
              <a:rPr lang="en-GB" dirty="0" err="1"/>
              <a:t>Annonceur</a:t>
            </a:r>
            <a:endParaRPr lang="en-GB" dirty="0"/>
          </a:p>
        </p:txBody>
      </p:sp>
      <p:sp>
        <p:nvSpPr>
          <p:cNvPr id="7" name="Title 1"/>
          <p:cNvSpPr txBox="1">
            <a:spLocks/>
          </p:cNvSpPr>
          <p:nvPr/>
        </p:nvSpPr>
        <p:spPr bwMode="auto">
          <a:xfrm>
            <a:off x="919492" y="657267"/>
            <a:ext cx="8064500" cy="506413"/>
          </a:xfrm>
          <a:prstGeom prst="rect">
            <a:avLst/>
          </a:prstGeom>
          <a:noFill/>
          <a:ln w="9525">
            <a:noFill/>
            <a:miter lim="800000"/>
            <a:headEnd/>
            <a:tailEnd/>
          </a:ln>
          <a:effectLst/>
        </p:spPr>
        <p:txBody>
          <a:bodyPr lIns="0" tIns="0" rIns="0" bIns="0"/>
          <a:lstStyle/>
          <a:p>
            <a:pPr algn="l">
              <a:defRPr/>
            </a:pPr>
            <a:r>
              <a:rPr lang="en-US" sz="2000" b="1" kern="0" dirty="0" err="1">
                <a:solidFill>
                  <a:srgbClr val="0070C0"/>
                </a:solidFill>
                <a:latin typeface="+mj-lt"/>
                <a:ea typeface="+mj-ea"/>
                <a:cs typeface="+mj-cs"/>
              </a:rPr>
              <a:t>Approche</a:t>
            </a:r>
            <a:endParaRPr lang="en-US" sz="2000" b="1" kern="0" dirty="0">
              <a:solidFill>
                <a:srgbClr val="0070C0"/>
              </a:solidFill>
              <a:latin typeface="+mj-lt"/>
              <a:ea typeface="+mj-ea"/>
              <a:cs typeface="+mj-cs"/>
            </a:endParaRPr>
          </a:p>
        </p:txBody>
      </p:sp>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Validation de </a:t>
            </a:r>
            <a:r>
              <a:rPr lang="en-US" sz="1200" dirty="0" err="1"/>
              <a:t>l’étude</a:t>
            </a:r>
            <a:r>
              <a:rPr lang="en-US" sz="1200" dirty="0"/>
              <a:t> </a:t>
            </a:r>
            <a:r>
              <a:rPr lang="en-US" sz="1200" dirty="0" err="1"/>
              <a:t>théorique</a:t>
            </a:r>
            <a:r>
              <a:rPr lang="en-US" sz="1200" dirty="0"/>
              <a:t> sur le terrain</a:t>
            </a:r>
          </a:p>
        </p:txBody>
      </p:sp>
      <p:sp>
        <p:nvSpPr>
          <p:cNvPr id="27" name="Rectangle 26"/>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Calculs</a:t>
            </a:r>
            <a:r>
              <a:rPr lang="en-US" sz="1200" dirty="0"/>
              <a:t> de base </a:t>
            </a:r>
          </a:p>
          <a:p>
            <a:pPr algn="ctr"/>
            <a:r>
              <a:rPr lang="en-US" sz="1200" dirty="0" err="1"/>
              <a:t>Étude</a:t>
            </a:r>
            <a:r>
              <a:rPr lang="en-US" sz="1200" dirty="0"/>
              <a:t> </a:t>
            </a:r>
            <a:r>
              <a:rPr lang="en-US" sz="1200" dirty="0" err="1"/>
              <a:t>théorique</a:t>
            </a:r>
            <a:endParaRPr lang="en-US" sz="1200" dirty="0"/>
          </a:p>
        </p:txBody>
      </p:sp>
      <p:sp>
        <p:nvSpPr>
          <p:cNvPr id="37"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8"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t>Déterminer</a:t>
            </a:r>
            <a:r>
              <a:rPr lang="nl-NL" sz="1200" dirty="0"/>
              <a:t> </a:t>
            </a:r>
            <a:r>
              <a:rPr lang="nl-NL" sz="1200" dirty="0" err="1"/>
              <a:t>l’emplacement</a:t>
            </a:r>
            <a:r>
              <a:rPr lang="nl-NL" sz="1200" dirty="0"/>
              <a:t> de </a:t>
            </a:r>
            <a:r>
              <a:rPr lang="nl-NL" sz="1200" dirty="0" err="1"/>
              <a:t>l’annonceur</a:t>
            </a:r>
            <a:endParaRPr lang="en-US" sz="1200" dirty="0"/>
          </a:p>
        </p:txBody>
      </p:sp>
      <p:sp>
        <p:nvSpPr>
          <p:cNvPr id="45"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8" name="Rectangle 47"/>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Briefing des agents</a:t>
            </a:r>
          </a:p>
          <a:p>
            <a:pPr algn="ctr"/>
            <a:r>
              <a:rPr lang="en-US" sz="1200" dirty="0" err="1"/>
              <a:t>Contrôle</a:t>
            </a:r>
            <a:r>
              <a:rPr lang="en-US" sz="1200" dirty="0"/>
              <a:t> de </a:t>
            </a:r>
            <a:r>
              <a:rPr lang="en-US" sz="1200" dirty="0" err="1"/>
              <a:t>l’équipement</a:t>
            </a:r>
            <a:r>
              <a:rPr lang="en-US" sz="1200" dirty="0"/>
              <a:t> de </a:t>
            </a:r>
            <a:r>
              <a:rPr lang="en-US" sz="1200" dirty="0" err="1"/>
              <a:t>l’annonceur</a:t>
            </a:r>
            <a:endParaRPr lang="en-US" sz="1200" dirty="0"/>
          </a:p>
        </p:txBody>
      </p:sp>
      <p:sp>
        <p:nvSpPr>
          <p:cNvPr id="49"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1" name="Rectangle 50"/>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Installation des agents</a:t>
            </a:r>
          </a:p>
          <a:p>
            <a:pPr algn="ctr"/>
            <a:r>
              <a:rPr lang="en-US" sz="1200" dirty="0"/>
              <a:t>Tests </a:t>
            </a:r>
            <a:r>
              <a:rPr lang="en-US" sz="1200" dirty="0" err="1"/>
              <a:t>préalables</a:t>
            </a:r>
            <a:endParaRPr lang="en-US" sz="1200" dirty="0"/>
          </a:p>
        </p:txBody>
      </p:sp>
      <p:sp>
        <p:nvSpPr>
          <p:cNvPr id="52"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29" name="Rectangle 28"/>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Fonctionnement</a:t>
            </a:r>
            <a:r>
              <a:rPr lang="en-US" sz="1200" dirty="0"/>
              <a:t> </a:t>
            </a:r>
          </a:p>
          <a:p>
            <a:pPr algn="ctr"/>
            <a:r>
              <a:rPr lang="en-US" sz="1200" dirty="0"/>
              <a:t>du </a:t>
            </a:r>
            <a:r>
              <a:rPr lang="en-US" sz="1200" dirty="0" err="1"/>
              <a:t>système</a:t>
            </a:r>
            <a:r>
              <a:rPr lang="en-US" sz="1200" dirty="0"/>
              <a:t> de protection</a:t>
            </a:r>
          </a:p>
        </p:txBody>
      </p:sp>
      <p:sp>
        <p:nvSpPr>
          <p:cNvPr id="30"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31" name="Rectangle 30"/>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Fin des </a:t>
            </a:r>
            <a:r>
              <a:rPr lang="en-US" sz="1200" dirty="0" err="1"/>
              <a:t>travaux</a:t>
            </a:r>
            <a:r>
              <a:rPr lang="en-US" sz="1200" dirty="0"/>
              <a:t> </a:t>
            </a:r>
          </a:p>
          <a:p>
            <a:pPr algn="ctr"/>
            <a:r>
              <a:rPr lang="en-US" sz="120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sp>
        <p:nvSpPr>
          <p:cNvPr id="3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2" name="Group 1"/>
          <p:cNvGrpSpPr/>
          <p:nvPr/>
        </p:nvGrpSpPr>
        <p:grpSpPr>
          <a:xfrm>
            <a:off x="3531526" y="2450767"/>
            <a:ext cx="2924776" cy="2160240"/>
            <a:chOff x="2007525" y="2644722"/>
            <a:chExt cx="2924776" cy="2160240"/>
          </a:xfrm>
        </p:grpSpPr>
        <p:sp>
          <p:nvSpPr>
            <p:cNvPr id="3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3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6"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47"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0"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5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446" y="2866209"/>
            <a:ext cx="1015178" cy="1375403"/>
          </a:xfrm>
          <a:prstGeom prst="rect">
            <a:avLst/>
          </a:prstGeom>
        </p:spPr>
      </p:pic>
      <p:sp>
        <p:nvSpPr>
          <p:cNvPr id="39" name="Wolkvormige toelichting 17"/>
          <p:cNvSpPr/>
          <p:nvPr/>
        </p:nvSpPr>
        <p:spPr bwMode="auto">
          <a:xfrm>
            <a:off x="2056919" y="223850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34" name="TextBox 33"/>
          <p:cNvSpPr txBox="1"/>
          <p:nvPr/>
        </p:nvSpPr>
        <p:spPr>
          <a:xfrm>
            <a:off x="2519910" y="2417610"/>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spTree>
    <p:extLst>
      <p:ext uri="{BB962C8B-B14F-4D97-AF65-F5344CB8AC3E}">
        <p14:creationId xmlns:p14="http://schemas.microsoft.com/office/powerpoint/2010/main" val="565730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9022240" y="270527"/>
            <a:ext cx="2920936" cy="360363"/>
          </a:xfrm>
        </p:spPr>
        <p:txBody>
          <a:bodyPr/>
          <a:lstStyle/>
          <a:p>
            <a:r>
              <a:rPr lang="en-GB" dirty="0"/>
              <a:t>1.Système de protection avec </a:t>
            </a:r>
            <a:r>
              <a:rPr lang="en-GB" dirty="0" err="1"/>
              <a:t>Annonceur</a:t>
            </a:r>
            <a:endParaRPr lang="en-GB" dirty="0"/>
          </a:p>
          <a:p>
            <a:r>
              <a:rPr lang="en-GB" dirty="0"/>
              <a:t>Phase 1: Etude </a:t>
            </a:r>
            <a:r>
              <a:rPr lang="en-GB" dirty="0" err="1"/>
              <a:t>théorique</a:t>
            </a:r>
            <a:endParaRPr lang="en-GB" dirty="0"/>
          </a:p>
          <a:p>
            <a:endParaRPr lang="en-GB" dirty="0"/>
          </a:p>
        </p:txBody>
      </p:sp>
      <p:sp>
        <p:nvSpPr>
          <p:cNvPr id="7" name="Title 1"/>
          <p:cNvSpPr txBox="1">
            <a:spLocks/>
          </p:cNvSpPr>
          <p:nvPr/>
        </p:nvSpPr>
        <p:spPr bwMode="auto">
          <a:xfrm>
            <a:off x="774483" y="765796"/>
            <a:ext cx="8064500" cy="506413"/>
          </a:xfrm>
          <a:prstGeom prst="rect">
            <a:avLst/>
          </a:prstGeom>
          <a:noFill/>
          <a:ln w="9525">
            <a:noFill/>
            <a:miter lim="800000"/>
            <a:headEnd/>
            <a:tailEnd/>
          </a:ln>
          <a:effectLst/>
        </p:spPr>
        <p:txBody>
          <a:bodyPr lIns="0" tIns="0" rIns="0" bIns="0"/>
          <a:lstStyle/>
          <a:p>
            <a:pPr marL="1076325" indent="-1076325">
              <a:defRPr/>
            </a:pP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Planifications</a:t>
            </a:r>
            <a:r>
              <a:rPr lang="en-US" sz="2000" b="1" kern="0" dirty="0">
                <a:solidFill>
                  <a:srgbClr val="0070C0"/>
                </a:solidFill>
                <a:latin typeface="+mj-lt"/>
                <a:ea typeface="+mj-ea"/>
                <a:cs typeface="+mj-cs"/>
              </a:rPr>
              <a:t> des travaux – Étude </a:t>
            </a:r>
            <a:r>
              <a:rPr lang="en-US" sz="2000" b="1" kern="0" dirty="0" err="1">
                <a:solidFill>
                  <a:srgbClr val="0070C0"/>
                </a:solidFill>
                <a:latin typeface="+mj-lt"/>
                <a:ea typeface="+mj-ea"/>
                <a:cs typeface="+mj-cs"/>
              </a:rPr>
              <a:t>théorique</a:t>
            </a:r>
            <a:r>
              <a:rPr lang="en-US" sz="2000" b="1" kern="0" dirty="0">
                <a:solidFill>
                  <a:srgbClr val="0070C0"/>
                </a:solidFill>
                <a:latin typeface="+mj-lt"/>
                <a:ea typeface="+mj-ea"/>
                <a:cs typeface="+mj-cs"/>
              </a:rPr>
              <a:t> </a:t>
            </a:r>
          </a:p>
        </p:txBody>
      </p:sp>
      <p:grpSp>
        <p:nvGrpSpPr>
          <p:cNvPr id="3" name="Group 2"/>
          <p:cNvGrpSpPr/>
          <p:nvPr/>
        </p:nvGrpSpPr>
        <p:grpSpPr>
          <a:xfrm>
            <a:off x="2921608" y="1210614"/>
            <a:ext cx="4614552" cy="3454227"/>
            <a:chOff x="2195736" y="1268413"/>
            <a:chExt cx="5904656" cy="3096691"/>
          </a:xfrm>
        </p:grpSpPr>
        <p:sp>
          <p:nvSpPr>
            <p:cNvPr id="2" name="Rounded Rectangle 1"/>
            <p:cNvSpPr>
              <a:spLocks noChangeAspect="1"/>
            </p:cNvSpPr>
            <p:nvPr/>
          </p:nvSpPr>
          <p:spPr bwMode="auto">
            <a:xfrm>
              <a:off x="2195736" y="1268413"/>
              <a:ext cx="5904656" cy="3096691"/>
            </a:xfrm>
            <a:prstGeom prst="roundRect">
              <a:avLst/>
            </a:prstGeom>
            <a:solidFill>
              <a:schemeClr val="bg1">
                <a:lumMod val="50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9" name="Rounded Rectangle 8"/>
            <p:cNvSpPr>
              <a:spLocks noChangeAspect="1"/>
            </p:cNvSpPr>
            <p:nvPr/>
          </p:nvSpPr>
          <p:spPr bwMode="auto">
            <a:xfrm>
              <a:off x="2304064" y="1325225"/>
              <a:ext cx="5688000" cy="2983065"/>
            </a:xfrm>
            <a:prstGeom prst="roundRect">
              <a:avLst/>
            </a:prstGeom>
            <a:solidFill>
              <a:schemeClr val="bg1"/>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grpSp>
      <p:pic>
        <p:nvPicPr>
          <p:cNvPr id="11" name="Picture 7"/>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879976" y="4722640"/>
            <a:ext cx="4602732" cy="1552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rotWithShape="1">
          <a:blip r:embed="rId3" cstate="email">
            <a:grayscl/>
            <a:extLst>
              <a:ext uri="{28A0092B-C50C-407E-A947-70E740481C1C}">
                <a14:useLocalDpi xmlns:a14="http://schemas.microsoft.com/office/drawing/2010/main"/>
              </a:ext>
            </a:extLst>
          </a:blip>
          <a:srcRect/>
          <a:stretch/>
        </p:blipFill>
        <p:spPr bwMode="auto">
          <a:xfrm>
            <a:off x="8663493" y="4024601"/>
            <a:ext cx="574873" cy="990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4" cstate="email">
            <a:grayscl/>
            <a:extLst>
              <a:ext uri="{28A0092B-C50C-407E-A947-70E740481C1C}">
                <a14:useLocalDpi xmlns:a14="http://schemas.microsoft.com/office/drawing/2010/main"/>
              </a:ext>
            </a:extLst>
          </a:blip>
          <a:srcRect/>
          <a:stretch/>
        </p:blipFill>
        <p:spPr bwMode="auto">
          <a:xfrm>
            <a:off x="9238366" y="4024601"/>
            <a:ext cx="526473" cy="990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985912" y="2606753"/>
            <a:ext cx="701781" cy="2417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694682">
            <a:off x="7752024" y="5117197"/>
            <a:ext cx="568168" cy="46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bwMode="auto">
          <a:xfrm>
            <a:off x="8181342" y="3378599"/>
            <a:ext cx="362930" cy="646003"/>
          </a:xfrm>
          <a:prstGeom prst="rect">
            <a:avLst/>
          </a:prstGeom>
          <a:solidFill>
            <a:schemeClr val="bg1"/>
          </a:solidFill>
          <a:ln w="317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32" name="Object 3"/>
          <p:cNvPicPr>
            <a:picLocks noChangeArrowheads="1"/>
          </p:cNvPicPr>
          <p:nvPr/>
        </p:nvPicPr>
        <p:blipFill>
          <a:blip r:embed="rId7" cstate="email">
            <a:extLst>
              <a:ext uri="{28A0092B-C50C-407E-A947-70E740481C1C}">
                <a14:useLocalDpi xmlns:a14="http://schemas.microsoft.com/office/drawing/2010/main"/>
              </a:ext>
            </a:extLst>
          </a:blip>
          <a:srcRect l="-24509" t="-18781" r="-26208" b="-5528"/>
          <a:stretch>
            <a:fillRect/>
          </a:stretch>
        </p:blipFill>
        <p:spPr bwMode="auto">
          <a:xfrm rot="18672480">
            <a:off x="7127103" y="2573855"/>
            <a:ext cx="2790485" cy="1770525"/>
          </a:xfrm>
          <a:prstGeom prst="rect">
            <a:avLst/>
          </a:prstGeom>
          <a:noFill/>
          <a:ln w="9525">
            <a:noFill/>
            <a:miter lim="800000"/>
            <a:headEnd/>
            <a:tailEnd/>
          </a:ln>
        </p:spPr>
      </p:pic>
      <p:sp>
        <p:nvSpPr>
          <p:cNvPr id="40" name="Ovaal 21"/>
          <p:cNvSpPr>
            <a:spLocks noChangeAspect="1"/>
          </p:cNvSpPr>
          <p:nvPr/>
        </p:nvSpPr>
        <p:spPr bwMode="auto">
          <a:xfrm>
            <a:off x="822311" y="630890"/>
            <a:ext cx="807461" cy="807461"/>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3200" b="1" dirty="0">
                <a:solidFill>
                  <a:schemeClr val="bg1"/>
                </a:solidFill>
                <a:latin typeface="Arial" charset="0"/>
                <a:cs typeface="Arial" charset="0"/>
              </a:rPr>
              <a:t>1</a:t>
            </a:r>
            <a:endParaRPr lang="nl-BE" sz="3200" b="1" dirty="0">
              <a:solidFill>
                <a:schemeClr val="bg1"/>
              </a:solidFill>
              <a:latin typeface="Arial" charset="0"/>
              <a:cs typeface="Arial" charset="0"/>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82349" y="3692141"/>
            <a:ext cx="820939" cy="2165611"/>
          </a:xfrm>
          <a:prstGeom prst="rect">
            <a:avLst/>
          </a:prstGeom>
        </p:spPr>
      </p:pic>
      <p:sp>
        <p:nvSpPr>
          <p:cNvPr id="41" name="Rechthoek 35"/>
          <p:cNvSpPr>
            <a:spLocks noChangeArrowheads="1"/>
          </p:cNvSpPr>
          <p:nvPr/>
        </p:nvSpPr>
        <p:spPr bwMode="auto">
          <a:xfrm>
            <a:off x="1952758" y="5949280"/>
            <a:ext cx="1080120" cy="360239"/>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CHEF DE TRAVAIL – RS ENTREPRENEUR</a:t>
            </a:r>
            <a:endParaRPr lang="nl-BE" sz="1100" b="1" dirty="0">
              <a:solidFill>
                <a:schemeClr val="bg1"/>
              </a:solidFill>
            </a:endParaRPr>
          </a:p>
        </p:txBody>
      </p:sp>
      <p:sp>
        <p:nvSpPr>
          <p:cNvPr id="44" name="TextBox 43"/>
          <p:cNvSpPr txBox="1"/>
          <p:nvPr/>
        </p:nvSpPr>
        <p:spPr>
          <a:xfrm>
            <a:off x="7886631" y="3437894"/>
            <a:ext cx="952352" cy="246221"/>
          </a:xfrm>
          <a:prstGeom prst="rect">
            <a:avLst/>
          </a:prstGeom>
          <a:noFill/>
        </p:spPr>
        <p:txBody>
          <a:bodyPr wrap="square" rtlCol="0">
            <a:spAutoFit/>
          </a:bodyPr>
          <a:lstStyle/>
          <a:p>
            <a:pPr algn="ctr"/>
            <a:r>
              <a:rPr lang="en-US" sz="500" b="1" dirty="0">
                <a:solidFill>
                  <a:schemeClr val="accent2"/>
                </a:solidFill>
              </a:rPr>
              <a:t>ANALYSE</a:t>
            </a:r>
          </a:p>
          <a:p>
            <a:pPr algn="ctr"/>
            <a:r>
              <a:rPr lang="en-US" sz="500" b="1" dirty="0">
                <a:solidFill>
                  <a:schemeClr val="accent2"/>
                </a:solidFill>
              </a:rPr>
              <a:t>DE RISQUES</a:t>
            </a:r>
            <a:endParaRPr lang="en-US" sz="600" b="1" dirty="0">
              <a:solidFill>
                <a:schemeClr val="accent2"/>
              </a:solidFill>
            </a:endParaRPr>
          </a:p>
        </p:txBody>
      </p:sp>
      <p:pic>
        <p:nvPicPr>
          <p:cNvPr id="75" name="Picture 74"/>
          <p:cNvPicPr>
            <a:picLocks noChangeAspect="1"/>
          </p:cNvPicPr>
          <p:nvPr/>
        </p:nvPicPr>
        <p:blipFill>
          <a:blip r:embed="rId9">
            <a:duotone>
              <a:prstClr val="black"/>
              <a:schemeClr val="tx2">
                <a:lumMod val="75000"/>
                <a:tint val="45000"/>
                <a:satMod val="400000"/>
              </a:schemeClr>
            </a:duotone>
            <a:extLst>
              <a:ext uri="{28A0092B-C50C-407E-A947-70E740481C1C}">
                <a14:useLocalDpi xmlns:a14="http://schemas.microsoft.com/office/drawing/2010/main" val="0"/>
              </a:ext>
            </a:extLst>
          </a:blip>
          <a:stretch>
            <a:fillRect/>
          </a:stretch>
        </p:blipFill>
        <p:spPr>
          <a:xfrm>
            <a:off x="6967812" y="4949431"/>
            <a:ext cx="698536" cy="546128"/>
          </a:xfrm>
          <a:prstGeom prst="rect">
            <a:avLst/>
          </a:prstGeom>
        </p:spPr>
      </p:pic>
      <p:sp>
        <p:nvSpPr>
          <p:cNvPr id="76" name="TextBox 75"/>
          <p:cNvSpPr txBox="1"/>
          <p:nvPr/>
        </p:nvSpPr>
        <p:spPr>
          <a:xfrm>
            <a:off x="7041182" y="5040824"/>
            <a:ext cx="820636" cy="276999"/>
          </a:xfrm>
          <a:prstGeom prst="rect">
            <a:avLst/>
          </a:prstGeom>
          <a:noFill/>
        </p:spPr>
        <p:txBody>
          <a:bodyPr wrap="square" rtlCol="0">
            <a:spAutoFit/>
          </a:bodyPr>
          <a:lstStyle/>
          <a:p>
            <a:r>
              <a:rPr lang="fr-BE" sz="600" b="1" dirty="0">
                <a:solidFill>
                  <a:schemeClr val="accent1"/>
                </a:solidFill>
              </a:rPr>
              <a:t>FICHE DE TRAVAIL</a:t>
            </a:r>
          </a:p>
        </p:txBody>
      </p:sp>
      <p:pic>
        <p:nvPicPr>
          <p:cNvPr id="77" name="Picture 7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75069" y="1390025"/>
            <a:ext cx="3871855" cy="3122703"/>
          </a:xfrm>
          <a:prstGeom prst="rect">
            <a:avLst/>
          </a:prstGeom>
        </p:spPr>
      </p:pic>
      <p:sp>
        <p:nvSpPr>
          <p:cNvPr id="78" name="Curved Down Arrow 77"/>
          <p:cNvSpPr>
            <a:spLocks noChangeAspect="1"/>
          </p:cNvSpPr>
          <p:nvPr/>
        </p:nvSpPr>
        <p:spPr bwMode="auto">
          <a:xfrm rot="2283584">
            <a:off x="5371529" y="3530479"/>
            <a:ext cx="2703825" cy="901275"/>
          </a:xfrm>
          <a:prstGeom prst="curvedDownArrow">
            <a:avLst/>
          </a:prstGeom>
          <a:solidFill>
            <a:schemeClr val="bg1">
              <a:lumMod val="85000"/>
            </a:schemeClr>
          </a:solidFill>
          <a:ln w="3175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Tree>
    <p:extLst>
      <p:ext uri="{BB962C8B-B14F-4D97-AF65-F5344CB8AC3E}">
        <p14:creationId xmlns:p14="http://schemas.microsoft.com/office/powerpoint/2010/main" val="4022582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endParaRPr lang="en-GB"/>
          </a:p>
        </p:txBody>
      </p:sp>
      <p:sp>
        <p:nvSpPr>
          <p:cNvPr id="7" name="TextBox 7"/>
          <p:cNvSpPr txBox="1"/>
          <p:nvPr/>
        </p:nvSpPr>
        <p:spPr>
          <a:xfrm>
            <a:off x="2063553" y="5878801"/>
            <a:ext cx="7848871" cy="276999"/>
          </a:xfrm>
          <a:prstGeom prst="rect">
            <a:avLst/>
          </a:prstGeom>
          <a:solidFill>
            <a:schemeClr val="bg1">
              <a:lumMod val="85000"/>
            </a:schemeClr>
          </a:solidFill>
          <a:ln>
            <a:solidFill>
              <a:schemeClr val="tx1"/>
            </a:solidFill>
          </a:ln>
        </p:spPr>
        <p:txBody>
          <a:bodyPr wrap="square">
            <a:spAutoFit/>
          </a:bodyPr>
          <a:lstStyle/>
          <a:p>
            <a:pPr algn="ctr">
              <a:defRPr/>
            </a:pPr>
            <a:r>
              <a:rPr lang="en-US" sz="1200" b="1" dirty="0"/>
              <a:t>Le </a:t>
            </a:r>
            <a:r>
              <a:rPr lang="en-US" sz="1200" b="1" dirty="0" err="1"/>
              <a:t>présent</a:t>
            </a:r>
            <a:r>
              <a:rPr lang="en-US" sz="1200" b="1" dirty="0"/>
              <a:t> document </a:t>
            </a:r>
            <a:r>
              <a:rPr lang="en-US" sz="1200" b="1" dirty="0" err="1"/>
              <a:t>est</a:t>
            </a:r>
            <a:r>
              <a:rPr lang="en-US" sz="1200" b="1" dirty="0"/>
              <a:t> la </a:t>
            </a:r>
            <a:r>
              <a:rPr lang="en-US" sz="1200" b="1" dirty="0" err="1"/>
              <a:t>propriété</a:t>
            </a:r>
            <a:r>
              <a:rPr lang="en-US" sz="1200" b="1" dirty="0"/>
              <a:t> </a:t>
            </a:r>
            <a:r>
              <a:rPr lang="en-US" sz="1200" b="1" dirty="0" err="1"/>
              <a:t>d’INFRABEL</a:t>
            </a:r>
            <a:r>
              <a:rPr lang="en-US" sz="1200" b="1" dirty="0"/>
              <a:t>.</a:t>
            </a:r>
          </a:p>
        </p:txBody>
      </p:sp>
      <p:graphicFrame>
        <p:nvGraphicFramePr>
          <p:cNvPr id="6" name="Tabel 4"/>
          <p:cNvGraphicFramePr>
            <a:graphicFrameLocks noGrp="1"/>
          </p:cNvGraphicFramePr>
          <p:nvPr>
            <p:extLst>
              <p:ext uri="{D42A27DB-BD31-4B8C-83A1-F6EECF244321}">
                <p14:modId xmlns:p14="http://schemas.microsoft.com/office/powerpoint/2010/main" val="1830595600"/>
              </p:ext>
            </p:extLst>
          </p:nvPr>
        </p:nvGraphicFramePr>
        <p:xfrm>
          <a:off x="1847401" y="1340768"/>
          <a:ext cx="7848871" cy="2566130"/>
        </p:xfrm>
        <a:graphic>
          <a:graphicData uri="http://schemas.openxmlformats.org/drawingml/2006/table">
            <a:tbl>
              <a:tblPr firstRow="1" bandRow="1">
                <a:tableStyleId>{2D5ABB26-0587-4C30-8999-92F81FD0307C}</a:tableStyleId>
              </a:tblPr>
              <a:tblGrid>
                <a:gridCol w="2175363">
                  <a:extLst>
                    <a:ext uri="{9D8B030D-6E8A-4147-A177-3AD203B41FA5}">
                      <a16:colId xmlns:a16="http://schemas.microsoft.com/office/drawing/2014/main" val="20000"/>
                    </a:ext>
                  </a:extLst>
                </a:gridCol>
                <a:gridCol w="1010813">
                  <a:extLst>
                    <a:ext uri="{9D8B030D-6E8A-4147-A177-3AD203B41FA5}">
                      <a16:colId xmlns:a16="http://schemas.microsoft.com/office/drawing/2014/main" val="20001"/>
                    </a:ext>
                  </a:extLst>
                </a:gridCol>
                <a:gridCol w="3263887">
                  <a:extLst>
                    <a:ext uri="{9D8B030D-6E8A-4147-A177-3AD203B41FA5}">
                      <a16:colId xmlns:a16="http://schemas.microsoft.com/office/drawing/2014/main" val="20002"/>
                    </a:ext>
                  </a:extLst>
                </a:gridCol>
                <a:gridCol w="1398808">
                  <a:extLst>
                    <a:ext uri="{9D8B030D-6E8A-4147-A177-3AD203B41FA5}">
                      <a16:colId xmlns:a16="http://schemas.microsoft.com/office/drawing/2014/main" val="20003"/>
                    </a:ext>
                  </a:extLst>
                </a:gridCol>
              </a:tblGrid>
              <a:tr h="380325">
                <a:tc gridSpan="4">
                  <a:txBody>
                    <a:bodyPr/>
                    <a:lstStyle/>
                    <a:p>
                      <a:pPr marL="0" algn="ctr" defTabSz="914400" rtl="0" eaLnBrk="1" latinLnBrk="0" hangingPunct="1"/>
                      <a:r>
                        <a:rPr lang="en-US" sz="1600" b="1" kern="1200" dirty="0" err="1">
                          <a:solidFill>
                            <a:schemeClr val="tx1"/>
                          </a:solidFill>
                          <a:latin typeface="+mn-lt"/>
                          <a:ea typeface="+mn-ea"/>
                          <a:cs typeface="+mn-cs"/>
                        </a:rPr>
                        <a:t>Données</a:t>
                      </a:r>
                      <a:r>
                        <a:rPr lang="en-US" sz="1600" b="1" kern="1200" dirty="0">
                          <a:solidFill>
                            <a:schemeClr val="tx1"/>
                          </a:solidFill>
                          <a:latin typeface="+mn-lt"/>
                          <a:ea typeface="+mn-ea"/>
                          <a:cs typeface="+mn-cs"/>
                        </a:rPr>
                        <a:t> de 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0"/>
                  </a:ext>
                </a:extLst>
              </a:tr>
              <a:tr h="341021">
                <a:tc gridSpan="4">
                  <a:txBody>
                    <a:bodyPr/>
                    <a:lstStyle/>
                    <a:p>
                      <a:pPr algn="ctr"/>
                      <a:r>
                        <a:rPr lang="nl-BE" sz="1200" b="0" dirty="0">
                          <a:solidFill>
                            <a:schemeClr val="tx1"/>
                          </a:solidFill>
                          <a:latin typeface="+mn-lt"/>
                          <a:ea typeface="Times New Roman"/>
                          <a:cs typeface="Times New Roman"/>
                          <a:sym typeface="Wingdings"/>
                        </a:rPr>
                        <a:t>   </a:t>
                      </a:r>
                      <a:r>
                        <a:rPr lang="nl-BE" sz="1200" b="0" dirty="0" err="1">
                          <a:solidFill>
                            <a:schemeClr val="tx1"/>
                          </a:solidFill>
                          <a:latin typeface="+mn-lt"/>
                          <a:ea typeface="Times New Roman"/>
                          <a:cs typeface="Times New Roman"/>
                          <a:sym typeface="Wingdings"/>
                        </a:rPr>
                        <a:t>Unité</a:t>
                      </a:r>
                      <a:r>
                        <a:rPr lang="nl-BE" sz="1200" b="0" dirty="0">
                          <a:solidFill>
                            <a:schemeClr val="tx1"/>
                          </a:solidFill>
                          <a:latin typeface="+mn-lt"/>
                          <a:ea typeface="Times New Roman"/>
                          <a:cs typeface="Times New Roman"/>
                          <a:sym typeface="Wingdings"/>
                        </a:rPr>
                        <a:t> 66 chef</a:t>
                      </a:r>
                      <a:r>
                        <a:rPr lang="nl-BE" sz="1200" b="0" baseline="0" dirty="0">
                          <a:solidFill>
                            <a:schemeClr val="tx1"/>
                          </a:solidFill>
                          <a:latin typeface="+mn-lt"/>
                          <a:ea typeface="Times New Roman"/>
                          <a:cs typeface="Times New Roman"/>
                          <a:sym typeface="Wingdings"/>
                        </a:rPr>
                        <a:t> de </a:t>
                      </a:r>
                      <a:r>
                        <a:rPr lang="nl-BE" sz="1200" b="0" baseline="0" dirty="0" err="1">
                          <a:solidFill>
                            <a:schemeClr val="tx1"/>
                          </a:solidFill>
                          <a:latin typeface="+mn-lt"/>
                          <a:ea typeface="Times New Roman"/>
                          <a:cs typeface="Times New Roman"/>
                          <a:sym typeface="Wingdings"/>
                        </a:rPr>
                        <a:t>travail</a:t>
                      </a:r>
                      <a:r>
                        <a:rPr lang="nl-BE" sz="1200" b="0" baseline="0" dirty="0">
                          <a:solidFill>
                            <a:schemeClr val="tx1"/>
                          </a:solidFill>
                          <a:latin typeface="+mn-lt"/>
                          <a:ea typeface="Times New Roman"/>
                          <a:cs typeface="Times New Roman"/>
                          <a:sym typeface="Wingdings"/>
                        </a:rPr>
                        <a:t> - </a:t>
                      </a:r>
                      <a:r>
                        <a:rPr lang="nl-BE" sz="1200" b="0" dirty="0" err="1">
                          <a:solidFill>
                            <a:schemeClr val="tx1"/>
                          </a:solidFill>
                          <a:latin typeface="+mn-lt"/>
                          <a:ea typeface="Times New Roman"/>
                          <a:cs typeface="Times New Roman"/>
                          <a:sym typeface="Wingdings"/>
                        </a:rPr>
                        <a:t>système</a:t>
                      </a:r>
                      <a:r>
                        <a:rPr lang="nl-BE" sz="1200" b="0" dirty="0">
                          <a:solidFill>
                            <a:schemeClr val="tx1"/>
                          </a:solidFill>
                          <a:latin typeface="+mn-lt"/>
                          <a:ea typeface="Times New Roman"/>
                          <a:cs typeface="Times New Roman"/>
                          <a:sym typeface="Wingdings"/>
                        </a:rPr>
                        <a:t> de </a:t>
                      </a:r>
                      <a:r>
                        <a:rPr lang="nl-BE" sz="1200" b="0" dirty="0" err="1">
                          <a:solidFill>
                            <a:schemeClr val="tx1"/>
                          </a:solidFill>
                          <a:latin typeface="+mn-lt"/>
                          <a:ea typeface="Times New Roman"/>
                          <a:cs typeface="Times New Roman"/>
                          <a:sym typeface="Wingdings"/>
                        </a:rPr>
                        <a:t>protection</a:t>
                      </a:r>
                      <a:r>
                        <a:rPr lang="nl-BE" sz="1200" b="0" dirty="0">
                          <a:solidFill>
                            <a:schemeClr val="tx1"/>
                          </a:solidFill>
                          <a:latin typeface="+mn-lt"/>
                          <a:ea typeface="Times New Roman"/>
                          <a:cs typeface="Times New Roman"/>
                          <a:sym typeface="Wingdings"/>
                        </a:rPr>
                        <a:t> </a:t>
                      </a:r>
                      <a:r>
                        <a:rPr lang="nl-BE" sz="1200" b="0" dirty="0" err="1">
                          <a:solidFill>
                            <a:schemeClr val="tx1"/>
                          </a:solidFill>
                          <a:latin typeface="+mn-lt"/>
                          <a:ea typeface="Times New Roman"/>
                          <a:cs typeface="Times New Roman"/>
                          <a:sym typeface="Wingdings"/>
                        </a:rPr>
                        <a:t>avec</a:t>
                      </a:r>
                      <a:r>
                        <a:rPr lang="nl-BE" sz="1200" b="0" dirty="0">
                          <a:solidFill>
                            <a:schemeClr val="tx1"/>
                          </a:solidFill>
                          <a:latin typeface="+mn-lt"/>
                          <a:ea typeface="Times New Roman"/>
                          <a:cs typeface="Times New Roman"/>
                          <a:sym typeface="Wingdings"/>
                        </a:rPr>
                        <a:t> annonceur_</a:t>
                      </a:r>
                      <a:r>
                        <a:rPr lang="nl-BE" sz="1200" b="0" baseline="0" dirty="0">
                          <a:solidFill>
                            <a:schemeClr val="tx1"/>
                          </a:solidFill>
                          <a:latin typeface="+mn-lt"/>
                          <a:ea typeface="Times New Roman"/>
                          <a:cs typeface="Times New Roman"/>
                          <a:sym typeface="Wingdings"/>
                        </a:rPr>
                        <a:t>V2.0</a:t>
                      </a:r>
                      <a:r>
                        <a:rPr lang="nl-BE" sz="1200" b="0" dirty="0">
                          <a:solidFill>
                            <a:schemeClr val="tx1"/>
                          </a:solidFill>
                          <a:latin typeface="+mn-lt"/>
                          <a:ea typeface="Times New Roman"/>
                          <a:cs typeface="Times New Roman"/>
                          <a:sym typeface="Wingdings"/>
                        </a:rPr>
                        <a:t>.pptx</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1"/>
                  </a:ext>
                </a:extLst>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latin typeface="+mn-lt"/>
                          <a:ea typeface="+mn-ea"/>
                          <a:cs typeface="+mn-cs"/>
                        </a:rPr>
                        <a:t>Groupe</a:t>
                      </a:r>
                      <a:r>
                        <a:rPr lang="en-US" sz="1200" b="1" kern="1200" baseline="0" dirty="0">
                          <a:solidFill>
                            <a:schemeClr val="tx1"/>
                          </a:solidFill>
                          <a:latin typeface="+mn-lt"/>
                          <a:ea typeface="+mn-ea"/>
                          <a:cs typeface="+mn-cs"/>
                        </a:rPr>
                        <a:t> de travail</a:t>
                      </a:r>
                      <a:endParaRPr lang="en-US" sz="12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a:t>I-AM.111</a:t>
                      </a:r>
                    </a:p>
                    <a:p>
                      <a:endParaRPr lang="en-US"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Campet Simon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Festjens Ilse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Laurent Alexis </a:t>
                      </a:r>
                    </a:p>
                    <a:p>
                      <a:endParaRPr lang="en-US"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dirty="0"/>
                    </a:p>
                  </a:txBody>
                  <a:tcPr/>
                </a:tc>
                <a:extLst>
                  <a:ext uri="{0D108BD9-81ED-4DB2-BD59-A6C34878D82A}">
                    <a16:rowId xmlns:a16="http://schemas.microsoft.com/office/drawing/2014/main" val="10003"/>
                  </a:ext>
                </a:extLst>
              </a:tr>
              <a:tr h="40689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kern="1200" dirty="0" err="1">
                          <a:solidFill>
                            <a:schemeClr val="tx1"/>
                          </a:solidFill>
                          <a:latin typeface="+mn-lt"/>
                          <a:ea typeface="+mn-ea"/>
                          <a:cs typeface="+mn-cs"/>
                        </a:rPr>
                        <a:t>Propriétaire</a:t>
                      </a:r>
                      <a:r>
                        <a:rPr lang="en-US" sz="1200" b="1" kern="1200" baseline="0" dirty="0">
                          <a:solidFill>
                            <a:schemeClr val="tx1"/>
                          </a:solidFill>
                          <a:latin typeface="+mn-lt"/>
                          <a:ea typeface="+mn-ea"/>
                          <a:cs typeface="+mn-cs"/>
                        </a:rPr>
                        <a:t> du </a:t>
                      </a:r>
                      <a:r>
                        <a:rPr lang="en-US" sz="1200" b="1" kern="1200" baseline="0" dirty="0" err="1">
                          <a:solidFill>
                            <a:schemeClr val="tx1"/>
                          </a:solidFill>
                          <a:latin typeface="+mn-lt"/>
                          <a:ea typeface="+mn-ea"/>
                          <a:cs typeface="+mn-cs"/>
                        </a:rPr>
                        <a:t>contenu</a:t>
                      </a:r>
                      <a:endParaRPr lang="en-US" sz="12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200" dirty="0"/>
                        <a:t>I-AM.111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2048">
                <a:tc>
                  <a:txBody>
                    <a:bodyPr/>
                    <a:lstStyle/>
                    <a:p>
                      <a:pPr algn="l"/>
                      <a:r>
                        <a:rPr lang="en-US" sz="1200" b="1" kern="1200" dirty="0" err="1">
                          <a:solidFill>
                            <a:schemeClr val="tx1"/>
                          </a:solidFill>
                          <a:latin typeface="+mn-lt"/>
                          <a:ea typeface="+mn-ea"/>
                          <a:cs typeface="+mn-cs"/>
                        </a:rPr>
                        <a:t>Propriétaire</a:t>
                      </a:r>
                      <a:r>
                        <a:rPr lang="en-US" sz="1200" b="1" kern="1200" baseline="0" dirty="0">
                          <a:solidFill>
                            <a:schemeClr val="tx1"/>
                          </a:solidFill>
                          <a:latin typeface="+mn-lt"/>
                          <a:ea typeface="+mn-ea"/>
                          <a:cs typeface="+mn-cs"/>
                        </a:rPr>
                        <a:t> du</a:t>
                      </a:r>
                      <a:r>
                        <a:rPr lang="en-US" sz="1200" b="1" kern="1200" dirty="0">
                          <a:solidFill>
                            <a:schemeClr val="tx1"/>
                          </a:solidFill>
                          <a:latin typeface="+mn-lt"/>
                          <a:ea typeface="+mn-ea"/>
                          <a:cs typeface="+mn-cs"/>
                        </a:rPr>
                        <a:t> lay-out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en-US" sz="1200" dirty="0"/>
                        <a:t>I-AM.114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36407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1"/>
          <p:cNvSpPr>
            <a:spLocks noChangeArrowheads="1"/>
          </p:cNvSpPr>
          <p:nvPr/>
        </p:nvSpPr>
        <p:spPr bwMode="auto">
          <a:xfrm>
            <a:off x="954544" y="6324183"/>
            <a:ext cx="7191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spcAft>
                <a:spcPts val="600"/>
              </a:spcAft>
              <a:defRPr sz="2000">
                <a:solidFill>
                  <a:schemeClr val="tx1"/>
                </a:solidFill>
                <a:latin typeface="Arial" charset="0"/>
                <a:cs typeface="Arial" charset="0"/>
              </a:defRPr>
            </a:lvl1pPr>
            <a:lvl2pPr marL="742950" indent="-285750" eaLnBrk="0" hangingPunct="0">
              <a:spcAft>
                <a:spcPts val="600"/>
              </a:spcAft>
              <a:buSzPct val="100000"/>
              <a:buFont typeface="Arial" charset="0"/>
              <a:buChar char="•"/>
              <a:defRPr sz="2000">
                <a:solidFill>
                  <a:schemeClr val="tx1"/>
                </a:solidFill>
                <a:latin typeface="Arial" charset="0"/>
                <a:cs typeface="Arial" charset="0"/>
              </a:defRPr>
            </a:lvl2pPr>
            <a:lvl3pPr marL="1143000" indent="-228600" eaLnBrk="0" hangingPunct="0">
              <a:spcAft>
                <a:spcPts val="600"/>
              </a:spcAft>
              <a:buFont typeface="Wingdings" pitchFamily="2" charset="2"/>
              <a:buChar char="à"/>
              <a:defRPr sz="2000">
                <a:solidFill>
                  <a:schemeClr val="tx1"/>
                </a:solidFill>
                <a:latin typeface="Arial" charset="0"/>
                <a:cs typeface="Arial" charset="0"/>
              </a:defRPr>
            </a:lvl3pPr>
            <a:lvl4pPr marL="1600200" indent="-228600" eaLnBrk="0" hangingPunct="0">
              <a:spcAft>
                <a:spcPts val="600"/>
              </a:spcAft>
              <a:buFont typeface="Arial" charset="0"/>
              <a:buChar char="-"/>
              <a:defRPr sz="2000">
                <a:solidFill>
                  <a:schemeClr val="tx1"/>
                </a:solidFill>
                <a:latin typeface="Arial" charset="0"/>
                <a:cs typeface="Arial" charset="0"/>
              </a:defRPr>
            </a:lvl4pPr>
            <a:lvl5pPr marL="2057400" indent="-228600" eaLnBrk="0" hangingPunct="0">
              <a:spcAft>
                <a:spcPts val="600"/>
              </a:spcAft>
              <a:buFont typeface="Arial" charset="0"/>
              <a:buChar char="•"/>
              <a:defRPr sz="2000">
                <a:solidFill>
                  <a:schemeClr val="tx1"/>
                </a:solidFill>
                <a:latin typeface="Arial" charset="0"/>
                <a:cs typeface="Arial" charset="0"/>
              </a:defRPr>
            </a:lvl5pPr>
            <a:lvl6pPr marL="25146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6pPr>
            <a:lvl7pPr marL="29718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7pPr>
            <a:lvl8pPr marL="34290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8pPr>
            <a:lvl9pPr marL="38862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9pPr>
          </a:lstStyle>
          <a:p>
            <a:pPr algn="ctr" eaLnBrk="1" hangingPunct="1">
              <a:spcAft>
                <a:spcPct val="0"/>
              </a:spcAft>
            </a:pPr>
            <a:r>
              <a:rPr lang="en-US" altLang="en-US" sz="1600" dirty="0">
                <a:solidFill>
                  <a:schemeClr val="accent2"/>
                </a:solidFill>
              </a:rPr>
              <a:t>t</a:t>
            </a:r>
            <a:endParaRPr lang="en-US" altLang="en-US" sz="1100" dirty="0">
              <a:solidFill>
                <a:schemeClr val="accent2"/>
              </a:solidFill>
            </a:endParaRPr>
          </a:p>
        </p:txBody>
      </p:sp>
      <p:grpSp>
        <p:nvGrpSpPr>
          <p:cNvPr id="2" name="Group 1"/>
          <p:cNvGrpSpPr/>
          <p:nvPr/>
        </p:nvGrpSpPr>
        <p:grpSpPr>
          <a:xfrm>
            <a:off x="673629" y="832209"/>
            <a:ext cx="1000053" cy="5656586"/>
            <a:chOff x="1425850" y="796750"/>
            <a:chExt cx="1000053" cy="5656586"/>
          </a:xfrm>
        </p:grpSpPr>
        <p:cxnSp>
          <p:nvCxnSpPr>
            <p:cNvPr id="5" name="Straight Arrow Connector 135"/>
            <p:cNvCxnSpPr>
              <a:cxnSpLocks noChangeShapeType="1"/>
            </p:cNvCxnSpPr>
            <p:nvPr/>
          </p:nvCxnSpPr>
          <p:spPr bwMode="auto">
            <a:xfrm flipH="1">
              <a:off x="1918025" y="796750"/>
              <a:ext cx="1264" cy="5656586"/>
            </a:xfrm>
            <a:prstGeom prst="straightConnector1">
              <a:avLst/>
            </a:prstGeom>
            <a:noFill/>
            <a:ln w="12700" algn="ctr">
              <a:solidFill>
                <a:schemeClr val="accent2"/>
              </a:solidFill>
              <a:prstDash val="dash"/>
              <a:round/>
              <a:headEnd/>
              <a:tailEnd type="arrow" w="med" len="med"/>
            </a:ln>
            <a:extLst>
              <a:ext uri="{909E8E84-426E-40DD-AFC4-6F175D3DCCD1}">
                <a14:hiddenFill xmlns:a14="http://schemas.microsoft.com/office/drawing/2010/main">
                  <a:noFill/>
                </a14:hiddenFill>
              </a:ext>
            </a:extLst>
          </p:spPr>
        </p:cxnSp>
        <p:cxnSp>
          <p:nvCxnSpPr>
            <p:cNvPr id="8" name="Straight Connector 42"/>
            <p:cNvCxnSpPr>
              <a:cxnSpLocks noChangeShapeType="1"/>
            </p:cNvCxnSpPr>
            <p:nvPr/>
          </p:nvCxnSpPr>
          <p:spPr bwMode="auto">
            <a:xfrm>
              <a:off x="1919289" y="837606"/>
              <a:ext cx="7540" cy="4906467"/>
            </a:xfrm>
            <a:prstGeom prst="line">
              <a:avLst/>
            </a:prstGeom>
            <a:noFill/>
            <a:ln w="19050" algn="ctr">
              <a:solidFill>
                <a:schemeClr val="accent2"/>
              </a:solidFill>
              <a:round/>
              <a:headEnd/>
              <a:tailEnd/>
            </a:ln>
            <a:extLst>
              <a:ext uri="{909E8E84-426E-40DD-AFC4-6F175D3DCCD1}">
                <a14:hiddenFill xmlns:a14="http://schemas.microsoft.com/office/drawing/2010/main">
                  <a:noFill/>
                </a14:hiddenFill>
              </a:ext>
            </a:extLst>
          </p:spPr>
        </p:cxnSp>
        <p:sp>
          <p:nvSpPr>
            <p:cNvPr id="6" name="Rounded Rectangle 29"/>
            <p:cNvSpPr>
              <a:spLocks noChangeAspect="1"/>
            </p:cNvSpPr>
            <p:nvPr/>
          </p:nvSpPr>
          <p:spPr bwMode="auto">
            <a:xfrm>
              <a:off x="1567319" y="1360873"/>
              <a:ext cx="743145" cy="394146"/>
            </a:xfrm>
            <a:prstGeom prst="roundRect">
              <a:avLst>
                <a:gd name="adj" fmla="val 16667"/>
              </a:avLst>
            </a:prstGeom>
            <a:solidFill>
              <a:schemeClr val="bg1"/>
            </a:solidFill>
            <a:ln w="19050" algn="ctr">
              <a:solidFill>
                <a:schemeClr val="accent2"/>
              </a:solidFill>
              <a:round/>
              <a:headEnd/>
              <a:tailEnd/>
            </a:ln>
          </p:spPr>
          <p:txBody>
            <a:bodyPr lIns="0" rIns="0" anchor="ctr"/>
            <a:lstStyle>
              <a:lvl1pPr eaLnBrk="0" hangingPunct="0">
                <a:spcAft>
                  <a:spcPts val="600"/>
                </a:spcAft>
                <a:defRPr sz="2000">
                  <a:solidFill>
                    <a:schemeClr val="tx1"/>
                  </a:solidFill>
                  <a:latin typeface="Arial" charset="0"/>
                  <a:cs typeface="Arial" charset="0"/>
                </a:defRPr>
              </a:lvl1pPr>
              <a:lvl2pPr marL="742950" indent="-285750" eaLnBrk="0" hangingPunct="0">
                <a:spcAft>
                  <a:spcPts val="600"/>
                </a:spcAft>
                <a:buSzPct val="100000"/>
                <a:buFont typeface="Arial" charset="0"/>
                <a:buChar char="•"/>
                <a:defRPr sz="2000">
                  <a:solidFill>
                    <a:schemeClr val="tx1"/>
                  </a:solidFill>
                  <a:latin typeface="Arial" charset="0"/>
                  <a:cs typeface="Arial" charset="0"/>
                </a:defRPr>
              </a:lvl2pPr>
              <a:lvl3pPr marL="1143000" indent="-228600" eaLnBrk="0" hangingPunct="0">
                <a:spcAft>
                  <a:spcPts val="600"/>
                </a:spcAft>
                <a:buFont typeface="Wingdings" pitchFamily="2" charset="2"/>
                <a:buChar char="à"/>
                <a:defRPr sz="2000">
                  <a:solidFill>
                    <a:schemeClr val="tx1"/>
                  </a:solidFill>
                  <a:latin typeface="Arial" charset="0"/>
                  <a:cs typeface="Arial" charset="0"/>
                </a:defRPr>
              </a:lvl3pPr>
              <a:lvl4pPr marL="1600200" indent="-228600" eaLnBrk="0" hangingPunct="0">
                <a:spcAft>
                  <a:spcPts val="600"/>
                </a:spcAft>
                <a:buFont typeface="Arial" charset="0"/>
                <a:buChar char="-"/>
                <a:defRPr sz="2000">
                  <a:solidFill>
                    <a:schemeClr val="tx1"/>
                  </a:solidFill>
                  <a:latin typeface="Arial" charset="0"/>
                  <a:cs typeface="Arial" charset="0"/>
                </a:defRPr>
              </a:lvl4pPr>
              <a:lvl5pPr marL="2057400" indent="-228600" eaLnBrk="0" hangingPunct="0">
                <a:spcAft>
                  <a:spcPts val="600"/>
                </a:spcAft>
                <a:buFont typeface="Arial" charset="0"/>
                <a:buChar char="•"/>
                <a:defRPr sz="2000">
                  <a:solidFill>
                    <a:schemeClr val="tx1"/>
                  </a:solidFill>
                  <a:latin typeface="Arial" charset="0"/>
                  <a:cs typeface="Arial" charset="0"/>
                </a:defRPr>
              </a:lvl5pPr>
              <a:lvl6pPr marL="25146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6pPr>
              <a:lvl7pPr marL="29718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7pPr>
              <a:lvl8pPr marL="34290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8pPr>
              <a:lvl9pPr marL="38862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9pPr>
            </a:lstStyle>
            <a:p>
              <a:pPr algn="ctr" eaLnBrk="1" hangingPunct="1">
                <a:spcAft>
                  <a:spcPct val="0"/>
                </a:spcAft>
              </a:pPr>
              <a:r>
                <a:rPr lang="fr-BE" altLang="en-US" sz="900" b="1" dirty="0">
                  <a:latin typeface="+mn-lt"/>
                  <a:cs typeface="Arial" panose="020B0604020202020204" pitchFamily="34" charset="0"/>
                </a:rPr>
                <a:t>alarme</a:t>
              </a:r>
              <a:endParaRPr lang="fr-BE" altLang="en-US" sz="800" b="1" dirty="0">
                <a:latin typeface="+mn-lt"/>
                <a:cs typeface="Arial" panose="020B0604020202020204" pitchFamily="34" charset="0"/>
              </a:endParaRPr>
            </a:p>
          </p:txBody>
        </p:sp>
        <p:sp>
          <p:nvSpPr>
            <p:cNvPr id="71" name="Rounded Rectangle 29"/>
            <p:cNvSpPr>
              <a:spLocks noChangeAspect="1"/>
            </p:cNvSpPr>
            <p:nvPr/>
          </p:nvSpPr>
          <p:spPr bwMode="auto">
            <a:xfrm>
              <a:off x="1425850" y="3081861"/>
              <a:ext cx="1000053" cy="530404"/>
            </a:xfrm>
            <a:prstGeom prst="roundRect">
              <a:avLst>
                <a:gd name="adj" fmla="val 16667"/>
              </a:avLst>
            </a:prstGeom>
            <a:solidFill>
              <a:schemeClr val="bg1"/>
            </a:solidFill>
            <a:ln w="19050" algn="ctr">
              <a:solidFill>
                <a:schemeClr val="accent2"/>
              </a:solidFill>
              <a:round/>
              <a:headEnd/>
              <a:tailEnd/>
            </a:ln>
          </p:spPr>
          <p:txBody>
            <a:bodyPr lIns="0" rIns="0" anchor="ctr"/>
            <a:lstStyle>
              <a:lvl1pPr eaLnBrk="0" hangingPunct="0">
                <a:spcAft>
                  <a:spcPts val="600"/>
                </a:spcAft>
                <a:defRPr sz="2000">
                  <a:solidFill>
                    <a:schemeClr val="tx1"/>
                  </a:solidFill>
                  <a:latin typeface="Arial" charset="0"/>
                  <a:cs typeface="Arial" charset="0"/>
                </a:defRPr>
              </a:lvl1pPr>
              <a:lvl2pPr marL="742950" indent="-285750" eaLnBrk="0" hangingPunct="0">
                <a:spcAft>
                  <a:spcPts val="600"/>
                </a:spcAft>
                <a:buSzPct val="100000"/>
                <a:buFont typeface="Arial" charset="0"/>
                <a:buChar char="•"/>
                <a:defRPr sz="2000">
                  <a:solidFill>
                    <a:schemeClr val="tx1"/>
                  </a:solidFill>
                  <a:latin typeface="Arial" charset="0"/>
                  <a:cs typeface="Arial" charset="0"/>
                </a:defRPr>
              </a:lvl2pPr>
              <a:lvl3pPr marL="1143000" indent="-228600" eaLnBrk="0" hangingPunct="0">
                <a:spcAft>
                  <a:spcPts val="600"/>
                </a:spcAft>
                <a:buFont typeface="Wingdings" pitchFamily="2" charset="2"/>
                <a:buChar char="à"/>
                <a:defRPr sz="2000">
                  <a:solidFill>
                    <a:schemeClr val="tx1"/>
                  </a:solidFill>
                  <a:latin typeface="Arial" charset="0"/>
                  <a:cs typeface="Arial" charset="0"/>
                </a:defRPr>
              </a:lvl3pPr>
              <a:lvl4pPr marL="1600200" indent="-228600" eaLnBrk="0" hangingPunct="0">
                <a:spcAft>
                  <a:spcPts val="600"/>
                </a:spcAft>
                <a:buFont typeface="Arial" charset="0"/>
                <a:buChar char="-"/>
                <a:defRPr sz="2000">
                  <a:solidFill>
                    <a:schemeClr val="tx1"/>
                  </a:solidFill>
                  <a:latin typeface="Arial" charset="0"/>
                  <a:cs typeface="Arial" charset="0"/>
                </a:defRPr>
              </a:lvl4pPr>
              <a:lvl5pPr marL="2057400" indent="-228600" eaLnBrk="0" hangingPunct="0">
                <a:spcAft>
                  <a:spcPts val="600"/>
                </a:spcAft>
                <a:buFont typeface="Arial" charset="0"/>
                <a:buChar char="•"/>
                <a:defRPr sz="2000">
                  <a:solidFill>
                    <a:schemeClr val="tx1"/>
                  </a:solidFill>
                  <a:latin typeface="Arial" charset="0"/>
                  <a:cs typeface="Arial" charset="0"/>
                </a:defRPr>
              </a:lvl5pPr>
              <a:lvl6pPr marL="25146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6pPr>
              <a:lvl7pPr marL="29718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7pPr>
              <a:lvl8pPr marL="34290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8pPr>
              <a:lvl9pPr marL="38862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9pPr>
            </a:lstStyle>
            <a:p>
              <a:pPr algn="ctr" eaLnBrk="1" hangingPunct="1">
                <a:spcAft>
                  <a:spcPct val="0"/>
                </a:spcAft>
              </a:pPr>
              <a:r>
                <a:rPr lang="fr-BE" altLang="en-US" sz="900" b="1" dirty="0">
                  <a:latin typeface="+mn-lt"/>
                  <a:cs typeface="Arial" panose="020B0604020202020204" pitchFamily="34" charset="0"/>
                </a:rPr>
                <a:t>mise à l’arrêt des travaux et répétition de l’alarme</a:t>
              </a:r>
            </a:p>
          </p:txBody>
        </p:sp>
        <p:sp>
          <p:nvSpPr>
            <p:cNvPr id="76" name="Rounded Rectangle 29"/>
            <p:cNvSpPr>
              <a:spLocks noChangeAspect="1"/>
            </p:cNvSpPr>
            <p:nvPr/>
          </p:nvSpPr>
          <p:spPr bwMode="auto">
            <a:xfrm>
              <a:off x="1567318" y="5036504"/>
              <a:ext cx="743145" cy="394146"/>
            </a:xfrm>
            <a:prstGeom prst="roundRect">
              <a:avLst>
                <a:gd name="adj" fmla="val 16667"/>
              </a:avLst>
            </a:prstGeom>
            <a:solidFill>
              <a:schemeClr val="bg1"/>
            </a:solidFill>
            <a:ln w="19050" algn="ctr">
              <a:solidFill>
                <a:schemeClr val="accent2"/>
              </a:solidFill>
              <a:round/>
              <a:headEnd/>
              <a:tailEnd/>
            </a:ln>
          </p:spPr>
          <p:txBody>
            <a:bodyPr lIns="0" rIns="0" anchor="ctr"/>
            <a:lstStyle>
              <a:lvl1pPr eaLnBrk="0" hangingPunct="0">
                <a:spcAft>
                  <a:spcPts val="600"/>
                </a:spcAft>
                <a:defRPr sz="2000">
                  <a:solidFill>
                    <a:schemeClr val="tx1"/>
                  </a:solidFill>
                  <a:latin typeface="Arial" charset="0"/>
                  <a:cs typeface="Arial" charset="0"/>
                </a:defRPr>
              </a:lvl1pPr>
              <a:lvl2pPr marL="742950" indent="-285750" eaLnBrk="0" hangingPunct="0">
                <a:spcAft>
                  <a:spcPts val="600"/>
                </a:spcAft>
                <a:buSzPct val="100000"/>
                <a:buFont typeface="Arial" charset="0"/>
                <a:buChar char="•"/>
                <a:defRPr sz="2000">
                  <a:solidFill>
                    <a:schemeClr val="tx1"/>
                  </a:solidFill>
                  <a:latin typeface="Arial" charset="0"/>
                  <a:cs typeface="Arial" charset="0"/>
                </a:defRPr>
              </a:lvl2pPr>
              <a:lvl3pPr marL="1143000" indent="-228600" eaLnBrk="0" hangingPunct="0">
                <a:spcAft>
                  <a:spcPts val="600"/>
                </a:spcAft>
                <a:buFont typeface="Wingdings" pitchFamily="2" charset="2"/>
                <a:buChar char="à"/>
                <a:defRPr sz="2000">
                  <a:solidFill>
                    <a:schemeClr val="tx1"/>
                  </a:solidFill>
                  <a:latin typeface="Arial" charset="0"/>
                  <a:cs typeface="Arial" charset="0"/>
                </a:defRPr>
              </a:lvl3pPr>
              <a:lvl4pPr marL="1600200" indent="-228600" eaLnBrk="0" hangingPunct="0">
                <a:spcAft>
                  <a:spcPts val="600"/>
                </a:spcAft>
                <a:buFont typeface="Arial" charset="0"/>
                <a:buChar char="-"/>
                <a:defRPr sz="2000">
                  <a:solidFill>
                    <a:schemeClr val="tx1"/>
                  </a:solidFill>
                  <a:latin typeface="Arial" charset="0"/>
                  <a:cs typeface="Arial" charset="0"/>
                </a:defRPr>
              </a:lvl4pPr>
              <a:lvl5pPr marL="2057400" indent="-228600" eaLnBrk="0" hangingPunct="0">
                <a:spcAft>
                  <a:spcPts val="600"/>
                </a:spcAft>
                <a:buFont typeface="Arial" charset="0"/>
                <a:buChar char="•"/>
                <a:defRPr sz="2000">
                  <a:solidFill>
                    <a:schemeClr val="tx1"/>
                  </a:solidFill>
                  <a:latin typeface="Arial" charset="0"/>
                  <a:cs typeface="Arial" charset="0"/>
                </a:defRPr>
              </a:lvl5pPr>
              <a:lvl6pPr marL="25146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6pPr>
              <a:lvl7pPr marL="29718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7pPr>
              <a:lvl8pPr marL="34290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8pPr>
              <a:lvl9pPr marL="38862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9pPr>
            </a:lstStyle>
            <a:p>
              <a:pPr algn="ctr" eaLnBrk="1" hangingPunct="1">
                <a:spcAft>
                  <a:spcPct val="0"/>
                </a:spcAft>
              </a:pPr>
              <a:r>
                <a:rPr lang="en-GB" altLang="en-US" sz="900" b="1" dirty="0">
                  <a:latin typeface="+mn-lt"/>
                  <a:cs typeface="Arial" panose="020B0604020202020204" pitchFamily="34" charset="0"/>
                </a:rPr>
                <a:t>passage du </a:t>
              </a:r>
              <a:r>
                <a:rPr lang="en-GB" altLang="en-US" sz="900" b="1" dirty="0" err="1">
                  <a:latin typeface="+mn-lt"/>
                  <a:cs typeface="Arial" panose="020B0604020202020204" pitchFamily="34" charset="0"/>
                </a:rPr>
                <a:t>mouvement</a:t>
              </a:r>
              <a:r>
                <a:rPr lang="en-GB" altLang="en-US" sz="900" b="1" dirty="0">
                  <a:latin typeface="+mn-lt"/>
                  <a:cs typeface="Arial" panose="020B0604020202020204" pitchFamily="34" charset="0"/>
                </a:rPr>
                <a:t> (train)</a:t>
              </a:r>
              <a:endParaRPr lang="fr-BE" altLang="en-US" sz="900" b="1" dirty="0">
                <a:latin typeface="+mn-lt"/>
                <a:cs typeface="Arial" panose="020B0604020202020204" pitchFamily="34" charset="0"/>
              </a:endParaRPr>
            </a:p>
          </p:txBody>
        </p:sp>
      </p:grpSp>
      <p:sp>
        <p:nvSpPr>
          <p:cNvPr id="78" name="Rounded Rectangle 12"/>
          <p:cNvSpPr/>
          <p:nvPr/>
        </p:nvSpPr>
        <p:spPr bwMode="auto">
          <a:xfrm>
            <a:off x="8644332" y="1411597"/>
            <a:ext cx="3142669" cy="1831211"/>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just">
              <a:defRPr/>
            </a:pPr>
            <a:r>
              <a:rPr lang="fr-BE" sz="1400" b="1" dirty="0">
                <a:latin typeface="+mn-lt"/>
              </a:rPr>
              <a:t>Libération des voies</a:t>
            </a:r>
          </a:p>
          <a:p>
            <a:pPr lvl="0" algn="just">
              <a:defRPr/>
            </a:pPr>
            <a:r>
              <a:rPr lang="fr-BE" sz="1400" b="1" dirty="0">
                <a:solidFill>
                  <a:srgbClr val="FF0000"/>
                </a:solidFill>
                <a:latin typeface="+mn-lt"/>
              </a:rPr>
              <a:t>Dès qu’un mouvement vers la zone de chantier</a:t>
            </a:r>
            <a:r>
              <a:rPr lang="fr-BE" sz="1400" dirty="0">
                <a:solidFill>
                  <a:srgbClr val="FF0000"/>
                </a:solidFill>
                <a:latin typeface="+mn-lt"/>
              </a:rPr>
              <a:t> </a:t>
            </a:r>
            <a:r>
              <a:rPr lang="fr-BE" sz="1400" dirty="0">
                <a:latin typeface="+mn-lt"/>
              </a:rPr>
              <a:t>est </a:t>
            </a:r>
            <a:r>
              <a:rPr lang="fr-BE" sz="1400" b="1" dirty="0">
                <a:solidFill>
                  <a:srgbClr val="FF0000"/>
                </a:solidFill>
                <a:latin typeface="+mn-lt"/>
              </a:rPr>
              <a:t>signalé ou constaté</a:t>
            </a:r>
            <a:r>
              <a:rPr lang="fr-BE" sz="1400" dirty="0">
                <a:latin typeface="+mn-lt"/>
              </a:rPr>
              <a:t>, les activités susceptibles de provoquer un empiètement de type I et/ou II doivent être arrêtés (afin d’éviter tout risque d’empiètement).</a:t>
            </a:r>
            <a:r>
              <a:rPr lang="fr-BE" sz="1400" b="1" dirty="0">
                <a:solidFill>
                  <a:srgbClr val="FF0000"/>
                </a:solidFill>
                <a:latin typeface="+mn-lt"/>
              </a:rPr>
              <a:t> </a:t>
            </a:r>
            <a:endParaRPr lang="fr-BE" sz="1400" dirty="0">
              <a:latin typeface="+mn-lt"/>
            </a:endParaRPr>
          </a:p>
        </p:txBody>
      </p:sp>
      <p:sp>
        <p:nvSpPr>
          <p:cNvPr id="79" name="Afgeronde rechthoek 14"/>
          <p:cNvSpPr/>
          <p:nvPr/>
        </p:nvSpPr>
        <p:spPr bwMode="auto">
          <a:xfrm>
            <a:off x="9408368" y="4308093"/>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dirty="0" err="1"/>
              <a:t>Protection</a:t>
            </a:r>
            <a:r>
              <a:rPr lang="nl-BE" sz="1200" dirty="0"/>
              <a:t> du </a:t>
            </a:r>
            <a:r>
              <a:rPr lang="nl-BE" sz="1200" dirty="0" err="1"/>
              <a:t>personnel</a:t>
            </a:r>
            <a:endParaRPr lang="nl-BE" sz="1200" dirty="0"/>
          </a:p>
        </p:txBody>
      </p:sp>
      <p:sp>
        <p:nvSpPr>
          <p:cNvPr id="80" name="Afgeronde rechthoek 14"/>
          <p:cNvSpPr/>
          <p:nvPr/>
        </p:nvSpPr>
        <p:spPr bwMode="auto">
          <a:xfrm>
            <a:off x="9408368" y="4883914"/>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dirty="0" err="1"/>
              <a:t>Protection</a:t>
            </a:r>
            <a:r>
              <a:rPr lang="nl-BE" sz="1200" dirty="0"/>
              <a:t> des </a:t>
            </a:r>
            <a:r>
              <a:rPr lang="nl-BE" sz="1200" dirty="0" err="1"/>
              <a:t>engins</a:t>
            </a:r>
            <a:r>
              <a:rPr lang="nl-BE" sz="1200" dirty="0"/>
              <a:t> de </a:t>
            </a:r>
            <a:r>
              <a:rPr lang="nl-BE" sz="1200" dirty="0" err="1"/>
              <a:t>travaux</a:t>
            </a:r>
            <a:endParaRPr lang="nl-BE" sz="1200" dirty="0"/>
          </a:p>
        </p:txBody>
      </p:sp>
      <p:sp>
        <p:nvSpPr>
          <p:cNvPr id="81" name="Afgeronde rechthoek 14"/>
          <p:cNvSpPr/>
          <p:nvPr/>
        </p:nvSpPr>
        <p:spPr bwMode="auto">
          <a:xfrm>
            <a:off x="9405591" y="5473689"/>
            <a:ext cx="2266718" cy="432048"/>
          </a:xfrm>
          <a:prstGeom prst="roundRect">
            <a:avLst/>
          </a:prstGeom>
          <a:no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dirty="0"/>
              <a:t>Passage du mouvement en </a:t>
            </a:r>
            <a:r>
              <a:rPr lang="nl-BE" sz="1200" dirty="0" err="1"/>
              <a:t>sécurité</a:t>
            </a:r>
            <a:endParaRPr lang="nl-BE" sz="1200" dirty="0"/>
          </a:p>
        </p:txBody>
      </p:sp>
      <p:pic>
        <p:nvPicPr>
          <p:cNvPr id="33" name="Picture 32"/>
          <p:cNvPicPr>
            <a:picLocks noChangeAspect="1"/>
          </p:cNvPicPr>
          <p:nvPr/>
        </p:nvPicPr>
        <p:blipFill>
          <a:blip r:embed="rId2"/>
          <a:stretch>
            <a:fillRect/>
          </a:stretch>
        </p:blipFill>
        <p:spPr>
          <a:xfrm>
            <a:off x="9164778" y="5331793"/>
            <a:ext cx="481626" cy="390178"/>
          </a:xfrm>
          <a:prstGeom prst="rect">
            <a:avLst/>
          </a:prstGeom>
        </p:spPr>
      </p:pic>
      <p:pic>
        <p:nvPicPr>
          <p:cNvPr id="82" name="Picture 11" descr="D:\Documents And Settings\GQR7802\Local Settings\Temporary Internet Files\Content.IE5\HNYX0581\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64778" y="4726187"/>
            <a:ext cx="479425" cy="390525"/>
          </a:xfrm>
          <a:prstGeom prst="rect">
            <a:avLst/>
          </a:prstGeom>
          <a:noFill/>
          <a:ln w="9525">
            <a:noFill/>
            <a:miter lim="800000"/>
            <a:headEnd/>
            <a:tailEnd/>
          </a:ln>
        </p:spPr>
      </p:pic>
      <p:pic>
        <p:nvPicPr>
          <p:cNvPr id="83" name="Picture 11" descr="D:\Documents And Settings\GQR7802\Local Settings\Temporary Internet Files\Content.IE5\HNYX0581\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88326" y="4112830"/>
            <a:ext cx="479425" cy="390525"/>
          </a:xfrm>
          <a:prstGeom prst="rect">
            <a:avLst/>
          </a:prstGeom>
          <a:noFill/>
          <a:ln w="9525">
            <a:noFill/>
            <a:miter lim="800000"/>
            <a:headEnd/>
            <a:tailEnd/>
          </a:ln>
        </p:spPr>
      </p:pic>
      <p:sp>
        <p:nvSpPr>
          <p:cNvPr id="84" name="Title 1"/>
          <p:cNvSpPr txBox="1">
            <a:spLocks/>
          </p:cNvSpPr>
          <p:nvPr/>
        </p:nvSpPr>
        <p:spPr>
          <a:xfrm>
            <a:off x="1884328" y="70375"/>
            <a:ext cx="8064500" cy="616960"/>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tabLst>
                <a:tab pos="542925" algn="l"/>
              </a:tabLst>
            </a:pPr>
            <a:br>
              <a:rPr lang="en-US" sz="2000" dirty="0"/>
            </a:br>
            <a:r>
              <a:rPr lang="en-US" sz="1800" b="1" kern="0" dirty="0" err="1">
                <a:solidFill>
                  <a:srgbClr val="0070C0"/>
                </a:solidFill>
              </a:rPr>
              <a:t>Principes</a:t>
            </a:r>
            <a:r>
              <a:rPr lang="en-US" sz="1800" b="1" kern="0" dirty="0">
                <a:solidFill>
                  <a:srgbClr val="0070C0"/>
                </a:solidFill>
              </a:rPr>
              <a:t> de base</a:t>
            </a:r>
          </a:p>
        </p:txBody>
      </p:sp>
      <p:sp>
        <p:nvSpPr>
          <p:cNvPr id="85" name="Text Placeholder 5"/>
          <p:cNvSpPr>
            <a:spLocks noGrp="1"/>
          </p:cNvSpPr>
          <p:nvPr>
            <p:ph type="body" sz="quarter" idx="18"/>
          </p:nvPr>
        </p:nvSpPr>
        <p:spPr>
          <a:xfrm>
            <a:off x="8946286" y="253394"/>
            <a:ext cx="2920936" cy="360363"/>
          </a:xfrm>
        </p:spPr>
        <p:txBody>
          <a:bodyPr/>
          <a:lstStyle/>
          <a:p>
            <a:r>
              <a:rPr lang="en-GB" dirty="0"/>
              <a:t>1. </a:t>
            </a:r>
            <a:r>
              <a:rPr lang="en-GB" dirty="0" err="1"/>
              <a:t>Système</a:t>
            </a:r>
            <a:r>
              <a:rPr lang="en-GB" dirty="0"/>
              <a:t> de protection avec </a:t>
            </a:r>
            <a:r>
              <a:rPr lang="en-GB" dirty="0" err="1"/>
              <a:t>Annonceur</a:t>
            </a:r>
            <a:endParaRPr lang="en-GB" dirty="0"/>
          </a:p>
          <a:p>
            <a:r>
              <a:rPr lang="en-GB" dirty="0"/>
              <a:t>Phase 1: Etude </a:t>
            </a:r>
            <a:r>
              <a:rPr lang="en-GB" dirty="0" err="1"/>
              <a:t>théorique</a:t>
            </a:r>
            <a:endParaRPr lang="en-GB" dirty="0"/>
          </a:p>
        </p:txBody>
      </p:sp>
      <p:grpSp>
        <p:nvGrpSpPr>
          <p:cNvPr id="38" name="Group 37"/>
          <p:cNvGrpSpPr/>
          <p:nvPr/>
        </p:nvGrpSpPr>
        <p:grpSpPr>
          <a:xfrm>
            <a:off x="1473665" y="877815"/>
            <a:ext cx="6485620" cy="1422002"/>
            <a:chOff x="444827" y="1855585"/>
            <a:chExt cx="9548681" cy="2279466"/>
          </a:xfrm>
        </p:grpSpPr>
        <p:sp>
          <p:nvSpPr>
            <p:cNvPr id="39" name="TextBox 38"/>
            <p:cNvSpPr txBox="1"/>
            <p:nvPr/>
          </p:nvSpPr>
          <p:spPr>
            <a:xfrm>
              <a:off x="2331684" y="3733867"/>
              <a:ext cx="1713678" cy="401184"/>
            </a:xfrm>
            <a:prstGeom prst="rect">
              <a:avLst/>
            </a:prstGeom>
            <a:noFill/>
          </p:spPr>
          <p:txBody>
            <a:bodyPr wrap="square" rtlCol="0">
              <a:spAutoFit/>
            </a:bodyPr>
            <a:lstStyle/>
            <a:p>
              <a:pPr algn="ctr"/>
              <a:r>
                <a:rPr lang="en-GB" sz="1000" b="1" dirty="0">
                  <a:latin typeface="+mn-lt"/>
                </a:rPr>
                <a:t>Voie en service</a:t>
              </a:r>
            </a:p>
          </p:txBody>
        </p:sp>
        <p:sp>
          <p:nvSpPr>
            <p:cNvPr id="40" name="TextBox 39"/>
            <p:cNvSpPr txBox="1"/>
            <p:nvPr/>
          </p:nvSpPr>
          <p:spPr>
            <a:xfrm>
              <a:off x="4692034" y="3733867"/>
              <a:ext cx="1856833" cy="401184"/>
            </a:xfrm>
            <a:prstGeom prst="rect">
              <a:avLst/>
            </a:prstGeom>
            <a:noFill/>
          </p:spPr>
          <p:txBody>
            <a:bodyPr wrap="square" rtlCol="0">
              <a:spAutoFit/>
            </a:bodyPr>
            <a:lstStyle/>
            <a:p>
              <a:pPr algn="ctr"/>
              <a:r>
                <a:rPr lang="en-GB" sz="1000" b="1" dirty="0">
                  <a:latin typeface="+mn-lt"/>
                </a:rPr>
                <a:t>Voie en service</a:t>
              </a:r>
            </a:p>
          </p:txBody>
        </p:sp>
        <p:cxnSp>
          <p:nvCxnSpPr>
            <p:cNvPr id="41" name="Straight Connector 40"/>
            <p:cNvCxnSpPr/>
            <p:nvPr/>
          </p:nvCxnSpPr>
          <p:spPr>
            <a:xfrm flipV="1">
              <a:off x="444827" y="3610342"/>
              <a:ext cx="9548681" cy="474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038101" y="2639379"/>
              <a:ext cx="1587095" cy="401184"/>
            </a:xfrm>
            <a:prstGeom prst="rect">
              <a:avLst/>
            </a:prstGeom>
            <a:noFill/>
          </p:spPr>
          <p:txBody>
            <a:bodyPr wrap="square" rtlCol="0">
              <a:spAutoFit/>
            </a:bodyPr>
            <a:lstStyle/>
            <a:p>
              <a:pPr algn="ctr"/>
              <a:r>
                <a:rPr lang="en-GB" sz="1000" b="1" dirty="0">
                  <a:solidFill>
                    <a:srgbClr val="FFC000"/>
                  </a:solidFill>
                  <a:latin typeface="+mn-lt"/>
                </a:rPr>
                <a:t>DS</a:t>
              </a:r>
            </a:p>
          </p:txBody>
        </p:sp>
        <p:cxnSp>
          <p:nvCxnSpPr>
            <p:cNvPr id="43" name="Straight Connector 42"/>
            <p:cNvCxnSpPr/>
            <p:nvPr/>
          </p:nvCxnSpPr>
          <p:spPr>
            <a:xfrm>
              <a:off x="6849761" y="3130286"/>
              <a:ext cx="636238" cy="487153"/>
            </a:xfrm>
            <a:prstGeom prst="line">
              <a:avLst/>
            </a:prstGeom>
            <a:ln w="19050"/>
          </p:spPr>
          <p:style>
            <a:lnRef idx="1">
              <a:schemeClr val="dk1"/>
            </a:lnRef>
            <a:fillRef idx="0">
              <a:schemeClr val="dk1"/>
            </a:fillRef>
            <a:effectRef idx="0">
              <a:schemeClr val="dk1"/>
            </a:effectRef>
            <a:fontRef idx="minor">
              <a:schemeClr val="tx1"/>
            </a:fontRef>
          </p:style>
        </p:cxnSp>
        <p:pic>
          <p:nvPicPr>
            <p:cNvPr id="44" name="Picture 2"/>
            <p:cNvPicPr>
              <a:picLocks noChangeAspect="1" noChangeArrowheads="1"/>
            </p:cNvPicPr>
            <p:nvPr/>
          </p:nvPicPr>
          <p:blipFill>
            <a:blip r:embed="rId4" cstate="print"/>
            <a:srcRect/>
            <a:stretch>
              <a:fillRect/>
            </a:stretch>
          </p:blipFill>
          <p:spPr bwMode="auto">
            <a:xfrm>
              <a:off x="2186933" y="2968931"/>
              <a:ext cx="2003179" cy="450970"/>
            </a:xfrm>
            <a:prstGeom prst="rect">
              <a:avLst/>
            </a:prstGeom>
            <a:noFill/>
            <a:ln w="9525">
              <a:noFill/>
              <a:miter lim="800000"/>
              <a:headEnd/>
              <a:tailEnd/>
            </a:ln>
          </p:spPr>
        </p:pic>
        <p:pic>
          <p:nvPicPr>
            <p:cNvPr id="45" name="Picture 2"/>
            <p:cNvPicPr>
              <a:picLocks noChangeAspect="1" noChangeArrowheads="1"/>
            </p:cNvPicPr>
            <p:nvPr/>
          </p:nvPicPr>
          <p:blipFill>
            <a:blip r:embed="rId4" cstate="print"/>
            <a:srcRect/>
            <a:stretch>
              <a:fillRect/>
            </a:stretch>
          </p:blipFill>
          <p:spPr bwMode="auto">
            <a:xfrm>
              <a:off x="4554599" y="2968931"/>
              <a:ext cx="2003179" cy="437583"/>
            </a:xfrm>
            <a:prstGeom prst="rect">
              <a:avLst/>
            </a:prstGeom>
            <a:noFill/>
            <a:ln w="9525">
              <a:noFill/>
              <a:miter lim="800000"/>
              <a:headEnd/>
              <a:tailEnd/>
            </a:ln>
          </p:spPr>
        </p:pic>
        <p:cxnSp>
          <p:nvCxnSpPr>
            <p:cNvPr id="47" name="Straight Connector 46"/>
            <p:cNvCxnSpPr/>
            <p:nvPr/>
          </p:nvCxnSpPr>
          <p:spPr>
            <a:xfrm flipV="1">
              <a:off x="6531113" y="3133280"/>
              <a:ext cx="333082" cy="198664"/>
            </a:xfrm>
            <a:prstGeom prst="line">
              <a:avLst/>
            </a:prstGeom>
            <a:ln w="19050"/>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4163292" y="3332021"/>
              <a:ext cx="4037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1874400" y="3092997"/>
              <a:ext cx="320406" cy="234265"/>
            </a:xfrm>
            <a:prstGeom prst="line">
              <a:avLst/>
            </a:prstGeom>
            <a:ln w="19050"/>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flipV="1">
              <a:off x="1270010" y="3105180"/>
              <a:ext cx="615874" cy="541744"/>
            </a:xfrm>
            <a:prstGeom prst="line">
              <a:avLst/>
            </a:prstGeom>
            <a:ln w="19050"/>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7495165" y="1855585"/>
              <a:ext cx="20135" cy="175490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6124506" y="3018441"/>
              <a:ext cx="1414289" cy="9010"/>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146006" y="2301898"/>
              <a:ext cx="20135" cy="818677"/>
            </a:xfrm>
            <a:prstGeom prst="line">
              <a:avLst/>
            </a:prstGeom>
            <a:ln w="1905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527108" y="2314929"/>
              <a:ext cx="20135" cy="818677"/>
            </a:xfrm>
            <a:prstGeom prst="line">
              <a:avLst/>
            </a:prstGeom>
            <a:ln w="1905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218681" y="1892016"/>
              <a:ext cx="20135" cy="175490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1183207" y="3027841"/>
              <a:ext cx="1414289" cy="9010"/>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092338" y="2639378"/>
              <a:ext cx="1587095" cy="401184"/>
            </a:xfrm>
            <a:prstGeom prst="rect">
              <a:avLst/>
            </a:prstGeom>
            <a:noFill/>
          </p:spPr>
          <p:txBody>
            <a:bodyPr wrap="square" rtlCol="0">
              <a:spAutoFit/>
            </a:bodyPr>
            <a:lstStyle/>
            <a:p>
              <a:pPr algn="ctr"/>
              <a:r>
                <a:rPr lang="en-GB" sz="1000" b="1" dirty="0">
                  <a:solidFill>
                    <a:srgbClr val="FFC000"/>
                  </a:solidFill>
                  <a:latin typeface="+mn-lt"/>
                </a:rPr>
                <a:t>DS</a:t>
              </a:r>
            </a:p>
          </p:txBody>
        </p:sp>
        <p:cxnSp>
          <p:nvCxnSpPr>
            <p:cNvPr id="74" name="Straight Connector 73"/>
            <p:cNvCxnSpPr/>
            <p:nvPr/>
          </p:nvCxnSpPr>
          <p:spPr>
            <a:xfrm>
              <a:off x="3728131" y="2233026"/>
              <a:ext cx="20135" cy="818677"/>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969267" y="2224556"/>
              <a:ext cx="20135" cy="818677"/>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3714153" y="2932398"/>
              <a:ext cx="1285717" cy="9010"/>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583120" y="2899806"/>
              <a:ext cx="1587095" cy="401184"/>
            </a:xfrm>
            <a:prstGeom prst="rect">
              <a:avLst/>
            </a:prstGeom>
            <a:noFill/>
          </p:spPr>
          <p:txBody>
            <a:bodyPr wrap="square" rtlCol="0">
              <a:spAutoFit/>
            </a:bodyPr>
            <a:lstStyle/>
            <a:p>
              <a:pPr algn="ctr"/>
              <a:r>
                <a:rPr lang="en-GB" sz="1000" b="1" dirty="0">
                  <a:latin typeface="+mn-lt"/>
                </a:rPr>
                <a:t>ENTREVOIE</a:t>
              </a:r>
            </a:p>
          </p:txBody>
        </p:sp>
      </p:grpSp>
      <p:grpSp>
        <p:nvGrpSpPr>
          <p:cNvPr id="4" name="Group 3"/>
          <p:cNvGrpSpPr/>
          <p:nvPr/>
        </p:nvGrpSpPr>
        <p:grpSpPr>
          <a:xfrm>
            <a:off x="5229910" y="82918"/>
            <a:ext cx="1584446" cy="1874185"/>
            <a:chOff x="5229910" y="82918"/>
            <a:chExt cx="1584446" cy="1874185"/>
          </a:xfrm>
        </p:grpSpPr>
        <p:sp>
          <p:nvSpPr>
            <p:cNvPr id="55" name="Rectangular Callout 50"/>
            <p:cNvSpPr>
              <a:spLocks noChangeArrowheads="1"/>
            </p:cNvSpPr>
            <p:nvPr/>
          </p:nvSpPr>
          <p:spPr bwMode="auto">
            <a:xfrm>
              <a:off x="6287979" y="451711"/>
              <a:ext cx="521217" cy="115726"/>
            </a:xfrm>
            <a:prstGeom prst="wedgeRectCallout">
              <a:avLst>
                <a:gd name="adj1" fmla="val 18636"/>
                <a:gd name="adj2" fmla="val 235954"/>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900" b="1" dirty="0">
                  <a:solidFill>
                    <a:schemeClr val="bg1"/>
                  </a:solidFill>
                </a:rPr>
                <a:t>ALARME!</a:t>
              </a:r>
              <a:endParaRPr lang="nl-BE" altLang="en-US" sz="800" b="1" dirty="0">
                <a:solidFill>
                  <a:schemeClr val="bg1"/>
                </a:solidFill>
              </a:endParaRPr>
            </a:p>
          </p:txBody>
        </p:sp>
        <p:sp>
          <p:nvSpPr>
            <p:cNvPr id="87" name="Cloud Callout 86"/>
            <p:cNvSpPr/>
            <p:nvPr/>
          </p:nvSpPr>
          <p:spPr>
            <a:xfrm>
              <a:off x="5229910" y="82918"/>
              <a:ext cx="882130" cy="647910"/>
            </a:xfrm>
            <a:prstGeom prst="cloudCallout">
              <a:avLst>
                <a:gd name="adj1" fmla="val 121591"/>
                <a:gd name="adj2" fmla="val 7157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88" name="Groupe 32"/>
            <p:cNvGrpSpPr/>
            <p:nvPr/>
          </p:nvGrpSpPr>
          <p:grpSpPr>
            <a:xfrm>
              <a:off x="5398238" y="203684"/>
              <a:ext cx="381655" cy="370710"/>
              <a:chOff x="2332909" y="2329640"/>
              <a:chExt cx="3543300" cy="3876675"/>
            </a:xfrm>
            <a:solidFill>
              <a:srgbClr val="FF3131">
                <a:alpha val="36078"/>
              </a:srgbClr>
            </a:solidFill>
          </p:grpSpPr>
          <p:pic>
            <p:nvPicPr>
              <p:cNvPr id="89" name="Image 33"/>
              <p:cNvPicPr>
                <a:picLocks noChangeAspect="1"/>
              </p:cNvPicPr>
              <p:nvPr/>
            </p:nvPicPr>
            <p:blipFill>
              <a:blip r:embed="rId5">
                <a:extLst>
                  <a:ext uri="{BEBA8EAE-BF5A-486C-A8C5-ECC9F3942E4B}">
                    <a14:imgProps xmlns:a14="http://schemas.microsoft.com/office/drawing/2010/main">
                      <a14:imgLayer r:embed="rId6">
                        <a14:imgEffect>
                          <a14:backgroundRemoval t="5897" b="97297" l="9677" r="89785">
                            <a14:foregroundMark x1="18548" y1="28993" x2="18548" y2="28993"/>
                            <a14:foregroundMark x1="18280" y1="27518" x2="18280" y2="27518"/>
                            <a14:foregroundMark x1="18011" y1="25799" x2="18011" y2="25799"/>
                            <a14:foregroundMark x1="18280" y1="24324" x2="18280" y2="24324"/>
                            <a14:foregroundMark x1="18280" y1="23342" x2="18280" y2="23342"/>
                            <a14:foregroundMark x1="17742" y1="28501" x2="17742" y2="28501"/>
                            <a14:foregroundMark x1="18011" y1="24816" x2="18011" y2="24816"/>
                          </a14:backgroundRemoval>
                        </a14:imgEffect>
                      </a14:imgLayer>
                    </a14:imgProps>
                  </a:ext>
                </a:extLst>
              </a:blip>
              <a:stretch>
                <a:fillRect/>
              </a:stretch>
            </p:blipFill>
            <p:spPr>
              <a:xfrm>
                <a:off x="2332909" y="2329640"/>
                <a:ext cx="3543300" cy="3876675"/>
              </a:xfrm>
              <a:prstGeom prst="rect">
                <a:avLst/>
              </a:prstGeom>
              <a:grpFill/>
            </p:spPr>
          </p:pic>
          <p:cxnSp>
            <p:nvCxnSpPr>
              <p:cNvPr id="90" name="Connecteur droit 34"/>
              <p:cNvCxnSpPr/>
              <p:nvPr/>
            </p:nvCxnSpPr>
            <p:spPr>
              <a:xfrm>
                <a:off x="2958669" y="3415861"/>
                <a:ext cx="0" cy="1981971"/>
              </a:xfrm>
              <a:prstGeom prst="line">
                <a:avLst/>
              </a:prstGeom>
              <a:grpFill/>
              <a:ln w="38100">
                <a:solidFill>
                  <a:srgbClr val="F3FAFF"/>
                </a:solidFill>
              </a:ln>
            </p:spPr>
            <p:style>
              <a:lnRef idx="1">
                <a:schemeClr val="accent1"/>
              </a:lnRef>
              <a:fillRef idx="0">
                <a:schemeClr val="accent1"/>
              </a:fillRef>
              <a:effectRef idx="0">
                <a:schemeClr val="accent1"/>
              </a:effectRef>
              <a:fontRef idx="minor">
                <a:schemeClr val="tx1"/>
              </a:fontRef>
            </p:style>
          </p:cxnSp>
        </p:grpSp>
        <p:pic>
          <p:nvPicPr>
            <p:cNvPr id="153" name="Picture 152"/>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23490" y1="58239" x2="9396" y2="49432"/>
                          <a14:foregroundMark x1="9396" y1="49148" x2="6040" y2="42330"/>
                          <a14:foregroundMark x1="6040" y1="42330" x2="10738" y2="30682"/>
                          <a14:foregroundMark x1="12081" y1="30398" x2="18792" y2="24716"/>
                          <a14:foregroundMark x1="18792" y1="24716" x2="34899" y2="19602"/>
                          <a14:foregroundMark x1="35570" y1="19034" x2="41611" y2="16477"/>
                          <a14:foregroundMark x1="41611" y1="16477" x2="32215" y2="9659"/>
                          <a14:foregroundMark x1="32215" y1="9375" x2="38255" y2="4545"/>
                          <a14:foregroundMark x1="38255" y1="4545" x2="45638" y2="568"/>
                          <a14:foregroundMark x1="45638" y1="568" x2="57047" y2="1136"/>
                          <a14:foregroundMark x1="57047" y1="1136" x2="63087" y2="2557"/>
                          <a14:foregroundMark x1="63087" y1="2557" x2="63758" y2="4830"/>
                          <a14:foregroundMark x1="63758" y1="4830" x2="70470" y2="6250"/>
                          <a14:foregroundMark x1="70470" y1="6250" x2="71141" y2="10227"/>
                          <a14:foregroundMark x1="71141" y1="10227" x2="69128" y2="12784"/>
                          <a14:foregroundMark x1="69128" y1="12784" x2="66443" y2="14205"/>
                          <a14:foregroundMark x1="66443" y1="14205" x2="61745" y2="17045"/>
                          <a14:foregroundMark x1="63758" y1="17330" x2="79866" y2="22159"/>
                          <a14:foregroundMark x1="79866" y1="22159" x2="87919" y2="25568"/>
                          <a14:foregroundMark x1="87919" y1="25568" x2="96644" y2="33807"/>
                          <a14:foregroundMark x1="96644" y1="33807" x2="99329" y2="38352"/>
                          <a14:foregroundMark x1="84564" y1="43466" x2="86577" y2="45739"/>
                          <a14:foregroundMark x1="88591" y1="45455" x2="88591" y2="45455"/>
                          <a14:foregroundMark x1="84564" y1="45455" x2="84564" y2="63920"/>
                          <a14:foregroundMark x1="85235" y1="64489" x2="80537" y2="64489"/>
                          <a14:foregroundMark x1="80537" y1="64489" x2="75839" y2="81534"/>
                          <a14:foregroundMark x1="75839" y1="81534" x2="75839" y2="87216"/>
                          <a14:foregroundMark x1="75839" y1="87216" x2="79195" y2="92898"/>
                          <a14:foregroundMark x1="79195" y1="93750" x2="91275" y2="93466"/>
                          <a14:foregroundMark x1="91275" y1="93466" x2="92617" y2="96875"/>
                          <a14:foregroundMark x1="87919" y1="98011" x2="75168" y2="96591"/>
                          <a14:foregroundMark x1="75168" y1="96591" x2="69799" y2="96023"/>
                          <a14:foregroundMark x1="69799" y1="96023" x2="69799" y2="97159"/>
                          <a14:foregroundMark x1="69799" y1="97159" x2="60403" y2="96023"/>
                          <a14:foregroundMark x1="60403" y1="96023" x2="57047" y2="66761"/>
                          <a14:foregroundMark x1="56376" y1="67614" x2="48993" y2="81250"/>
                          <a14:foregroundMark x1="48993" y1="81250" x2="46980" y2="89773"/>
                          <a14:foregroundMark x1="46980" y1="89773" x2="46980" y2="93750"/>
                          <a14:foregroundMark x1="46980" y1="93750" x2="43624" y2="95739"/>
                          <a14:foregroundMark x1="43624" y1="95739" x2="42282" y2="99148"/>
                          <a14:foregroundMark x1="42282" y1="99148" x2="28859" y2="99432"/>
                          <a14:foregroundMark x1="28859" y1="99432" x2="28188" y2="98295"/>
                          <a14:foregroundMark x1="28188" y1="98295" x2="32215" y2="95739"/>
                          <a14:foregroundMark x1="32215" y1="95739" x2="29530" y2="92045"/>
                          <a14:foregroundMark x1="29530" y1="92045" x2="33557" y2="73580"/>
                          <a14:foregroundMark x1="33557" y1="73295" x2="32215" y2="64773"/>
                          <a14:foregroundMark x1="32215" y1="64773" x2="24161" y2="64205"/>
                          <a14:foregroundMark x1="24161" y1="64205" x2="25503" y2="58239"/>
                          <a14:foregroundMark x1="54362" y1="12784" x2="54362" y2="12784"/>
                          <a14:foregroundMark x1="92617" y1="40057" x2="92617" y2="40057"/>
                          <a14:foregroundMark x1="50336" y1="11080" x2="50336" y2="11080"/>
                          <a14:backgroundMark x1="12081" y1="18466" x2="12081" y2="18466"/>
                          <a14:backgroundMark x1="87248" y1="16193" x2="87248" y2="16193"/>
                          <a14:backgroundMark x1="94631" y1="72443" x2="94631" y2="72443"/>
                          <a14:backgroundMark x1="16779" y1="73295" x2="16779" y2="73295"/>
                        </a14:backgroundRemoval>
                      </a14:imgEffect>
                    </a14:imgLayer>
                  </a14:imgProps>
                </a:ext>
                <a:ext uri="{28A0092B-C50C-407E-A947-70E740481C1C}">
                  <a14:useLocalDpi xmlns:a14="http://schemas.microsoft.com/office/drawing/2010/main" val="0"/>
                </a:ext>
              </a:extLst>
            </a:blip>
            <a:stretch>
              <a:fillRect/>
            </a:stretch>
          </p:blipFill>
          <p:spPr>
            <a:xfrm>
              <a:off x="6339944" y="839403"/>
              <a:ext cx="474412" cy="1117700"/>
            </a:xfrm>
            <a:prstGeom prst="rect">
              <a:avLst/>
            </a:prstGeom>
            <a:ln w="0">
              <a:noFill/>
            </a:ln>
          </p:spPr>
        </p:pic>
      </p:grpSp>
      <p:grpSp>
        <p:nvGrpSpPr>
          <p:cNvPr id="129" name="Group 128"/>
          <p:cNvGrpSpPr/>
          <p:nvPr/>
        </p:nvGrpSpPr>
        <p:grpSpPr>
          <a:xfrm>
            <a:off x="1472158" y="2586573"/>
            <a:ext cx="6485620" cy="1422002"/>
            <a:chOff x="444827" y="1855585"/>
            <a:chExt cx="9548681" cy="2279466"/>
          </a:xfrm>
        </p:grpSpPr>
        <p:sp>
          <p:nvSpPr>
            <p:cNvPr id="156" name="TextBox 155"/>
            <p:cNvSpPr txBox="1"/>
            <p:nvPr/>
          </p:nvSpPr>
          <p:spPr>
            <a:xfrm>
              <a:off x="2331684" y="3733867"/>
              <a:ext cx="1713678" cy="401184"/>
            </a:xfrm>
            <a:prstGeom prst="rect">
              <a:avLst/>
            </a:prstGeom>
            <a:noFill/>
          </p:spPr>
          <p:txBody>
            <a:bodyPr wrap="square" rtlCol="0">
              <a:spAutoFit/>
            </a:bodyPr>
            <a:lstStyle/>
            <a:p>
              <a:pPr algn="ctr"/>
              <a:r>
                <a:rPr lang="en-GB" sz="1000" b="1" dirty="0">
                  <a:latin typeface="+mn-lt"/>
                </a:rPr>
                <a:t>Voie en service</a:t>
              </a:r>
            </a:p>
          </p:txBody>
        </p:sp>
        <p:sp>
          <p:nvSpPr>
            <p:cNvPr id="157" name="TextBox 156"/>
            <p:cNvSpPr txBox="1"/>
            <p:nvPr/>
          </p:nvSpPr>
          <p:spPr>
            <a:xfrm>
              <a:off x="4692034" y="3733867"/>
              <a:ext cx="1856833" cy="401184"/>
            </a:xfrm>
            <a:prstGeom prst="rect">
              <a:avLst/>
            </a:prstGeom>
            <a:noFill/>
          </p:spPr>
          <p:txBody>
            <a:bodyPr wrap="square" rtlCol="0">
              <a:spAutoFit/>
            </a:bodyPr>
            <a:lstStyle/>
            <a:p>
              <a:pPr algn="ctr"/>
              <a:r>
                <a:rPr lang="en-GB" sz="1000" b="1" dirty="0">
                  <a:latin typeface="+mn-lt"/>
                </a:rPr>
                <a:t>Voie en service</a:t>
              </a:r>
            </a:p>
          </p:txBody>
        </p:sp>
        <p:cxnSp>
          <p:nvCxnSpPr>
            <p:cNvPr id="158" name="Straight Connector 157"/>
            <p:cNvCxnSpPr/>
            <p:nvPr/>
          </p:nvCxnSpPr>
          <p:spPr>
            <a:xfrm flipV="1">
              <a:off x="444827" y="3610342"/>
              <a:ext cx="9548681" cy="474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6038101" y="2639379"/>
              <a:ext cx="1587095" cy="401184"/>
            </a:xfrm>
            <a:prstGeom prst="rect">
              <a:avLst/>
            </a:prstGeom>
            <a:noFill/>
          </p:spPr>
          <p:txBody>
            <a:bodyPr wrap="square" rtlCol="0">
              <a:spAutoFit/>
            </a:bodyPr>
            <a:lstStyle/>
            <a:p>
              <a:pPr algn="ctr"/>
              <a:r>
                <a:rPr lang="en-GB" sz="1000" b="1" dirty="0">
                  <a:solidFill>
                    <a:srgbClr val="FFC000"/>
                  </a:solidFill>
                  <a:latin typeface="+mn-lt"/>
                </a:rPr>
                <a:t>DS</a:t>
              </a:r>
            </a:p>
          </p:txBody>
        </p:sp>
        <p:cxnSp>
          <p:nvCxnSpPr>
            <p:cNvPr id="160" name="Straight Connector 159"/>
            <p:cNvCxnSpPr/>
            <p:nvPr/>
          </p:nvCxnSpPr>
          <p:spPr>
            <a:xfrm>
              <a:off x="6849761" y="3130286"/>
              <a:ext cx="636238" cy="487153"/>
            </a:xfrm>
            <a:prstGeom prst="line">
              <a:avLst/>
            </a:prstGeom>
            <a:ln w="19050"/>
          </p:spPr>
          <p:style>
            <a:lnRef idx="1">
              <a:schemeClr val="dk1"/>
            </a:lnRef>
            <a:fillRef idx="0">
              <a:schemeClr val="dk1"/>
            </a:fillRef>
            <a:effectRef idx="0">
              <a:schemeClr val="dk1"/>
            </a:effectRef>
            <a:fontRef idx="minor">
              <a:schemeClr val="tx1"/>
            </a:fontRef>
          </p:style>
        </p:cxnSp>
        <p:pic>
          <p:nvPicPr>
            <p:cNvPr id="161" name="Picture 2"/>
            <p:cNvPicPr>
              <a:picLocks noChangeAspect="1" noChangeArrowheads="1"/>
            </p:cNvPicPr>
            <p:nvPr/>
          </p:nvPicPr>
          <p:blipFill>
            <a:blip r:embed="rId4" cstate="print"/>
            <a:srcRect/>
            <a:stretch>
              <a:fillRect/>
            </a:stretch>
          </p:blipFill>
          <p:spPr bwMode="auto">
            <a:xfrm>
              <a:off x="2186933" y="2968931"/>
              <a:ext cx="2003179" cy="450970"/>
            </a:xfrm>
            <a:prstGeom prst="rect">
              <a:avLst/>
            </a:prstGeom>
            <a:noFill/>
            <a:ln w="9525">
              <a:noFill/>
              <a:miter lim="800000"/>
              <a:headEnd/>
              <a:tailEnd/>
            </a:ln>
          </p:spPr>
        </p:pic>
        <p:pic>
          <p:nvPicPr>
            <p:cNvPr id="162" name="Picture 2"/>
            <p:cNvPicPr>
              <a:picLocks noChangeAspect="1" noChangeArrowheads="1"/>
            </p:cNvPicPr>
            <p:nvPr/>
          </p:nvPicPr>
          <p:blipFill>
            <a:blip r:embed="rId4" cstate="print"/>
            <a:srcRect/>
            <a:stretch>
              <a:fillRect/>
            </a:stretch>
          </p:blipFill>
          <p:spPr bwMode="auto">
            <a:xfrm>
              <a:off x="4554599" y="2968931"/>
              <a:ext cx="2003179" cy="437583"/>
            </a:xfrm>
            <a:prstGeom prst="rect">
              <a:avLst/>
            </a:prstGeom>
            <a:noFill/>
            <a:ln w="9525">
              <a:noFill/>
              <a:miter lim="800000"/>
              <a:headEnd/>
              <a:tailEnd/>
            </a:ln>
          </p:spPr>
        </p:pic>
        <p:cxnSp>
          <p:nvCxnSpPr>
            <p:cNvPr id="163" name="Straight Connector 162"/>
            <p:cNvCxnSpPr/>
            <p:nvPr/>
          </p:nvCxnSpPr>
          <p:spPr>
            <a:xfrm flipV="1">
              <a:off x="6531113" y="3133280"/>
              <a:ext cx="333082" cy="198664"/>
            </a:xfrm>
            <a:prstGeom prst="line">
              <a:avLst/>
            </a:prstGeom>
            <a:ln w="19050"/>
          </p:spPr>
          <p:style>
            <a:lnRef idx="1">
              <a:schemeClr val="dk1"/>
            </a:lnRef>
            <a:fillRef idx="0">
              <a:schemeClr val="dk1"/>
            </a:fillRef>
            <a:effectRef idx="0">
              <a:schemeClr val="dk1"/>
            </a:effectRef>
            <a:fontRef idx="minor">
              <a:schemeClr val="tx1"/>
            </a:fontRef>
          </p:style>
        </p:cxnSp>
        <p:cxnSp>
          <p:nvCxnSpPr>
            <p:cNvPr id="164" name="Straight Connector 163"/>
            <p:cNvCxnSpPr/>
            <p:nvPr/>
          </p:nvCxnSpPr>
          <p:spPr>
            <a:xfrm>
              <a:off x="4163292" y="3332021"/>
              <a:ext cx="4037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flipV="1">
              <a:off x="1874400" y="3092997"/>
              <a:ext cx="320406" cy="234265"/>
            </a:xfrm>
            <a:prstGeom prst="line">
              <a:avLst/>
            </a:prstGeom>
            <a:ln w="19050"/>
          </p:spPr>
          <p:style>
            <a:lnRef idx="1">
              <a:schemeClr val="dk1"/>
            </a:lnRef>
            <a:fillRef idx="0">
              <a:schemeClr val="dk1"/>
            </a:fillRef>
            <a:effectRef idx="0">
              <a:schemeClr val="dk1"/>
            </a:effectRef>
            <a:fontRef idx="minor">
              <a:schemeClr val="tx1"/>
            </a:fontRef>
          </p:style>
        </p:cxnSp>
        <p:cxnSp>
          <p:nvCxnSpPr>
            <p:cNvPr id="166" name="Straight Connector 165"/>
            <p:cNvCxnSpPr/>
            <p:nvPr/>
          </p:nvCxnSpPr>
          <p:spPr>
            <a:xfrm flipV="1">
              <a:off x="1270010" y="3105180"/>
              <a:ext cx="615874" cy="541744"/>
            </a:xfrm>
            <a:prstGeom prst="line">
              <a:avLst/>
            </a:prstGeom>
            <a:ln w="19050"/>
          </p:spPr>
          <p:style>
            <a:lnRef idx="1">
              <a:schemeClr val="dk1"/>
            </a:lnRef>
            <a:fillRef idx="0">
              <a:schemeClr val="dk1"/>
            </a:fillRef>
            <a:effectRef idx="0">
              <a:schemeClr val="dk1"/>
            </a:effectRef>
            <a:fontRef idx="minor">
              <a:schemeClr val="tx1"/>
            </a:fontRef>
          </p:style>
        </p:cxnSp>
        <p:cxnSp>
          <p:nvCxnSpPr>
            <p:cNvPr id="167" name="Straight Connector 166"/>
            <p:cNvCxnSpPr/>
            <p:nvPr/>
          </p:nvCxnSpPr>
          <p:spPr>
            <a:xfrm>
              <a:off x="7495165" y="1855585"/>
              <a:ext cx="20135" cy="175490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V="1">
              <a:off x="6124506" y="3018441"/>
              <a:ext cx="1414289" cy="9010"/>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6146006" y="2301898"/>
              <a:ext cx="20135" cy="818677"/>
            </a:xfrm>
            <a:prstGeom prst="line">
              <a:avLst/>
            </a:prstGeom>
            <a:ln w="1905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2527108" y="2314929"/>
              <a:ext cx="20135" cy="818677"/>
            </a:xfrm>
            <a:prstGeom prst="line">
              <a:avLst/>
            </a:prstGeom>
            <a:ln w="1905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18681" y="1892016"/>
              <a:ext cx="20135" cy="175490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flipV="1">
              <a:off x="1183207" y="3027841"/>
              <a:ext cx="1414289" cy="9010"/>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1092338" y="2639378"/>
              <a:ext cx="1587095" cy="401184"/>
            </a:xfrm>
            <a:prstGeom prst="rect">
              <a:avLst/>
            </a:prstGeom>
            <a:noFill/>
          </p:spPr>
          <p:txBody>
            <a:bodyPr wrap="square" rtlCol="0">
              <a:spAutoFit/>
            </a:bodyPr>
            <a:lstStyle/>
            <a:p>
              <a:pPr algn="ctr"/>
              <a:r>
                <a:rPr lang="en-GB" sz="1000" b="1" dirty="0">
                  <a:solidFill>
                    <a:srgbClr val="FFC000"/>
                  </a:solidFill>
                  <a:latin typeface="+mn-lt"/>
                </a:rPr>
                <a:t>DS</a:t>
              </a:r>
            </a:p>
          </p:txBody>
        </p:sp>
        <p:cxnSp>
          <p:nvCxnSpPr>
            <p:cNvPr id="174" name="Straight Connector 173"/>
            <p:cNvCxnSpPr/>
            <p:nvPr/>
          </p:nvCxnSpPr>
          <p:spPr>
            <a:xfrm>
              <a:off x="3728131" y="2233026"/>
              <a:ext cx="20135" cy="818677"/>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4969267" y="2224556"/>
              <a:ext cx="20135" cy="818677"/>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V="1">
              <a:off x="3714153" y="2932398"/>
              <a:ext cx="1285717" cy="9010"/>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3583120" y="2899806"/>
              <a:ext cx="1587095" cy="401184"/>
            </a:xfrm>
            <a:prstGeom prst="rect">
              <a:avLst/>
            </a:prstGeom>
            <a:noFill/>
          </p:spPr>
          <p:txBody>
            <a:bodyPr wrap="square" rtlCol="0">
              <a:spAutoFit/>
            </a:bodyPr>
            <a:lstStyle/>
            <a:p>
              <a:pPr algn="ctr"/>
              <a:r>
                <a:rPr lang="en-GB" sz="1000" b="1" dirty="0">
                  <a:latin typeface="+mn-lt"/>
                </a:rPr>
                <a:t>ENTREVOIE</a:t>
              </a:r>
            </a:p>
          </p:txBody>
        </p:sp>
      </p:grpSp>
      <p:grpSp>
        <p:nvGrpSpPr>
          <p:cNvPr id="178" name="Group 177"/>
          <p:cNvGrpSpPr/>
          <p:nvPr/>
        </p:nvGrpSpPr>
        <p:grpSpPr>
          <a:xfrm>
            <a:off x="6316195" y="2015114"/>
            <a:ext cx="1765681" cy="1649549"/>
            <a:chOff x="6339944" y="307554"/>
            <a:chExt cx="1765681" cy="1649549"/>
          </a:xfrm>
        </p:grpSpPr>
        <p:cxnSp>
          <p:nvCxnSpPr>
            <p:cNvPr id="188" name="Connecteur droit 34"/>
            <p:cNvCxnSpPr/>
            <p:nvPr/>
          </p:nvCxnSpPr>
          <p:spPr>
            <a:xfrm>
              <a:off x="8105625" y="307554"/>
              <a:ext cx="0" cy="189527"/>
            </a:xfrm>
            <a:prstGeom prst="line">
              <a:avLst/>
            </a:prstGeom>
            <a:solidFill>
              <a:srgbClr val="FF3131">
                <a:alpha val="36078"/>
              </a:srgbClr>
            </a:solidFill>
            <a:ln w="38100">
              <a:solidFill>
                <a:srgbClr val="F3FAFF"/>
              </a:solidFill>
            </a:ln>
          </p:spPr>
          <p:style>
            <a:lnRef idx="1">
              <a:schemeClr val="accent1"/>
            </a:lnRef>
            <a:fillRef idx="0">
              <a:schemeClr val="accent1"/>
            </a:fillRef>
            <a:effectRef idx="0">
              <a:schemeClr val="accent1"/>
            </a:effectRef>
            <a:fontRef idx="minor">
              <a:schemeClr val="tx1"/>
            </a:fontRef>
          </p:style>
        </p:cxnSp>
        <p:pic>
          <p:nvPicPr>
            <p:cNvPr id="186" name="Picture 185"/>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23490" y1="58239" x2="9396" y2="49432"/>
                          <a14:foregroundMark x1="9396" y1="49148" x2="6040" y2="42330"/>
                          <a14:foregroundMark x1="6040" y1="42330" x2="10738" y2="30682"/>
                          <a14:foregroundMark x1="12081" y1="30398" x2="18792" y2="24716"/>
                          <a14:foregroundMark x1="18792" y1="24716" x2="34899" y2="19602"/>
                          <a14:foregroundMark x1="35570" y1="19034" x2="41611" y2="16477"/>
                          <a14:foregroundMark x1="41611" y1="16477" x2="32215" y2="9659"/>
                          <a14:foregroundMark x1="32215" y1="9375" x2="38255" y2="4545"/>
                          <a14:foregroundMark x1="38255" y1="4545" x2="45638" y2="568"/>
                          <a14:foregroundMark x1="45638" y1="568" x2="57047" y2="1136"/>
                          <a14:foregroundMark x1="57047" y1="1136" x2="63087" y2="2557"/>
                          <a14:foregroundMark x1="63087" y1="2557" x2="63758" y2="4830"/>
                          <a14:foregroundMark x1="63758" y1="4830" x2="70470" y2="6250"/>
                          <a14:foregroundMark x1="70470" y1="6250" x2="71141" y2="10227"/>
                          <a14:foregroundMark x1="71141" y1="10227" x2="69128" y2="12784"/>
                          <a14:foregroundMark x1="69128" y1="12784" x2="66443" y2="14205"/>
                          <a14:foregroundMark x1="66443" y1="14205" x2="61745" y2="17045"/>
                          <a14:foregroundMark x1="63758" y1="17330" x2="79866" y2="22159"/>
                          <a14:foregroundMark x1="79866" y1="22159" x2="87919" y2="25568"/>
                          <a14:foregroundMark x1="87919" y1="25568" x2="96644" y2="33807"/>
                          <a14:foregroundMark x1="96644" y1="33807" x2="99329" y2="38352"/>
                          <a14:foregroundMark x1="84564" y1="43466" x2="86577" y2="45739"/>
                          <a14:foregroundMark x1="88591" y1="45455" x2="88591" y2="45455"/>
                          <a14:foregroundMark x1="84564" y1="45455" x2="84564" y2="63920"/>
                          <a14:foregroundMark x1="85235" y1="64489" x2="80537" y2="64489"/>
                          <a14:foregroundMark x1="80537" y1="64489" x2="75839" y2="81534"/>
                          <a14:foregroundMark x1="75839" y1="81534" x2="75839" y2="87216"/>
                          <a14:foregroundMark x1="75839" y1="87216" x2="79195" y2="92898"/>
                          <a14:foregroundMark x1="79195" y1="93750" x2="91275" y2="93466"/>
                          <a14:foregroundMark x1="91275" y1="93466" x2="92617" y2="96875"/>
                          <a14:foregroundMark x1="87919" y1="98011" x2="75168" y2="96591"/>
                          <a14:foregroundMark x1="75168" y1="96591" x2="69799" y2="96023"/>
                          <a14:foregroundMark x1="69799" y1="96023" x2="69799" y2="97159"/>
                          <a14:foregroundMark x1="69799" y1="97159" x2="60403" y2="96023"/>
                          <a14:foregroundMark x1="60403" y1="96023" x2="57047" y2="66761"/>
                          <a14:foregroundMark x1="56376" y1="67614" x2="48993" y2="81250"/>
                          <a14:foregroundMark x1="48993" y1="81250" x2="46980" y2="89773"/>
                          <a14:foregroundMark x1="46980" y1="89773" x2="46980" y2="93750"/>
                          <a14:foregroundMark x1="46980" y1="93750" x2="43624" y2="95739"/>
                          <a14:foregroundMark x1="43624" y1="95739" x2="42282" y2="99148"/>
                          <a14:foregroundMark x1="42282" y1="99148" x2="28859" y2="99432"/>
                          <a14:foregroundMark x1="28859" y1="99432" x2="28188" y2="98295"/>
                          <a14:foregroundMark x1="28188" y1="98295" x2="32215" y2="95739"/>
                          <a14:foregroundMark x1="32215" y1="95739" x2="29530" y2="92045"/>
                          <a14:foregroundMark x1="29530" y1="92045" x2="33557" y2="73580"/>
                          <a14:foregroundMark x1="33557" y1="73295" x2="32215" y2="64773"/>
                          <a14:foregroundMark x1="32215" y1="64773" x2="24161" y2="64205"/>
                          <a14:foregroundMark x1="24161" y1="64205" x2="25503" y2="58239"/>
                          <a14:foregroundMark x1="54362" y1="12784" x2="54362" y2="12784"/>
                          <a14:foregroundMark x1="92617" y1="40057" x2="92617" y2="40057"/>
                          <a14:foregroundMark x1="50336" y1="11080" x2="50336" y2="11080"/>
                          <a14:backgroundMark x1="12081" y1="18466" x2="12081" y2="18466"/>
                          <a14:backgroundMark x1="87248" y1="16193" x2="87248" y2="16193"/>
                          <a14:backgroundMark x1="94631" y1="72443" x2="94631" y2="72443"/>
                          <a14:backgroundMark x1="16779" y1="73295" x2="16779" y2="73295"/>
                        </a14:backgroundRemoval>
                      </a14:imgEffect>
                    </a14:imgLayer>
                  </a14:imgProps>
                </a:ext>
                <a:ext uri="{28A0092B-C50C-407E-A947-70E740481C1C}">
                  <a14:useLocalDpi xmlns:a14="http://schemas.microsoft.com/office/drawing/2010/main" val="0"/>
                </a:ext>
              </a:extLst>
            </a:blip>
            <a:stretch>
              <a:fillRect/>
            </a:stretch>
          </p:blipFill>
          <p:spPr>
            <a:xfrm>
              <a:off x="6339944" y="839403"/>
              <a:ext cx="474412" cy="1117700"/>
            </a:xfrm>
            <a:prstGeom prst="rect">
              <a:avLst/>
            </a:prstGeom>
            <a:ln w="0">
              <a:noFill/>
            </a:ln>
          </p:spPr>
        </p:pic>
      </p:grpSp>
      <p:grpSp>
        <p:nvGrpSpPr>
          <p:cNvPr id="191" name="Group 190"/>
          <p:cNvGrpSpPr/>
          <p:nvPr/>
        </p:nvGrpSpPr>
        <p:grpSpPr>
          <a:xfrm>
            <a:off x="1494294" y="4438479"/>
            <a:ext cx="6485620" cy="1422002"/>
            <a:chOff x="444827" y="1855585"/>
            <a:chExt cx="9548681" cy="2279466"/>
          </a:xfrm>
        </p:grpSpPr>
        <p:sp>
          <p:nvSpPr>
            <p:cNvPr id="192" name="TextBox 191"/>
            <p:cNvSpPr txBox="1"/>
            <p:nvPr/>
          </p:nvSpPr>
          <p:spPr>
            <a:xfrm>
              <a:off x="2331684" y="3733867"/>
              <a:ext cx="1713678" cy="401184"/>
            </a:xfrm>
            <a:prstGeom prst="rect">
              <a:avLst/>
            </a:prstGeom>
            <a:noFill/>
          </p:spPr>
          <p:txBody>
            <a:bodyPr wrap="square" rtlCol="0">
              <a:spAutoFit/>
            </a:bodyPr>
            <a:lstStyle/>
            <a:p>
              <a:pPr algn="ctr"/>
              <a:r>
                <a:rPr lang="en-GB" sz="1000" b="1" dirty="0">
                  <a:latin typeface="+mn-lt"/>
                </a:rPr>
                <a:t>Voie en service</a:t>
              </a:r>
            </a:p>
          </p:txBody>
        </p:sp>
        <p:sp>
          <p:nvSpPr>
            <p:cNvPr id="193" name="TextBox 192"/>
            <p:cNvSpPr txBox="1"/>
            <p:nvPr/>
          </p:nvSpPr>
          <p:spPr>
            <a:xfrm>
              <a:off x="4692034" y="3733867"/>
              <a:ext cx="1856833" cy="401184"/>
            </a:xfrm>
            <a:prstGeom prst="rect">
              <a:avLst/>
            </a:prstGeom>
            <a:noFill/>
          </p:spPr>
          <p:txBody>
            <a:bodyPr wrap="square" rtlCol="0">
              <a:spAutoFit/>
            </a:bodyPr>
            <a:lstStyle/>
            <a:p>
              <a:pPr algn="ctr"/>
              <a:r>
                <a:rPr lang="en-GB" sz="1000" b="1" dirty="0">
                  <a:latin typeface="+mn-lt"/>
                </a:rPr>
                <a:t>Voie en service</a:t>
              </a:r>
            </a:p>
          </p:txBody>
        </p:sp>
        <p:cxnSp>
          <p:nvCxnSpPr>
            <p:cNvPr id="194" name="Straight Connector 193"/>
            <p:cNvCxnSpPr/>
            <p:nvPr/>
          </p:nvCxnSpPr>
          <p:spPr>
            <a:xfrm flipV="1">
              <a:off x="444827" y="3610342"/>
              <a:ext cx="9548681" cy="474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6038101" y="2639379"/>
              <a:ext cx="1587095" cy="401184"/>
            </a:xfrm>
            <a:prstGeom prst="rect">
              <a:avLst/>
            </a:prstGeom>
            <a:noFill/>
          </p:spPr>
          <p:txBody>
            <a:bodyPr wrap="square" rtlCol="0">
              <a:spAutoFit/>
            </a:bodyPr>
            <a:lstStyle/>
            <a:p>
              <a:pPr algn="ctr"/>
              <a:r>
                <a:rPr lang="en-GB" sz="1000" b="1" dirty="0">
                  <a:solidFill>
                    <a:srgbClr val="FFC000"/>
                  </a:solidFill>
                  <a:latin typeface="+mn-lt"/>
                </a:rPr>
                <a:t>DS</a:t>
              </a:r>
            </a:p>
          </p:txBody>
        </p:sp>
        <p:cxnSp>
          <p:nvCxnSpPr>
            <p:cNvPr id="196" name="Straight Connector 195"/>
            <p:cNvCxnSpPr/>
            <p:nvPr/>
          </p:nvCxnSpPr>
          <p:spPr>
            <a:xfrm>
              <a:off x="6849761" y="3130286"/>
              <a:ext cx="636238" cy="487153"/>
            </a:xfrm>
            <a:prstGeom prst="line">
              <a:avLst/>
            </a:prstGeom>
            <a:ln w="19050"/>
          </p:spPr>
          <p:style>
            <a:lnRef idx="1">
              <a:schemeClr val="dk1"/>
            </a:lnRef>
            <a:fillRef idx="0">
              <a:schemeClr val="dk1"/>
            </a:fillRef>
            <a:effectRef idx="0">
              <a:schemeClr val="dk1"/>
            </a:effectRef>
            <a:fontRef idx="minor">
              <a:schemeClr val="tx1"/>
            </a:fontRef>
          </p:style>
        </p:cxnSp>
        <p:pic>
          <p:nvPicPr>
            <p:cNvPr id="197" name="Picture 2"/>
            <p:cNvPicPr>
              <a:picLocks noChangeAspect="1" noChangeArrowheads="1"/>
            </p:cNvPicPr>
            <p:nvPr/>
          </p:nvPicPr>
          <p:blipFill>
            <a:blip r:embed="rId4" cstate="print"/>
            <a:srcRect/>
            <a:stretch>
              <a:fillRect/>
            </a:stretch>
          </p:blipFill>
          <p:spPr bwMode="auto">
            <a:xfrm>
              <a:off x="2186933" y="2968931"/>
              <a:ext cx="2003179" cy="450970"/>
            </a:xfrm>
            <a:prstGeom prst="rect">
              <a:avLst/>
            </a:prstGeom>
            <a:noFill/>
            <a:ln w="9525">
              <a:noFill/>
              <a:miter lim="800000"/>
              <a:headEnd/>
              <a:tailEnd/>
            </a:ln>
          </p:spPr>
        </p:pic>
        <p:pic>
          <p:nvPicPr>
            <p:cNvPr id="198" name="Picture 2"/>
            <p:cNvPicPr>
              <a:picLocks noChangeAspect="1" noChangeArrowheads="1"/>
            </p:cNvPicPr>
            <p:nvPr/>
          </p:nvPicPr>
          <p:blipFill>
            <a:blip r:embed="rId4" cstate="print"/>
            <a:srcRect/>
            <a:stretch>
              <a:fillRect/>
            </a:stretch>
          </p:blipFill>
          <p:spPr bwMode="auto">
            <a:xfrm>
              <a:off x="4554599" y="2968931"/>
              <a:ext cx="2003179" cy="437583"/>
            </a:xfrm>
            <a:prstGeom prst="rect">
              <a:avLst/>
            </a:prstGeom>
            <a:noFill/>
            <a:ln w="9525">
              <a:noFill/>
              <a:miter lim="800000"/>
              <a:headEnd/>
              <a:tailEnd/>
            </a:ln>
          </p:spPr>
        </p:pic>
        <p:cxnSp>
          <p:nvCxnSpPr>
            <p:cNvPr id="199" name="Straight Connector 198"/>
            <p:cNvCxnSpPr/>
            <p:nvPr/>
          </p:nvCxnSpPr>
          <p:spPr>
            <a:xfrm flipV="1">
              <a:off x="6531113" y="3133280"/>
              <a:ext cx="333082" cy="198664"/>
            </a:xfrm>
            <a:prstGeom prst="line">
              <a:avLst/>
            </a:prstGeom>
            <a:ln w="19050"/>
          </p:spPr>
          <p:style>
            <a:lnRef idx="1">
              <a:schemeClr val="dk1"/>
            </a:lnRef>
            <a:fillRef idx="0">
              <a:schemeClr val="dk1"/>
            </a:fillRef>
            <a:effectRef idx="0">
              <a:schemeClr val="dk1"/>
            </a:effectRef>
            <a:fontRef idx="minor">
              <a:schemeClr val="tx1"/>
            </a:fontRef>
          </p:style>
        </p:cxnSp>
        <p:cxnSp>
          <p:nvCxnSpPr>
            <p:cNvPr id="200" name="Straight Connector 199"/>
            <p:cNvCxnSpPr/>
            <p:nvPr/>
          </p:nvCxnSpPr>
          <p:spPr>
            <a:xfrm>
              <a:off x="4163292" y="3332021"/>
              <a:ext cx="4037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flipV="1">
              <a:off x="1874400" y="3092997"/>
              <a:ext cx="320406" cy="234265"/>
            </a:xfrm>
            <a:prstGeom prst="line">
              <a:avLst/>
            </a:prstGeom>
            <a:ln w="19050"/>
          </p:spPr>
          <p:style>
            <a:lnRef idx="1">
              <a:schemeClr val="dk1"/>
            </a:lnRef>
            <a:fillRef idx="0">
              <a:schemeClr val="dk1"/>
            </a:fillRef>
            <a:effectRef idx="0">
              <a:schemeClr val="dk1"/>
            </a:effectRef>
            <a:fontRef idx="minor">
              <a:schemeClr val="tx1"/>
            </a:fontRef>
          </p:style>
        </p:cxnSp>
        <p:cxnSp>
          <p:nvCxnSpPr>
            <p:cNvPr id="202" name="Straight Connector 201"/>
            <p:cNvCxnSpPr/>
            <p:nvPr/>
          </p:nvCxnSpPr>
          <p:spPr>
            <a:xfrm flipV="1">
              <a:off x="1270010" y="3105180"/>
              <a:ext cx="615874" cy="541744"/>
            </a:xfrm>
            <a:prstGeom prst="line">
              <a:avLst/>
            </a:prstGeom>
            <a:ln w="19050"/>
          </p:spPr>
          <p:style>
            <a:lnRef idx="1">
              <a:schemeClr val="dk1"/>
            </a:lnRef>
            <a:fillRef idx="0">
              <a:schemeClr val="dk1"/>
            </a:fillRef>
            <a:effectRef idx="0">
              <a:schemeClr val="dk1"/>
            </a:effectRef>
            <a:fontRef idx="minor">
              <a:schemeClr val="tx1"/>
            </a:fontRef>
          </p:style>
        </p:cxnSp>
        <p:cxnSp>
          <p:nvCxnSpPr>
            <p:cNvPr id="203" name="Straight Connector 202"/>
            <p:cNvCxnSpPr/>
            <p:nvPr/>
          </p:nvCxnSpPr>
          <p:spPr>
            <a:xfrm>
              <a:off x="7495165" y="1855585"/>
              <a:ext cx="20135" cy="175490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flipV="1">
              <a:off x="6124506" y="3018441"/>
              <a:ext cx="1414289" cy="9010"/>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6146006" y="2301898"/>
              <a:ext cx="20135" cy="818677"/>
            </a:xfrm>
            <a:prstGeom prst="line">
              <a:avLst/>
            </a:prstGeom>
            <a:ln w="1905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2527108" y="2314929"/>
              <a:ext cx="20135" cy="818677"/>
            </a:xfrm>
            <a:prstGeom prst="line">
              <a:avLst/>
            </a:prstGeom>
            <a:ln w="1905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1218681" y="1892016"/>
              <a:ext cx="20135" cy="175490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flipV="1">
              <a:off x="1183207" y="3027841"/>
              <a:ext cx="1414289" cy="9010"/>
            </a:xfrm>
            <a:prstGeom prst="straightConnector1">
              <a:avLst/>
            </a:prstGeom>
            <a:ln w="349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9" name="TextBox 208"/>
            <p:cNvSpPr txBox="1"/>
            <p:nvPr/>
          </p:nvSpPr>
          <p:spPr>
            <a:xfrm>
              <a:off x="1092338" y="2639378"/>
              <a:ext cx="1587095" cy="401184"/>
            </a:xfrm>
            <a:prstGeom prst="rect">
              <a:avLst/>
            </a:prstGeom>
            <a:noFill/>
          </p:spPr>
          <p:txBody>
            <a:bodyPr wrap="square" rtlCol="0">
              <a:spAutoFit/>
            </a:bodyPr>
            <a:lstStyle/>
            <a:p>
              <a:pPr algn="ctr"/>
              <a:r>
                <a:rPr lang="en-GB" sz="1000" b="1" dirty="0">
                  <a:solidFill>
                    <a:srgbClr val="FFC000"/>
                  </a:solidFill>
                  <a:latin typeface="+mn-lt"/>
                </a:rPr>
                <a:t>DS</a:t>
              </a:r>
            </a:p>
          </p:txBody>
        </p:sp>
        <p:cxnSp>
          <p:nvCxnSpPr>
            <p:cNvPr id="210" name="Straight Connector 209"/>
            <p:cNvCxnSpPr/>
            <p:nvPr/>
          </p:nvCxnSpPr>
          <p:spPr>
            <a:xfrm>
              <a:off x="3728131" y="2233026"/>
              <a:ext cx="20135" cy="818677"/>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4969267" y="2224556"/>
              <a:ext cx="20135" cy="818677"/>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flipV="1">
              <a:off x="3714153" y="2932398"/>
              <a:ext cx="1285717" cy="9010"/>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3" name="TextBox 212"/>
            <p:cNvSpPr txBox="1"/>
            <p:nvPr/>
          </p:nvSpPr>
          <p:spPr>
            <a:xfrm>
              <a:off x="3583120" y="2899806"/>
              <a:ext cx="1587095" cy="401184"/>
            </a:xfrm>
            <a:prstGeom prst="rect">
              <a:avLst/>
            </a:prstGeom>
            <a:noFill/>
          </p:spPr>
          <p:txBody>
            <a:bodyPr wrap="square" rtlCol="0">
              <a:spAutoFit/>
            </a:bodyPr>
            <a:lstStyle/>
            <a:p>
              <a:pPr algn="ctr"/>
              <a:r>
                <a:rPr lang="en-GB" sz="1000" b="1" dirty="0">
                  <a:latin typeface="+mn-lt"/>
                </a:rPr>
                <a:t>ENTREVOIE</a:t>
              </a:r>
            </a:p>
          </p:txBody>
        </p:sp>
      </p:grpSp>
      <p:grpSp>
        <p:nvGrpSpPr>
          <p:cNvPr id="214" name="Group 213"/>
          <p:cNvGrpSpPr/>
          <p:nvPr/>
        </p:nvGrpSpPr>
        <p:grpSpPr>
          <a:xfrm>
            <a:off x="6334533" y="3856702"/>
            <a:ext cx="1765681" cy="1649549"/>
            <a:chOff x="6339944" y="307554"/>
            <a:chExt cx="1765681" cy="1649549"/>
          </a:xfrm>
        </p:grpSpPr>
        <p:cxnSp>
          <p:nvCxnSpPr>
            <p:cNvPr id="218" name="Connecteur droit 34"/>
            <p:cNvCxnSpPr/>
            <p:nvPr/>
          </p:nvCxnSpPr>
          <p:spPr>
            <a:xfrm>
              <a:off x="8105625" y="307554"/>
              <a:ext cx="0" cy="189527"/>
            </a:xfrm>
            <a:prstGeom prst="line">
              <a:avLst/>
            </a:prstGeom>
            <a:solidFill>
              <a:srgbClr val="FF3131">
                <a:alpha val="36078"/>
              </a:srgbClr>
            </a:solidFill>
            <a:ln w="38100">
              <a:solidFill>
                <a:srgbClr val="F3FAFF"/>
              </a:solidFill>
            </a:ln>
          </p:spPr>
          <p:style>
            <a:lnRef idx="1">
              <a:schemeClr val="accent1"/>
            </a:lnRef>
            <a:fillRef idx="0">
              <a:schemeClr val="accent1"/>
            </a:fillRef>
            <a:effectRef idx="0">
              <a:schemeClr val="accent1"/>
            </a:effectRef>
            <a:fontRef idx="minor">
              <a:schemeClr val="tx1"/>
            </a:fontRef>
          </p:style>
        </p:cxnSp>
        <p:pic>
          <p:nvPicPr>
            <p:cNvPr id="219" name="Picture 218"/>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23490" y1="58239" x2="9396" y2="49432"/>
                          <a14:foregroundMark x1="9396" y1="49148" x2="6040" y2="42330"/>
                          <a14:foregroundMark x1="6040" y1="42330" x2="10738" y2="30682"/>
                          <a14:foregroundMark x1="12081" y1="30398" x2="18792" y2="24716"/>
                          <a14:foregroundMark x1="18792" y1="24716" x2="34899" y2="19602"/>
                          <a14:foregroundMark x1="35570" y1="19034" x2="41611" y2="16477"/>
                          <a14:foregroundMark x1="41611" y1="16477" x2="32215" y2="9659"/>
                          <a14:foregroundMark x1="32215" y1="9375" x2="38255" y2="4545"/>
                          <a14:foregroundMark x1="38255" y1="4545" x2="45638" y2="568"/>
                          <a14:foregroundMark x1="45638" y1="568" x2="57047" y2="1136"/>
                          <a14:foregroundMark x1="57047" y1="1136" x2="63087" y2="2557"/>
                          <a14:foregroundMark x1="63087" y1="2557" x2="63758" y2="4830"/>
                          <a14:foregroundMark x1="63758" y1="4830" x2="70470" y2="6250"/>
                          <a14:foregroundMark x1="70470" y1="6250" x2="71141" y2="10227"/>
                          <a14:foregroundMark x1="71141" y1="10227" x2="69128" y2="12784"/>
                          <a14:foregroundMark x1="69128" y1="12784" x2="66443" y2="14205"/>
                          <a14:foregroundMark x1="66443" y1="14205" x2="61745" y2="17045"/>
                          <a14:foregroundMark x1="63758" y1="17330" x2="79866" y2="22159"/>
                          <a14:foregroundMark x1="79866" y1="22159" x2="87919" y2="25568"/>
                          <a14:foregroundMark x1="87919" y1="25568" x2="96644" y2="33807"/>
                          <a14:foregroundMark x1="96644" y1="33807" x2="99329" y2="38352"/>
                          <a14:foregroundMark x1="84564" y1="43466" x2="86577" y2="45739"/>
                          <a14:foregroundMark x1="88591" y1="45455" x2="88591" y2="45455"/>
                          <a14:foregroundMark x1="84564" y1="45455" x2="84564" y2="63920"/>
                          <a14:foregroundMark x1="85235" y1="64489" x2="80537" y2="64489"/>
                          <a14:foregroundMark x1="80537" y1="64489" x2="75839" y2="81534"/>
                          <a14:foregroundMark x1="75839" y1="81534" x2="75839" y2="87216"/>
                          <a14:foregroundMark x1="75839" y1="87216" x2="79195" y2="92898"/>
                          <a14:foregroundMark x1="79195" y1="93750" x2="91275" y2="93466"/>
                          <a14:foregroundMark x1="91275" y1="93466" x2="92617" y2="96875"/>
                          <a14:foregroundMark x1="87919" y1="98011" x2="75168" y2="96591"/>
                          <a14:foregroundMark x1="75168" y1="96591" x2="69799" y2="96023"/>
                          <a14:foregroundMark x1="69799" y1="96023" x2="69799" y2="97159"/>
                          <a14:foregroundMark x1="69799" y1="97159" x2="60403" y2="96023"/>
                          <a14:foregroundMark x1="60403" y1="96023" x2="57047" y2="66761"/>
                          <a14:foregroundMark x1="56376" y1="67614" x2="48993" y2="81250"/>
                          <a14:foregroundMark x1="48993" y1="81250" x2="46980" y2="89773"/>
                          <a14:foregroundMark x1="46980" y1="89773" x2="46980" y2="93750"/>
                          <a14:foregroundMark x1="46980" y1="93750" x2="43624" y2="95739"/>
                          <a14:foregroundMark x1="43624" y1="95739" x2="42282" y2="99148"/>
                          <a14:foregroundMark x1="42282" y1="99148" x2="28859" y2="99432"/>
                          <a14:foregroundMark x1="28859" y1="99432" x2="28188" y2="98295"/>
                          <a14:foregroundMark x1="28188" y1="98295" x2="32215" y2="95739"/>
                          <a14:foregroundMark x1="32215" y1="95739" x2="29530" y2="92045"/>
                          <a14:foregroundMark x1="29530" y1="92045" x2="33557" y2="73580"/>
                          <a14:foregroundMark x1="33557" y1="73295" x2="32215" y2="64773"/>
                          <a14:foregroundMark x1="32215" y1="64773" x2="24161" y2="64205"/>
                          <a14:foregroundMark x1="24161" y1="64205" x2="25503" y2="58239"/>
                          <a14:foregroundMark x1="54362" y1="12784" x2="54362" y2="12784"/>
                          <a14:foregroundMark x1="92617" y1="40057" x2="92617" y2="40057"/>
                          <a14:foregroundMark x1="50336" y1="11080" x2="50336" y2="11080"/>
                          <a14:backgroundMark x1="12081" y1="18466" x2="12081" y2="18466"/>
                          <a14:backgroundMark x1="87248" y1="16193" x2="87248" y2="16193"/>
                          <a14:backgroundMark x1="94631" y1="72443" x2="94631" y2="72443"/>
                          <a14:backgroundMark x1="16779" y1="73295" x2="16779" y2="73295"/>
                        </a14:backgroundRemoval>
                      </a14:imgEffect>
                    </a14:imgLayer>
                  </a14:imgProps>
                </a:ext>
                <a:ext uri="{28A0092B-C50C-407E-A947-70E740481C1C}">
                  <a14:useLocalDpi xmlns:a14="http://schemas.microsoft.com/office/drawing/2010/main" val="0"/>
                </a:ext>
              </a:extLst>
            </a:blip>
            <a:stretch>
              <a:fillRect/>
            </a:stretch>
          </p:blipFill>
          <p:spPr>
            <a:xfrm>
              <a:off x="6339944" y="839403"/>
              <a:ext cx="474412" cy="1117700"/>
            </a:xfrm>
            <a:prstGeom prst="rect">
              <a:avLst/>
            </a:prstGeom>
            <a:ln w="0">
              <a:noFill/>
            </a:ln>
          </p:spPr>
        </p:pic>
      </p:grpSp>
      <p:pic>
        <p:nvPicPr>
          <p:cNvPr id="221" name="Image 33"/>
          <p:cNvPicPr>
            <a:picLocks noChangeAspect="1"/>
          </p:cNvPicPr>
          <p:nvPr/>
        </p:nvPicPr>
        <p:blipFill>
          <a:blip r:embed="rId5"/>
          <a:stretch>
            <a:fillRect/>
          </a:stretch>
        </p:blipFill>
        <p:spPr>
          <a:xfrm>
            <a:off x="3775902" y="3891941"/>
            <a:ext cx="2323657" cy="1404008"/>
          </a:xfrm>
          <a:prstGeom prst="rect">
            <a:avLst/>
          </a:prstGeom>
        </p:spPr>
      </p:pic>
      <p:pic>
        <p:nvPicPr>
          <p:cNvPr id="113" name="Image 33"/>
          <p:cNvPicPr>
            <a:picLocks noChangeAspect="1"/>
          </p:cNvPicPr>
          <p:nvPr/>
        </p:nvPicPr>
        <p:blipFill>
          <a:blip r:embed="rId5"/>
          <a:stretch>
            <a:fillRect/>
          </a:stretch>
        </p:blipFill>
        <p:spPr>
          <a:xfrm>
            <a:off x="4600564" y="2426679"/>
            <a:ext cx="672222" cy="619375"/>
          </a:xfrm>
          <a:prstGeom prst="rect">
            <a:avLst/>
          </a:prstGeom>
        </p:spPr>
      </p:pic>
      <p:sp>
        <p:nvSpPr>
          <p:cNvPr id="118" name="Cloud Callout 117"/>
          <p:cNvSpPr/>
          <p:nvPr/>
        </p:nvSpPr>
        <p:spPr>
          <a:xfrm>
            <a:off x="7349520" y="2017916"/>
            <a:ext cx="875634" cy="246532"/>
          </a:xfrm>
          <a:prstGeom prst="cloudCallout">
            <a:avLst>
              <a:gd name="adj1" fmla="val -32151"/>
              <a:gd name="adj2" fmla="val 14458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ln w="0"/>
                <a:solidFill>
                  <a:schemeClr val="tx1"/>
                </a:solidFill>
                <a:effectLst>
                  <a:outerShdw blurRad="38100" dist="19050" dir="2700000" algn="tl" rotWithShape="0">
                    <a:schemeClr val="dk1">
                      <a:alpha val="40000"/>
                    </a:schemeClr>
                  </a:outerShdw>
                </a:effectLst>
              </a:rPr>
              <a:t>ARRET</a:t>
            </a:r>
          </a:p>
        </p:txBody>
      </p:sp>
      <p:sp>
        <p:nvSpPr>
          <p:cNvPr id="119" name="Rectangular Callout 50"/>
          <p:cNvSpPr>
            <a:spLocks noChangeArrowheads="1"/>
          </p:cNvSpPr>
          <p:nvPr/>
        </p:nvSpPr>
        <p:spPr bwMode="auto">
          <a:xfrm>
            <a:off x="6349182" y="2172425"/>
            <a:ext cx="521217" cy="115726"/>
          </a:xfrm>
          <a:prstGeom prst="wedgeRectCallout">
            <a:avLst>
              <a:gd name="adj1" fmla="val 18636"/>
              <a:gd name="adj2" fmla="val 235954"/>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900" b="1" dirty="0">
                <a:solidFill>
                  <a:schemeClr val="bg1"/>
                </a:solidFill>
              </a:rPr>
              <a:t>ALARME!</a:t>
            </a:r>
            <a:endParaRPr lang="nl-BE" altLang="en-US" sz="800" b="1" dirty="0">
              <a:solidFill>
                <a:schemeClr val="bg1"/>
              </a:solidFill>
            </a:endParaRPr>
          </a:p>
        </p:txBody>
      </p:sp>
      <p:pic>
        <p:nvPicPr>
          <p:cNvPr id="108" name="Picture 10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42782" y="702094"/>
            <a:ext cx="1583406" cy="1287813"/>
          </a:xfrm>
          <a:prstGeom prst="rect">
            <a:avLst/>
          </a:prstGeom>
        </p:spPr>
      </p:pic>
      <p:pic>
        <p:nvPicPr>
          <p:cNvPr id="109" name="Picture 10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4011" y="4264273"/>
            <a:ext cx="1583406" cy="1287813"/>
          </a:xfrm>
          <a:prstGeom prst="rect">
            <a:avLst/>
          </a:prstGeom>
        </p:spPr>
      </p:pic>
      <p:pic>
        <p:nvPicPr>
          <p:cNvPr id="110" name="Picture 10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61148" y="2457443"/>
            <a:ext cx="1583406" cy="1287813"/>
          </a:xfrm>
          <a:prstGeom prst="rect">
            <a:avLst/>
          </a:prstGeom>
        </p:spPr>
      </p:pic>
      <p:pic>
        <p:nvPicPr>
          <p:cNvPr id="111" name="Picture 110">
            <a:extLst>
              <a:ext uri="{FF2B5EF4-FFF2-40B4-BE49-F238E27FC236}">
                <a16:creationId xmlns:a16="http://schemas.microsoft.com/office/drawing/2014/main" id="{0A401EB8-232C-4846-A9F4-3C05528374E9}"/>
              </a:ext>
            </a:extLst>
          </p:cNvPr>
          <p:cNvPicPr>
            <a:picLocks noChangeAspect="1"/>
          </p:cNvPicPr>
          <p:nvPr/>
        </p:nvPicPr>
        <p:blipFill rotWithShape="1">
          <a:blip r:embed="rId10"/>
          <a:srcRect l="15033" t="13513" r="17012" b="18532"/>
          <a:stretch/>
        </p:blipFill>
        <p:spPr>
          <a:xfrm>
            <a:off x="7841877" y="4565246"/>
            <a:ext cx="383258" cy="383258"/>
          </a:xfrm>
          <a:prstGeom prst="rect">
            <a:avLst/>
          </a:prstGeom>
        </p:spPr>
      </p:pic>
    </p:spTree>
    <p:extLst>
      <p:ext uri="{BB962C8B-B14F-4D97-AF65-F5344CB8AC3E}">
        <p14:creationId xmlns:p14="http://schemas.microsoft.com/office/powerpoint/2010/main" val="356435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dissolve">
                                      <p:cBhvr>
                                        <p:cTn id="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8832304" y="210204"/>
            <a:ext cx="2856252" cy="360363"/>
          </a:xfrm>
        </p:spPr>
        <p:txBody>
          <a:bodyPr/>
          <a:lstStyle/>
          <a:p>
            <a:pPr marL="228600" indent="-228600">
              <a:buAutoNum type="arabicPeriod"/>
            </a:pPr>
            <a:r>
              <a:rPr lang="en-GB" dirty="0" err="1"/>
              <a:t>Système</a:t>
            </a:r>
            <a:r>
              <a:rPr lang="en-GB" dirty="0"/>
              <a:t> de protection avec </a:t>
            </a:r>
            <a:r>
              <a:rPr lang="en-GB" dirty="0" err="1"/>
              <a:t>Annonceur</a:t>
            </a:r>
            <a:endParaRPr lang="en-GB" dirty="0"/>
          </a:p>
          <a:p>
            <a:r>
              <a:rPr lang="en-GB" dirty="0"/>
              <a:t>Phase 1: Etude </a:t>
            </a:r>
            <a:r>
              <a:rPr lang="en-GB" dirty="0" err="1"/>
              <a:t>théorique</a:t>
            </a:r>
            <a:endParaRPr lang="en-GB" dirty="0"/>
          </a:p>
        </p:txBody>
      </p:sp>
      <p:sp>
        <p:nvSpPr>
          <p:cNvPr id="35" name="Title 1"/>
          <p:cNvSpPr>
            <a:spLocks noGrp="1"/>
          </p:cNvSpPr>
          <p:nvPr>
            <p:ph type="title" idx="4294967295"/>
          </p:nvPr>
        </p:nvSpPr>
        <p:spPr>
          <a:xfrm>
            <a:off x="1132071" y="274513"/>
            <a:ext cx="8064500" cy="616960"/>
          </a:xfrm>
          <a:prstGeom prst="rect">
            <a:avLst/>
          </a:prstGeom>
        </p:spPr>
        <p:txBody>
          <a:bodyPr/>
          <a:lstStyle/>
          <a:p>
            <a:pPr>
              <a:tabLst>
                <a:tab pos="542925" algn="l"/>
              </a:tabLst>
            </a:pPr>
            <a:br>
              <a:rPr lang="en-US" sz="2000" dirty="0"/>
            </a:br>
            <a:r>
              <a:rPr lang="en-US" sz="1800" b="1" kern="0" dirty="0">
                <a:solidFill>
                  <a:srgbClr val="0070C0"/>
                </a:solidFill>
              </a:rPr>
              <a:t>Délai de dégagement: </a:t>
            </a:r>
            <a:r>
              <a:rPr lang="en-US" sz="1800" b="1" kern="0" dirty="0" err="1">
                <a:solidFill>
                  <a:srgbClr val="0070C0"/>
                </a:solidFill>
              </a:rPr>
              <a:t>définition</a:t>
            </a:r>
            <a:endParaRPr lang="en-US" sz="1800" b="1" kern="0" dirty="0">
              <a:solidFill>
                <a:srgbClr val="0070C0"/>
              </a:solidFill>
            </a:endParaRPr>
          </a:p>
        </p:txBody>
      </p:sp>
      <p:sp>
        <p:nvSpPr>
          <p:cNvPr id="17" name="Rounded Rectangle 12"/>
          <p:cNvSpPr/>
          <p:nvPr/>
        </p:nvSpPr>
        <p:spPr bwMode="auto">
          <a:xfrm>
            <a:off x="1199456" y="1307010"/>
            <a:ext cx="9528491" cy="711523"/>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b="1" dirty="0">
                <a:latin typeface="+mn-lt"/>
              </a:rPr>
              <a:t>Le délai de dégagement </a:t>
            </a:r>
            <a:r>
              <a:rPr lang="fr-BE" dirty="0">
                <a:latin typeface="+mn-lt"/>
              </a:rPr>
              <a:t>est le temps nécessaire pour libérer la voie, la rendre parcourable et se retirer ensuite en un lieu sûr en tenant compte d’une marge de sécurité suffisante.</a:t>
            </a:r>
          </a:p>
          <a:p>
            <a:pPr algn="just">
              <a:defRPr/>
            </a:pPr>
            <a:endParaRPr lang="fr-BE" sz="1600" dirty="0"/>
          </a:p>
        </p:txBody>
      </p:sp>
      <p:sp>
        <p:nvSpPr>
          <p:cNvPr id="13" name="Rounded Rectangle 12"/>
          <p:cNvSpPr/>
          <p:nvPr/>
        </p:nvSpPr>
        <p:spPr bwMode="auto">
          <a:xfrm>
            <a:off x="1775520" y="3635863"/>
            <a:ext cx="4968552" cy="1872208"/>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dirty="0">
                <a:latin typeface="+mn-lt"/>
              </a:rPr>
              <a:t>Le </a:t>
            </a:r>
            <a:r>
              <a:rPr lang="fr-BE" b="1" dirty="0">
                <a:latin typeface="+mn-lt"/>
              </a:rPr>
              <a:t>délai de dégagement</a:t>
            </a:r>
            <a:r>
              <a:rPr lang="fr-BE" dirty="0">
                <a:latin typeface="+mn-lt"/>
              </a:rPr>
              <a:t> dépend :  </a:t>
            </a:r>
          </a:p>
          <a:p>
            <a:pPr marL="285750" indent="-285750" algn="just">
              <a:buFontTx/>
              <a:buChar char="-"/>
              <a:defRPr/>
            </a:pPr>
            <a:r>
              <a:rPr lang="fr-BE" dirty="0">
                <a:latin typeface="+mn-lt"/>
              </a:rPr>
              <a:t>de la nature du travail ; </a:t>
            </a:r>
          </a:p>
          <a:p>
            <a:pPr marL="285750" indent="-285750" algn="just">
              <a:buFontTx/>
              <a:buChar char="-"/>
              <a:defRPr/>
            </a:pPr>
            <a:r>
              <a:rPr lang="fr-BE" dirty="0">
                <a:latin typeface="+mn-lt"/>
              </a:rPr>
              <a:t>de l’outillage utilisé ;</a:t>
            </a:r>
          </a:p>
          <a:p>
            <a:pPr marL="285750" indent="-285750" algn="just">
              <a:buFontTx/>
              <a:buChar char="-"/>
              <a:defRPr/>
            </a:pPr>
            <a:r>
              <a:rPr lang="fr-BE" dirty="0">
                <a:latin typeface="+mn-lt"/>
              </a:rPr>
              <a:t>de l’endroit où sont occupés les agents dans la voie ;</a:t>
            </a:r>
          </a:p>
          <a:p>
            <a:pPr marL="285750" indent="-285750" algn="just">
              <a:buFontTx/>
              <a:buChar char="-"/>
              <a:defRPr/>
            </a:pPr>
            <a:r>
              <a:rPr lang="fr-BE" dirty="0">
                <a:latin typeface="+mn-lt"/>
              </a:rPr>
              <a:t>... </a:t>
            </a:r>
          </a:p>
        </p:txBody>
      </p:sp>
      <p:pic>
        <p:nvPicPr>
          <p:cNvPr id="9" name="Object 3"/>
          <p:cNvPicPr>
            <a:picLocks noChangeArrowheads="1"/>
          </p:cNvPicPr>
          <p:nvPr/>
        </p:nvPicPr>
        <p:blipFill>
          <a:blip r:embed="rId2" cstate="email">
            <a:extLst>
              <a:ext uri="{28A0092B-C50C-407E-A947-70E740481C1C}">
                <a14:useLocalDpi xmlns:a14="http://schemas.microsoft.com/office/drawing/2010/main"/>
              </a:ext>
            </a:extLst>
          </a:blip>
          <a:srcRect l="-24509" t="-18781" r="-26208" b="-5528"/>
          <a:stretch>
            <a:fillRect/>
          </a:stretch>
        </p:blipFill>
        <p:spPr bwMode="auto">
          <a:xfrm rot="21178767">
            <a:off x="806934" y="617821"/>
            <a:ext cx="3791376" cy="2057611"/>
          </a:xfrm>
          <a:prstGeom prst="rect">
            <a:avLst/>
          </a:prstGeom>
          <a:no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076" y="2095382"/>
            <a:ext cx="3076339" cy="4755226"/>
          </a:xfrm>
          <a:prstGeom prst="rect">
            <a:avLst/>
          </a:prstGeom>
        </p:spPr>
      </p:pic>
      <p:pic>
        <p:nvPicPr>
          <p:cNvPr id="11" name="Picture 10"/>
          <p:cNvPicPr>
            <a:picLocks noChangeAspect="1"/>
          </p:cNvPicPr>
          <p:nvPr/>
        </p:nvPicPr>
        <p:blipFill>
          <a:blip r:embed="rId4"/>
          <a:stretch>
            <a:fillRect/>
          </a:stretch>
        </p:blipFill>
        <p:spPr>
          <a:xfrm>
            <a:off x="6633924" y="4166471"/>
            <a:ext cx="1800200" cy="642929"/>
          </a:xfrm>
          <a:prstGeom prst="rect">
            <a:avLst/>
          </a:prstGeom>
        </p:spPr>
      </p:pic>
      <p:sp>
        <p:nvSpPr>
          <p:cNvPr id="10" name="Rounded Rectangle 12">
            <a:extLst>
              <a:ext uri="{FF2B5EF4-FFF2-40B4-BE49-F238E27FC236}">
                <a16:creationId xmlns:a16="http://schemas.microsoft.com/office/drawing/2014/main" id="{B11C57E5-A31A-4D8F-8868-140A93C3FA54}"/>
              </a:ext>
            </a:extLst>
          </p:cNvPr>
          <p:cNvSpPr/>
          <p:nvPr/>
        </p:nvSpPr>
        <p:spPr bwMode="auto">
          <a:xfrm>
            <a:off x="1271464" y="6093296"/>
            <a:ext cx="10369152" cy="504056"/>
          </a:xfrm>
          <a:prstGeom prst="roundRect">
            <a:avLst/>
          </a:prstGeom>
          <a:noFill/>
          <a:ln w="317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dirty="0">
                <a:latin typeface="+mn-lt"/>
              </a:rPr>
              <a:t>Comme il n’y a pas d’empiètement le calcul du délai de dégagement sera différent.</a:t>
            </a:r>
          </a:p>
        </p:txBody>
      </p:sp>
    </p:spTree>
    <p:extLst>
      <p:ext uri="{BB962C8B-B14F-4D97-AF65-F5344CB8AC3E}">
        <p14:creationId xmlns:p14="http://schemas.microsoft.com/office/powerpoint/2010/main" val="86897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8832304" y="224483"/>
            <a:ext cx="3072277" cy="360363"/>
          </a:xfrm>
        </p:spPr>
        <p:txBody>
          <a:bodyPr/>
          <a:lstStyle/>
          <a:p>
            <a:r>
              <a:rPr lang="en-GB" dirty="0"/>
              <a:t>1. </a:t>
            </a:r>
            <a:r>
              <a:rPr lang="en-GB" dirty="0" err="1"/>
              <a:t>Système</a:t>
            </a:r>
            <a:r>
              <a:rPr lang="en-GB" dirty="0"/>
              <a:t> de protection avec </a:t>
            </a:r>
            <a:r>
              <a:rPr lang="en-GB" dirty="0" err="1"/>
              <a:t>Annonceur</a:t>
            </a:r>
            <a:endParaRPr lang="en-GB" dirty="0"/>
          </a:p>
          <a:p>
            <a:r>
              <a:rPr lang="en-GB" dirty="0"/>
              <a:t>Phase 1: Etude </a:t>
            </a:r>
            <a:r>
              <a:rPr lang="en-GB" dirty="0" err="1"/>
              <a:t>théorique</a:t>
            </a:r>
            <a:endParaRPr lang="en-GB" dirty="0"/>
          </a:p>
        </p:txBody>
      </p:sp>
      <p:sp>
        <p:nvSpPr>
          <p:cNvPr id="35" name="Title 1"/>
          <p:cNvSpPr>
            <a:spLocks noGrp="1"/>
          </p:cNvSpPr>
          <p:nvPr>
            <p:ph type="title" idx="4294967295"/>
          </p:nvPr>
        </p:nvSpPr>
        <p:spPr>
          <a:xfrm>
            <a:off x="1127448" y="384511"/>
            <a:ext cx="8064500" cy="436779"/>
          </a:xfrm>
          <a:prstGeom prst="rect">
            <a:avLst/>
          </a:prstGeom>
        </p:spPr>
        <p:txBody>
          <a:bodyPr/>
          <a:lstStyle/>
          <a:p>
            <a:pPr>
              <a:tabLst>
                <a:tab pos="542925" algn="l"/>
              </a:tabLst>
            </a:pPr>
            <a:r>
              <a:rPr lang="en-US" sz="1800" b="1" kern="0" dirty="0" err="1">
                <a:solidFill>
                  <a:srgbClr val="0070C0"/>
                </a:solidFill>
              </a:rPr>
              <a:t>Délai</a:t>
            </a:r>
            <a:r>
              <a:rPr lang="en-US" sz="1800" b="1" kern="0" dirty="0">
                <a:solidFill>
                  <a:srgbClr val="0070C0"/>
                </a:solidFill>
              </a:rPr>
              <a:t> de </a:t>
            </a:r>
            <a:r>
              <a:rPr lang="en-US" sz="1800" b="1" kern="0" dirty="0" err="1">
                <a:solidFill>
                  <a:srgbClr val="0070C0"/>
                </a:solidFill>
              </a:rPr>
              <a:t>dégagement</a:t>
            </a:r>
            <a:r>
              <a:rPr lang="en-US" sz="1800" b="1" kern="0" dirty="0">
                <a:solidFill>
                  <a:srgbClr val="0070C0"/>
                </a:solidFill>
              </a:rPr>
              <a:t>: </a:t>
            </a:r>
            <a:r>
              <a:rPr lang="en-US" sz="1800" b="1" kern="0" dirty="0" err="1">
                <a:solidFill>
                  <a:srgbClr val="0070C0"/>
                </a:solidFill>
              </a:rPr>
              <a:t>calcul</a:t>
            </a:r>
            <a:endParaRPr lang="en-US" sz="1800" b="1" kern="0" dirty="0">
              <a:solidFill>
                <a:srgbClr val="0070C0"/>
              </a:solidFill>
            </a:endParaRPr>
          </a:p>
        </p:txBody>
      </p:sp>
      <p:sp>
        <p:nvSpPr>
          <p:cNvPr id="10" name="Rounded Rectangle 12"/>
          <p:cNvSpPr/>
          <p:nvPr/>
        </p:nvSpPr>
        <p:spPr bwMode="auto">
          <a:xfrm>
            <a:off x="1127448" y="905579"/>
            <a:ext cx="9937104" cy="2034386"/>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600" dirty="0"/>
              <a:t>Le délai de dégagement est la somme de trois délais partiels, à savoir :</a:t>
            </a:r>
          </a:p>
          <a:p>
            <a:pPr algn="just">
              <a:defRPr/>
            </a:pPr>
            <a:endParaRPr lang="fr-BE" sz="1600" dirty="0"/>
          </a:p>
          <a:p>
            <a:pPr marL="228600" indent="-228600" algn="just">
              <a:buAutoNum type="alphaLcParenR"/>
              <a:defRPr/>
            </a:pPr>
            <a:r>
              <a:rPr lang="fr-BE" sz="1600" dirty="0"/>
              <a:t>Le délai de dégagement proprement dit ;</a:t>
            </a:r>
            <a:endParaRPr lang="fr-BE" sz="1600" strike="sngStrike" dirty="0"/>
          </a:p>
          <a:p>
            <a:pPr marL="228600" indent="-228600" algn="just">
              <a:buAutoNum type="alphaLcParenR"/>
              <a:defRPr/>
            </a:pPr>
            <a:endParaRPr lang="fr-BE" sz="1600" dirty="0"/>
          </a:p>
          <a:p>
            <a:pPr marL="228600" indent="-228600" algn="just">
              <a:buAutoNum type="alphaLcParenR"/>
              <a:defRPr/>
            </a:pPr>
            <a:r>
              <a:rPr lang="fr-BE" sz="1600" dirty="0"/>
              <a:t>Une marge de sécurité ;</a:t>
            </a:r>
          </a:p>
          <a:p>
            <a:pPr marL="228600" indent="-228600" algn="just">
              <a:buAutoNum type="alphaLcParenR"/>
              <a:defRPr/>
            </a:pPr>
            <a:endParaRPr lang="fr-BE" sz="1600" dirty="0"/>
          </a:p>
          <a:p>
            <a:pPr marL="228600" indent="-228600" algn="just">
              <a:buAutoNum type="alphaLcParenR"/>
              <a:defRPr/>
            </a:pPr>
            <a:r>
              <a:rPr lang="fr-BE" sz="1600" dirty="0"/>
              <a:t>Le temps de perception. </a:t>
            </a:r>
          </a:p>
          <a:p>
            <a:pPr algn="just">
              <a:defRPr/>
            </a:pPr>
            <a:endParaRPr lang="fr-BE" sz="1600" dirty="0"/>
          </a:p>
        </p:txBody>
      </p:sp>
      <p:sp>
        <p:nvSpPr>
          <p:cNvPr id="11" name="Rounded Rectangle 12"/>
          <p:cNvSpPr/>
          <p:nvPr/>
        </p:nvSpPr>
        <p:spPr bwMode="auto">
          <a:xfrm>
            <a:off x="1775520" y="3501008"/>
            <a:ext cx="9245695" cy="729521"/>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600" dirty="0"/>
              <a:t>Le délai de dégagement doit toujours être vérifié avant de commencer les travaux. </a:t>
            </a:r>
          </a:p>
          <a:p>
            <a:pPr algn="just">
              <a:defRPr/>
            </a:pPr>
            <a:endParaRPr lang="fr-BE" sz="1600" dirty="0"/>
          </a:p>
        </p:txBody>
      </p:sp>
      <p:pic>
        <p:nvPicPr>
          <p:cNvPr id="12" name="Picture 11"/>
          <p:cNvPicPr>
            <a:picLocks noChangeAspect="1"/>
          </p:cNvPicPr>
          <p:nvPr/>
        </p:nvPicPr>
        <p:blipFill>
          <a:blip r:embed="rId2"/>
          <a:stretch>
            <a:fillRect/>
          </a:stretch>
        </p:blipFill>
        <p:spPr>
          <a:xfrm>
            <a:off x="1170785" y="3099787"/>
            <a:ext cx="493819" cy="658425"/>
          </a:xfrm>
          <a:prstGeom prst="rect">
            <a:avLst/>
          </a:prstGeom>
        </p:spPr>
      </p:pic>
      <p:sp>
        <p:nvSpPr>
          <p:cNvPr id="14" name="Rounded Rectangle 12"/>
          <p:cNvSpPr/>
          <p:nvPr/>
        </p:nvSpPr>
        <p:spPr bwMode="auto">
          <a:xfrm>
            <a:off x="1127448" y="4791572"/>
            <a:ext cx="9893767" cy="514389"/>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r>
              <a:rPr lang="nl-BE" sz="1400" dirty="0"/>
              <a:t>Le </a:t>
            </a:r>
            <a:r>
              <a:rPr lang="nl-BE" sz="1400" dirty="0" err="1"/>
              <a:t>délai</a:t>
            </a:r>
            <a:r>
              <a:rPr lang="nl-BE" sz="1400" dirty="0"/>
              <a:t> de </a:t>
            </a:r>
            <a:r>
              <a:rPr lang="nl-BE" sz="1400" dirty="0" err="1"/>
              <a:t>dégagement</a:t>
            </a:r>
            <a:r>
              <a:rPr lang="nl-BE" sz="1400" dirty="0"/>
              <a:t> </a:t>
            </a:r>
            <a:r>
              <a:rPr lang="nl-BE" sz="1400" dirty="0" err="1"/>
              <a:t>vise</a:t>
            </a:r>
            <a:r>
              <a:rPr lang="nl-BE" sz="1400" dirty="0"/>
              <a:t> à </a:t>
            </a:r>
            <a:r>
              <a:rPr lang="nl-BE" sz="1400" dirty="0" err="1"/>
              <a:t>garantir</a:t>
            </a:r>
            <a:r>
              <a:rPr lang="nl-BE" sz="1400" dirty="0"/>
              <a:t> </a:t>
            </a:r>
            <a:r>
              <a:rPr lang="nl-BE" sz="1400" dirty="0" err="1"/>
              <a:t>le</a:t>
            </a:r>
            <a:r>
              <a:rPr lang="nl-BE" sz="1400" dirty="0"/>
              <a:t> principe de base.</a:t>
            </a:r>
            <a:endParaRPr lang="nl-BE" sz="1400" i="1" dirty="0"/>
          </a:p>
          <a:p>
            <a:pPr algn="just">
              <a:defRPr/>
            </a:pPr>
            <a:endParaRPr lang="fr-BE" sz="1600" dirty="0"/>
          </a:p>
        </p:txBody>
      </p:sp>
    </p:spTree>
    <p:extLst>
      <p:ext uri="{BB962C8B-B14F-4D97-AF65-F5344CB8AC3E}">
        <p14:creationId xmlns:p14="http://schemas.microsoft.com/office/powerpoint/2010/main" val="173473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bwMode="auto">
          <a:xfrm>
            <a:off x="8920148" y="1196752"/>
            <a:ext cx="2360427" cy="86409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100" dirty="0">
              <a:solidFill>
                <a:schemeClr val="accent2"/>
              </a:solidFill>
            </a:endParaRPr>
          </a:p>
          <a:p>
            <a:endParaRPr lang="en-US" sz="1100" dirty="0">
              <a:solidFill>
                <a:schemeClr val="accent2"/>
              </a:solidFill>
            </a:endParaRPr>
          </a:p>
          <a:p>
            <a:r>
              <a:rPr lang="en-US" sz="1100" dirty="0">
                <a:solidFill>
                  <a:schemeClr val="accent2"/>
                </a:solidFill>
              </a:rPr>
              <a:t>Temps de </a:t>
            </a:r>
            <a:r>
              <a:rPr lang="en-US" sz="1100" dirty="0" err="1">
                <a:solidFill>
                  <a:schemeClr val="accent2"/>
                </a:solidFill>
              </a:rPr>
              <a:t>dégagement</a:t>
            </a:r>
            <a:endParaRPr lang="en-US" sz="1100" dirty="0">
              <a:solidFill>
                <a:schemeClr val="accent2"/>
              </a:solidFill>
            </a:endParaRPr>
          </a:p>
          <a:p>
            <a:r>
              <a:rPr lang="en-US" sz="1100" dirty="0" err="1">
                <a:solidFill>
                  <a:schemeClr val="accent2"/>
                </a:solidFill>
              </a:rPr>
              <a:t>proprement</a:t>
            </a:r>
            <a:r>
              <a:rPr lang="en-US" sz="1100" dirty="0">
                <a:solidFill>
                  <a:schemeClr val="accent2"/>
                </a:solidFill>
              </a:rPr>
              <a:t> </a:t>
            </a:r>
            <a:r>
              <a:rPr lang="en-US" sz="1100" dirty="0" err="1">
                <a:solidFill>
                  <a:schemeClr val="accent2"/>
                </a:solidFill>
              </a:rPr>
              <a:t>dit</a:t>
            </a:r>
            <a:endParaRPr lang="en-US" sz="1100" dirty="0">
              <a:solidFill>
                <a:schemeClr val="accent2"/>
              </a:solidFill>
            </a:endParaRPr>
          </a:p>
          <a:p>
            <a:pPr algn="ctr"/>
            <a:endParaRPr lang="en-US" sz="1100" dirty="0">
              <a:solidFill>
                <a:schemeClr val="accent2"/>
              </a:solidFill>
            </a:endParaRPr>
          </a:p>
          <a:p>
            <a:pPr algn="ctr"/>
            <a:endParaRPr lang="en-US" sz="1100" dirty="0">
              <a:solidFill>
                <a:schemeClr val="accent2"/>
              </a:solidFill>
            </a:endParaRPr>
          </a:p>
        </p:txBody>
      </p:sp>
      <p:grpSp>
        <p:nvGrpSpPr>
          <p:cNvPr id="60" name="Group 59"/>
          <p:cNvGrpSpPr>
            <a:grpSpLocks noChangeAspect="1"/>
          </p:cNvGrpSpPr>
          <p:nvPr/>
        </p:nvGrpSpPr>
        <p:grpSpPr>
          <a:xfrm>
            <a:off x="10560496" y="1205403"/>
            <a:ext cx="667894" cy="810000"/>
            <a:chOff x="1567321" y="310172"/>
            <a:chExt cx="895350" cy="1085850"/>
          </a:xfrm>
        </p:grpSpPr>
        <p:pic>
          <p:nvPicPr>
            <p:cNvPr id="61" name="Picture 6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7321" y="310172"/>
              <a:ext cx="89535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Arc 61"/>
            <p:cNvSpPr>
              <a:spLocks noChangeAspect="1"/>
            </p:cNvSpPr>
            <p:nvPr/>
          </p:nvSpPr>
          <p:spPr bwMode="auto">
            <a:xfrm>
              <a:off x="1619672" y="596355"/>
              <a:ext cx="756367" cy="709094"/>
            </a:xfrm>
            <a:prstGeom prst="arc">
              <a:avLst>
                <a:gd name="adj1" fmla="val 16200000"/>
                <a:gd name="adj2" fmla="val 18469030"/>
              </a:avLst>
            </a:prstGeom>
            <a:solidFill>
              <a:srgbClr val="33CC33"/>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63" name="Picture 2"/>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2340000">
              <a:off x="2075205" y="635672"/>
              <a:ext cx="109450" cy="379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4" name="Title 1"/>
          <p:cNvSpPr txBox="1">
            <a:spLocks/>
          </p:cNvSpPr>
          <p:nvPr/>
        </p:nvSpPr>
        <p:spPr>
          <a:xfrm>
            <a:off x="825696" y="437686"/>
            <a:ext cx="8064500" cy="616960"/>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tabLst>
                <a:tab pos="542925" algn="l"/>
              </a:tabLst>
            </a:pPr>
            <a:br>
              <a:rPr lang="en-US" sz="2000" dirty="0"/>
            </a:br>
            <a:r>
              <a:rPr lang="en-US" sz="1800" b="1" kern="0" dirty="0">
                <a:solidFill>
                  <a:srgbClr val="0070C0"/>
                </a:solidFill>
              </a:rPr>
              <a:t>a) Temps de </a:t>
            </a:r>
            <a:r>
              <a:rPr lang="en-US" sz="1800" b="1" kern="0" dirty="0" err="1">
                <a:solidFill>
                  <a:srgbClr val="0070C0"/>
                </a:solidFill>
              </a:rPr>
              <a:t>dégagement</a:t>
            </a:r>
            <a:r>
              <a:rPr lang="en-US" sz="1800" b="1" kern="0" dirty="0">
                <a:solidFill>
                  <a:srgbClr val="0070C0"/>
                </a:solidFill>
              </a:rPr>
              <a:t> </a:t>
            </a:r>
            <a:r>
              <a:rPr lang="en-US" sz="1800" b="1" kern="0" dirty="0" err="1">
                <a:solidFill>
                  <a:srgbClr val="0070C0"/>
                </a:solidFill>
              </a:rPr>
              <a:t>proprement</a:t>
            </a:r>
            <a:r>
              <a:rPr lang="en-US" sz="1800" b="1" kern="0" dirty="0">
                <a:solidFill>
                  <a:srgbClr val="0070C0"/>
                </a:solidFill>
              </a:rPr>
              <a:t> </a:t>
            </a:r>
            <a:r>
              <a:rPr lang="en-US" sz="1800" b="1" kern="0" dirty="0" err="1">
                <a:solidFill>
                  <a:srgbClr val="0070C0"/>
                </a:solidFill>
              </a:rPr>
              <a:t>dit</a:t>
            </a:r>
            <a:r>
              <a:rPr lang="en-US" sz="1800" b="1" kern="0" dirty="0">
                <a:solidFill>
                  <a:srgbClr val="0070C0"/>
                </a:solidFill>
              </a:rPr>
              <a:t>?</a:t>
            </a:r>
          </a:p>
        </p:txBody>
      </p:sp>
      <p:sp>
        <p:nvSpPr>
          <p:cNvPr id="65" name="Text Placeholder 2"/>
          <p:cNvSpPr>
            <a:spLocks noGrp="1"/>
          </p:cNvSpPr>
          <p:nvPr>
            <p:ph type="body" sz="quarter" idx="18"/>
          </p:nvPr>
        </p:nvSpPr>
        <p:spPr>
          <a:xfrm>
            <a:off x="8943166" y="188640"/>
            <a:ext cx="2856252" cy="360363"/>
          </a:xfrm>
        </p:spPr>
        <p:txBody>
          <a:bodyPr/>
          <a:lstStyle/>
          <a:p>
            <a:pPr marL="228600" indent="-228600">
              <a:buAutoNum type="arabicPeriod"/>
            </a:pPr>
            <a:r>
              <a:rPr lang="en-GB" dirty="0" err="1"/>
              <a:t>Système</a:t>
            </a:r>
            <a:r>
              <a:rPr lang="en-GB" dirty="0"/>
              <a:t> de protection avec </a:t>
            </a:r>
            <a:r>
              <a:rPr lang="en-GB" dirty="0" err="1"/>
              <a:t>Annonceur</a:t>
            </a:r>
            <a:endParaRPr lang="en-GB" dirty="0"/>
          </a:p>
          <a:p>
            <a:r>
              <a:rPr lang="en-GB" dirty="0"/>
              <a:t>Phase 1: Etude </a:t>
            </a:r>
            <a:r>
              <a:rPr lang="en-GB" dirty="0" err="1"/>
              <a:t>théorique</a:t>
            </a:r>
            <a:r>
              <a:rPr lang="en-GB" dirty="0"/>
              <a:t> </a:t>
            </a:r>
          </a:p>
        </p:txBody>
      </p:sp>
      <p:sp>
        <p:nvSpPr>
          <p:cNvPr id="66" name="Rounded Rectangle 12"/>
          <p:cNvSpPr/>
          <p:nvPr/>
        </p:nvSpPr>
        <p:spPr bwMode="auto">
          <a:xfrm>
            <a:off x="878666" y="1268761"/>
            <a:ext cx="6624736" cy="1080119"/>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600" b="1" dirty="0">
                <a:latin typeface="+mn-lt"/>
              </a:rPr>
              <a:t>Le</a:t>
            </a:r>
            <a:r>
              <a:rPr lang="fr-BE" sz="1600" dirty="0">
                <a:latin typeface="+mn-lt"/>
              </a:rPr>
              <a:t> </a:t>
            </a:r>
            <a:r>
              <a:rPr lang="fr-BE" sz="1600" b="1" dirty="0">
                <a:latin typeface="+mn-lt"/>
              </a:rPr>
              <a:t>temps de dégagement proprement dit </a:t>
            </a:r>
            <a:r>
              <a:rPr lang="fr-BE" sz="1600" dirty="0">
                <a:latin typeface="+mn-lt"/>
              </a:rPr>
              <a:t>est le temps nécessaire pour arrêter toutes les activités sur les postes de travail présentant un risque d’empiètement.</a:t>
            </a:r>
          </a:p>
          <a:p>
            <a:pPr algn="just">
              <a:defRPr/>
            </a:pPr>
            <a:endParaRPr lang="fr-BE" sz="1600" dirty="0"/>
          </a:p>
        </p:txBody>
      </p:sp>
      <p:pic>
        <p:nvPicPr>
          <p:cNvPr id="2" name="Picture 1"/>
          <p:cNvPicPr>
            <a:picLocks noChangeAspect="1"/>
          </p:cNvPicPr>
          <p:nvPr/>
        </p:nvPicPr>
        <p:blipFill>
          <a:blip r:embed="rId4"/>
          <a:stretch>
            <a:fillRect/>
          </a:stretch>
        </p:blipFill>
        <p:spPr>
          <a:xfrm>
            <a:off x="982460" y="2492896"/>
            <a:ext cx="493819" cy="658425"/>
          </a:xfrm>
          <a:prstGeom prst="rect">
            <a:avLst/>
          </a:prstGeom>
        </p:spPr>
      </p:pic>
      <p:sp>
        <p:nvSpPr>
          <p:cNvPr id="36" name="Rounded Rectangle 12"/>
          <p:cNvSpPr/>
          <p:nvPr/>
        </p:nvSpPr>
        <p:spPr bwMode="auto">
          <a:xfrm>
            <a:off x="1703512" y="2647707"/>
            <a:ext cx="5799890" cy="421254"/>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400" dirty="0">
                <a:latin typeface="+mn-lt"/>
              </a:rPr>
              <a:t>Ne pas oublier la stabilité des charges en mouvement.</a:t>
            </a:r>
          </a:p>
        </p:txBody>
      </p:sp>
      <p:sp>
        <p:nvSpPr>
          <p:cNvPr id="37" name="Title 1"/>
          <p:cNvSpPr txBox="1">
            <a:spLocks/>
          </p:cNvSpPr>
          <p:nvPr/>
        </p:nvSpPr>
        <p:spPr>
          <a:xfrm>
            <a:off x="878666" y="3364351"/>
            <a:ext cx="8064500" cy="616960"/>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tabLst>
                <a:tab pos="542925" algn="l"/>
              </a:tabLst>
            </a:pPr>
            <a:br>
              <a:rPr lang="en-US" sz="2000" dirty="0"/>
            </a:br>
            <a:r>
              <a:rPr lang="en-US" sz="1800" b="1" kern="0" dirty="0">
                <a:solidFill>
                  <a:srgbClr val="0070C0"/>
                </a:solidFill>
              </a:rPr>
              <a:t>b) Marge de </a:t>
            </a:r>
            <a:r>
              <a:rPr lang="en-US" sz="1800" b="1" kern="0" dirty="0" err="1">
                <a:solidFill>
                  <a:srgbClr val="0070C0"/>
                </a:solidFill>
              </a:rPr>
              <a:t>sécurité</a:t>
            </a:r>
            <a:r>
              <a:rPr lang="en-US" sz="1800" b="1" kern="0" dirty="0">
                <a:solidFill>
                  <a:srgbClr val="0070C0"/>
                </a:solidFill>
              </a:rPr>
              <a:t>?</a:t>
            </a:r>
          </a:p>
        </p:txBody>
      </p:sp>
      <p:pic>
        <p:nvPicPr>
          <p:cNvPr id="42" name="Object 3"/>
          <p:cNvPicPr>
            <a:picLocks noChangeArrowheads="1"/>
          </p:cNvPicPr>
          <p:nvPr/>
        </p:nvPicPr>
        <p:blipFill>
          <a:blip r:embed="rId5" cstate="email">
            <a:duotone>
              <a:prstClr val="black"/>
              <a:srgbClr val="D9C3A5">
                <a:tint val="50000"/>
                <a:satMod val="180000"/>
              </a:srgbClr>
            </a:duotone>
            <a:extLst>
              <a:ext uri="{28A0092B-C50C-407E-A947-70E740481C1C}">
                <a14:useLocalDpi xmlns:a14="http://schemas.microsoft.com/office/drawing/2010/main"/>
              </a:ext>
            </a:extLst>
          </a:blip>
          <a:srcRect l="-24509" t="-18781" r="-26208" b="-5528"/>
          <a:stretch>
            <a:fillRect/>
          </a:stretch>
        </p:blipFill>
        <p:spPr bwMode="auto">
          <a:xfrm flipH="1">
            <a:off x="866254" y="3876940"/>
            <a:ext cx="2904877" cy="1335551"/>
          </a:xfrm>
          <a:prstGeom prst="rect">
            <a:avLst/>
          </a:prstGeom>
          <a:noFill/>
          <a:ln w="9525">
            <a:noFill/>
            <a:prstDash val="dash"/>
            <a:miter lim="800000"/>
            <a:headEnd/>
            <a:tailEnd/>
          </a:ln>
        </p:spPr>
      </p:pic>
      <p:sp>
        <p:nvSpPr>
          <p:cNvPr id="43" name="Rounded Rectangle 12"/>
          <p:cNvSpPr/>
          <p:nvPr/>
        </p:nvSpPr>
        <p:spPr bwMode="auto">
          <a:xfrm>
            <a:off x="1082278" y="4195426"/>
            <a:ext cx="6525890" cy="1897869"/>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600" b="1" dirty="0">
                <a:latin typeface="+mn-lt"/>
              </a:rPr>
              <a:t>Une marge de sécurité </a:t>
            </a:r>
            <a:r>
              <a:rPr lang="fr-BE" sz="1600" dirty="0">
                <a:latin typeface="+mn-lt"/>
              </a:rPr>
              <a:t>pour:</a:t>
            </a:r>
          </a:p>
          <a:p>
            <a:pPr algn="just">
              <a:defRPr/>
            </a:pPr>
            <a:endParaRPr lang="fr-BE" sz="1600" dirty="0">
              <a:latin typeface="+mn-lt"/>
            </a:endParaRPr>
          </a:p>
          <a:p>
            <a:pPr algn="just">
              <a:defRPr/>
            </a:pPr>
            <a:r>
              <a:rPr lang="fr-BE" sz="1600" dirty="0">
                <a:latin typeface="+mn-lt"/>
              </a:rPr>
              <a:t>1° parer aux incidents pouvant survenir au cours du dégagement ;</a:t>
            </a:r>
          </a:p>
          <a:p>
            <a:pPr algn="just">
              <a:defRPr/>
            </a:pPr>
            <a:endParaRPr lang="fr-BE" sz="1600" dirty="0">
              <a:latin typeface="+mn-lt"/>
            </a:endParaRPr>
          </a:p>
          <a:p>
            <a:pPr algn="just">
              <a:defRPr/>
            </a:pPr>
            <a:r>
              <a:rPr lang="fr-BE" sz="1600" dirty="0">
                <a:latin typeface="+mn-lt"/>
              </a:rPr>
              <a:t>2° conserver une distance suffisante entre le mouvement s’approchant et le personnel. </a:t>
            </a:r>
          </a:p>
          <a:p>
            <a:pPr algn="just">
              <a:defRPr/>
            </a:pPr>
            <a:endParaRPr lang="fr-BE" sz="1600" dirty="0"/>
          </a:p>
        </p:txBody>
      </p:sp>
      <p:pic>
        <p:nvPicPr>
          <p:cNvPr id="45" name="Object 3"/>
          <p:cNvPicPr>
            <a:picLocks noChangeArrowheads="1"/>
          </p:cNvPicPr>
          <p:nvPr/>
        </p:nvPicPr>
        <p:blipFill>
          <a:blip r:embed="rId5" cstate="email">
            <a:duotone>
              <a:prstClr val="black"/>
              <a:srgbClr val="D9C3A5">
                <a:tint val="50000"/>
                <a:satMod val="180000"/>
              </a:srgbClr>
            </a:duotone>
            <a:extLst>
              <a:ext uri="{28A0092B-C50C-407E-A947-70E740481C1C}">
                <a14:useLocalDpi xmlns:a14="http://schemas.microsoft.com/office/drawing/2010/main"/>
              </a:ext>
            </a:extLst>
          </a:blip>
          <a:srcRect l="-24509" t="-18781" r="-26208" b="-5528"/>
          <a:stretch>
            <a:fillRect/>
          </a:stretch>
        </p:blipFill>
        <p:spPr bwMode="auto">
          <a:xfrm flipH="1">
            <a:off x="1440346" y="894606"/>
            <a:ext cx="2904877" cy="1335551"/>
          </a:xfrm>
          <a:prstGeom prst="rect">
            <a:avLst/>
          </a:prstGeom>
          <a:noFill/>
          <a:ln w="9525">
            <a:noFill/>
            <a:prstDash val="dash"/>
            <a:miter lim="800000"/>
            <a:headEnd/>
            <a:tailEnd/>
          </a:ln>
        </p:spPr>
      </p:pic>
      <p:pic>
        <p:nvPicPr>
          <p:cNvPr id="3" name="Picture 2"/>
          <p:cNvPicPr>
            <a:picLocks noChangeAspect="1"/>
          </p:cNvPicPr>
          <p:nvPr/>
        </p:nvPicPr>
        <p:blipFill>
          <a:blip r:embed="rId6"/>
          <a:stretch>
            <a:fillRect/>
          </a:stretch>
        </p:blipFill>
        <p:spPr>
          <a:xfrm>
            <a:off x="10196430" y="4604330"/>
            <a:ext cx="888545" cy="866050"/>
          </a:xfrm>
          <a:prstGeom prst="rect">
            <a:avLst/>
          </a:prstGeom>
        </p:spPr>
      </p:pic>
      <p:sp>
        <p:nvSpPr>
          <p:cNvPr id="46" name="Rounded Rectangle 45"/>
          <p:cNvSpPr/>
          <p:nvPr/>
        </p:nvSpPr>
        <p:spPr bwMode="auto">
          <a:xfrm>
            <a:off x="8853431" y="4609245"/>
            <a:ext cx="2156400" cy="86409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100" dirty="0">
              <a:solidFill>
                <a:schemeClr val="accent2"/>
              </a:solidFill>
            </a:endParaRPr>
          </a:p>
          <a:p>
            <a:endParaRPr lang="en-US" sz="1100" dirty="0">
              <a:solidFill>
                <a:schemeClr val="accent2"/>
              </a:solidFill>
            </a:endParaRPr>
          </a:p>
          <a:p>
            <a:r>
              <a:rPr lang="en-US" sz="1100" dirty="0">
                <a:solidFill>
                  <a:schemeClr val="accent2"/>
                </a:solidFill>
              </a:rPr>
              <a:t>Marge de </a:t>
            </a:r>
            <a:r>
              <a:rPr lang="en-US" sz="1100" dirty="0" err="1">
                <a:solidFill>
                  <a:schemeClr val="accent2"/>
                </a:solidFill>
              </a:rPr>
              <a:t>sécurité</a:t>
            </a:r>
            <a:endParaRPr lang="en-US" sz="1100" dirty="0">
              <a:solidFill>
                <a:schemeClr val="accent2"/>
              </a:solidFill>
            </a:endParaRPr>
          </a:p>
          <a:p>
            <a:pPr algn="ctr"/>
            <a:endParaRPr lang="en-US" sz="1100" dirty="0">
              <a:solidFill>
                <a:schemeClr val="accent2"/>
              </a:solidFill>
            </a:endParaRPr>
          </a:p>
          <a:p>
            <a:pPr algn="ctr"/>
            <a:endParaRPr lang="en-US" sz="1100" dirty="0">
              <a:solidFill>
                <a:schemeClr val="accent2"/>
              </a:solidFill>
            </a:endParaRPr>
          </a:p>
        </p:txBody>
      </p:sp>
    </p:spTree>
    <p:extLst>
      <p:ext uri="{BB962C8B-B14F-4D97-AF65-F5344CB8AC3E}">
        <p14:creationId xmlns:p14="http://schemas.microsoft.com/office/powerpoint/2010/main" val="32166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dissolve">
                                      <p:cBhvr>
                                        <p:cTn id="7" dur="500"/>
                                        <p:tgtEl>
                                          <p:spTgt spid="6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500"/>
                                        <p:tgtEl>
                                          <p:spTgt spid="3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dissolve">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36" grpId="0" animBg="1"/>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p:cNvSpPr txBox="1">
            <a:spLocks/>
          </p:cNvSpPr>
          <p:nvPr/>
        </p:nvSpPr>
        <p:spPr>
          <a:xfrm>
            <a:off x="870539" y="346663"/>
            <a:ext cx="8064500" cy="616960"/>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tabLst>
                <a:tab pos="542925" algn="l"/>
              </a:tabLst>
            </a:pPr>
            <a:br>
              <a:rPr lang="en-US" sz="2000" dirty="0"/>
            </a:br>
            <a:r>
              <a:rPr lang="en-US" sz="1800" b="1" kern="0" dirty="0">
                <a:solidFill>
                  <a:srgbClr val="0070C0"/>
                </a:solidFill>
              </a:rPr>
              <a:t>c) Le temps de perception et/</a:t>
            </a:r>
            <a:r>
              <a:rPr lang="en-US" sz="1800" b="1" kern="0" dirty="0" err="1">
                <a:solidFill>
                  <a:srgbClr val="0070C0"/>
                </a:solidFill>
              </a:rPr>
              <a:t>ou</a:t>
            </a:r>
            <a:r>
              <a:rPr lang="en-US" sz="1800" b="1" kern="0" dirty="0">
                <a:solidFill>
                  <a:srgbClr val="0070C0"/>
                </a:solidFill>
              </a:rPr>
              <a:t> de </a:t>
            </a:r>
            <a:r>
              <a:rPr lang="en-US" sz="1800" b="1" kern="0" dirty="0" err="1">
                <a:solidFill>
                  <a:srgbClr val="0070C0"/>
                </a:solidFill>
              </a:rPr>
              <a:t>répétition</a:t>
            </a:r>
            <a:r>
              <a:rPr lang="en-US" sz="1800" b="1" kern="0" dirty="0">
                <a:solidFill>
                  <a:srgbClr val="0070C0"/>
                </a:solidFill>
              </a:rPr>
              <a:t>?</a:t>
            </a:r>
          </a:p>
        </p:txBody>
      </p:sp>
      <p:sp>
        <p:nvSpPr>
          <p:cNvPr id="65" name="Text Placeholder 2"/>
          <p:cNvSpPr>
            <a:spLocks noGrp="1"/>
          </p:cNvSpPr>
          <p:nvPr>
            <p:ph type="body" sz="quarter" idx="18"/>
          </p:nvPr>
        </p:nvSpPr>
        <p:spPr>
          <a:xfrm>
            <a:off x="8943166" y="188640"/>
            <a:ext cx="2856252" cy="360363"/>
          </a:xfrm>
        </p:spPr>
        <p:txBody>
          <a:bodyPr/>
          <a:lstStyle/>
          <a:p>
            <a:pPr marL="228600" indent="-228600">
              <a:buAutoNum type="arabicPeriod"/>
            </a:pPr>
            <a:r>
              <a:rPr lang="en-GB" dirty="0" err="1"/>
              <a:t>Système</a:t>
            </a:r>
            <a:r>
              <a:rPr lang="en-GB" dirty="0"/>
              <a:t> de protection avec </a:t>
            </a:r>
            <a:r>
              <a:rPr lang="en-GB" dirty="0" err="1"/>
              <a:t>Annonceur</a:t>
            </a:r>
            <a:endParaRPr lang="en-GB" dirty="0"/>
          </a:p>
          <a:p>
            <a:r>
              <a:rPr lang="en-GB" dirty="0"/>
              <a:t>Phase 1: Etude </a:t>
            </a:r>
            <a:r>
              <a:rPr lang="en-GB" dirty="0" err="1"/>
              <a:t>théorique</a:t>
            </a:r>
            <a:r>
              <a:rPr lang="en-GB" dirty="0"/>
              <a:t> </a:t>
            </a:r>
          </a:p>
        </p:txBody>
      </p:sp>
      <p:sp>
        <p:nvSpPr>
          <p:cNvPr id="66" name="Rounded Rectangle 12"/>
          <p:cNvSpPr/>
          <p:nvPr/>
        </p:nvSpPr>
        <p:spPr bwMode="auto">
          <a:xfrm>
            <a:off x="982460" y="1259013"/>
            <a:ext cx="7705828" cy="1942794"/>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600" dirty="0">
                <a:latin typeface="+mn-lt"/>
              </a:rPr>
              <a:t>Le </a:t>
            </a:r>
            <a:r>
              <a:rPr lang="fr-BE" sz="1600" b="1" dirty="0">
                <a:latin typeface="+mn-lt"/>
              </a:rPr>
              <a:t>temps de perception et/ou de répétition </a:t>
            </a:r>
            <a:r>
              <a:rPr lang="fr-BE" sz="1600" dirty="0">
                <a:latin typeface="+mn-lt"/>
              </a:rPr>
              <a:t>est:</a:t>
            </a:r>
            <a:endParaRPr lang="fr-BE" sz="1600" b="1" dirty="0">
              <a:latin typeface="+mn-lt"/>
            </a:endParaRPr>
          </a:p>
          <a:p>
            <a:pPr marL="285750" indent="-285750" algn="just">
              <a:buFontTx/>
              <a:buChar char="-"/>
              <a:defRPr/>
            </a:pPr>
            <a:endParaRPr lang="fr-BE" sz="1600" dirty="0">
              <a:latin typeface="+mn-lt"/>
            </a:endParaRPr>
          </a:p>
          <a:p>
            <a:pPr marL="285750" indent="-285750" algn="just">
              <a:buFontTx/>
              <a:buChar char="-"/>
              <a:defRPr/>
            </a:pPr>
            <a:r>
              <a:rPr lang="fr-BE" sz="1600" dirty="0">
                <a:latin typeface="+mn-lt"/>
              </a:rPr>
              <a:t>le temps nécessaire à la détection d’un mouvement approchant de la zone de travail ;</a:t>
            </a:r>
          </a:p>
          <a:p>
            <a:pPr algn="just">
              <a:defRPr/>
            </a:pPr>
            <a:endParaRPr lang="fr-BE" sz="1600" dirty="0">
              <a:latin typeface="+mn-lt"/>
            </a:endParaRPr>
          </a:p>
          <a:p>
            <a:pPr marL="285750" indent="-285750" algn="just">
              <a:buFontTx/>
              <a:buChar char="-"/>
              <a:defRPr/>
            </a:pPr>
            <a:r>
              <a:rPr lang="fr-BE" sz="1600" dirty="0">
                <a:latin typeface="+mn-lt"/>
              </a:rPr>
              <a:t>le temps nécessaire à la transmission de l’alarme au personnel, présent sur les postes de travail. </a:t>
            </a:r>
          </a:p>
          <a:p>
            <a:pPr marL="285750" indent="-285750" algn="just">
              <a:buFontTx/>
              <a:buChar char="-"/>
              <a:defRPr/>
            </a:pPr>
            <a:endParaRPr lang="fr-BE" sz="1600" dirty="0">
              <a:latin typeface="+mn-lt"/>
            </a:endParaRPr>
          </a:p>
          <a:p>
            <a:pPr algn="just">
              <a:defRPr/>
            </a:pPr>
            <a:endParaRPr lang="fr-BE" sz="1600" dirty="0"/>
          </a:p>
        </p:txBody>
      </p:sp>
      <p:pic>
        <p:nvPicPr>
          <p:cNvPr id="45" name="Object 3"/>
          <p:cNvPicPr>
            <a:picLocks noChangeArrowheads="1"/>
          </p:cNvPicPr>
          <p:nvPr/>
        </p:nvPicPr>
        <p:blipFill>
          <a:blip r:embed="rId2" cstate="email">
            <a:duotone>
              <a:prstClr val="black"/>
              <a:srgbClr val="D9C3A5">
                <a:tint val="50000"/>
                <a:satMod val="180000"/>
              </a:srgbClr>
            </a:duotone>
            <a:extLst>
              <a:ext uri="{28A0092B-C50C-407E-A947-70E740481C1C}">
                <a14:useLocalDpi xmlns:a14="http://schemas.microsoft.com/office/drawing/2010/main"/>
              </a:ext>
            </a:extLst>
          </a:blip>
          <a:srcRect l="-24509" t="-18781" r="-26208" b="-5528"/>
          <a:stretch>
            <a:fillRect/>
          </a:stretch>
        </p:blipFill>
        <p:spPr bwMode="auto">
          <a:xfrm flipH="1">
            <a:off x="797722" y="911438"/>
            <a:ext cx="2904877" cy="1335551"/>
          </a:xfrm>
          <a:prstGeom prst="rect">
            <a:avLst/>
          </a:prstGeom>
          <a:noFill/>
          <a:ln w="9525">
            <a:noFill/>
            <a:prstDash val="dash"/>
            <a:miter lim="800000"/>
            <a:headEnd/>
            <a:tailEnd/>
          </a:ln>
        </p:spPr>
      </p:pic>
      <p:sp>
        <p:nvSpPr>
          <p:cNvPr id="19" name="Afgeronde rechthoek 14"/>
          <p:cNvSpPr/>
          <p:nvPr/>
        </p:nvSpPr>
        <p:spPr bwMode="auto">
          <a:xfrm>
            <a:off x="1559497" y="3789040"/>
            <a:ext cx="7128792" cy="576064"/>
          </a:xfrm>
          <a:prstGeom prst="roundRect">
            <a:avLst/>
          </a:prstGeom>
          <a:solidFill>
            <a:schemeClr val="bg1"/>
          </a:solid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a:latin typeface="+mn-lt"/>
              </a:rPr>
              <a:t>La </a:t>
            </a:r>
            <a:r>
              <a:rPr lang="nl-BE" sz="1400" dirty="0" err="1">
                <a:latin typeface="+mn-lt"/>
              </a:rPr>
              <a:t>détermination</a:t>
            </a:r>
            <a:r>
              <a:rPr lang="nl-BE" sz="1400" dirty="0">
                <a:latin typeface="+mn-lt"/>
              </a:rPr>
              <a:t> du </a:t>
            </a:r>
            <a:r>
              <a:rPr lang="nl-BE" sz="1400" b="1" dirty="0" err="1">
                <a:latin typeface="+mn-lt"/>
              </a:rPr>
              <a:t>temps</a:t>
            </a:r>
            <a:r>
              <a:rPr lang="nl-BE" sz="1400" b="1" dirty="0">
                <a:latin typeface="+mn-lt"/>
              </a:rPr>
              <a:t> de </a:t>
            </a:r>
            <a:r>
              <a:rPr lang="nl-BE" sz="1400" b="1" dirty="0" err="1">
                <a:latin typeface="+mn-lt"/>
              </a:rPr>
              <a:t>perception</a:t>
            </a:r>
            <a:r>
              <a:rPr lang="nl-BE" sz="1400" dirty="0">
                <a:latin typeface="+mn-lt"/>
              </a:rPr>
              <a:t> </a:t>
            </a:r>
            <a:r>
              <a:rPr lang="nl-BE" sz="1400" dirty="0" err="1">
                <a:latin typeface="+mn-lt"/>
              </a:rPr>
              <a:t>dépend</a:t>
            </a:r>
            <a:r>
              <a:rPr lang="nl-BE" sz="1400" dirty="0">
                <a:latin typeface="+mn-lt"/>
              </a:rPr>
              <a:t> des </a:t>
            </a:r>
            <a:r>
              <a:rPr lang="nl-BE" sz="1400" b="1" dirty="0" err="1">
                <a:latin typeface="+mn-lt"/>
              </a:rPr>
              <a:t>conditions</a:t>
            </a:r>
            <a:r>
              <a:rPr lang="nl-BE" sz="1400" b="1" dirty="0">
                <a:latin typeface="+mn-lt"/>
              </a:rPr>
              <a:t> </a:t>
            </a:r>
            <a:r>
              <a:rPr lang="nl-BE" sz="1400" b="1" dirty="0" err="1">
                <a:latin typeface="+mn-lt"/>
              </a:rPr>
              <a:t>présentes</a:t>
            </a:r>
            <a:r>
              <a:rPr lang="nl-BE" sz="1400" b="1" dirty="0">
                <a:latin typeface="+mn-lt"/>
              </a:rPr>
              <a:t> </a:t>
            </a:r>
            <a:r>
              <a:rPr lang="nl-BE" sz="1400" dirty="0">
                <a:latin typeface="+mn-lt"/>
              </a:rPr>
              <a:t>au </a:t>
            </a:r>
            <a:r>
              <a:rPr lang="nl-BE" sz="1400" dirty="0" err="1">
                <a:latin typeface="+mn-lt"/>
              </a:rPr>
              <a:t>chantier</a:t>
            </a:r>
            <a:r>
              <a:rPr lang="nl-BE" sz="1400" dirty="0">
                <a:latin typeface="+mn-lt"/>
              </a:rPr>
              <a:t>.</a:t>
            </a:r>
          </a:p>
        </p:txBody>
      </p:sp>
      <p:pic>
        <p:nvPicPr>
          <p:cNvPr id="4" name="Picture 3"/>
          <p:cNvPicPr>
            <a:picLocks noChangeAspect="1"/>
          </p:cNvPicPr>
          <p:nvPr/>
        </p:nvPicPr>
        <p:blipFill>
          <a:blip r:embed="rId3"/>
          <a:stretch>
            <a:fillRect/>
          </a:stretch>
        </p:blipFill>
        <p:spPr>
          <a:xfrm>
            <a:off x="982460" y="3706679"/>
            <a:ext cx="493819" cy="658425"/>
          </a:xfrm>
          <a:prstGeom prst="rect">
            <a:avLst/>
          </a:prstGeom>
        </p:spPr>
      </p:pic>
      <p:pic>
        <p:nvPicPr>
          <p:cNvPr id="21" name="Picture 20"/>
          <p:cNvPicPr>
            <a:picLocks noChangeAspect="1"/>
          </p:cNvPicPr>
          <p:nvPr/>
        </p:nvPicPr>
        <p:blipFill>
          <a:blip r:embed="rId3"/>
          <a:stretch>
            <a:fillRect/>
          </a:stretch>
        </p:blipFill>
        <p:spPr>
          <a:xfrm>
            <a:off x="982460" y="4754498"/>
            <a:ext cx="493819" cy="658425"/>
          </a:xfrm>
          <a:prstGeom prst="rect">
            <a:avLst/>
          </a:prstGeom>
        </p:spPr>
      </p:pic>
      <p:sp>
        <p:nvSpPr>
          <p:cNvPr id="22" name="Afgeronde rechthoek 14"/>
          <p:cNvSpPr/>
          <p:nvPr/>
        </p:nvSpPr>
        <p:spPr bwMode="auto">
          <a:xfrm>
            <a:off x="1559497" y="4869976"/>
            <a:ext cx="7128791" cy="576064"/>
          </a:xfrm>
          <a:prstGeom prst="roundRect">
            <a:avLst/>
          </a:prstGeom>
          <a:solidFill>
            <a:schemeClr val="bg1"/>
          </a:solidFill>
          <a:ln w="12700" cap="flat" cmpd="sng" algn="ctr">
            <a:solidFill>
              <a:schemeClr val="accent2"/>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err="1">
                <a:latin typeface="+mn-lt"/>
              </a:rPr>
              <a:t>L’annonceur</a:t>
            </a:r>
            <a:r>
              <a:rPr lang="nl-BE" sz="1400" dirty="0">
                <a:latin typeface="+mn-lt"/>
              </a:rPr>
              <a:t> </a:t>
            </a:r>
            <a:r>
              <a:rPr lang="nl-BE" sz="1400" dirty="0" err="1">
                <a:latin typeface="+mn-lt"/>
              </a:rPr>
              <a:t>regarde</a:t>
            </a:r>
            <a:r>
              <a:rPr lang="nl-BE" sz="1400" dirty="0">
                <a:latin typeface="+mn-lt"/>
              </a:rPr>
              <a:t> </a:t>
            </a:r>
            <a:r>
              <a:rPr lang="nl-BE" sz="1400" dirty="0" err="1">
                <a:latin typeface="+mn-lt"/>
              </a:rPr>
              <a:t>alternativement</a:t>
            </a:r>
            <a:r>
              <a:rPr lang="nl-BE" sz="1400" dirty="0">
                <a:latin typeface="+mn-lt"/>
              </a:rPr>
              <a:t> dans </a:t>
            </a:r>
            <a:r>
              <a:rPr lang="nl-BE" sz="1400" dirty="0" err="1">
                <a:latin typeface="+mn-lt"/>
              </a:rPr>
              <a:t>toutes</a:t>
            </a:r>
            <a:r>
              <a:rPr lang="nl-BE" sz="1400" dirty="0">
                <a:latin typeface="+mn-lt"/>
              </a:rPr>
              <a:t> les </a:t>
            </a:r>
            <a:r>
              <a:rPr lang="nl-BE" sz="1400" dirty="0" err="1">
                <a:latin typeface="+mn-lt"/>
              </a:rPr>
              <a:t>directions</a:t>
            </a:r>
            <a:r>
              <a:rPr lang="nl-BE" sz="1400" dirty="0">
                <a:latin typeface="+mn-lt"/>
              </a:rPr>
              <a:t> </a:t>
            </a:r>
            <a:r>
              <a:rPr lang="nl-BE" sz="1400" dirty="0" err="1">
                <a:latin typeface="+mn-lt"/>
              </a:rPr>
              <a:t>d’où</a:t>
            </a:r>
            <a:r>
              <a:rPr lang="nl-BE" sz="1400" dirty="0">
                <a:latin typeface="+mn-lt"/>
              </a:rPr>
              <a:t> </a:t>
            </a:r>
            <a:r>
              <a:rPr lang="nl-BE" sz="1400" dirty="0" err="1">
                <a:latin typeface="+mn-lt"/>
              </a:rPr>
              <a:t>peuvent</a:t>
            </a:r>
            <a:r>
              <a:rPr lang="nl-BE" sz="1400" dirty="0">
                <a:latin typeface="+mn-lt"/>
              </a:rPr>
              <a:t> </a:t>
            </a:r>
            <a:r>
              <a:rPr lang="nl-BE" sz="1400" dirty="0" err="1">
                <a:latin typeface="+mn-lt"/>
              </a:rPr>
              <a:t>provenir</a:t>
            </a:r>
            <a:r>
              <a:rPr lang="nl-BE" sz="1400" dirty="0">
                <a:latin typeface="+mn-lt"/>
              </a:rPr>
              <a:t> les </a:t>
            </a:r>
            <a:r>
              <a:rPr lang="nl-BE" sz="1400" dirty="0" err="1">
                <a:latin typeface="+mn-lt"/>
              </a:rPr>
              <a:t>mouvements</a:t>
            </a:r>
            <a:r>
              <a:rPr lang="nl-BE" sz="1400" dirty="0">
                <a:latin typeface="+mn-lt"/>
              </a:rPr>
              <a:t>.</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2384" y="1412776"/>
            <a:ext cx="1873599" cy="1147857"/>
          </a:xfrm>
          <a:prstGeom prst="rect">
            <a:avLst/>
          </a:prstGeom>
        </p:spPr>
      </p:pic>
      <p:sp>
        <p:nvSpPr>
          <p:cNvPr id="12" name="TextBox 11"/>
          <p:cNvSpPr txBox="1"/>
          <p:nvPr/>
        </p:nvSpPr>
        <p:spPr>
          <a:xfrm>
            <a:off x="9768408" y="1665909"/>
            <a:ext cx="1008112" cy="461665"/>
          </a:xfrm>
          <a:prstGeom prst="rect">
            <a:avLst/>
          </a:prstGeom>
          <a:noFill/>
        </p:spPr>
        <p:txBody>
          <a:bodyPr wrap="square" rtlCol="0">
            <a:spAutoFit/>
          </a:bodyPr>
          <a:lstStyle/>
          <a:p>
            <a:r>
              <a:rPr lang="en-GB" sz="1200" dirty="0">
                <a:solidFill>
                  <a:srgbClr val="005DA4"/>
                </a:solidFill>
              </a:rPr>
              <a:t>Temps de perception</a:t>
            </a:r>
            <a:endParaRPr lang="fr-BE" sz="1200" dirty="0">
              <a:solidFill>
                <a:srgbClr val="005DA4"/>
              </a:solidFill>
            </a:endParaRPr>
          </a:p>
        </p:txBody>
      </p:sp>
    </p:spTree>
    <p:extLst>
      <p:ext uri="{BB962C8B-B14F-4D97-AF65-F5344CB8AC3E}">
        <p14:creationId xmlns:p14="http://schemas.microsoft.com/office/powerpoint/2010/main" val="69477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dissolve">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8900798" y="192949"/>
            <a:ext cx="2856252" cy="360363"/>
          </a:xfrm>
        </p:spPr>
        <p:txBody>
          <a:bodyPr/>
          <a:lstStyle/>
          <a:p>
            <a:pPr marL="228600" indent="-228600">
              <a:buAutoNum type="arabicPeriod"/>
            </a:pPr>
            <a:r>
              <a:rPr lang="en-GB" dirty="0" err="1"/>
              <a:t>Système</a:t>
            </a:r>
            <a:r>
              <a:rPr lang="en-GB" dirty="0"/>
              <a:t> de protection avec </a:t>
            </a:r>
            <a:r>
              <a:rPr lang="en-GB" dirty="0" err="1"/>
              <a:t>Annonceur</a:t>
            </a:r>
            <a:endParaRPr lang="en-GB" dirty="0"/>
          </a:p>
          <a:p>
            <a:r>
              <a:rPr lang="en-GB" dirty="0"/>
              <a:t>Phase 1: Etude </a:t>
            </a:r>
            <a:r>
              <a:rPr lang="en-GB" dirty="0" err="1"/>
              <a:t>théorique</a:t>
            </a:r>
            <a:endParaRPr lang="en-GB" dirty="0"/>
          </a:p>
        </p:txBody>
      </p:sp>
      <p:sp>
        <p:nvSpPr>
          <p:cNvPr id="35" name="Title 1"/>
          <p:cNvSpPr>
            <a:spLocks noGrp="1"/>
          </p:cNvSpPr>
          <p:nvPr>
            <p:ph type="title" idx="4294967295"/>
          </p:nvPr>
        </p:nvSpPr>
        <p:spPr>
          <a:xfrm>
            <a:off x="1127448" y="252066"/>
            <a:ext cx="8064500" cy="616960"/>
          </a:xfrm>
          <a:prstGeom prst="rect">
            <a:avLst/>
          </a:prstGeom>
        </p:spPr>
        <p:txBody>
          <a:bodyPr/>
          <a:lstStyle/>
          <a:p>
            <a:pPr>
              <a:tabLst>
                <a:tab pos="542925" algn="l"/>
              </a:tabLst>
            </a:pPr>
            <a:br>
              <a:rPr lang="en-US" sz="2000" dirty="0"/>
            </a:br>
            <a:r>
              <a:rPr lang="en-US" sz="1800" b="1" kern="0" dirty="0" err="1">
                <a:solidFill>
                  <a:srgbClr val="0070C0"/>
                </a:solidFill>
              </a:rPr>
              <a:t>Délai</a:t>
            </a:r>
            <a:r>
              <a:rPr lang="en-US" sz="1800" b="1" kern="0" dirty="0">
                <a:solidFill>
                  <a:srgbClr val="0070C0"/>
                </a:solidFill>
              </a:rPr>
              <a:t> de </a:t>
            </a:r>
            <a:r>
              <a:rPr lang="en-US" sz="1800" b="1" kern="0" dirty="0" err="1">
                <a:solidFill>
                  <a:srgbClr val="0070C0"/>
                </a:solidFill>
              </a:rPr>
              <a:t>dégagement</a:t>
            </a:r>
            <a:r>
              <a:rPr lang="en-US" sz="1800" b="1" kern="0" dirty="0">
                <a:solidFill>
                  <a:srgbClr val="0070C0"/>
                </a:solidFill>
              </a:rPr>
              <a:t>: </a:t>
            </a:r>
            <a:r>
              <a:rPr lang="en-US" sz="1800" b="1" kern="0" dirty="0" err="1">
                <a:solidFill>
                  <a:srgbClr val="0070C0"/>
                </a:solidFill>
              </a:rPr>
              <a:t>calcul</a:t>
            </a:r>
            <a:endParaRPr lang="en-US" sz="1800" b="1" kern="0" dirty="0">
              <a:solidFill>
                <a:srgbClr val="0070C0"/>
              </a:solidFill>
            </a:endParaRPr>
          </a:p>
        </p:txBody>
      </p:sp>
      <p:sp>
        <p:nvSpPr>
          <p:cNvPr id="17" name="Rounded Rectangle 12"/>
          <p:cNvSpPr/>
          <p:nvPr/>
        </p:nvSpPr>
        <p:spPr bwMode="auto">
          <a:xfrm>
            <a:off x="1036413" y="1170245"/>
            <a:ext cx="4339505" cy="2060787"/>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400" dirty="0">
                <a:latin typeface="+mn-lt"/>
              </a:rPr>
              <a:t>Somme des délais partiels suivants: </a:t>
            </a:r>
          </a:p>
          <a:p>
            <a:pPr algn="just">
              <a:defRPr/>
            </a:pPr>
            <a:endParaRPr lang="fr-BE" sz="1400" dirty="0">
              <a:latin typeface="+mn-lt"/>
            </a:endParaRPr>
          </a:p>
          <a:p>
            <a:pPr marL="228600" indent="-228600" algn="just">
              <a:buAutoNum type="alphaLcParenR"/>
              <a:defRPr/>
            </a:pPr>
            <a:r>
              <a:rPr lang="fr-BE" sz="1400" dirty="0">
                <a:latin typeface="+mn-lt"/>
              </a:rPr>
              <a:t>Le délai de dégagement proprement dit;</a:t>
            </a:r>
          </a:p>
          <a:p>
            <a:pPr marL="228600" indent="-228600" algn="just">
              <a:buAutoNum type="alphaLcParenR"/>
              <a:defRPr/>
            </a:pPr>
            <a:endParaRPr lang="fr-BE" sz="1400" dirty="0">
              <a:latin typeface="+mn-lt"/>
            </a:endParaRPr>
          </a:p>
          <a:p>
            <a:pPr marL="228600" indent="-228600" algn="just">
              <a:buAutoNum type="alphaLcParenR"/>
              <a:defRPr/>
            </a:pPr>
            <a:r>
              <a:rPr lang="fr-BE" sz="1400" dirty="0">
                <a:latin typeface="+mn-lt"/>
              </a:rPr>
              <a:t>Une marge de sécurité ;</a:t>
            </a:r>
          </a:p>
          <a:p>
            <a:pPr marL="228600" indent="-228600" algn="just">
              <a:buAutoNum type="alphaLcParenR"/>
              <a:defRPr/>
            </a:pPr>
            <a:endParaRPr lang="fr-BE" sz="1400" dirty="0">
              <a:latin typeface="+mn-lt"/>
            </a:endParaRPr>
          </a:p>
          <a:p>
            <a:pPr marL="228600" indent="-228600" algn="just">
              <a:buAutoNum type="alphaLcParenR"/>
              <a:defRPr/>
            </a:pPr>
            <a:r>
              <a:rPr lang="fr-BE" sz="1400" dirty="0">
                <a:latin typeface="+mn-lt"/>
              </a:rPr>
              <a:t>Le temps de perception. </a:t>
            </a:r>
          </a:p>
          <a:p>
            <a:pPr algn="just">
              <a:defRPr/>
            </a:pPr>
            <a:endParaRPr lang="fr-BE" sz="1600" dirty="0"/>
          </a:p>
        </p:txBody>
      </p:sp>
      <p:sp>
        <p:nvSpPr>
          <p:cNvPr id="6" name="Rounded Rectangle 5"/>
          <p:cNvSpPr/>
          <p:nvPr/>
        </p:nvSpPr>
        <p:spPr bwMode="auto">
          <a:xfrm>
            <a:off x="1631503" y="4266939"/>
            <a:ext cx="3744416" cy="1322302"/>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100" dirty="0">
              <a:solidFill>
                <a:schemeClr val="accent2"/>
              </a:solidFill>
            </a:endParaRPr>
          </a:p>
          <a:p>
            <a:endParaRPr lang="en-US" sz="1100" dirty="0">
              <a:solidFill>
                <a:schemeClr val="accent2"/>
              </a:solidFill>
            </a:endParaRPr>
          </a:p>
          <a:p>
            <a:pPr algn="ctr"/>
            <a:r>
              <a:rPr lang="en-US" sz="1400" dirty="0">
                <a:solidFill>
                  <a:schemeClr val="accent2"/>
                </a:solidFill>
                <a:latin typeface="+mn-lt"/>
              </a:rPr>
              <a:t>Le délai de </a:t>
            </a:r>
            <a:r>
              <a:rPr lang="en-US" sz="1400" dirty="0" err="1">
                <a:solidFill>
                  <a:schemeClr val="accent2"/>
                </a:solidFill>
                <a:latin typeface="+mn-lt"/>
              </a:rPr>
              <a:t>dégagement</a:t>
            </a:r>
            <a:r>
              <a:rPr lang="en-US" sz="1400" dirty="0">
                <a:solidFill>
                  <a:schemeClr val="accent2"/>
                </a:solidFill>
                <a:latin typeface="+mn-lt"/>
              </a:rPr>
              <a:t> </a:t>
            </a:r>
            <a:r>
              <a:rPr lang="en-US" sz="1400" dirty="0" err="1">
                <a:solidFill>
                  <a:schemeClr val="accent2"/>
                </a:solidFill>
                <a:latin typeface="+mn-lt"/>
              </a:rPr>
              <a:t>calculé</a:t>
            </a:r>
            <a:r>
              <a:rPr lang="en-US" sz="1400" dirty="0">
                <a:solidFill>
                  <a:schemeClr val="accent2"/>
                </a:solidFill>
                <a:latin typeface="+mn-lt"/>
              </a:rPr>
              <a:t> </a:t>
            </a:r>
            <a:r>
              <a:rPr lang="en-US" sz="1400" dirty="0" err="1">
                <a:solidFill>
                  <a:schemeClr val="accent2"/>
                </a:solidFill>
                <a:latin typeface="+mn-lt"/>
              </a:rPr>
              <a:t>théoriquement</a:t>
            </a:r>
            <a:r>
              <a:rPr lang="en-US" sz="1400" dirty="0">
                <a:solidFill>
                  <a:schemeClr val="accent2"/>
                </a:solidFill>
                <a:latin typeface="+mn-lt"/>
              </a:rPr>
              <a:t> doit </a:t>
            </a:r>
            <a:r>
              <a:rPr lang="en-US" sz="1400" dirty="0" err="1">
                <a:solidFill>
                  <a:schemeClr val="accent2"/>
                </a:solidFill>
                <a:latin typeface="+mn-lt"/>
              </a:rPr>
              <a:t>être</a:t>
            </a:r>
            <a:r>
              <a:rPr lang="en-US" sz="1400" dirty="0">
                <a:solidFill>
                  <a:schemeClr val="accent2"/>
                </a:solidFill>
                <a:latin typeface="+mn-lt"/>
              </a:rPr>
              <a:t> </a:t>
            </a:r>
            <a:r>
              <a:rPr lang="en-US" sz="1400" b="1" dirty="0">
                <a:solidFill>
                  <a:schemeClr val="accent2"/>
                </a:solidFill>
                <a:latin typeface="+mn-lt"/>
              </a:rPr>
              <a:t>plus grand ou égal aux temps minima à respecter. </a:t>
            </a:r>
            <a:endParaRPr lang="en-US" sz="1400" dirty="0">
              <a:solidFill>
                <a:schemeClr val="accent2"/>
              </a:solidFill>
              <a:latin typeface="+mn-lt"/>
            </a:endParaRPr>
          </a:p>
          <a:p>
            <a:pPr algn="ctr"/>
            <a:endParaRPr lang="en-US" sz="1400" dirty="0">
              <a:solidFill>
                <a:srgbClr val="FF0000"/>
              </a:solidFill>
              <a:latin typeface="+mn-lt"/>
            </a:endParaRPr>
          </a:p>
          <a:p>
            <a:pPr algn="ctr"/>
            <a:endParaRPr lang="en-US" sz="1100" dirty="0">
              <a:solidFill>
                <a:schemeClr val="accent2"/>
              </a:solidFill>
            </a:endParaRPr>
          </a:p>
        </p:txBody>
      </p:sp>
      <p:pic>
        <p:nvPicPr>
          <p:cNvPr id="7"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27448" y="4149081"/>
            <a:ext cx="649287" cy="877887"/>
          </a:xfrm>
          <a:prstGeom prst="rect">
            <a:avLst/>
          </a:prstGeom>
          <a:noFill/>
          <a:ln w="9525">
            <a:noFill/>
            <a:miter lim="800000"/>
            <a:headEnd/>
            <a:tailEnd/>
          </a:ln>
        </p:spPr>
      </p:pic>
      <p:grpSp>
        <p:nvGrpSpPr>
          <p:cNvPr id="8" name="Group 7"/>
          <p:cNvGrpSpPr/>
          <p:nvPr/>
        </p:nvGrpSpPr>
        <p:grpSpPr>
          <a:xfrm>
            <a:off x="7821894" y="1553672"/>
            <a:ext cx="2232248" cy="4642700"/>
            <a:chOff x="7104112" y="1442687"/>
            <a:chExt cx="2232248" cy="464270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4112" y="1442687"/>
              <a:ext cx="2232248" cy="4642700"/>
            </a:xfrm>
            <a:prstGeom prst="rect">
              <a:avLst/>
            </a:prstGeom>
          </p:spPr>
        </p:pic>
        <p:sp>
          <p:nvSpPr>
            <p:cNvPr id="11" name="TextBox 10"/>
            <p:cNvSpPr txBox="1"/>
            <p:nvPr/>
          </p:nvSpPr>
          <p:spPr>
            <a:xfrm>
              <a:off x="7603932" y="1662513"/>
              <a:ext cx="1152128" cy="646331"/>
            </a:xfrm>
            <a:prstGeom prst="rect">
              <a:avLst/>
            </a:prstGeom>
            <a:noFill/>
          </p:spPr>
          <p:txBody>
            <a:bodyPr wrap="square" rtlCol="0">
              <a:spAutoFit/>
            </a:bodyPr>
            <a:lstStyle/>
            <a:p>
              <a:r>
                <a:rPr lang="en-GB" sz="1200" dirty="0">
                  <a:solidFill>
                    <a:srgbClr val="005DA4"/>
                  </a:solidFill>
                  <a:latin typeface="+mn-lt"/>
                </a:rPr>
                <a:t>Temps de </a:t>
              </a:r>
              <a:r>
                <a:rPr lang="en-GB" sz="1200" dirty="0" err="1">
                  <a:solidFill>
                    <a:srgbClr val="005DA4"/>
                  </a:solidFill>
                  <a:latin typeface="+mn-lt"/>
                </a:rPr>
                <a:t>dégagement</a:t>
              </a:r>
              <a:r>
                <a:rPr lang="en-GB" sz="1200" dirty="0">
                  <a:solidFill>
                    <a:srgbClr val="005DA4"/>
                  </a:solidFill>
                  <a:latin typeface="+mn-lt"/>
                </a:rPr>
                <a:t> </a:t>
              </a:r>
              <a:r>
                <a:rPr lang="en-GB" sz="1200" dirty="0" err="1">
                  <a:solidFill>
                    <a:srgbClr val="005DA4"/>
                  </a:solidFill>
                  <a:latin typeface="+mn-lt"/>
                </a:rPr>
                <a:t>proprement</a:t>
              </a:r>
              <a:r>
                <a:rPr lang="en-GB" sz="1200" dirty="0">
                  <a:solidFill>
                    <a:srgbClr val="005DA4"/>
                  </a:solidFill>
                  <a:latin typeface="+mn-lt"/>
                </a:rPr>
                <a:t> </a:t>
              </a:r>
              <a:r>
                <a:rPr lang="en-GB" sz="1200" dirty="0" err="1">
                  <a:solidFill>
                    <a:srgbClr val="005DA4"/>
                  </a:solidFill>
                  <a:latin typeface="+mn-lt"/>
                </a:rPr>
                <a:t>dit</a:t>
              </a:r>
              <a:endParaRPr lang="fr-BE" sz="1200" dirty="0">
                <a:solidFill>
                  <a:srgbClr val="005DA4"/>
                </a:solidFill>
                <a:latin typeface="+mn-lt"/>
              </a:endParaRPr>
            </a:p>
          </p:txBody>
        </p:sp>
        <p:sp>
          <p:nvSpPr>
            <p:cNvPr id="12" name="TextBox 11"/>
            <p:cNvSpPr txBox="1"/>
            <p:nvPr/>
          </p:nvSpPr>
          <p:spPr>
            <a:xfrm>
              <a:off x="7536160" y="2562216"/>
              <a:ext cx="1526095" cy="377026"/>
            </a:xfrm>
            <a:prstGeom prst="rect">
              <a:avLst/>
            </a:prstGeom>
            <a:noFill/>
          </p:spPr>
          <p:txBody>
            <a:bodyPr wrap="square" rtlCol="0">
              <a:spAutoFit/>
            </a:bodyPr>
            <a:lstStyle/>
            <a:p>
              <a:r>
                <a:rPr lang="en-GB" sz="1050" dirty="0">
                  <a:solidFill>
                    <a:srgbClr val="005DA4"/>
                  </a:solidFill>
                  <a:latin typeface="+mn-lt"/>
                </a:rPr>
                <a:t>Marge de sécurité</a:t>
              </a:r>
            </a:p>
            <a:p>
              <a:r>
                <a:rPr lang="en-GB" sz="800" dirty="0">
                  <a:solidFill>
                    <a:srgbClr val="005DA4"/>
                  </a:solidFill>
                  <a:latin typeface="+mn-lt"/>
                </a:rPr>
                <a:t>Première </a:t>
              </a:r>
              <a:r>
                <a:rPr lang="en-GB" sz="800" dirty="0" err="1">
                  <a:solidFill>
                    <a:srgbClr val="005DA4"/>
                  </a:solidFill>
                  <a:latin typeface="+mn-lt"/>
                </a:rPr>
                <a:t>composante</a:t>
              </a:r>
              <a:endParaRPr lang="fr-BE" sz="700" dirty="0">
                <a:solidFill>
                  <a:srgbClr val="005DA4"/>
                </a:solidFill>
              </a:endParaRPr>
            </a:p>
          </p:txBody>
        </p:sp>
        <p:sp>
          <p:nvSpPr>
            <p:cNvPr id="13" name="TextBox 12"/>
            <p:cNvSpPr txBox="1"/>
            <p:nvPr/>
          </p:nvSpPr>
          <p:spPr>
            <a:xfrm>
              <a:off x="7601591" y="4221088"/>
              <a:ext cx="1152128" cy="461665"/>
            </a:xfrm>
            <a:prstGeom prst="rect">
              <a:avLst/>
            </a:prstGeom>
            <a:noFill/>
          </p:spPr>
          <p:txBody>
            <a:bodyPr wrap="square" rtlCol="0">
              <a:spAutoFit/>
            </a:bodyPr>
            <a:lstStyle/>
            <a:p>
              <a:r>
                <a:rPr lang="en-GB" sz="1200" dirty="0">
                  <a:solidFill>
                    <a:srgbClr val="005DA4"/>
                  </a:solidFill>
                  <a:latin typeface="+mn-lt"/>
                </a:rPr>
                <a:t>Temps de perception</a:t>
              </a:r>
              <a:endParaRPr lang="fr-BE" sz="1200" dirty="0">
                <a:solidFill>
                  <a:srgbClr val="005DA4"/>
                </a:solidFill>
                <a:latin typeface="+mn-lt"/>
              </a:endParaRPr>
            </a:p>
          </p:txBody>
        </p:sp>
        <p:sp>
          <p:nvSpPr>
            <p:cNvPr id="14" name="TextBox 13"/>
            <p:cNvSpPr txBox="1"/>
            <p:nvPr/>
          </p:nvSpPr>
          <p:spPr>
            <a:xfrm>
              <a:off x="7531006" y="3391652"/>
              <a:ext cx="1526095" cy="377026"/>
            </a:xfrm>
            <a:prstGeom prst="rect">
              <a:avLst/>
            </a:prstGeom>
            <a:noFill/>
          </p:spPr>
          <p:txBody>
            <a:bodyPr wrap="square" rtlCol="0">
              <a:spAutoFit/>
            </a:bodyPr>
            <a:lstStyle/>
            <a:p>
              <a:r>
                <a:rPr lang="en-GB" sz="1050" dirty="0">
                  <a:solidFill>
                    <a:srgbClr val="005DA4"/>
                  </a:solidFill>
                  <a:latin typeface="+mn-lt"/>
                </a:rPr>
                <a:t>Marge de sécurité</a:t>
              </a:r>
            </a:p>
            <a:p>
              <a:r>
                <a:rPr lang="en-GB" sz="800" dirty="0" err="1">
                  <a:solidFill>
                    <a:srgbClr val="005DA4"/>
                  </a:solidFill>
                  <a:latin typeface="+mn-lt"/>
                </a:rPr>
                <a:t>Deuxième</a:t>
              </a:r>
              <a:r>
                <a:rPr lang="en-GB" sz="800" dirty="0">
                  <a:solidFill>
                    <a:srgbClr val="005DA4"/>
                  </a:solidFill>
                  <a:latin typeface="+mn-lt"/>
                </a:rPr>
                <a:t> </a:t>
              </a:r>
              <a:r>
                <a:rPr lang="en-GB" sz="800" dirty="0" err="1">
                  <a:solidFill>
                    <a:srgbClr val="005DA4"/>
                  </a:solidFill>
                  <a:latin typeface="+mn-lt"/>
                </a:rPr>
                <a:t>composante</a:t>
              </a:r>
              <a:endParaRPr lang="fr-BE" sz="700" dirty="0">
                <a:solidFill>
                  <a:srgbClr val="005DA4"/>
                </a:solidFill>
              </a:endParaRPr>
            </a:p>
          </p:txBody>
        </p:sp>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2244" y="346210"/>
            <a:ext cx="579182" cy="1368268"/>
          </a:xfrm>
          <a:prstGeom prst="rect">
            <a:avLst/>
          </a:prstGeom>
          <a:ln w="25400">
            <a:solidFill>
              <a:schemeClr val="tx2">
                <a:lumMod val="85000"/>
              </a:schemeClr>
            </a:solidFill>
          </a:ln>
        </p:spPr>
      </p:pic>
    </p:spTree>
    <p:extLst>
      <p:ext uri="{BB962C8B-B14F-4D97-AF65-F5344CB8AC3E}">
        <p14:creationId xmlns:p14="http://schemas.microsoft.com/office/powerpoint/2010/main" val="213088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8688288" y="283039"/>
            <a:ext cx="3144285" cy="360363"/>
          </a:xfrm>
        </p:spPr>
        <p:txBody>
          <a:bodyPr/>
          <a:lstStyle/>
          <a:p>
            <a:r>
              <a:rPr lang="en-GB" dirty="0"/>
              <a:t>2. </a:t>
            </a:r>
            <a:r>
              <a:rPr lang="en-GB" dirty="0" err="1"/>
              <a:t>Système</a:t>
            </a:r>
            <a:r>
              <a:rPr lang="en-GB" dirty="0"/>
              <a:t> de protection avec </a:t>
            </a:r>
            <a:r>
              <a:rPr lang="en-GB" dirty="0" err="1"/>
              <a:t>Annonceur</a:t>
            </a:r>
            <a:endParaRPr lang="en-GB" dirty="0"/>
          </a:p>
          <a:p>
            <a:r>
              <a:rPr lang="en-GB" dirty="0"/>
              <a:t>Phase 1: Etude </a:t>
            </a:r>
            <a:r>
              <a:rPr lang="en-GB" dirty="0" err="1"/>
              <a:t>théorique</a:t>
            </a:r>
            <a:endParaRPr lang="en-GB" dirty="0"/>
          </a:p>
        </p:txBody>
      </p:sp>
      <p:sp>
        <p:nvSpPr>
          <p:cNvPr id="35" name="Title 1"/>
          <p:cNvSpPr>
            <a:spLocks noGrp="1"/>
          </p:cNvSpPr>
          <p:nvPr>
            <p:ph type="title" idx="4294967295"/>
          </p:nvPr>
        </p:nvSpPr>
        <p:spPr>
          <a:xfrm>
            <a:off x="1127448" y="283039"/>
            <a:ext cx="8064500" cy="616960"/>
          </a:xfrm>
          <a:prstGeom prst="rect">
            <a:avLst/>
          </a:prstGeom>
        </p:spPr>
        <p:txBody>
          <a:bodyPr/>
          <a:lstStyle/>
          <a:p>
            <a:pPr>
              <a:tabLst>
                <a:tab pos="542925" algn="l"/>
              </a:tabLst>
            </a:pPr>
            <a:br>
              <a:rPr lang="en-US" sz="2000" dirty="0"/>
            </a:br>
            <a:r>
              <a:rPr lang="en-US" sz="1800" b="1" kern="0" dirty="0" err="1">
                <a:solidFill>
                  <a:srgbClr val="0070C0"/>
                </a:solidFill>
              </a:rPr>
              <a:t>Délai</a:t>
            </a:r>
            <a:r>
              <a:rPr lang="en-US" sz="1800" b="1" kern="0" dirty="0">
                <a:solidFill>
                  <a:srgbClr val="0070C0"/>
                </a:solidFill>
              </a:rPr>
              <a:t> de </a:t>
            </a:r>
            <a:r>
              <a:rPr lang="en-US" sz="1800" b="1" kern="0" dirty="0" err="1">
                <a:solidFill>
                  <a:srgbClr val="0070C0"/>
                </a:solidFill>
              </a:rPr>
              <a:t>dégagement</a:t>
            </a:r>
            <a:r>
              <a:rPr lang="en-US" sz="1800" b="1" kern="0" dirty="0">
                <a:solidFill>
                  <a:srgbClr val="0070C0"/>
                </a:solidFill>
              </a:rPr>
              <a:t>: minima à respecter</a:t>
            </a:r>
          </a:p>
        </p:txBody>
      </p:sp>
      <p:sp>
        <p:nvSpPr>
          <p:cNvPr id="6" name="Rounded Rectangle 5"/>
          <p:cNvSpPr/>
          <p:nvPr/>
        </p:nvSpPr>
        <p:spPr bwMode="auto">
          <a:xfrm>
            <a:off x="1199456" y="1052736"/>
            <a:ext cx="9073008" cy="2123111"/>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100" dirty="0">
              <a:solidFill>
                <a:schemeClr val="accent2"/>
              </a:solidFill>
            </a:endParaRPr>
          </a:p>
          <a:p>
            <a:endParaRPr lang="en-US" sz="1100" dirty="0">
              <a:solidFill>
                <a:schemeClr val="accent2"/>
              </a:solidFill>
            </a:endParaRPr>
          </a:p>
          <a:p>
            <a:pPr algn="ctr"/>
            <a:r>
              <a:rPr lang="en-US" sz="1400" dirty="0">
                <a:solidFill>
                  <a:schemeClr val="accent2"/>
                </a:solidFill>
                <a:latin typeface="+mn-lt"/>
              </a:rPr>
              <a:t>Le </a:t>
            </a:r>
            <a:r>
              <a:rPr lang="en-US" sz="1400" dirty="0" err="1">
                <a:solidFill>
                  <a:schemeClr val="accent2"/>
                </a:solidFill>
                <a:latin typeface="+mn-lt"/>
              </a:rPr>
              <a:t>délai</a:t>
            </a:r>
            <a:r>
              <a:rPr lang="en-US" sz="1400" dirty="0">
                <a:solidFill>
                  <a:schemeClr val="accent2"/>
                </a:solidFill>
                <a:latin typeface="+mn-lt"/>
              </a:rPr>
              <a:t> de </a:t>
            </a:r>
            <a:r>
              <a:rPr lang="en-US" sz="1400" dirty="0" err="1">
                <a:solidFill>
                  <a:schemeClr val="accent2"/>
                </a:solidFill>
                <a:latin typeface="+mn-lt"/>
              </a:rPr>
              <a:t>dégagement</a:t>
            </a:r>
            <a:r>
              <a:rPr lang="en-US" sz="1400" dirty="0">
                <a:solidFill>
                  <a:schemeClr val="accent2"/>
                </a:solidFill>
                <a:latin typeface="+mn-lt"/>
              </a:rPr>
              <a:t> </a:t>
            </a:r>
            <a:r>
              <a:rPr lang="en-US" sz="1400" dirty="0" err="1">
                <a:solidFill>
                  <a:schemeClr val="accent2"/>
                </a:solidFill>
                <a:latin typeface="+mn-lt"/>
              </a:rPr>
              <a:t>calculé</a:t>
            </a:r>
            <a:r>
              <a:rPr lang="en-US" sz="1400" dirty="0">
                <a:solidFill>
                  <a:schemeClr val="accent2"/>
                </a:solidFill>
                <a:latin typeface="+mn-lt"/>
              </a:rPr>
              <a:t> </a:t>
            </a:r>
            <a:r>
              <a:rPr lang="en-US" sz="1400" dirty="0" err="1">
                <a:solidFill>
                  <a:schemeClr val="accent2"/>
                </a:solidFill>
                <a:latin typeface="+mn-lt"/>
              </a:rPr>
              <a:t>théoriquement</a:t>
            </a:r>
            <a:r>
              <a:rPr lang="en-US" sz="1400" dirty="0">
                <a:solidFill>
                  <a:schemeClr val="accent2"/>
                </a:solidFill>
                <a:latin typeface="+mn-lt"/>
              </a:rPr>
              <a:t> </a:t>
            </a:r>
            <a:r>
              <a:rPr lang="en-US" sz="1400" dirty="0" err="1">
                <a:solidFill>
                  <a:schemeClr val="accent2"/>
                </a:solidFill>
                <a:latin typeface="+mn-lt"/>
              </a:rPr>
              <a:t>doit</a:t>
            </a:r>
            <a:r>
              <a:rPr lang="en-US" sz="1400" dirty="0">
                <a:solidFill>
                  <a:schemeClr val="accent2"/>
                </a:solidFill>
                <a:latin typeface="+mn-lt"/>
              </a:rPr>
              <a:t> </a:t>
            </a:r>
            <a:r>
              <a:rPr lang="en-US" sz="1400" dirty="0" err="1">
                <a:solidFill>
                  <a:schemeClr val="accent2"/>
                </a:solidFill>
                <a:latin typeface="+mn-lt"/>
              </a:rPr>
              <a:t>être</a:t>
            </a:r>
            <a:r>
              <a:rPr lang="en-US" sz="1400" dirty="0">
                <a:solidFill>
                  <a:schemeClr val="accent2"/>
                </a:solidFill>
                <a:latin typeface="+mn-lt"/>
              </a:rPr>
              <a:t> </a:t>
            </a:r>
            <a:r>
              <a:rPr lang="en-US" sz="1400" b="1" dirty="0">
                <a:solidFill>
                  <a:schemeClr val="accent2"/>
                </a:solidFill>
                <a:latin typeface="+mn-lt"/>
              </a:rPr>
              <a:t>plus grand ou </a:t>
            </a:r>
            <a:r>
              <a:rPr lang="en-US" sz="1400" b="1" dirty="0" err="1">
                <a:solidFill>
                  <a:schemeClr val="accent2"/>
                </a:solidFill>
                <a:latin typeface="+mn-lt"/>
              </a:rPr>
              <a:t>égal</a:t>
            </a:r>
            <a:r>
              <a:rPr lang="en-US" sz="1400" b="1" dirty="0">
                <a:solidFill>
                  <a:schemeClr val="accent2"/>
                </a:solidFill>
                <a:latin typeface="+mn-lt"/>
              </a:rPr>
              <a:t> aux temps minima à respecter. </a:t>
            </a:r>
            <a:endParaRPr lang="en-US" sz="1400" dirty="0">
              <a:solidFill>
                <a:schemeClr val="accent2"/>
              </a:solidFill>
              <a:latin typeface="+mn-lt"/>
            </a:endParaRPr>
          </a:p>
          <a:p>
            <a:pPr algn="ctr"/>
            <a:endParaRPr lang="en-US" sz="1400" dirty="0">
              <a:solidFill>
                <a:srgbClr val="FF0000"/>
              </a:solidFill>
              <a:latin typeface="+mn-lt"/>
            </a:endParaRPr>
          </a:p>
          <a:p>
            <a:pPr algn="ctr"/>
            <a:r>
              <a:rPr lang="en-US" sz="1400" dirty="0">
                <a:solidFill>
                  <a:srgbClr val="FF0000"/>
                </a:solidFill>
                <a:latin typeface="+mn-lt"/>
              </a:rPr>
              <a:t>Si le </a:t>
            </a:r>
            <a:r>
              <a:rPr lang="en-US" sz="1400" b="1" dirty="0" err="1">
                <a:solidFill>
                  <a:srgbClr val="FF0000"/>
                </a:solidFill>
                <a:latin typeface="+mn-lt"/>
              </a:rPr>
              <a:t>délai</a:t>
            </a:r>
            <a:r>
              <a:rPr lang="en-US" sz="1400" b="1" dirty="0">
                <a:solidFill>
                  <a:srgbClr val="FF0000"/>
                </a:solidFill>
                <a:latin typeface="+mn-lt"/>
              </a:rPr>
              <a:t> de </a:t>
            </a:r>
            <a:r>
              <a:rPr lang="en-US" sz="1400" b="1" dirty="0" err="1">
                <a:solidFill>
                  <a:srgbClr val="FF0000"/>
                </a:solidFill>
                <a:latin typeface="+mn-lt"/>
              </a:rPr>
              <a:t>dégagement</a:t>
            </a:r>
            <a:r>
              <a:rPr lang="en-US" sz="1400" b="1" dirty="0">
                <a:solidFill>
                  <a:srgbClr val="FF0000"/>
                </a:solidFill>
                <a:latin typeface="+mn-lt"/>
              </a:rPr>
              <a:t> </a:t>
            </a:r>
            <a:r>
              <a:rPr lang="en-US" sz="1400" dirty="0" err="1">
                <a:solidFill>
                  <a:srgbClr val="FF0000"/>
                </a:solidFill>
                <a:latin typeface="+mn-lt"/>
              </a:rPr>
              <a:t>calculé</a:t>
            </a:r>
            <a:r>
              <a:rPr lang="en-US" sz="1400" dirty="0">
                <a:solidFill>
                  <a:srgbClr val="FF0000"/>
                </a:solidFill>
                <a:latin typeface="+mn-lt"/>
              </a:rPr>
              <a:t> </a:t>
            </a:r>
            <a:r>
              <a:rPr lang="en-US" sz="1400" dirty="0" err="1">
                <a:solidFill>
                  <a:srgbClr val="FF0000"/>
                </a:solidFill>
                <a:latin typeface="+mn-lt"/>
              </a:rPr>
              <a:t>théoriquement</a:t>
            </a:r>
            <a:r>
              <a:rPr lang="en-US" sz="1400" dirty="0">
                <a:solidFill>
                  <a:srgbClr val="FF0000"/>
                </a:solidFill>
                <a:latin typeface="+mn-lt"/>
              </a:rPr>
              <a:t> </a:t>
            </a:r>
            <a:r>
              <a:rPr lang="en-US" sz="1400" dirty="0" err="1">
                <a:solidFill>
                  <a:srgbClr val="FF0000"/>
                </a:solidFill>
                <a:latin typeface="+mn-lt"/>
              </a:rPr>
              <a:t>est</a:t>
            </a:r>
            <a:r>
              <a:rPr lang="en-US" sz="1400" dirty="0">
                <a:solidFill>
                  <a:srgbClr val="FF0000"/>
                </a:solidFill>
                <a:latin typeface="+mn-lt"/>
              </a:rPr>
              <a:t> </a:t>
            </a:r>
            <a:r>
              <a:rPr lang="en-US" sz="1400" b="1" dirty="0" err="1">
                <a:solidFill>
                  <a:srgbClr val="FF0000"/>
                </a:solidFill>
                <a:latin typeface="+mn-lt"/>
              </a:rPr>
              <a:t>inférieur</a:t>
            </a:r>
            <a:r>
              <a:rPr lang="en-US" sz="1400" b="1" dirty="0">
                <a:solidFill>
                  <a:srgbClr val="FF0000"/>
                </a:solidFill>
                <a:latin typeface="+mn-lt"/>
              </a:rPr>
              <a:t> </a:t>
            </a:r>
            <a:r>
              <a:rPr lang="en-US" sz="1400" dirty="0">
                <a:solidFill>
                  <a:srgbClr val="FF0000"/>
                </a:solidFill>
                <a:latin typeface="+mn-lt"/>
              </a:rPr>
              <a:t>aux minima à</a:t>
            </a:r>
            <a:r>
              <a:rPr lang="en-US" sz="1400" b="1" dirty="0">
                <a:solidFill>
                  <a:srgbClr val="FF0000"/>
                </a:solidFill>
                <a:latin typeface="+mn-lt"/>
              </a:rPr>
              <a:t> </a:t>
            </a:r>
            <a:r>
              <a:rPr lang="en-US" sz="1400" dirty="0">
                <a:solidFill>
                  <a:srgbClr val="FF0000"/>
                </a:solidFill>
                <a:latin typeface="+mn-lt"/>
              </a:rPr>
              <a:t>respecter, </a:t>
            </a:r>
            <a:r>
              <a:rPr lang="en-US" sz="1400" dirty="0" err="1">
                <a:solidFill>
                  <a:srgbClr val="FF0000"/>
                </a:solidFill>
                <a:latin typeface="+mn-lt"/>
              </a:rPr>
              <a:t>il</a:t>
            </a:r>
            <a:r>
              <a:rPr lang="en-US" sz="1400" dirty="0">
                <a:solidFill>
                  <a:srgbClr val="FF0000"/>
                </a:solidFill>
                <a:latin typeface="+mn-lt"/>
              </a:rPr>
              <a:t> </a:t>
            </a:r>
            <a:r>
              <a:rPr lang="en-US" sz="1400" dirty="0" err="1">
                <a:solidFill>
                  <a:srgbClr val="FF0000"/>
                </a:solidFill>
                <a:latin typeface="+mn-lt"/>
              </a:rPr>
              <a:t>faut</a:t>
            </a:r>
            <a:r>
              <a:rPr lang="en-US" sz="1400" dirty="0">
                <a:solidFill>
                  <a:srgbClr val="FF0000"/>
                </a:solidFill>
                <a:latin typeface="+mn-lt"/>
              </a:rPr>
              <a:t> </a:t>
            </a:r>
            <a:r>
              <a:rPr lang="en-US" sz="1400" dirty="0" err="1">
                <a:solidFill>
                  <a:srgbClr val="FF0000"/>
                </a:solidFill>
                <a:latin typeface="+mn-lt"/>
              </a:rPr>
              <a:t>appliquer</a:t>
            </a:r>
            <a:r>
              <a:rPr lang="en-US" sz="1400" dirty="0">
                <a:solidFill>
                  <a:srgbClr val="FF0000"/>
                </a:solidFill>
                <a:latin typeface="+mn-lt"/>
              </a:rPr>
              <a:t> </a:t>
            </a:r>
            <a:r>
              <a:rPr lang="en-US" sz="1400" b="1" dirty="0" err="1">
                <a:solidFill>
                  <a:srgbClr val="FF0000"/>
                </a:solidFill>
                <a:latin typeface="+mn-lt"/>
              </a:rPr>
              <a:t>strictement</a:t>
            </a:r>
            <a:r>
              <a:rPr lang="en-US" sz="1400" b="1" dirty="0">
                <a:solidFill>
                  <a:srgbClr val="FF0000"/>
                </a:solidFill>
                <a:latin typeface="+mn-lt"/>
              </a:rPr>
              <a:t> les minima à respecter.</a:t>
            </a:r>
            <a:r>
              <a:rPr lang="en-US" sz="1400" dirty="0">
                <a:solidFill>
                  <a:srgbClr val="FF0000"/>
                </a:solidFill>
                <a:latin typeface="+mn-lt"/>
              </a:rPr>
              <a:t> </a:t>
            </a:r>
            <a:endParaRPr lang="en-US" sz="1400" b="1" dirty="0">
              <a:solidFill>
                <a:srgbClr val="FF0000"/>
              </a:solidFill>
              <a:latin typeface="+mn-lt"/>
            </a:endParaRPr>
          </a:p>
          <a:p>
            <a:pPr algn="ctr"/>
            <a:endParaRPr lang="en-US" sz="1100" dirty="0">
              <a:solidFill>
                <a:schemeClr val="accent2"/>
              </a:solidFill>
            </a:endParaRPr>
          </a:p>
          <a:p>
            <a:pPr algn="ctr"/>
            <a:endParaRPr lang="en-US" sz="1100" dirty="0">
              <a:solidFill>
                <a:schemeClr val="accent2"/>
              </a:solidFill>
            </a:endParaRPr>
          </a:p>
        </p:txBody>
      </p:sp>
      <p:sp>
        <p:nvSpPr>
          <p:cNvPr id="9" name="Rounded Rectangle 12"/>
          <p:cNvSpPr/>
          <p:nvPr/>
        </p:nvSpPr>
        <p:spPr bwMode="auto">
          <a:xfrm>
            <a:off x="2410336" y="3933056"/>
            <a:ext cx="7862128" cy="1728192"/>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defRPr/>
            </a:pPr>
            <a:r>
              <a:rPr lang="fr-BE" sz="1400" dirty="0">
                <a:latin typeface="+mn-lt"/>
              </a:rPr>
              <a:t>Le délai de dégagement est fixé à un minimum:</a:t>
            </a:r>
          </a:p>
          <a:p>
            <a:pPr algn="ctr">
              <a:defRPr/>
            </a:pPr>
            <a:endParaRPr lang="fr-BE" sz="1200" dirty="0">
              <a:latin typeface="+mn-lt"/>
            </a:endParaRPr>
          </a:p>
          <a:p>
            <a:pPr algn="ctr">
              <a:defRPr/>
            </a:pPr>
            <a:endParaRPr lang="fr-BE" sz="1200" dirty="0">
              <a:latin typeface="+mn-lt"/>
            </a:endParaRPr>
          </a:p>
          <a:p>
            <a:pPr>
              <a:defRPr/>
            </a:pPr>
            <a:endParaRPr lang="fr-BE" sz="1400" dirty="0">
              <a:latin typeface="+mn-lt"/>
            </a:endParaRPr>
          </a:p>
          <a:p>
            <a:pPr algn="just">
              <a:defRPr/>
            </a:pPr>
            <a:endParaRPr lang="fr-BE" sz="1400" dirty="0">
              <a:latin typeface="+mn-lt"/>
            </a:endParaRPr>
          </a:p>
        </p:txBody>
      </p:sp>
      <p:pic>
        <p:nvPicPr>
          <p:cNvPr id="2" name="Picture 1"/>
          <p:cNvPicPr>
            <a:picLocks noChangeAspect="1"/>
          </p:cNvPicPr>
          <p:nvPr/>
        </p:nvPicPr>
        <p:blipFill>
          <a:blip r:embed="rId3"/>
          <a:stretch>
            <a:fillRect/>
          </a:stretch>
        </p:blipFill>
        <p:spPr>
          <a:xfrm>
            <a:off x="1381227" y="3933056"/>
            <a:ext cx="932769" cy="1048603"/>
          </a:xfrm>
          <a:prstGeom prst="rect">
            <a:avLst/>
          </a:prstGeom>
        </p:spPr>
      </p:pic>
      <p:graphicFrame>
        <p:nvGraphicFramePr>
          <p:cNvPr id="4" name="Table 4">
            <a:extLst>
              <a:ext uri="{FF2B5EF4-FFF2-40B4-BE49-F238E27FC236}">
                <a16:creationId xmlns:a16="http://schemas.microsoft.com/office/drawing/2014/main" id="{70C0ED87-C92F-4974-BEC5-E32CB01E7BF4}"/>
              </a:ext>
            </a:extLst>
          </p:cNvPr>
          <p:cNvGraphicFramePr>
            <a:graphicFrameLocks noGrp="1"/>
          </p:cNvGraphicFramePr>
          <p:nvPr>
            <p:extLst>
              <p:ext uri="{D42A27DB-BD31-4B8C-83A1-F6EECF244321}">
                <p14:modId xmlns:p14="http://schemas.microsoft.com/office/powerpoint/2010/main" val="1275057031"/>
              </p:ext>
            </p:extLst>
          </p:nvPr>
        </p:nvGraphicFramePr>
        <p:xfrm>
          <a:off x="3690484" y="4425399"/>
          <a:ext cx="8128000" cy="1112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859471262"/>
                    </a:ext>
                  </a:extLst>
                </a:gridCol>
                <a:gridCol w="4064000">
                  <a:extLst>
                    <a:ext uri="{9D8B030D-6E8A-4147-A177-3AD203B41FA5}">
                      <a16:colId xmlns:a16="http://schemas.microsoft.com/office/drawing/2014/main" val="943270211"/>
                    </a:ext>
                  </a:extLst>
                </a:gridCol>
              </a:tblGrid>
              <a:tr h="370840">
                <a:tc>
                  <a:txBody>
                    <a:bodyPr/>
                    <a:lstStyle/>
                    <a:p>
                      <a:r>
                        <a:rPr lang="en-GB" sz="1400" b="0" dirty="0" err="1">
                          <a:solidFill>
                            <a:schemeClr val="tx1"/>
                          </a:solidFill>
                        </a:rPr>
                        <a:t>empiètement</a:t>
                      </a:r>
                      <a:r>
                        <a:rPr lang="en-GB" sz="1400" b="0" dirty="0">
                          <a:solidFill>
                            <a:schemeClr val="tx1"/>
                          </a:solidFill>
                        </a:rPr>
                        <a:t> type I – max 2 </a:t>
                      </a:r>
                      <a:r>
                        <a:rPr lang="en-GB" sz="1400" b="0" dirty="0" err="1">
                          <a:solidFill>
                            <a:schemeClr val="tx1"/>
                          </a:solidFill>
                        </a:rPr>
                        <a:t>personnes</a:t>
                      </a:r>
                      <a:endParaRPr lang="en-GB" sz="1400" b="0" dirty="0">
                        <a:solidFill>
                          <a:schemeClr val="tx1"/>
                        </a:solidFill>
                      </a:endParaRPr>
                    </a:p>
                  </a:txBody>
                  <a:tcPr>
                    <a:noFill/>
                  </a:tcPr>
                </a:tc>
                <a:tc>
                  <a:txBody>
                    <a:bodyPr/>
                    <a:lstStyle/>
                    <a:p>
                      <a:r>
                        <a:rPr lang="en-GB" sz="1400" b="0" dirty="0">
                          <a:solidFill>
                            <a:schemeClr val="tx1"/>
                          </a:solidFill>
                        </a:rPr>
                        <a:t>min. </a:t>
                      </a:r>
                      <a:r>
                        <a:rPr lang="en-GB" sz="1400" b="1" dirty="0">
                          <a:solidFill>
                            <a:schemeClr val="tx1"/>
                          </a:solidFill>
                        </a:rPr>
                        <a:t>8 sec</a:t>
                      </a:r>
                    </a:p>
                  </a:txBody>
                  <a:tcPr>
                    <a:noFill/>
                  </a:tcPr>
                </a:tc>
                <a:extLst>
                  <a:ext uri="{0D108BD9-81ED-4DB2-BD59-A6C34878D82A}">
                    <a16:rowId xmlns:a16="http://schemas.microsoft.com/office/drawing/2014/main" val="3900968915"/>
                  </a:ext>
                </a:extLst>
              </a:tr>
              <a:tr h="370840">
                <a:tc>
                  <a:txBody>
                    <a:bodyPr/>
                    <a:lstStyle/>
                    <a:p>
                      <a:r>
                        <a:rPr lang="en-GB" sz="1400" dirty="0" err="1"/>
                        <a:t>empiètement</a:t>
                      </a:r>
                      <a:r>
                        <a:rPr lang="en-GB" sz="1400" dirty="0"/>
                        <a:t> type I – plus que 2 </a:t>
                      </a:r>
                      <a:r>
                        <a:rPr lang="en-GB" sz="1400" dirty="0" err="1"/>
                        <a:t>personnes</a:t>
                      </a:r>
                      <a:endParaRPr lang="en-GB" sz="1400" dirty="0"/>
                    </a:p>
                  </a:txBody>
                  <a:tcPr>
                    <a:lnB w="12700" cmpd="sng">
                      <a:noFill/>
                    </a:lnB>
                    <a:noFill/>
                  </a:tcPr>
                </a:tc>
                <a:tc>
                  <a:txBody>
                    <a:bodyPr/>
                    <a:lstStyle/>
                    <a:p>
                      <a:r>
                        <a:rPr lang="en-GB" sz="1400" dirty="0"/>
                        <a:t>min. </a:t>
                      </a:r>
                      <a:r>
                        <a:rPr lang="en-GB" sz="1400" b="1" dirty="0"/>
                        <a:t>12 sec</a:t>
                      </a:r>
                    </a:p>
                  </a:txBody>
                  <a:tcPr>
                    <a:noFill/>
                  </a:tcPr>
                </a:tc>
                <a:extLst>
                  <a:ext uri="{0D108BD9-81ED-4DB2-BD59-A6C34878D82A}">
                    <a16:rowId xmlns:a16="http://schemas.microsoft.com/office/drawing/2014/main" val="1244978252"/>
                  </a:ext>
                </a:extLst>
              </a:tr>
              <a:tr h="370840">
                <a:tc>
                  <a:txBody>
                    <a:bodyPr/>
                    <a:lstStyle/>
                    <a:p>
                      <a:r>
                        <a:rPr lang="en-GB" sz="1400" dirty="0" err="1"/>
                        <a:t>empiètement</a:t>
                      </a:r>
                      <a:r>
                        <a:rPr lang="en-GB" sz="1400" dirty="0"/>
                        <a:t> type II (max 2 </a:t>
                      </a:r>
                      <a:r>
                        <a:rPr lang="en-GB" sz="1400" dirty="0" err="1"/>
                        <a:t>postes</a:t>
                      </a:r>
                      <a:r>
                        <a:rPr lang="en-GB" sz="1400" dirty="0"/>
                        <a:t> de travail)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400" dirty="0"/>
                        <a:t>min. </a:t>
                      </a:r>
                      <a:r>
                        <a:rPr lang="en-GB" sz="1400" b="1" dirty="0"/>
                        <a:t>15 sec</a:t>
                      </a:r>
                    </a:p>
                  </a:txBody>
                  <a:tcPr>
                    <a:lnL w="12700" cmpd="sng">
                      <a:noFill/>
                    </a:lnL>
                    <a:noFill/>
                  </a:tcPr>
                </a:tc>
                <a:extLst>
                  <a:ext uri="{0D108BD9-81ED-4DB2-BD59-A6C34878D82A}">
                    <a16:rowId xmlns:a16="http://schemas.microsoft.com/office/drawing/2014/main" val="134996120"/>
                  </a:ext>
                </a:extLst>
              </a:tr>
            </a:tbl>
          </a:graphicData>
        </a:graphic>
      </p:graphicFrame>
    </p:spTree>
    <p:extLst>
      <p:ext uri="{BB962C8B-B14F-4D97-AF65-F5344CB8AC3E}">
        <p14:creationId xmlns:p14="http://schemas.microsoft.com/office/powerpoint/2010/main" val="256552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8455875" y="156630"/>
            <a:ext cx="3432317" cy="360363"/>
          </a:xfrm>
        </p:spPr>
        <p:txBody>
          <a:bodyPr/>
          <a:lstStyle/>
          <a:p>
            <a:r>
              <a:rPr lang="en-GB" dirty="0"/>
              <a:t>2. </a:t>
            </a:r>
            <a:r>
              <a:rPr lang="en-GB" dirty="0" err="1"/>
              <a:t>Système</a:t>
            </a:r>
            <a:r>
              <a:rPr lang="en-GB" dirty="0"/>
              <a:t> de protection avec </a:t>
            </a:r>
            <a:r>
              <a:rPr lang="en-GB" dirty="0" err="1"/>
              <a:t>Annonceur</a:t>
            </a:r>
            <a:endParaRPr lang="en-GB" dirty="0"/>
          </a:p>
          <a:p>
            <a:r>
              <a:rPr lang="en-GB" dirty="0"/>
              <a:t>Phase 1: Etude </a:t>
            </a:r>
            <a:r>
              <a:rPr lang="en-GB" dirty="0" err="1"/>
              <a:t>théorique</a:t>
            </a:r>
            <a:endParaRPr lang="en-GB" dirty="0"/>
          </a:p>
        </p:txBody>
      </p:sp>
      <p:sp>
        <p:nvSpPr>
          <p:cNvPr id="35" name="Title 1"/>
          <p:cNvSpPr>
            <a:spLocks noGrp="1"/>
          </p:cNvSpPr>
          <p:nvPr>
            <p:ph type="title" idx="4294967295"/>
          </p:nvPr>
        </p:nvSpPr>
        <p:spPr>
          <a:xfrm>
            <a:off x="1055440" y="494239"/>
            <a:ext cx="8064500" cy="616960"/>
          </a:xfrm>
          <a:prstGeom prst="rect">
            <a:avLst/>
          </a:prstGeom>
        </p:spPr>
        <p:txBody>
          <a:bodyPr/>
          <a:lstStyle/>
          <a:p>
            <a:pPr>
              <a:tabLst>
                <a:tab pos="542925" algn="l"/>
              </a:tabLst>
            </a:pPr>
            <a:br>
              <a:rPr lang="en-US" sz="2000" dirty="0"/>
            </a:br>
            <a:r>
              <a:rPr lang="en-US" sz="1800" b="1" kern="0" dirty="0">
                <a:solidFill>
                  <a:srgbClr val="0070C0"/>
                </a:solidFill>
              </a:rPr>
              <a:t>Distance </a:t>
            </a:r>
            <a:r>
              <a:rPr lang="en-US" sz="1800" b="1" kern="0" dirty="0" err="1">
                <a:solidFill>
                  <a:srgbClr val="0070C0"/>
                </a:solidFill>
              </a:rPr>
              <a:t>d’avertissement</a:t>
            </a:r>
            <a:endParaRPr lang="en-US" sz="1800" b="1" kern="0" dirty="0">
              <a:solidFill>
                <a:srgbClr val="0070C0"/>
              </a:solidFill>
            </a:endParaRPr>
          </a:p>
        </p:txBody>
      </p:sp>
      <p:sp>
        <p:nvSpPr>
          <p:cNvPr id="17" name="Rounded Rectangle 12"/>
          <p:cNvSpPr/>
          <p:nvPr/>
        </p:nvSpPr>
        <p:spPr bwMode="auto">
          <a:xfrm>
            <a:off x="1055440" y="1628800"/>
            <a:ext cx="6418306" cy="1194041"/>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600" b="1" dirty="0"/>
              <a:t>La distance d’avertissement </a:t>
            </a:r>
            <a:r>
              <a:rPr lang="fr-BE" sz="1600" dirty="0"/>
              <a:t>est, par rapport à l’endroit de l’occupation, la distance minimale à laquelle l’arrivée des mouvements doit être observée par l’annonceur pour permettre d’arrêter tout risques d’empiètement à temps. </a:t>
            </a:r>
          </a:p>
          <a:p>
            <a:pPr algn="just">
              <a:defRPr/>
            </a:pPr>
            <a:endParaRPr lang="fr-BE" sz="1600" dirty="0"/>
          </a:p>
        </p:txBody>
      </p:sp>
      <p:pic>
        <p:nvPicPr>
          <p:cNvPr id="9" name="Object 3"/>
          <p:cNvPicPr>
            <a:picLocks noChangeArrowheads="1"/>
          </p:cNvPicPr>
          <p:nvPr/>
        </p:nvPicPr>
        <p:blipFill>
          <a:blip r:embed="rId2" cstate="email">
            <a:extLst>
              <a:ext uri="{28A0092B-C50C-407E-A947-70E740481C1C}">
                <a14:useLocalDpi xmlns:a14="http://schemas.microsoft.com/office/drawing/2010/main"/>
              </a:ext>
            </a:extLst>
          </a:blip>
          <a:srcRect l="-24509" t="-18781" r="-26208" b="-5528"/>
          <a:stretch>
            <a:fillRect/>
          </a:stretch>
        </p:blipFill>
        <p:spPr bwMode="auto">
          <a:xfrm rot="21178767">
            <a:off x="1167964" y="1010561"/>
            <a:ext cx="3527203" cy="2057611"/>
          </a:xfrm>
          <a:prstGeom prst="rect">
            <a:avLst/>
          </a:prstGeom>
          <a:noFill/>
          <a:ln w="9525">
            <a:noFill/>
            <a:miter lim="800000"/>
            <a:headEnd/>
            <a:tailEnd/>
          </a:ln>
        </p:spPr>
      </p:pic>
      <p:sp>
        <p:nvSpPr>
          <p:cNvPr id="11" name="Afgeronde rechthoek 14"/>
          <p:cNvSpPr/>
          <p:nvPr/>
        </p:nvSpPr>
        <p:spPr bwMode="auto">
          <a:xfrm>
            <a:off x="1055441" y="5085184"/>
            <a:ext cx="6418306" cy="504056"/>
          </a:xfrm>
          <a:prstGeom prst="roundRect">
            <a:avLst/>
          </a:prstGeom>
          <a:noFill/>
          <a:ln w="12700" cap="flat" cmpd="sng" algn="ctr">
            <a:solidFill>
              <a:srgbClr val="0070C0"/>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dirty="0"/>
              <a:t>La </a:t>
            </a:r>
            <a:r>
              <a:rPr lang="nl-BE" sz="1400" dirty="0" err="1"/>
              <a:t>distance</a:t>
            </a:r>
            <a:r>
              <a:rPr lang="nl-BE" sz="1400" dirty="0"/>
              <a:t> </a:t>
            </a:r>
            <a:r>
              <a:rPr lang="nl-BE" sz="1400" dirty="0" err="1"/>
              <a:t>d’avertissement</a:t>
            </a:r>
            <a:r>
              <a:rPr lang="nl-BE" sz="1400" dirty="0"/>
              <a:t> </a:t>
            </a:r>
            <a:r>
              <a:rPr lang="nl-BE" sz="1400" dirty="0" err="1"/>
              <a:t>assure</a:t>
            </a:r>
            <a:r>
              <a:rPr lang="nl-BE" sz="1400" dirty="0"/>
              <a:t> que </a:t>
            </a:r>
            <a:r>
              <a:rPr lang="nl-BE" sz="1400" dirty="0" err="1"/>
              <a:t>le</a:t>
            </a:r>
            <a:r>
              <a:rPr lang="nl-BE" sz="1400" dirty="0"/>
              <a:t> principe de base </a:t>
            </a:r>
            <a:r>
              <a:rPr lang="nl-BE" sz="1400" dirty="0" err="1"/>
              <a:t>est</a:t>
            </a:r>
            <a:r>
              <a:rPr lang="nl-BE" sz="1400" dirty="0"/>
              <a:t> </a:t>
            </a:r>
            <a:r>
              <a:rPr lang="nl-BE" sz="1400" dirty="0" err="1"/>
              <a:t>garanti</a:t>
            </a:r>
            <a:r>
              <a:rPr lang="nl-BE" sz="1400" dirty="0"/>
              <a:t>.</a:t>
            </a:r>
            <a:endParaRPr lang="nl-BE" sz="1200" i="1" dirty="0"/>
          </a:p>
        </p:txBody>
      </p:sp>
      <p:grpSp>
        <p:nvGrpSpPr>
          <p:cNvPr id="13" name="Group 12"/>
          <p:cNvGrpSpPr/>
          <p:nvPr/>
        </p:nvGrpSpPr>
        <p:grpSpPr>
          <a:xfrm>
            <a:off x="6963416" y="981722"/>
            <a:ext cx="4746788" cy="4787538"/>
            <a:chOff x="7035425" y="1237907"/>
            <a:chExt cx="4746788" cy="4787538"/>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874" y="1270219"/>
              <a:ext cx="3076339" cy="4755226"/>
            </a:xfrm>
            <a:prstGeom prst="rect">
              <a:avLst/>
            </a:prstGeom>
          </p:spPr>
        </p:pic>
        <p:pic>
          <p:nvPicPr>
            <p:cNvPr id="15" name="Picture 14"/>
            <p:cNvPicPr>
              <a:picLocks noChangeAspect="1"/>
            </p:cNvPicPr>
            <p:nvPr/>
          </p:nvPicPr>
          <p:blipFill>
            <a:blip r:embed="rId4"/>
            <a:stretch>
              <a:fillRect/>
            </a:stretch>
          </p:blipFill>
          <p:spPr>
            <a:xfrm>
              <a:off x="7035425" y="1237907"/>
              <a:ext cx="1670449" cy="648071"/>
            </a:xfrm>
            <a:prstGeom prst="rect">
              <a:avLst/>
            </a:prstGeom>
          </p:spPr>
        </p:pic>
      </p:grpSp>
    </p:spTree>
    <p:extLst>
      <p:ext uri="{BB962C8B-B14F-4D97-AF65-F5344CB8AC3E}">
        <p14:creationId xmlns:p14="http://schemas.microsoft.com/office/powerpoint/2010/main" val="399775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8760296" y="210947"/>
            <a:ext cx="3216293" cy="360363"/>
          </a:xfrm>
        </p:spPr>
        <p:txBody>
          <a:bodyPr/>
          <a:lstStyle/>
          <a:p>
            <a:r>
              <a:rPr lang="en-GB" dirty="0"/>
              <a:t>2. </a:t>
            </a:r>
            <a:r>
              <a:rPr lang="en-GB" dirty="0" err="1"/>
              <a:t>Système</a:t>
            </a:r>
            <a:r>
              <a:rPr lang="en-GB" dirty="0"/>
              <a:t> de protection avec </a:t>
            </a:r>
            <a:r>
              <a:rPr lang="en-GB" dirty="0" err="1"/>
              <a:t>Annonceur</a:t>
            </a:r>
            <a:endParaRPr lang="en-GB" dirty="0"/>
          </a:p>
          <a:p>
            <a:r>
              <a:rPr lang="en-GB" dirty="0"/>
              <a:t>Phase 1: Etude </a:t>
            </a:r>
            <a:r>
              <a:rPr lang="en-GB" dirty="0" err="1"/>
              <a:t>théorique</a:t>
            </a:r>
            <a:endParaRPr lang="en-GB" dirty="0"/>
          </a:p>
        </p:txBody>
      </p:sp>
      <p:sp>
        <p:nvSpPr>
          <p:cNvPr id="35" name="Title 1"/>
          <p:cNvSpPr>
            <a:spLocks noGrp="1"/>
          </p:cNvSpPr>
          <p:nvPr>
            <p:ph type="title" idx="4294967295"/>
          </p:nvPr>
        </p:nvSpPr>
        <p:spPr>
          <a:xfrm>
            <a:off x="1553654" y="283039"/>
            <a:ext cx="8064500" cy="616960"/>
          </a:xfrm>
          <a:prstGeom prst="rect">
            <a:avLst/>
          </a:prstGeom>
        </p:spPr>
        <p:txBody>
          <a:bodyPr/>
          <a:lstStyle/>
          <a:p>
            <a:pPr>
              <a:tabLst>
                <a:tab pos="542925" algn="l"/>
              </a:tabLst>
            </a:pPr>
            <a:br>
              <a:rPr lang="en-US" sz="2000" dirty="0"/>
            </a:br>
            <a:r>
              <a:rPr lang="en-US" sz="1800" b="1" kern="0" dirty="0">
                <a:solidFill>
                  <a:srgbClr val="0070C0"/>
                </a:solidFill>
              </a:rPr>
              <a:t>Relation entre le </a:t>
            </a:r>
            <a:r>
              <a:rPr lang="en-US" sz="1800" b="1" kern="0" dirty="0" err="1">
                <a:solidFill>
                  <a:srgbClr val="0070C0"/>
                </a:solidFill>
              </a:rPr>
              <a:t>délai</a:t>
            </a:r>
            <a:r>
              <a:rPr lang="en-US" sz="1800" b="1" kern="0" dirty="0">
                <a:solidFill>
                  <a:srgbClr val="0070C0"/>
                </a:solidFill>
              </a:rPr>
              <a:t> de </a:t>
            </a:r>
            <a:r>
              <a:rPr lang="en-US" sz="1800" b="1" kern="0" dirty="0" err="1">
                <a:solidFill>
                  <a:srgbClr val="0070C0"/>
                </a:solidFill>
              </a:rPr>
              <a:t>dégagement</a:t>
            </a:r>
            <a:r>
              <a:rPr lang="en-US" sz="1800" b="1" kern="0" dirty="0">
                <a:solidFill>
                  <a:srgbClr val="0070C0"/>
                </a:solidFill>
              </a:rPr>
              <a:t> et la distance d’avertissement</a:t>
            </a:r>
          </a:p>
        </p:txBody>
      </p:sp>
      <p:sp>
        <p:nvSpPr>
          <p:cNvPr id="10" name="Rectangle 9"/>
          <p:cNvSpPr/>
          <p:nvPr/>
        </p:nvSpPr>
        <p:spPr bwMode="auto">
          <a:xfrm>
            <a:off x="1968303" y="1503244"/>
            <a:ext cx="1527288" cy="511530"/>
          </a:xfrm>
          <a:prstGeom prst="rect">
            <a:avLst/>
          </a:prstGeom>
          <a:solidFill>
            <a:srgbClr val="FF9999"/>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100" b="1" dirty="0">
                <a:solidFill>
                  <a:schemeClr val="bg1">
                    <a:lumMod val="50000"/>
                  </a:schemeClr>
                </a:solidFill>
              </a:rPr>
              <a:t>DISTANCE D’AVERTISSEMENT[m]</a:t>
            </a:r>
          </a:p>
        </p:txBody>
      </p:sp>
      <p:grpSp>
        <p:nvGrpSpPr>
          <p:cNvPr id="12" name="Group 11"/>
          <p:cNvGrpSpPr/>
          <p:nvPr/>
        </p:nvGrpSpPr>
        <p:grpSpPr>
          <a:xfrm>
            <a:off x="4023965" y="1461589"/>
            <a:ext cx="1607417" cy="1313644"/>
            <a:chOff x="2562370" y="1118688"/>
            <a:chExt cx="1607417" cy="1158675"/>
          </a:xfrm>
        </p:grpSpPr>
        <p:sp>
          <p:nvSpPr>
            <p:cNvPr id="13" name="Rectangle 12"/>
            <p:cNvSpPr/>
            <p:nvPr/>
          </p:nvSpPr>
          <p:spPr bwMode="auto">
            <a:xfrm>
              <a:off x="2594940" y="1160344"/>
              <a:ext cx="1527287" cy="1117019"/>
            </a:xfrm>
            <a:prstGeom prst="rect">
              <a:avLst/>
            </a:prstGeom>
            <a:solidFill>
              <a:schemeClr val="bg2">
                <a:lumMod val="90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1100" b="1">
                <a:solidFill>
                  <a:schemeClr val="bg1">
                    <a:lumMod val="50000"/>
                  </a:schemeClr>
                </a:solidFill>
              </a:endParaRPr>
            </a:p>
          </p:txBody>
        </p:sp>
        <p:grpSp>
          <p:nvGrpSpPr>
            <p:cNvPr id="14" name="Group 13"/>
            <p:cNvGrpSpPr>
              <a:grpSpLocks noChangeAspect="1"/>
            </p:cNvGrpSpPr>
            <p:nvPr/>
          </p:nvGrpSpPr>
          <p:grpSpPr>
            <a:xfrm>
              <a:off x="3136864" y="1642658"/>
              <a:ext cx="443439" cy="537788"/>
              <a:chOff x="5857146" y="4967804"/>
              <a:chExt cx="1085217" cy="1316113"/>
            </a:xfrm>
          </p:grpSpPr>
          <p:grpSp>
            <p:nvGrpSpPr>
              <p:cNvPr id="16" name="Group 15"/>
              <p:cNvGrpSpPr/>
              <p:nvPr/>
            </p:nvGrpSpPr>
            <p:grpSpPr>
              <a:xfrm>
                <a:off x="5857146" y="4967804"/>
                <a:ext cx="1085217" cy="1316113"/>
                <a:chOff x="5723230" y="3311659"/>
                <a:chExt cx="1085217" cy="1316113"/>
              </a:xfrm>
            </p:grpSpPr>
            <p:grpSp>
              <p:nvGrpSpPr>
                <p:cNvPr id="20" name="Group 19"/>
                <p:cNvGrpSpPr>
                  <a:grpSpLocks noChangeAspect="1"/>
                </p:cNvGrpSpPr>
                <p:nvPr/>
              </p:nvGrpSpPr>
              <p:grpSpPr>
                <a:xfrm>
                  <a:off x="5723230" y="3311659"/>
                  <a:ext cx="1085217" cy="1316113"/>
                  <a:chOff x="5913097" y="3270693"/>
                  <a:chExt cx="895350" cy="1085849"/>
                </a:xfrm>
              </p:grpSpPr>
              <p:pic>
                <p:nvPicPr>
                  <p:cNvPr id="22" name="Picture 3"/>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13097" y="3270693"/>
                    <a:ext cx="895350" cy="1085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Arc 22"/>
                  <p:cNvSpPr>
                    <a:spLocks noChangeAspect="1"/>
                  </p:cNvSpPr>
                  <p:nvPr/>
                </p:nvSpPr>
                <p:spPr bwMode="auto">
                  <a:xfrm>
                    <a:off x="5941268" y="3612517"/>
                    <a:ext cx="756367" cy="709093"/>
                  </a:xfrm>
                  <a:prstGeom prst="arc">
                    <a:avLst>
                      <a:gd name="adj1" fmla="val 21578772"/>
                      <a:gd name="adj2" fmla="val 2890240"/>
                    </a:avLst>
                  </a:prstGeom>
                  <a:solidFill>
                    <a:srgbClr val="CC00FF"/>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grpSp>
            <p:sp>
              <p:nvSpPr>
                <p:cNvPr id="21" name="Arc 20"/>
                <p:cNvSpPr>
                  <a:spLocks noChangeAspect="1"/>
                </p:cNvSpPr>
                <p:nvPr/>
              </p:nvSpPr>
              <p:spPr bwMode="auto">
                <a:xfrm rot="2734486">
                  <a:off x="5755603" y="3658133"/>
                  <a:ext cx="920304" cy="862784"/>
                </a:xfrm>
                <a:prstGeom prst="arc">
                  <a:avLst>
                    <a:gd name="adj1" fmla="val 65272"/>
                    <a:gd name="adj2" fmla="val 2890240"/>
                  </a:avLst>
                </a:prstGeom>
                <a:solidFill>
                  <a:srgbClr val="FF00FF"/>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grpSp>
          <p:sp>
            <p:nvSpPr>
              <p:cNvPr id="18" name="Arc 17"/>
              <p:cNvSpPr>
                <a:spLocks noChangeAspect="1"/>
              </p:cNvSpPr>
              <p:nvPr/>
            </p:nvSpPr>
            <p:spPr bwMode="auto">
              <a:xfrm rot="2734486">
                <a:off x="5889519" y="5301743"/>
                <a:ext cx="920304" cy="862784"/>
              </a:xfrm>
              <a:prstGeom prst="arc">
                <a:avLst>
                  <a:gd name="adj1" fmla="val 2725930"/>
                  <a:gd name="adj2" fmla="val 4862876"/>
                </a:avLst>
              </a:prstGeom>
              <a:solidFill>
                <a:schemeClr val="tx2"/>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19" name="Arc 18"/>
              <p:cNvSpPr>
                <a:spLocks noChangeAspect="1"/>
              </p:cNvSpPr>
              <p:nvPr/>
            </p:nvSpPr>
            <p:spPr bwMode="auto">
              <a:xfrm>
                <a:off x="5897318" y="5357529"/>
                <a:ext cx="922938" cy="865255"/>
              </a:xfrm>
              <a:prstGeom prst="arc">
                <a:avLst>
                  <a:gd name="adj1" fmla="val 16168248"/>
                  <a:gd name="adj2" fmla="val 21562679"/>
                </a:avLst>
              </a:prstGeom>
              <a:solidFill>
                <a:srgbClr val="33CC33"/>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grpSp>
        <p:sp>
          <p:nvSpPr>
            <p:cNvPr id="15" name="TextBox 14"/>
            <p:cNvSpPr txBox="1"/>
            <p:nvPr/>
          </p:nvSpPr>
          <p:spPr>
            <a:xfrm>
              <a:off x="2562370" y="1118688"/>
              <a:ext cx="1607417" cy="600164"/>
            </a:xfrm>
            <a:prstGeom prst="rect">
              <a:avLst/>
            </a:prstGeom>
            <a:noFill/>
          </p:spPr>
          <p:txBody>
            <a:bodyPr wrap="square" rtlCol="0">
              <a:spAutoFit/>
            </a:bodyPr>
            <a:lstStyle/>
            <a:p>
              <a:pPr algn="ctr"/>
              <a:r>
                <a:rPr lang="en-US" sz="1100" b="1" dirty="0">
                  <a:solidFill>
                    <a:schemeClr val="bg1">
                      <a:lumMod val="50000"/>
                    </a:schemeClr>
                  </a:solidFill>
                </a:rPr>
                <a:t>DELAI DE DEGAGEMENT</a:t>
              </a:r>
            </a:p>
            <a:p>
              <a:pPr algn="ctr"/>
              <a:r>
                <a:rPr lang="en-US" sz="1100" b="1" dirty="0">
                  <a:solidFill>
                    <a:schemeClr val="bg1">
                      <a:lumMod val="50000"/>
                    </a:schemeClr>
                  </a:solidFill>
                </a:rPr>
                <a:t>[sec]</a:t>
              </a:r>
              <a:endParaRPr lang="en-US" b="1" dirty="0">
                <a:solidFill>
                  <a:schemeClr val="bg1">
                    <a:lumMod val="50000"/>
                  </a:schemeClr>
                </a:solidFill>
              </a:endParaRPr>
            </a:p>
          </p:txBody>
        </p:sp>
      </p:grpSp>
      <p:sp>
        <p:nvSpPr>
          <p:cNvPr id="24" name="Rectangle 23"/>
          <p:cNvSpPr/>
          <p:nvPr/>
        </p:nvSpPr>
        <p:spPr bwMode="auto">
          <a:xfrm>
            <a:off x="6144766" y="1503243"/>
            <a:ext cx="2160240" cy="1271990"/>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100" b="1" dirty="0" err="1">
                <a:solidFill>
                  <a:schemeClr val="bg1">
                    <a:lumMod val="50000"/>
                  </a:schemeClr>
                </a:solidFill>
              </a:rPr>
              <a:t>Vitesse</a:t>
            </a:r>
            <a:r>
              <a:rPr lang="en-US" sz="1100" b="1" dirty="0">
                <a:solidFill>
                  <a:schemeClr val="bg1">
                    <a:lumMod val="50000"/>
                  </a:schemeClr>
                </a:solidFill>
              </a:rPr>
              <a:t> </a:t>
            </a:r>
            <a:r>
              <a:rPr lang="en-US" sz="1100" b="1" dirty="0" err="1">
                <a:solidFill>
                  <a:schemeClr val="bg1">
                    <a:lumMod val="50000"/>
                  </a:schemeClr>
                </a:solidFill>
              </a:rPr>
              <a:t>maximale</a:t>
            </a:r>
            <a:r>
              <a:rPr lang="en-US" sz="1100" b="1" dirty="0">
                <a:solidFill>
                  <a:schemeClr val="bg1">
                    <a:lumMod val="50000"/>
                  </a:schemeClr>
                </a:solidFill>
              </a:rPr>
              <a:t> du </a:t>
            </a:r>
            <a:r>
              <a:rPr lang="en-US" sz="1100" b="1" dirty="0" err="1">
                <a:solidFill>
                  <a:schemeClr val="bg1">
                    <a:lumMod val="50000"/>
                  </a:schemeClr>
                </a:solidFill>
              </a:rPr>
              <a:t>mouvement</a:t>
            </a:r>
            <a:r>
              <a:rPr lang="en-US" sz="1100" b="1" dirty="0">
                <a:solidFill>
                  <a:schemeClr val="bg1">
                    <a:lumMod val="50000"/>
                  </a:schemeClr>
                </a:solidFill>
              </a:rPr>
              <a:t> autorisée sur les zones de travail et annonce [m/sec]</a:t>
            </a:r>
          </a:p>
          <a:p>
            <a:pPr algn="ctr"/>
            <a:endParaRPr lang="en-US" sz="1100" b="1" dirty="0">
              <a:solidFill>
                <a:schemeClr val="bg1">
                  <a:lumMod val="50000"/>
                </a:schemeClr>
              </a:solidFill>
            </a:endParaRPr>
          </a:p>
          <a:p>
            <a:pPr algn="ctr"/>
            <a:r>
              <a:rPr lang="en-US" sz="2000" b="1" dirty="0">
                <a:solidFill>
                  <a:schemeClr val="bg1">
                    <a:lumMod val="50000"/>
                  </a:schemeClr>
                </a:solidFill>
              </a:rPr>
              <a:t>V</a:t>
            </a:r>
            <a:r>
              <a:rPr lang="en-US" sz="1100" b="1" dirty="0">
                <a:solidFill>
                  <a:schemeClr val="bg1">
                    <a:lumMod val="50000"/>
                  </a:schemeClr>
                </a:solidFill>
              </a:rPr>
              <a:t>max</a:t>
            </a:r>
          </a:p>
        </p:txBody>
      </p:sp>
      <p:sp>
        <p:nvSpPr>
          <p:cNvPr id="25" name="TextBox 24"/>
          <p:cNvSpPr txBox="1"/>
          <p:nvPr/>
        </p:nvSpPr>
        <p:spPr>
          <a:xfrm>
            <a:off x="3480470" y="1503244"/>
            <a:ext cx="576064" cy="338554"/>
          </a:xfrm>
          <a:prstGeom prst="rect">
            <a:avLst/>
          </a:prstGeom>
          <a:noFill/>
        </p:spPr>
        <p:txBody>
          <a:bodyPr wrap="square" rtlCol="0">
            <a:spAutoFit/>
          </a:bodyPr>
          <a:lstStyle/>
          <a:p>
            <a:pPr algn="ctr"/>
            <a:r>
              <a:rPr lang="en-US" sz="1600"/>
              <a:t>=</a:t>
            </a:r>
          </a:p>
        </p:txBody>
      </p:sp>
      <p:sp>
        <p:nvSpPr>
          <p:cNvPr id="26" name="TextBox 25"/>
          <p:cNvSpPr txBox="1"/>
          <p:nvPr/>
        </p:nvSpPr>
        <p:spPr>
          <a:xfrm>
            <a:off x="5568702" y="1503244"/>
            <a:ext cx="576064" cy="338554"/>
          </a:xfrm>
          <a:prstGeom prst="rect">
            <a:avLst/>
          </a:prstGeom>
          <a:noFill/>
        </p:spPr>
        <p:txBody>
          <a:bodyPr wrap="square" rtlCol="0">
            <a:spAutoFit/>
          </a:bodyPr>
          <a:lstStyle/>
          <a:p>
            <a:pPr algn="ctr"/>
            <a:r>
              <a:rPr lang="en-US" sz="1600"/>
              <a:t>x</a:t>
            </a:r>
          </a:p>
        </p:txBody>
      </p:sp>
      <p:sp>
        <p:nvSpPr>
          <p:cNvPr id="43" name="Rounded Rectangle 12"/>
          <p:cNvSpPr/>
          <p:nvPr/>
        </p:nvSpPr>
        <p:spPr bwMode="auto">
          <a:xfrm>
            <a:off x="1775520" y="3717032"/>
            <a:ext cx="7488832" cy="1226915"/>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defRPr/>
            </a:pPr>
            <a:r>
              <a:rPr lang="fr-BE" sz="1600" dirty="0">
                <a:latin typeface="+mn-lt"/>
              </a:rPr>
              <a:t>Cette distance est égale au délai de dégagement exprimé en secondes, multipliée par la vitesse maximale autorisée sur les zones de travail et d’annonce, exprimée en mètres par seconde (ralentissement temporaire </a:t>
            </a:r>
            <a:r>
              <a:rPr lang="fr-BE" sz="1600" b="1" dirty="0">
                <a:latin typeface="+mn-lt"/>
              </a:rPr>
              <a:t>exclu</a:t>
            </a:r>
            <a:r>
              <a:rPr lang="fr-BE" sz="1600" dirty="0">
                <a:latin typeface="+mn-lt"/>
              </a:rPr>
              <a:t>).</a:t>
            </a:r>
          </a:p>
          <a:p>
            <a:pPr algn="just">
              <a:defRPr/>
            </a:pPr>
            <a:endParaRPr lang="fr-BE" sz="1600" dirty="0">
              <a:latin typeface="+mn-lt"/>
            </a:endParaRPr>
          </a:p>
          <a:p>
            <a:pPr algn="just">
              <a:defRPr/>
            </a:pPr>
            <a:endParaRPr lang="fr-BE" sz="1600" dirty="0"/>
          </a:p>
        </p:txBody>
      </p:sp>
    </p:spTree>
    <p:extLst>
      <p:ext uri="{BB962C8B-B14F-4D97-AF65-F5344CB8AC3E}">
        <p14:creationId xmlns:p14="http://schemas.microsoft.com/office/powerpoint/2010/main" val="41771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8782318" y="192412"/>
            <a:ext cx="3144285" cy="360363"/>
          </a:xfrm>
        </p:spPr>
        <p:txBody>
          <a:bodyPr/>
          <a:lstStyle/>
          <a:p>
            <a:r>
              <a:rPr lang="en-GB" dirty="0"/>
              <a:t>2. </a:t>
            </a:r>
            <a:r>
              <a:rPr lang="en-GB" dirty="0" err="1"/>
              <a:t>Système</a:t>
            </a:r>
            <a:r>
              <a:rPr lang="en-GB" dirty="0"/>
              <a:t> de protection avec </a:t>
            </a:r>
            <a:r>
              <a:rPr lang="en-GB" dirty="0" err="1"/>
              <a:t>Annonceur</a:t>
            </a:r>
            <a:endParaRPr lang="en-GB" dirty="0"/>
          </a:p>
          <a:p>
            <a:r>
              <a:rPr lang="en-GB" dirty="0"/>
              <a:t>Phase 1: Etude </a:t>
            </a:r>
            <a:r>
              <a:rPr lang="en-GB" dirty="0" err="1"/>
              <a:t>théorique</a:t>
            </a:r>
            <a:endParaRPr lang="en-GB" dirty="0"/>
          </a:p>
        </p:txBody>
      </p:sp>
      <p:sp>
        <p:nvSpPr>
          <p:cNvPr id="35" name="Title 1"/>
          <p:cNvSpPr>
            <a:spLocks noGrp="1"/>
          </p:cNvSpPr>
          <p:nvPr>
            <p:ph type="title" idx="4294967295"/>
          </p:nvPr>
        </p:nvSpPr>
        <p:spPr>
          <a:xfrm>
            <a:off x="1553654" y="283039"/>
            <a:ext cx="8064500" cy="616960"/>
          </a:xfrm>
          <a:prstGeom prst="rect">
            <a:avLst/>
          </a:prstGeom>
        </p:spPr>
        <p:txBody>
          <a:bodyPr/>
          <a:lstStyle/>
          <a:p>
            <a:pPr>
              <a:tabLst>
                <a:tab pos="542925" algn="l"/>
              </a:tabLst>
            </a:pPr>
            <a:br>
              <a:rPr lang="en-US" sz="2000" dirty="0"/>
            </a:br>
            <a:r>
              <a:rPr lang="en-US" sz="1800" b="1" kern="0" dirty="0">
                <a:solidFill>
                  <a:srgbClr val="0070C0"/>
                </a:solidFill>
              </a:rPr>
              <a:t>Distance d’avertissement</a:t>
            </a:r>
          </a:p>
        </p:txBody>
      </p:sp>
      <p:sp>
        <p:nvSpPr>
          <p:cNvPr id="12" name="TextBox 11"/>
          <p:cNvSpPr txBox="1"/>
          <p:nvPr/>
        </p:nvSpPr>
        <p:spPr>
          <a:xfrm>
            <a:off x="2505582" y="6021288"/>
            <a:ext cx="3314800" cy="230832"/>
          </a:xfrm>
          <a:prstGeom prst="rect">
            <a:avLst/>
          </a:prstGeom>
          <a:noFill/>
        </p:spPr>
        <p:txBody>
          <a:bodyPr wrap="square" rtlCol="0">
            <a:spAutoFit/>
          </a:bodyPr>
          <a:lstStyle/>
          <a:p>
            <a:r>
              <a:rPr lang="en-US" sz="900" dirty="0"/>
              <a:t>	: point de </a:t>
            </a:r>
            <a:r>
              <a:rPr lang="en-US" sz="900" dirty="0" err="1"/>
              <a:t>détection</a:t>
            </a:r>
            <a:r>
              <a:rPr lang="en-US" sz="900" dirty="0"/>
              <a:t> </a:t>
            </a:r>
            <a:r>
              <a:rPr lang="en-US" sz="900" dirty="0" err="1"/>
              <a:t>côté</a:t>
            </a:r>
            <a:r>
              <a:rPr lang="en-US" sz="900" dirty="0"/>
              <a:t> Namur</a:t>
            </a:r>
          </a:p>
        </p:txBody>
      </p:sp>
      <p:sp>
        <p:nvSpPr>
          <p:cNvPr id="13" name="TextBox 12"/>
          <p:cNvSpPr txBox="1"/>
          <p:nvPr/>
        </p:nvSpPr>
        <p:spPr>
          <a:xfrm>
            <a:off x="5958836" y="6021288"/>
            <a:ext cx="3314800" cy="230832"/>
          </a:xfrm>
          <a:prstGeom prst="rect">
            <a:avLst/>
          </a:prstGeom>
          <a:noFill/>
        </p:spPr>
        <p:txBody>
          <a:bodyPr wrap="square" rtlCol="0">
            <a:spAutoFit/>
          </a:bodyPr>
          <a:lstStyle/>
          <a:p>
            <a:r>
              <a:rPr lang="en-US" sz="900" dirty="0"/>
              <a:t>	: point de </a:t>
            </a:r>
            <a:r>
              <a:rPr lang="en-US" sz="900" dirty="0" err="1"/>
              <a:t>détection</a:t>
            </a:r>
            <a:r>
              <a:rPr lang="en-US" sz="900" dirty="0"/>
              <a:t> </a:t>
            </a:r>
            <a:r>
              <a:rPr lang="en-US" sz="900" dirty="0" err="1"/>
              <a:t>côté</a:t>
            </a:r>
            <a:r>
              <a:rPr lang="en-US" sz="900" dirty="0"/>
              <a:t> Arlon</a:t>
            </a:r>
          </a:p>
        </p:txBody>
      </p:sp>
      <p:sp>
        <p:nvSpPr>
          <p:cNvPr id="16" name="Rounded Rectangle 15"/>
          <p:cNvSpPr/>
          <p:nvPr/>
        </p:nvSpPr>
        <p:spPr bwMode="auto">
          <a:xfrm>
            <a:off x="2505582" y="2883198"/>
            <a:ext cx="6686762" cy="3013124"/>
          </a:xfrm>
          <a:prstGeom prst="roundRect">
            <a:avLst/>
          </a:prstGeom>
          <a:noFill/>
          <a:ln w="317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40" name="Oval 39"/>
          <p:cNvSpPr/>
          <p:nvPr/>
        </p:nvSpPr>
        <p:spPr bwMode="auto">
          <a:xfrm>
            <a:off x="3336689" y="6069318"/>
            <a:ext cx="144016" cy="138793"/>
          </a:xfrm>
          <a:prstGeom prst="ellipse">
            <a:avLst/>
          </a:prstGeom>
          <a:solidFill>
            <a:srgbClr val="FF0000"/>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41" name="Rectangle 40"/>
          <p:cNvSpPr/>
          <p:nvPr/>
        </p:nvSpPr>
        <p:spPr bwMode="auto">
          <a:xfrm>
            <a:off x="6744072" y="6076355"/>
            <a:ext cx="144016" cy="124718"/>
          </a:xfrm>
          <a:prstGeom prst="rect">
            <a:avLst/>
          </a:prstGeom>
          <a:solidFill>
            <a:srgbClr val="FF0000"/>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66" name="Picture 6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1878" y="892781"/>
            <a:ext cx="5565963" cy="1193960"/>
          </a:xfrm>
          <a:prstGeom prst="rect">
            <a:avLst/>
          </a:prstGeom>
        </p:spPr>
      </p:pic>
      <p:sp>
        <p:nvSpPr>
          <p:cNvPr id="67" name="Down Arrow 66"/>
          <p:cNvSpPr/>
          <p:nvPr/>
        </p:nvSpPr>
        <p:spPr bwMode="auto">
          <a:xfrm>
            <a:off x="3598986" y="1500870"/>
            <a:ext cx="492620" cy="1379837"/>
          </a:xfrm>
          <a:prstGeom prst="downArrow">
            <a:avLst/>
          </a:prstGeom>
          <a:solidFill>
            <a:srgbClr val="FF9999"/>
          </a:solidFill>
          <a:ln w="31750" cap="flat" cmpd="sng" algn="ctr">
            <a:solidFill>
              <a:srgbClr val="FF99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grpSp>
        <p:nvGrpSpPr>
          <p:cNvPr id="49" name="Group 48"/>
          <p:cNvGrpSpPr/>
          <p:nvPr/>
        </p:nvGrpSpPr>
        <p:grpSpPr>
          <a:xfrm>
            <a:off x="2659264" y="3430357"/>
            <a:ext cx="6451189" cy="2083981"/>
            <a:chOff x="2690895" y="3621977"/>
            <a:chExt cx="6451189" cy="2083981"/>
          </a:xfrm>
        </p:grpSpPr>
        <p:grpSp>
          <p:nvGrpSpPr>
            <p:cNvPr id="65" name="Group 64"/>
            <p:cNvGrpSpPr/>
            <p:nvPr/>
          </p:nvGrpSpPr>
          <p:grpSpPr>
            <a:xfrm>
              <a:off x="2690895" y="3621977"/>
              <a:ext cx="6451189" cy="2083981"/>
              <a:chOff x="1743698" y="2943205"/>
              <a:chExt cx="8701395" cy="2109827"/>
            </a:xfrm>
          </p:grpSpPr>
          <p:cxnSp>
            <p:nvCxnSpPr>
              <p:cNvPr id="91" name="Straight Connector 14"/>
              <p:cNvCxnSpPr/>
              <p:nvPr/>
            </p:nvCxnSpPr>
            <p:spPr bwMode="auto">
              <a:xfrm flipV="1">
                <a:off x="1758705" y="4281620"/>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cxnSp>
            <p:nvCxnSpPr>
              <p:cNvPr id="92" name="Straight Connector 14"/>
              <p:cNvCxnSpPr/>
              <p:nvPr/>
            </p:nvCxnSpPr>
            <p:spPr bwMode="auto">
              <a:xfrm flipV="1">
                <a:off x="1758705" y="4951255"/>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93" name="Chevron 29"/>
              <p:cNvSpPr>
                <a:spLocks noChangeArrowheads="1"/>
              </p:cNvSpPr>
              <p:nvPr/>
            </p:nvSpPr>
            <p:spPr bwMode="auto">
              <a:xfrm>
                <a:off x="2385556" y="4234235"/>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94" name="Chevron 30"/>
              <p:cNvSpPr>
                <a:spLocks noChangeAspect="1"/>
              </p:cNvSpPr>
              <p:nvPr/>
            </p:nvSpPr>
            <p:spPr bwMode="auto">
              <a:xfrm flipH="1">
                <a:off x="2375760" y="4908570"/>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95" name="Oval 63"/>
              <p:cNvSpPr>
                <a:spLocks noChangeArrowheads="1"/>
              </p:cNvSpPr>
              <p:nvPr/>
            </p:nvSpPr>
            <p:spPr bwMode="auto">
              <a:xfrm>
                <a:off x="2909752" y="4252504"/>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96" name="Rectangle 18"/>
              <p:cNvSpPr>
                <a:spLocks noChangeArrowheads="1"/>
              </p:cNvSpPr>
              <p:nvPr/>
            </p:nvSpPr>
            <p:spPr bwMode="auto">
              <a:xfrm>
                <a:off x="9440073" y="4221208"/>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97" name="TextBox 96"/>
              <p:cNvSpPr txBox="1"/>
              <p:nvPr/>
            </p:nvSpPr>
            <p:spPr>
              <a:xfrm>
                <a:off x="1743698" y="3797353"/>
                <a:ext cx="900400" cy="280434"/>
              </a:xfrm>
              <a:prstGeom prst="rect">
                <a:avLst/>
              </a:prstGeom>
              <a:noFill/>
            </p:spPr>
            <p:txBody>
              <a:bodyPr wrap="square" rtlCol="0">
                <a:spAutoFit/>
              </a:bodyPr>
              <a:lstStyle/>
              <a:p>
                <a:r>
                  <a:rPr lang="en-GB" sz="1000" b="1" dirty="0">
                    <a:latin typeface="+mn-lt"/>
                  </a:rPr>
                  <a:t>Namur</a:t>
                </a:r>
                <a:r>
                  <a:rPr lang="en-GB" sz="1200" dirty="0"/>
                  <a:t> </a:t>
                </a:r>
              </a:p>
            </p:txBody>
          </p:sp>
          <p:sp>
            <p:nvSpPr>
              <p:cNvPr id="98" name="TextBox 97"/>
              <p:cNvSpPr txBox="1"/>
              <p:nvPr/>
            </p:nvSpPr>
            <p:spPr>
              <a:xfrm>
                <a:off x="9166531" y="3798915"/>
                <a:ext cx="1278562" cy="249275"/>
              </a:xfrm>
              <a:prstGeom prst="rect">
                <a:avLst/>
              </a:prstGeom>
              <a:noFill/>
            </p:spPr>
            <p:txBody>
              <a:bodyPr wrap="square" rtlCol="0">
                <a:spAutoFit/>
              </a:bodyPr>
              <a:lstStyle/>
              <a:p>
                <a:r>
                  <a:rPr lang="en-GB" sz="1000" b="1" dirty="0">
                    <a:latin typeface="+mn-lt"/>
                  </a:rPr>
                  <a:t>Arlon</a:t>
                </a:r>
                <a:endParaRPr lang="en-GB" sz="1200" dirty="0"/>
              </a:p>
            </p:txBody>
          </p:sp>
          <p:cxnSp>
            <p:nvCxnSpPr>
              <p:cNvPr id="99" name="Straight Arrow Connector 98"/>
              <p:cNvCxnSpPr>
                <a:stCxn id="71" idx="1"/>
              </p:cNvCxnSpPr>
              <p:nvPr/>
            </p:nvCxnSpPr>
            <p:spPr>
              <a:xfrm flipH="1">
                <a:off x="3009631" y="3278298"/>
                <a:ext cx="2806122" cy="955641"/>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71" idx="3"/>
              </p:cNvCxnSpPr>
              <p:nvPr/>
            </p:nvCxnSpPr>
            <p:spPr>
              <a:xfrm>
                <a:off x="6179978" y="3278298"/>
                <a:ext cx="3254558" cy="94644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01" name="Picture 100" descr="D:\Documents And Settings\GQR7802\Local Settings\Temporary Internet Files\Content.IE5\HNYX0581\MC900441310[1].png"/>
              <p:cNvPicPr/>
              <p:nvPr/>
            </p:nvPicPr>
            <p:blipFill>
              <a:blip r:embed="rId3" cstate="print"/>
              <a:srcRect/>
              <a:stretch>
                <a:fillRect/>
              </a:stretch>
            </p:blipFill>
            <p:spPr bwMode="auto">
              <a:xfrm>
                <a:off x="4117318" y="3693809"/>
                <a:ext cx="246379" cy="246380"/>
              </a:xfrm>
              <a:prstGeom prst="rect">
                <a:avLst/>
              </a:prstGeom>
              <a:noFill/>
            </p:spPr>
          </p:pic>
          <p:cxnSp>
            <p:nvCxnSpPr>
              <p:cNvPr id="102" name="Straight Arrow Connector 101"/>
              <p:cNvCxnSpPr/>
              <p:nvPr/>
            </p:nvCxnSpPr>
            <p:spPr>
              <a:xfrm flipH="1" flipV="1">
                <a:off x="6155608" y="3064023"/>
                <a:ext cx="1281409" cy="57533"/>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3" name="Picture 102" descr="D:\Documents And Settings\GQR7802\Local Settings\Temporary Internet Files\Content.IE5\HNYX0581\MC900441310[1].png"/>
              <p:cNvPicPr/>
              <p:nvPr/>
            </p:nvPicPr>
            <p:blipFill>
              <a:blip r:embed="rId3" cstate="print"/>
              <a:srcRect/>
              <a:stretch>
                <a:fillRect/>
              </a:stretch>
            </p:blipFill>
            <p:spPr bwMode="auto">
              <a:xfrm>
                <a:off x="8057704" y="3741773"/>
                <a:ext cx="246379" cy="246380"/>
              </a:xfrm>
              <a:prstGeom prst="rect">
                <a:avLst/>
              </a:prstGeom>
              <a:noFill/>
            </p:spPr>
          </p:pic>
          <p:pic>
            <p:nvPicPr>
              <p:cNvPr id="104" name="Picture 103" descr="D:\Documents And Settings\GQR7802\Local Settings\Temporary Internet Files\Content.IE5\HNYX0581\MC900441310[1].png"/>
              <p:cNvPicPr/>
              <p:nvPr/>
            </p:nvPicPr>
            <p:blipFill>
              <a:blip r:embed="rId3" cstate="print"/>
              <a:srcRect/>
              <a:stretch>
                <a:fillRect/>
              </a:stretch>
            </p:blipFill>
            <p:spPr bwMode="auto">
              <a:xfrm>
                <a:off x="6625680" y="2943205"/>
                <a:ext cx="246379" cy="246380"/>
              </a:xfrm>
              <a:prstGeom prst="rect">
                <a:avLst/>
              </a:prstGeom>
              <a:noFill/>
            </p:spPr>
          </p:pic>
        </p:grpSp>
        <p:pic>
          <p:nvPicPr>
            <p:cNvPr id="71" name="Picture 7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9905" y="3634867"/>
              <a:ext cx="270035" cy="636194"/>
            </a:xfrm>
            <a:prstGeom prst="rect">
              <a:avLst/>
            </a:prstGeom>
            <a:ln w="0">
              <a:noFill/>
            </a:ln>
          </p:spPr>
        </p:pic>
        <p:cxnSp>
          <p:nvCxnSpPr>
            <p:cNvPr id="73" name="Straight Connector 111"/>
            <p:cNvCxnSpPr/>
            <p:nvPr/>
          </p:nvCxnSpPr>
          <p:spPr bwMode="auto">
            <a:xfrm>
              <a:off x="2955771" y="4283730"/>
              <a:ext cx="585817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74" name="Rechte verbindingslijn met pijl 102"/>
            <p:cNvCxnSpPr/>
            <p:nvPr/>
          </p:nvCxnSpPr>
          <p:spPr bwMode="auto">
            <a:xfrm>
              <a:off x="6448485" y="4283730"/>
              <a:ext cx="0" cy="695419"/>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75" name="Tekstvak 104"/>
            <p:cNvSpPr txBox="1"/>
            <p:nvPr/>
          </p:nvSpPr>
          <p:spPr bwMode="auto">
            <a:xfrm>
              <a:off x="6157247" y="4504022"/>
              <a:ext cx="865187" cy="246063"/>
            </a:xfrm>
            <a:prstGeom prst="rect">
              <a:avLst/>
            </a:prstGeom>
            <a:noFill/>
            <a:ln w="9525">
              <a:noFill/>
            </a:ln>
          </p:spPr>
          <p:txBody>
            <a:bodyPr>
              <a:spAutoFit/>
            </a:bodyPr>
            <a:lstStyle/>
            <a:p>
              <a:pPr algn="ctr">
                <a:defRPr/>
              </a:pPr>
              <a:r>
                <a:rPr lang="nl-BE" sz="1000" dirty="0">
                  <a:solidFill>
                    <a:schemeClr val="accent3"/>
                  </a:solidFill>
                  <a:latin typeface="+mn-lt"/>
                </a:rPr>
                <a:t>DS</a:t>
              </a:r>
            </a:p>
          </p:txBody>
        </p:sp>
        <p:sp>
          <p:nvSpPr>
            <p:cNvPr id="76" name="TextBox 75"/>
            <p:cNvSpPr txBox="1"/>
            <p:nvPr/>
          </p:nvSpPr>
          <p:spPr>
            <a:xfrm rot="8204740">
              <a:off x="5465220" y="4746382"/>
              <a:ext cx="281041" cy="400110"/>
            </a:xfrm>
            <a:prstGeom prst="rect">
              <a:avLst/>
            </a:prstGeom>
            <a:noFill/>
          </p:spPr>
          <p:txBody>
            <a:bodyPr wrap="square" rtlCol="0">
              <a:spAutoFit/>
            </a:bodyPr>
            <a:lstStyle/>
            <a:p>
              <a:r>
                <a:rPr lang="en-US" sz="2000" dirty="0">
                  <a:solidFill>
                    <a:srgbClr val="FF0000"/>
                  </a:solidFill>
                </a:rPr>
                <a:t>+</a:t>
              </a:r>
            </a:p>
          </p:txBody>
        </p:sp>
        <p:sp>
          <p:nvSpPr>
            <p:cNvPr id="77" name="TextBox 76"/>
            <p:cNvSpPr txBox="1"/>
            <p:nvPr/>
          </p:nvSpPr>
          <p:spPr>
            <a:xfrm rot="8204740">
              <a:off x="6169862" y="4746382"/>
              <a:ext cx="281041" cy="400110"/>
            </a:xfrm>
            <a:prstGeom prst="rect">
              <a:avLst/>
            </a:prstGeom>
            <a:noFill/>
          </p:spPr>
          <p:txBody>
            <a:bodyPr wrap="square" rtlCol="0">
              <a:spAutoFit/>
            </a:bodyPr>
            <a:lstStyle/>
            <a:p>
              <a:r>
                <a:rPr lang="en-US" sz="2000" dirty="0">
                  <a:solidFill>
                    <a:srgbClr val="FF0000"/>
                  </a:solidFill>
                </a:rPr>
                <a:t>+</a:t>
              </a:r>
            </a:p>
          </p:txBody>
        </p:sp>
        <p:cxnSp>
          <p:nvCxnSpPr>
            <p:cNvPr id="79" name="Straight Arrow Connector 78"/>
            <p:cNvCxnSpPr/>
            <p:nvPr/>
          </p:nvCxnSpPr>
          <p:spPr bwMode="auto">
            <a:xfrm flipV="1">
              <a:off x="6287722" y="5054530"/>
              <a:ext cx="2237370" cy="2529"/>
            </a:xfrm>
            <a:prstGeom prst="straightConnector1">
              <a:avLst/>
            </a:prstGeom>
            <a:solidFill>
              <a:schemeClr val="accent1"/>
            </a:solidFill>
            <a:ln w="50800" cap="flat" cmpd="sng" algn="ctr">
              <a:solidFill>
                <a:srgbClr val="FF3300"/>
              </a:solidFill>
              <a:prstDash val="solid"/>
              <a:round/>
              <a:headEnd type="none" w="med" len="med"/>
              <a:tailEnd type="triangle"/>
            </a:ln>
            <a:effectLst/>
          </p:spPr>
        </p:cxnSp>
        <p:cxnSp>
          <p:nvCxnSpPr>
            <p:cNvPr id="82" name="Straight Arrow Connector 81"/>
            <p:cNvCxnSpPr/>
            <p:nvPr/>
          </p:nvCxnSpPr>
          <p:spPr bwMode="auto">
            <a:xfrm flipH="1">
              <a:off x="3519158" y="5056235"/>
              <a:ext cx="2068109" cy="6829"/>
            </a:xfrm>
            <a:prstGeom prst="straightConnector1">
              <a:avLst/>
            </a:prstGeom>
            <a:solidFill>
              <a:schemeClr val="accent1"/>
            </a:solidFill>
            <a:ln w="50800" cap="flat" cmpd="sng" algn="ctr">
              <a:solidFill>
                <a:srgbClr val="FF3300"/>
              </a:solidFill>
              <a:prstDash val="solid"/>
              <a:round/>
              <a:headEnd type="none" w="med" len="med"/>
              <a:tailEnd type="triangle"/>
            </a:ln>
            <a:effectLst/>
          </p:spPr>
        </p:cxnSp>
        <p:cxnSp>
          <p:nvCxnSpPr>
            <p:cNvPr id="87" name="Straight Arrow Connector 86"/>
            <p:cNvCxnSpPr/>
            <p:nvPr/>
          </p:nvCxnSpPr>
          <p:spPr bwMode="auto">
            <a:xfrm>
              <a:off x="6327553" y="5229200"/>
              <a:ext cx="2089055" cy="0"/>
            </a:xfrm>
            <a:prstGeom prst="straightConnector1">
              <a:avLst/>
            </a:prstGeom>
            <a:solidFill>
              <a:schemeClr val="accent1"/>
            </a:solidFill>
            <a:ln w="12700" cap="flat" cmpd="sng" algn="ctr">
              <a:solidFill>
                <a:srgbClr val="FF3300"/>
              </a:solidFill>
              <a:prstDash val="solid"/>
              <a:round/>
              <a:headEnd type="arrow"/>
              <a:tailEnd type="arrow"/>
            </a:ln>
            <a:effectLst/>
          </p:spPr>
        </p:cxnSp>
        <p:sp>
          <p:nvSpPr>
            <p:cNvPr id="88" name="TextBox 87"/>
            <p:cNvSpPr txBox="1"/>
            <p:nvPr/>
          </p:nvSpPr>
          <p:spPr>
            <a:xfrm>
              <a:off x="6870926" y="5220793"/>
              <a:ext cx="1184973" cy="338554"/>
            </a:xfrm>
            <a:prstGeom prst="rect">
              <a:avLst/>
            </a:prstGeom>
            <a:noFill/>
          </p:spPr>
          <p:txBody>
            <a:bodyPr wrap="square" rtlCol="0">
              <a:spAutoFit/>
            </a:bodyPr>
            <a:lstStyle/>
            <a:p>
              <a:pPr algn="ctr">
                <a:tabLst>
                  <a:tab pos="1619250" algn="r"/>
                </a:tabLst>
              </a:pPr>
              <a:r>
                <a:rPr lang="en-US" sz="800" b="1" dirty="0">
                  <a:solidFill>
                    <a:srgbClr val="FF0000"/>
                  </a:solidFill>
                </a:rPr>
                <a:t>Distance </a:t>
              </a:r>
              <a:r>
                <a:rPr lang="en-US" sz="800" b="1" dirty="0" err="1">
                  <a:solidFill>
                    <a:srgbClr val="FF0000"/>
                  </a:solidFill>
                </a:rPr>
                <a:t>d’avertissement</a:t>
              </a:r>
              <a:endParaRPr lang="en-US" sz="800" b="1" dirty="0">
                <a:solidFill>
                  <a:srgbClr val="FF0000"/>
                </a:solidFill>
              </a:endParaRPr>
            </a:p>
          </p:txBody>
        </p:sp>
        <p:cxnSp>
          <p:nvCxnSpPr>
            <p:cNvPr id="89" name="Straight Arrow Connector 88"/>
            <p:cNvCxnSpPr/>
            <p:nvPr/>
          </p:nvCxnSpPr>
          <p:spPr bwMode="auto">
            <a:xfrm>
              <a:off x="3532023" y="5232612"/>
              <a:ext cx="2089055" cy="0"/>
            </a:xfrm>
            <a:prstGeom prst="straightConnector1">
              <a:avLst/>
            </a:prstGeom>
            <a:solidFill>
              <a:schemeClr val="accent1"/>
            </a:solidFill>
            <a:ln w="12700" cap="flat" cmpd="sng" algn="ctr">
              <a:solidFill>
                <a:srgbClr val="FF3300"/>
              </a:solidFill>
              <a:prstDash val="solid"/>
              <a:round/>
              <a:headEnd type="arrow"/>
              <a:tailEnd type="arrow"/>
            </a:ln>
            <a:effectLst/>
          </p:spPr>
        </p:cxnSp>
        <p:sp>
          <p:nvSpPr>
            <p:cNvPr id="90" name="TextBox 89"/>
            <p:cNvSpPr txBox="1"/>
            <p:nvPr/>
          </p:nvSpPr>
          <p:spPr>
            <a:xfrm>
              <a:off x="3977525" y="5209306"/>
              <a:ext cx="1184973" cy="338554"/>
            </a:xfrm>
            <a:prstGeom prst="rect">
              <a:avLst/>
            </a:prstGeom>
            <a:noFill/>
          </p:spPr>
          <p:txBody>
            <a:bodyPr wrap="square" rtlCol="0">
              <a:spAutoFit/>
            </a:bodyPr>
            <a:lstStyle/>
            <a:p>
              <a:pPr algn="ctr">
                <a:tabLst>
                  <a:tab pos="1619250" algn="r"/>
                </a:tabLst>
              </a:pPr>
              <a:r>
                <a:rPr lang="en-US" sz="800" b="1" dirty="0">
                  <a:solidFill>
                    <a:srgbClr val="FF0000"/>
                  </a:solidFill>
                </a:rPr>
                <a:t>Distance </a:t>
              </a:r>
              <a:r>
                <a:rPr lang="en-US" sz="800" b="1" dirty="0" err="1">
                  <a:solidFill>
                    <a:srgbClr val="FF0000"/>
                  </a:solidFill>
                </a:rPr>
                <a:t>d’avertissement</a:t>
              </a:r>
              <a:endParaRPr lang="en-US" sz="800" b="1" dirty="0">
                <a:solidFill>
                  <a:srgbClr val="FF0000"/>
                </a:solidFill>
              </a:endParaRPr>
            </a:p>
          </p:txBody>
        </p:sp>
      </p:grpSp>
      <p:grpSp>
        <p:nvGrpSpPr>
          <p:cNvPr id="4" name="Group 3"/>
          <p:cNvGrpSpPr/>
          <p:nvPr/>
        </p:nvGrpSpPr>
        <p:grpSpPr>
          <a:xfrm>
            <a:off x="5900872" y="3151876"/>
            <a:ext cx="2014009" cy="935894"/>
            <a:chOff x="5900872" y="3151876"/>
            <a:chExt cx="2014009" cy="935894"/>
          </a:xfrm>
        </p:grpSpPr>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9295" y="3212976"/>
              <a:ext cx="1075586" cy="874794"/>
            </a:xfrm>
            <a:prstGeom prst="rect">
              <a:avLst/>
            </a:prstGeom>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0872" y="3151876"/>
              <a:ext cx="124497" cy="291633"/>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0324" y="3177429"/>
              <a:ext cx="124497" cy="291633"/>
            </a:xfrm>
            <a:prstGeom prst="rect">
              <a:avLst/>
            </a:prstGeom>
          </p:spPr>
        </p:pic>
        <p:cxnSp>
          <p:nvCxnSpPr>
            <p:cNvPr id="45" name="Straight Arrow Connector 44"/>
            <p:cNvCxnSpPr/>
            <p:nvPr/>
          </p:nvCxnSpPr>
          <p:spPr>
            <a:xfrm>
              <a:off x="6051323" y="3316643"/>
              <a:ext cx="939480" cy="6602"/>
            </a:xfrm>
            <a:prstGeom prst="straightConnector1">
              <a:avLst/>
            </a:prstGeom>
            <a:ln w="19050">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6" name="Picture 45" descr="D:\Documents And Settings\GQR7802\Local Settings\Temporary Internet Files\Content.IE5\HNYX0581\MC900441310[1].png"/>
            <p:cNvPicPr/>
            <p:nvPr/>
          </p:nvPicPr>
          <p:blipFill>
            <a:blip r:embed="rId3" cstate="print"/>
            <a:srcRect/>
            <a:stretch>
              <a:fillRect/>
            </a:stretch>
          </p:blipFill>
          <p:spPr bwMode="auto">
            <a:xfrm>
              <a:off x="6450014" y="3183710"/>
              <a:ext cx="182665" cy="243362"/>
            </a:xfrm>
            <a:prstGeom prst="rect">
              <a:avLst/>
            </a:prstGeom>
            <a:noFill/>
          </p:spPr>
        </p:pic>
      </p:grpSp>
    </p:spTree>
    <p:extLst>
      <p:ext uri="{BB962C8B-B14F-4D97-AF65-F5344CB8AC3E}">
        <p14:creationId xmlns:p14="http://schemas.microsoft.com/office/powerpoint/2010/main" val="690458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Espace réservé du texte 6"/>
          <p:cNvSpPr>
            <a:spLocks noGrp="1"/>
          </p:cNvSpPr>
          <p:nvPr>
            <p:ph type="body" sz="quarter" idx="18"/>
          </p:nvPr>
        </p:nvSpPr>
        <p:spPr/>
        <p:txBody>
          <a:bodyPr/>
          <a:lstStyle/>
          <a:p>
            <a:endParaRPr lang="fr-BE" dirty="0"/>
          </a:p>
        </p:txBody>
      </p:sp>
      <p:graphicFrame>
        <p:nvGraphicFramePr>
          <p:cNvPr id="8" name="Table 7"/>
          <p:cNvGraphicFramePr>
            <a:graphicFrameLocks noGrp="1"/>
          </p:cNvGraphicFramePr>
          <p:nvPr>
            <p:extLst>
              <p:ext uri="{D42A27DB-BD31-4B8C-83A1-F6EECF244321}">
                <p14:modId xmlns:p14="http://schemas.microsoft.com/office/powerpoint/2010/main" val="4027977192"/>
              </p:ext>
            </p:extLst>
          </p:nvPr>
        </p:nvGraphicFramePr>
        <p:xfrm>
          <a:off x="3180161" y="3429002"/>
          <a:ext cx="5672489" cy="1718117"/>
        </p:xfrm>
        <a:graphic>
          <a:graphicData uri="http://schemas.openxmlformats.org/drawingml/2006/table">
            <a:tbl>
              <a:tblPr firstRow="1" bandRow="1"/>
              <a:tblGrid>
                <a:gridCol w="1296085">
                  <a:extLst>
                    <a:ext uri="{9D8B030D-6E8A-4147-A177-3AD203B41FA5}">
                      <a16:colId xmlns:a16="http://schemas.microsoft.com/office/drawing/2014/main" val="20000"/>
                    </a:ext>
                  </a:extLst>
                </a:gridCol>
                <a:gridCol w="1350593">
                  <a:extLst>
                    <a:ext uri="{9D8B030D-6E8A-4147-A177-3AD203B41FA5}">
                      <a16:colId xmlns:a16="http://schemas.microsoft.com/office/drawing/2014/main" val="20001"/>
                    </a:ext>
                  </a:extLst>
                </a:gridCol>
                <a:gridCol w="1619838">
                  <a:extLst>
                    <a:ext uri="{9D8B030D-6E8A-4147-A177-3AD203B41FA5}">
                      <a16:colId xmlns:a16="http://schemas.microsoft.com/office/drawing/2014/main" val="20002"/>
                    </a:ext>
                  </a:extLst>
                </a:gridCol>
                <a:gridCol w="1405973">
                  <a:extLst>
                    <a:ext uri="{9D8B030D-6E8A-4147-A177-3AD203B41FA5}">
                      <a16:colId xmlns:a16="http://schemas.microsoft.com/office/drawing/2014/main" val="20003"/>
                    </a:ext>
                  </a:extLst>
                </a:gridCol>
              </a:tblGrid>
              <a:tr h="300797">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a:solidFill>
                            <a:schemeClr val="tx1"/>
                          </a:solidFill>
                          <a:latin typeface="+mn-lt"/>
                        </a:rPr>
                        <a:t>Proposé</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a:solidFill>
                            <a:schemeClr val="tx1"/>
                          </a:solidFill>
                          <a:latin typeface="+mn-lt"/>
                        </a:rPr>
                        <a:t>Vérifié</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a:solidFill>
                            <a:schemeClr val="tx1"/>
                          </a:solidFill>
                          <a:latin typeface="+mn-lt"/>
                        </a:rPr>
                        <a:t>Approuvé</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a:solidFill>
                            <a:schemeClr val="tx1"/>
                          </a:solidFill>
                          <a:latin typeface="+mn-lt"/>
                        </a:rPr>
                        <a:t>Approuvé</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80010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p>
                      <a:pPr algn="ctr"/>
                      <a:endParaRPr lang="nl-BE" sz="1200" noProof="0" dirty="0"/>
                    </a:p>
                    <a:p>
                      <a:pPr algn="ctr"/>
                      <a:endParaRPr lang="nl-BE" sz="1200" noProof="0" dirty="0"/>
                    </a:p>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61722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b="1" kern="1200" noProof="0" dirty="0">
                          <a:solidFill>
                            <a:schemeClr val="tx1"/>
                          </a:solidFill>
                          <a:latin typeface="+mn-lt"/>
                          <a:ea typeface="+mn-ea"/>
                          <a:cs typeface="+mn-cs"/>
                        </a:rPr>
                        <a:t>Simon Campet</a:t>
                      </a:r>
                      <a:endParaRPr lang="fr-FR" sz="900" b="1" kern="1200" baseline="0" noProof="0" dirty="0">
                        <a:solidFill>
                          <a:schemeClr val="tx1"/>
                        </a:solidFill>
                        <a:latin typeface="+mn-lt"/>
                        <a:ea typeface="+mn-ea"/>
                        <a:cs typeface="+mn-cs"/>
                      </a:endParaRPr>
                    </a:p>
                    <a:p>
                      <a:pPr algn="ctr"/>
                      <a:r>
                        <a:rPr lang="fr-FR" sz="900" b="1" kern="1200" baseline="0" noProof="0" dirty="0">
                          <a:solidFill>
                            <a:schemeClr val="tx1"/>
                          </a:solidFill>
                          <a:latin typeface="+mn-lt"/>
                          <a:ea typeface="+mn-ea"/>
                          <a:cs typeface="+mn-cs"/>
                        </a:rPr>
                        <a:t>Conseiller</a:t>
                      </a:r>
                    </a:p>
                    <a:p>
                      <a:pPr algn="ctr"/>
                      <a:r>
                        <a:rPr lang="fr-FR" sz="900" b="1" kern="1200" baseline="0" noProof="0" dirty="0">
                          <a:solidFill>
                            <a:schemeClr val="tx1"/>
                          </a:solidFill>
                          <a:latin typeface="+mn-lt"/>
                          <a:ea typeface="+mn-ea"/>
                          <a:cs typeface="+mn-cs"/>
                        </a:rPr>
                        <a:t>I-AM.111</a:t>
                      </a:r>
                      <a:endParaRPr lang="fr-FR" sz="900" b="1" kern="1200" noProof="0" dirty="0">
                        <a:solidFill>
                          <a:schemeClr val="tx1"/>
                        </a:solidFill>
                        <a:latin typeface="+mn-lt"/>
                        <a:ea typeface="+mn-ea"/>
                        <a:cs typeface="+mn-cs"/>
                      </a:endParaRPr>
                    </a:p>
                    <a:p>
                      <a:pPr algn="ctr"/>
                      <a:r>
                        <a:rPr lang="fr-FR" sz="900" b="0" kern="1200" noProof="0" dirty="0">
                          <a:solidFill>
                            <a:schemeClr val="tx1"/>
                          </a:solidFill>
                          <a:latin typeface="+mn-lt"/>
                          <a:ea typeface="+mn-ea"/>
                          <a:cs typeface="+mn-cs"/>
                        </a:rPr>
                        <a:t>(date / signature)</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GB" sz="900" b="1" kern="1200" dirty="0">
                          <a:solidFill>
                            <a:schemeClr val="tx1"/>
                          </a:solidFill>
                          <a:latin typeface="+mn-lt"/>
                          <a:ea typeface="+mn-ea"/>
                          <a:cs typeface="+mn-cs"/>
                        </a:rPr>
                        <a:t>Ilse Festjens</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1" kern="1200" dirty="0" err="1">
                          <a:solidFill>
                            <a:schemeClr val="tx1"/>
                          </a:solidFill>
                          <a:latin typeface="+mn-lt"/>
                          <a:ea typeface="+mn-ea"/>
                          <a:cs typeface="+mn-cs"/>
                        </a:rPr>
                        <a:t>Teamlead</a:t>
                      </a:r>
                      <a:endParaRPr lang="en-GB" sz="900" b="1" kern="1200" dirty="0">
                        <a:solidFill>
                          <a:schemeClr val="tx1"/>
                        </a:solidFill>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fr-FR" sz="900" b="1" kern="1200" noProof="0" dirty="0">
                          <a:solidFill>
                            <a:schemeClr val="tx1"/>
                          </a:solidFill>
                          <a:latin typeface="+mn-lt"/>
                          <a:ea typeface="+mn-ea"/>
                          <a:cs typeface="+mn-cs"/>
                        </a:rPr>
                        <a:t>I-AM.111</a:t>
                      </a:r>
                    </a:p>
                    <a:p>
                      <a:pPr algn="ctr"/>
                      <a:r>
                        <a:rPr lang="fr-FR" sz="900" b="0" kern="1200" noProof="0" dirty="0">
                          <a:solidFill>
                            <a:schemeClr val="tx1"/>
                          </a:solidFill>
                          <a:latin typeface="Arial"/>
                          <a:ea typeface="+mn-ea"/>
                          <a:cs typeface="Arial"/>
                        </a:rPr>
                        <a:t>(date / signature)</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b="1" kern="1200" noProof="0" dirty="0">
                          <a:solidFill>
                            <a:schemeClr val="tx1"/>
                          </a:solidFill>
                          <a:latin typeface="+mn-lt"/>
                          <a:ea typeface="+mn-ea"/>
                          <a:cs typeface="+mn-cs"/>
                        </a:rPr>
                        <a:t>Stéphane Michaux</a:t>
                      </a:r>
                    </a:p>
                    <a:p>
                      <a:pPr algn="ctr"/>
                      <a:r>
                        <a:rPr lang="fr-FR" sz="900" b="1" kern="1200" noProof="0" dirty="0">
                          <a:solidFill>
                            <a:schemeClr val="tx1"/>
                          </a:solidFill>
                          <a:latin typeface="+mn-lt"/>
                          <a:ea typeface="+mn-ea"/>
                          <a:cs typeface="+mn-cs"/>
                        </a:rPr>
                        <a:t>Manager</a:t>
                      </a:r>
                    </a:p>
                    <a:p>
                      <a:pPr algn="ctr"/>
                      <a:r>
                        <a:rPr lang="fr-FR" sz="900" b="1" kern="1200" noProof="0" dirty="0">
                          <a:solidFill>
                            <a:schemeClr val="tx1"/>
                          </a:solidFill>
                          <a:latin typeface="+mn-lt"/>
                          <a:ea typeface="+mn-ea"/>
                          <a:cs typeface="+mn-cs"/>
                        </a:rPr>
                        <a:t>I-AM.11</a:t>
                      </a:r>
                    </a:p>
                    <a:p>
                      <a:pPr algn="ctr"/>
                      <a:r>
                        <a:rPr lang="fr-FR" sz="900" b="0" kern="1200" noProof="0" dirty="0">
                          <a:solidFill>
                            <a:schemeClr val="tx1"/>
                          </a:solidFill>
                          <a:latin typeface="Arial"/>
                          <a:ea typeface="+mn-ea"/>
                          <a:cs typeface="Arial"/>
                        </a:rPr>
                        <a:t>(date / signature)</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b="1" kern="1200" noProof="0" dirty="0">
                          <a:solidFill>
                            <a:schemeClr val="tx1"/>
                          </a:solidFill>
                          <a:latin typeface="+mn-lt"/>
                          <a:ea typeface="+mn-ea"/>
                          <a:cs typeface="+mn-cs"/>
                        </a:rPr>
                        <a:t>Laurent Mockel</a:t>
                      </a:r>
                    </a:p>
                    <a:p>
                      <a:pPr algn="ctr"/>
                      <a:r>
                        <a:rPr lang="fr-FR" sz="900" b="1" kern="1200" noProof="0" dirty="0">
                          <a:solidFill>
                            <a:schemeClr val="tx1"/>
                          </a:solidFill>
                          <a:latin typeface="+mn-lt"/>
                          <a:ea typeface="+mn-ea"/>
                          <a:cs typeface="+mn-cs"/>
                        </a:rPr>
                        <a:t>Head of</a:t>
                      </a:r>
                    </a:p>
                    <a:p>
                      <a:pPr algn="ctr"/>
                      <a:r>
                        <a:rPr lang="fr-FR" sz="900" b="1" kern="1200" noProof="0" dirty="0">
                          <a:solidFill>
                            <a:schemeClr val="tx1"/>
                          </a:solidFill>
                          <a:latin typeface="+mn-lt"/>
                          <a:ea typeface="+mn-ea"/>
                          <a:cs typeface="+mn-cs"/>
                        </a:rPr>
                        <a:t>I-AM.1</a:t>
                      </a:r>
                    </a:p>
                    <a:p>
                      <a:pPr algn="ctr"/>
                      <a:r>
                        <a:rPr lang="fr-FR" sz="900" b="0" kern="1200" noProof="0" dirty="0">
                          <a:solidFill>
                            <a:schemeClr val="tx1"/>
                          </a:solidFill>
                          <a:latin typeface="Arial"/>
                          <a:ea typeface="+mn-ea"/>
                          <a:cs typeface="Arial"/>
                        </a:rPr>
                        <a:t>(date / signature)</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821940893"/>
              </p:ext>
            </p:extLst>
          </p:nvPr>
        </p:nvGraphicFramePr>
        <p:xfrm>
          <a:off x="3179678" y="1700809"/>
          <a:ext cx="5671115" cy="1652450"/>
        </p:xfrm>
        <a:graphic>
          <a:graphicData uri="http://schemas.openxmlformats.org/drawingml/2006/table">
            <a:tbl>
              <a:tblPr firstRow="1" bandRow="1"/>
              <a:tblGrid>
                <a:gridCol w="810159">
                  <a:extLst>
                    <a:ext uri="{9D8B030D-6E8A-4147-A177-3AD203B41FA5}">
                      <a16:colId xmlns:a16="http://schemas.microsoft.com/office/drawing/2014/main" val="20000"/>
                    </a:ext>
                  </a:extLst>
                </a:gridCol>
                <a:gridCol w="841622">
                  <a:extLst>
                    <a:ext uri="{9D8B030D-6E8A-4147-A177-3AD203B41FA5}">
                      <a16:colId xmlns:a16="http://schemas.microsoft.com/office/drawing/2014/main" val="20001"/>
                    </a:ext>
                  </a:extLst>
                </a:gridCol>
                <a:gridCol w="2918147">
                  <a:extLst>
                    <a:ext uri="{9D8B030D-6E8A-4147-A177-3AD203B41FA5}">
                      <a16:colId xmlns:a16="http://schemas.microsoft.com/office/drawing/2014/main" val="20002"/>
                    </a:ext>
                  </a:extLst>
                </a:gridCol>
                <a:gridCol w="1101187">
                  <a:extLst>
                    <a:ext uri="{9D8B030D-6E8A-4147-A177-3AD203B41FA5}">
                      <a16:colId xmlns:a16="http://schemas.microsoft.com/office/drawing/2014/main" val="20003"/>
                    </a:ext>
                  </a:extLst>
                </a:gridCol>
              </a:tblGrid>
              <a:tr h="274320">
                <a:tc gridSpan="4">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noProof="0" dirty="0">
                          <a:solidFill>
                            <a:schemeClr val="tx1"/>
                          </a:solidFill>
                          <a:latin typeface="+mn-lt"/>
                        </a:rPr>
                        <a:t>Tableau des versions</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006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900" b="1" kern="1200" noProof="0" dirty="0">
                          <a:solidFill>
                            <a:schemeClr val="tx1"/>
                          </a:solidFill>
                          <a:latin typeface="+mn-lt"/>
                          <a:ea typeface="+mn-ea"/>
                          <a:cs typeface="+mn-cs"/>
                        </a:rPr>
                        <a:t>Numéro de version</a:t>
                      </a: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900" b="1" kern="1200" noProof="0" dirty="0">
                          <a:solidFill>
                            <a:schemeClr val="tx1"/>
                          </a:solidFill>
                          <a:latin typeface="+mn-lt"/>
                          <a:ea typeface="+mn-ea"/>
                          <a:cs typeface="+mn-cs"/>
                        </a:rPr>
                        <a:t>Date</a:t>
                      </a: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900" b="1" kern="1200" noProof="0" dirty="0">
                          <a:solidFill>
                            <a:schemeClr val="tx1"/>
                          </a:solidFill>
                          <a:latin typeface="+mn-lt"/>
                          <a:ea typeface="+mn-ea"/>
                          <a:cs typeface="+mn-cs"/>
                        </a:rPr>
                        <a:t>Description</a:t>
                      </a: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900" b="1" kern="1200" noProof="0" dirty="0">
                          <a:solidFill>
                            <a:schemeClr val="tx1"/>
                          </a:solidFill>
                          <a:latin typeface="+mn-lt"/>
                          <a:ea typeface="+mn-ea"/>
                          <a:cs typeface="+mn-cs"/>
                        </a:rPr>
                        <a:t>Numéros des pages modifiées</a:t>
                      </a: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20574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noProof="0" dirty="0">
                          <a:latin typeface="+mn-lt"/>
                        </a:rPr>
                        <a:t>1.0</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noProof="0" dirty="0">
                          <a:latin typeface="+mn-lt"/>
                        </a:rPr>
                        <a:t>15.07.2021</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noProof="0" dirty="0">
                          <a:latin typeface="+mn-lt"/>
                        </a:rPr>
                        <a:t>Version 1.0</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r h="205740">
                <a:tc>
                  <a:txBody>
                    <a:bodyPr/>
                    <a:lstStyle/>
                    <a:p>
                      <a:pPr algn="ctr"/>
                      <a:r>
                        <a:rPr lang="fr-FR" sz="900" noProof="0" dirty="0">
                          <a:latin typeface="+mn-lt"/>
                        </a:rPr>
                        <a:t>2.0</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r>
                        <a:rPr lang="fr-FR" sz="900" noProof="0" dirty="0">
                          <a:latin typeface="+mn-lt"/>
                        </a:rPr>
                        <a:t>20.01.2022</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900" kern="1200" baseline="0" noProof="0" dirty="0">
                          <a:solidFill>
                            <a:schemeClr val="tx1"/>
                          </a:solidFill>
                          <a:latin typeface="Calibri" panose="020F0502020204030204" pitchFamily="34" charset="0"/>
                          <a:ea typeface="+mn-ea"/>
                          <a:cs typeface="Calibri" panose="020F0502020204030204" pitchFamily="34" charset="0"/>
                        </a:rPr>
                        <a:t>Mise à jour suite aux formations</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r>
                        <a:rPr lang="fr-FR" sz="900" noProof="0" dirty="0">
                          <a:latin typeface="+mn-lt"/>
                        </a:rPr>
                        <a:t>tous</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4233747465"/>
                  </a:ext>
                </a:extLst>
              </a:tr>
              <a:tr h="239485">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a:endParaRPr kumimoji="0" lang="fr-FR" sz="9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9485">
                <a:tc>
                  <a:txBody>
                    <a:body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0" lang="fr-FR" sz="9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endParaRPr lang="fr-FR" sz="900" noProof="0" dirty="0">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4103454"/>
                  </a:ext>
                </a:extLst>
              </a:tr>
            </a:tbl>
          </a:graphicData>
        </a:graphic>
      </p:graphicFrame>
      <p:sp>
        <p:nvSpPr>
          <p:cNvPr id="11" name="Espace réservé du numéro de diapositive 10"/>
          <p:cNvSpPr>
            <a:spLocks noGrp="1"/>
          </p:cNvSpPr>
          <p:nvPr>
            <p:ph type="sldNum" sz="quarter" idx="4"/>
          </p:nvPr>
        </p:nvSpPr>
        <p:spPr/>
        <p:txBody>
          <a:bodyPr/>
          <a:lstStyle/>
          <a:p>
            <a:fld id="{070B80B4-B953-6547-A044-6E303DFD4AF3}" type="slidenum">
              <a:rPr lang="nl-BE" smtClean="0"/>
              <a:pPr/>
              <a:t>3</a:t>
            </a:fld>
            <a:endParaRPr lang="nl-BE" dirty="0"/>
          </a:p>
        </p:txBody>
      </p:sp>
    </p:spTree>
    <p:extLst>
      <p:ext uri="{BB962C8B-B14F-4D97-AF65-F5344CB8AC3E}">
        <p14:creationId xmlns:p14="http://schemas.microsoft.com/office/powerpoint/2010/main" val="133758333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8976320" y="102857"/>
            <a:ext cx="2856252" cy="360363"/>
          </a:xfrm>
        </p:spPr>
        <p:txBody>
          <a:bodyPr/>
          <a:lstStyle/>
          <a:p>
            <a:pPr marL="228600" indent="-228600">
              <a:buAutoNum type="arabicPeriod"/>
            </a:pPr>
            <a:r>
              <a:rPr lang="en-GB" dirty="0" err="1"/>
              <a:t>Système</a:t>
            </a:r>
            <a:r>
              <a:rPr lang="en-GB" dirty="0"/>
              <a:t> de protection avec </a:t>
            </a:r>
            <a:r>
              <a:rPr lang="en-GB" dirty="0" err="1"/>
              <a:t>Annonceur</a:t>
            </a:r>
            <a:endParaRPr lang="en-GB" dirty="0"/>
          </a:p>
          <a:p>
            <a:r>
              <a:rPr lang="en-GB" dirty="0"/>
              <a:t>Phase 1: Etude </a:t>
            </a:r>
            <a:r>
              <a:rPr lang="en-GB" dirty="0" err="1"/>
              <a:t>théorique</a:t>
            </a:r>
            <a:endParaRPr lang="en-GB" dirty="0"/>
          </a:p>
        </p:txBody>
      </p:sp>
      <p:sp>
        <p:nvSpPr>
          <p:cNvPr id="35" name="Title 1"/>
          <p:cNvSpPr>
            <a:spLocks noGrp="1"/>
          </p:cNvSpPr>
          <p:nvPr>
            <p:ph type="title" idx="4294967295"/>
          </p:nvPr>
        </p:nvSpPr>
        <p:spPr>
          <a:xfrm>
            <a:off x="767408" y="585782"/>
            <a:ext cx="8064500" cy="616960"/>
          </a:xfrm>
          <a:prstGeom prst="rect">
            <a:avLst/>
          </a:prstGeom>
        </p:spPr>
        <p:txBody>
          <a:bodyPr/>
          <a:lstStyle/>
          <a:p>
            <a:pPr>
              <a:tabLst>
                <a:tab pos="542925" algn="l"/>
              </a:tabLst>
            </a:pPr>
            <a:br>
              <a:rPr lang="en-US" sz="2000" dirty="0"/>
            </a:br>
            <a:r>
              <a:rPr lang="en-US" sz="1800" b="1" kern="0" dirty="0">
                <a:solidFill>
                  <a:srgbClr val="0070C0"/>
                </a:solidFill>
              </a:rPr>
              <a:t>Vitesse </a:t>
            </a:r>
            <a:r>
              <a:rPr lang="en-US" sz="1800" b="1" kern="0" dirty="0" err="1">
                <a:solidFill>
                  <a:srgbClr val="0070C0"/>
                </a:solidFill>
              </a:rPr>
              <a:t>maximale</a:t>
            </a:r>
            <a:r>
              <a:rPr lang="en-US" sz="1800" b="1" kern="0" dirty="0">
                <a:solidFill>
                  <a:srgbClr val="0070C0"/>
                </a:solidFill>
              </a:rPr>
              <a:t> </a:t>
            </a:r>
            <a:r>
              <a:rPr lang="en-US" sz="1800" b="1" kern="0" dirty="0" err="1">
                <a:solidFill>
                  <a:srgbClr val="0070C0"/>
                </a:solidFill>
              </a:rPr>
              <a:t>autorisée</a:t>
            </a:r>
            <a:r>
              <a:rPr lang="en-US" sz="1800" b="1" kern="0" dirty="0">
                <a:solidFill>
                  <a:srgbClr val="0070C0"/>
                </a:solidFill>
              </a:rPr>
              <a:t>?</a:t>
            </a:r>
          </a:p>
        </p:txBody>
      </p:sp>
      <p:sp>
        <p:nvSpPr>
          <p:cNvPr id="24" name="Rectangle 23"/>
          <p:cNvSpPr/>
          <p:nvPr/>
        </p:nvSpPr>
        <p:spPr bwMode="auto">
          <a:xfrm>
            <a:off x="5238354" y="673431"/>
            <a:ext cx="2160240" cy="1117020"/>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100" b="1" dirty="0">
                <a:solidFill>
                  <a:schemeClr val="bg1">
                    <a:lumMod val="50000"/>
                  </a:schemeClr>
                </a:solidFill>
              </a:rPr>
              <a:t>Vitesse maximale du autorisée sur les zones de travail et annonce [m/sec]</a:t>
            </a:r>
          </a:p>
          <a:p>
            <a:pPr algn="ctr"/>
            <a:endParaRPr lang="en-US" sz="1100" b="1" dirty="0">
              <a:solidFill>
                <a:schemeClr val="bg1">
                  <a:lumMod val="50000"/>
                </a:schemeClr>
              </a:solidFill>
            </a:endParaRPr>
          </a:p>
          <a:p>
            <a:pPr algn="ctr"/>
            <a:r>
              <a:rPr lang="en-US" sz="2000" b="1" dirty="0">
                <a:solidFill>
                  <a:schemeClr val="bg1">
                    <a:lumMod val="50000"/>
                  </a:schemeClr>
                </a:solidFill>
              </a:rPr>
              <a:t>V</a:t>
            </a:r>
            <a:r>
              <a:rPr lang="en-US" sz="1100" b="1" dirty="0">
                <a:solidFill>
                  <a:schemeClr val="bg1">
                    <a:lumMod val="50000"/>
                  </a:schemeClr>
                </a:solidFill>
              </a:rPr>
              <a:t>max</a:t>
            </a:r>
          </a:p>
        </p:txBody>
      </p:sp>
      <p:sp>
        <p:nvSpPr>
          <p:cNvPr id="43" name="Rounded Rectangle 12"/>
          <p:cNvSpPr/>
          <p:nvPr/>
        </p:nvSpPr>
        <p:spPr bwMode="auto">
          <a:xfrm>
            <a:off x="839416" y="2708920"/>
            <a:ext cx="5040560" cy="1800200"/>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just">
              <a:spcBef>
                <a:spcPts val="0"/>
              </a:spcBef>
              <a:spcAft>
                <a:spcPts val="600"/>
              </a:spcAft>
              <a:defRPr/>
            </a:pPr>
            <a:r>
              <a:rPr lang="nl-BE" kern="0" dirty="0">
                <a:latin typeface="+mn-lt"/>
              </a:rPr>
              <a:t>La </a:t>
            </a:r>
            <a:r>
              <a:rPr lang="nl-BE" b="1" kern="0" dirty="0" err="1">
                <a:latin typeface="+mn-lt"/>
              </a:rPr>
              <a:t>vitesse</a:t>
            </a:r>
            <a:r>
              <a:rPr lang="nl-BE" b="1" kern="0" dirty="0">
                <a:latin typeface="+mn-lt"/>
              </a:rPr>
              <a:t> maximale autorisée </a:t>
            </a:r>
            <a:r>
              <a:rPr lang="nl-BE" kern="0" dirty="0">
                <a:latin typeface="+mn-lt"/>
              </a:rPr>
              <a:t>dans </a:t>
            </a:r>
            <a:r>
              <a:rPr lang="nl-BE" kern="0" dirty="0" err="1">
                <a:latin typeface="+mn-lt"/>
              </a:rPr>
              <a:t>une</a:t>
            </a:r>
            <a:r>
              <a:rPr lang="nl-BE" kern="0" dirty="0">
                <a:latin typeface="+mn-lt"/>
              </a:rPr>
              <a:t> </a:t>
            </a:r>
            <a:r>
              <a:rPr lang="nl-BE" kern="0" dirty="0" err="1">
                <a:latin typeface="+mn-lt"/>
              </a:rPr>
              <a:t>portion</a:t>
            </a:r>
            <a:r>
              <a:rPr lang="nl-BE" kern="0" dirty="0">
                <a:latin typeface="+mn-lt"/>
              </a:rPr>
              <a:t> de </a:t>
            </a:r>
            <a:r>
              <a:rPr lang="nl-BE" kern="0" dirty="0" err="1">
                <a:latin typeface="+mn-lt"/>
              </a:rPr>
              <a:t>voie</a:t>
            </a:r>
            <a:r>
              <a:rPr lang="nl-BE" kern="0" dirty="0">
                <a:latin typeface="+mn-lt"/>
              </a:rPr>
              <a:t> </a:t>
            </a:r>
            <a:r>
              <a:rPr lang="nl-BE" kern="0" dirty="0" err="1">
                <a:latin typeface="+mn-lt"/>
              </a:rPr>
              <a:t>est</a:t>
            </a:r>
            <a:r>
              <a:rPr lang="nl-BE" kern="0" dirty="0">
                <a:latin typeface="+mn-lt"/>
              </a:rPr>
              <a:t> la </a:t>
            </a:r>
            <a:r>
              <a:rPr lang="nl-BE" kern="0" dirty="0" err="1">
                <a:latin typeface="+mn-lt"/>
              </a:rPr>
              <a:t>vitesse</a:t>
            </a:r>
            <a:r>
              <a:rPr lang="nl-BE" kern="0" dirty="0">
                <a:latin typeface="+mn-lt"/>
              </a:rPr>
              <a:t> la plus </a:t>
            </a:r>
            <a:r>
              <a:rPr lang="nl-BE" kern="0" dirty="0" err="1">
                <a:latin typeface="+mn-lt"/>
              </a:rPr>
              <a:t>élevée</a:t>
            </a:r>
            <a:r>
              <a:rPr lang="nl-BE" kern="0" dirty="0">
                <a:latin typeface="+mn-lt"/>
              </a:rPr>
              <a:t> à </a:t>
            </a:r>
            <a:r>
              <a:rPr lang="nl-BE" kern="0" dirty="0" err="1">
                <a:latin typeface="+mn-lt"/>
              </a:rPr>
              <a:t>laquelle</a:t>
            </a:r>
            <a:r>
              <a:rPr lang="nl-BE" kern="0" dirty="0">
                <a:latin typeface="+mn-lt"/>
              </a:rPr>
              <a:t> peut se faire </a:t>
            </a:r>
            <a:r>
              <a:rPr lang="nl-BE" kern="0" dirty="0" err="1">
                <a:latin typeface="+mn-lt"/>
              </a:rPr>
              <a:t>un</a:t>
            </a:r>
            <a:r>
              <a:rPr lang="nl-BE" kern="0" dirty="0">
                <a:latin typeface="+mn-lt"/>
              </a:rPr>
              <a:t> mouvement </a:t>
            </a:r>
            <a:r>
              <a:rPr lang="en-GB" kern="0" dirty="0">
                <a:latin typeface="+mn-lt"/>
              </a:rPr>
              <a:t>sur </a:t>
            </a:r>
            <a:r>
              <a:rPr lang="en-GB" kern="0" dirty="0" err="1">
                <a:latin typeface="+mn-lt"/>
              </a:rPr>
              <a:t>cette</a:t>
            </a:r>
            <a:r>
              <a:rPr lang="en-GB" kern="0" dirty="0">
                <a:latin typeface="+mn-lt"/>
              </a:rPr>
              <a:t> portion, </a:t>
            </a:r>
            <a:r>
              <a:rPr lang="en-GB" kern="0" dirty="0" err="1">
                <a:latin typeface="+mn-lt"/>
              </a:rPr>
              <a:t>en</a:t>
            </a:r>
            <a:r>
              <a:rPr lang="en-GB" kern="0" dirty="0">
                <a:latin typeface="+mn-lt"/>
              </a:rPr>
              <a:t> tenant </a:t>
            </a:r>
            <a:r>
              <a:rPr lang="en-GB" kern="0" dirty="0" err="1">
                <a:latin typeface="+mn-lt"/>
              </a:rPr>
              <a:t>compte</a:t>
            </a:r>
            <a:r>
              <a:rPr lang="en-GB" kern="0" dirty="0">
                <a:latin typeface="+mn-lt"/>
              </a:rPr>
              <a:t> de la signalisation fixe et de la signalisation </a:t>
            </a:r>
            <a:r>
              <a:rPr lang="en-GB" kern="0" dirty="0" err="1">
                <a:latin typeface="+mn-lt"/>
              </a:rPr>
              <a:t>en</a:t>
            </a:r>
            <a:r>
              <a:rPr lang="en-GB" kern="0" dirty="0">
                <a:latin typeface="+mn-lt"/>
              </a:rPr>
              <a:t> poste de </a:t>
            </a:r>
            <a:r>
              <a:rPr lang="en-GB" kern="0" dirty="0" err="1">
                <a:latin typeface="+mn-lt"/>
              </a:rPr>
              <a:t>conduite</a:t>
            </a:r>
            <a:r>
              <a:rPr lang="en-GB" kern="0" dirty="0">
                <a:latin typeface="+mn-lt"/>
              </a:rPr>
              <a:t>. </a:t>
            </a:r>
            <a:endParaRPr lang="fr-BE" sz="1600" dirty="0">
              <a:latin typeface="+mn-lt"/>
            </a:endParaRPr>
          </a:p>
          <a:p>
            <a:pPr algn="just">
              <a:defRPr/>
            </a:pPr>
            <a:endParaRPr lang="fr-BE" sz="1600" dirty="0"/>
          </a:p>
        </p:txBody>
      </p:sp>
      <p:pic>
        <p:nvPicPr>
          <p:cNvPr id="2" name="Picture 1"/>
          <p:cNvPicPr>
            <a:picLocks noChangeAspect="1"/>
          </p:cNvPicPr>
          <p:nvPr/>
        </p:nvPicPr>
        <p:blipFill>
          <a:blip r:embed="rId2"/>
          <a:stretch>
            <a:fillRect/>
          </a:stretch>
        </p:blipFill>
        <p:spPr>
          <a:xfrm>
            <a:off x="839416" y="1916832"/>
            <a:ext cx="3761558" cy="248128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098" y="2475310"/>
            <a:ext cx="2369297" cy="3425769"/>
          </a:xfrm>
          <a:prstGeom prst="rect">
            <a:avLst/>
          </a:prstGeom>
        </p:spPr>
      </p:pic>
      <p:pic>
        <p:nvPicPr>
          <p:cNvPr id="13" name="Picture 12"/>
          <p:cNvPicPr>
            <a:picLocks noChangeAspect="1"/>
          </p:cNvPicPr>
          <p:nvPr/>
        </p:nvPicPr>
        <p:blipFill>
          <a:blip r:embed="rId4"/>
          <a:stretch>
            <a:fillRect/>
          </a:stretch>
        </p:blipFill>
        <p:spPr>
          <a:xfrm>
            <a:off x="5225803" y="2071393"/>
            <a:ext cx="1999083" cy="608328"/>
          </a:xfrm>
          <a:prstGeom prst="rect">
            <a:avLst/>
          </a:prstGeom>
        </p:spPr>
      </p:pic>
    </p:spTree>
    <p:extLst>
      <p:ext uri="{BB962C8B-B14F-4D97-AF65-F5344CB8AC3E}">
        <p14:creationId xmlns:p14="http://schemas.microsoft.com/office/powerpoint/2010/main" val="309997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9009611" y="115096"/>
            <a:ext cx="2856252" cy="360363"/>
          </a:xfrm>
        </p:spPr>
        <p:txBody>
          <a:bodyPr/>
          <a:lstStyle/>
          <a:p>
            <a:pPr marL="228600" indent="-228600">
              <a:buAutoNum type="arabicPeriod"/>
            </a:pPr>
            <a:r>
              <a:rPr lang="en-GB" dirty="0" err="1"/>
              <a:t>Système</a:t>
            </a:r>
            <a:r>
              <a:rPr lang="en-GB" dirty="0"/>
              <a:t> de protection avec </a:t>
            </a:r>
            <a:r>
              <a:rPr lang="en-GB" dirty="0" err="1"/>
              <a:t>Annonceur</a:t>
            </a:r>
            <a:endParaRPr lang="en-GB" dirty="0"/>
          </a:p>
          <a:p>
            <a:r>
              <a:rPr lang="en-GB" dirty="0"/>
              <a:t>Phase 1: Etude </a:t>
            </a:r>
            <a:r>
              <a:rPr lang="en-GB" dirty="0" err="1"/>
              <a:t>théorique</a:t>
            </a:r>
            <a:endParaRPr lang="en-GB" dirty="0"/>
          </a:p>
        </p:txBody>
      </p:sp>
      <p:sp>
        <p:nvSpPr>
          <p:cNvPr id="35" name="Title 1"/>
          <p:cNvSpPr>
            <a:spLocks noGrp="1"/>
          </p:cNvSpPr>
          <p:nvPr>
            <p:ph type="title" idx="4294967295"/>
          </p:nvPr>
        </p:nvSpPr>
        <p:spPr>
          <a:xfrm>
            <a:off x="1553654" y="283039"/>
            <a:ext cx="8064500" cy="616960"/>
          </a:xfrm>
          <a:prstGeom prst="rect">
            <a:avLst/>
          </a:prstGeom>
        </p:spPr>
        <p:txBody>
          <a:bodyPr/>
          <a:lstStyle/>
          <a:p>
            <a:pPr>
              <a:tabLst>
                <a:tab pos="542925" algn="l"/>
              </a:tabLst>
            </a:pPr>
            <a:br>
              <a:rPr lang="en-US" sz="2000" dirty="0"/>
            </a:br>
            <a:r>
              <a:rPr lang="en-US" sz="1800" b="1" kern="0" dirty="0">
                <a:solidFill>
                  <a:srgbClr val="0070C0"/>
                </a:solidFill>
              </a:rPr>
              <a:t>Utilisation des tableaux pour le calcul de la distance d’avertissement</a:t>
            </a:r>
          </a:p>
        </p:txBody>
      </p:sp>
      <p:sp>
        <p:nvSpPr>
          <p:cNvPr id="7" name="TextBox 6"/>
          <p:cNvSpPr txBox="1"/>
          <p:nvPr/>
        </p:nvSpPr>
        <p:spPr>
          <a:xfrm>
            <a:off x="1723505" y="4747791"/>
            <a:ext cx="2899010" cy="1107996"/>
          </a:xfrm>
          <a:prstGeom prst="rect">
            <a:avLst/>
          </a:prstGeom>
          <a:noFill/>
          <a:ln>
            <a:solidFill>
              <a:srgbClr val="0070C0"/>
            </a:solidFill>
          </a:ln>
        </p:spPr>
        <p:txBody>
          <a:bodyPr wrap="square" rtlCol="0">
            <a:spAutoFit/>
          </a:bodyPr>
          <a:lstStyle/>
          <a:p>
            <a:r>
              <a:rPr lang="en-US" sz="1100" u="sng" dirty="0" err="1">
                <a:solidFill>
                  <a:schemeClr val="accent2"/>
                </a:solidFill>
                <a:latin typeface="+mn-lt"/>
              </a:rPr>
              <a:t>Exemple</a:t>
            </a:r>
            <a:r>
              <a:rPr lang="en-US" sz="1100" dirty="0">
                <a:solidFill>
                  <a:schemeClr val="accent2"/>
                </a:solidFill>
                <a:latin typeface="+mn-lt"/>
              </a:rPr>
              <a:t>:</a:t>
            </a:r>
          </a:p>
          <a:p>
            <a:endParaRPr lang="en-US" sz="1100" dirty="0">
              <a:solidFill>
                <a:schemeClr val="accent2"/>
              </a:solidFill>
              <a:latin typeface="+mn-lt"/>
            </a:endParaRPr>
          </a:p>
          <a:p>
            <a:r>
              <a:rPr lang="en-US" sz="1100" dirty="0" err="1">
                <a:solidFill>
                  <a:schemeClr val="accent2"/>
                </a:solidFill>
                <a:latin typeface="+mn-lt"/>
              </a:rPr>
              <a:t>Délai</a:t>
            </a:r>
            <a:r>
              <a:rPr lang="en-US" sz="1100" dirty="0">
                <a:solidFill>
                  <a:schemeClr val="accent2"/>
                </a:solidFill>
                <a:latin typeface="+mn-lt"/>
              </a:rPr>
              <a:t> de </a:t>
            </a:r>
            <a:r>
              <a:rPr lang="en-US" sz="1100" dirty="0" err="1">
                <a:solidFill>
                  <a:schemeClr val="accent2"/>
                </a:solidFill>
                <a:latin typeface="+mn-lt"/>
              </a:rPr>
              <a:t>dégagement</a:t>
            </a:r>
            <a:r>
              <a:rPr lang="en-US" sz="1100" dirty="0">
                <a:solidFill>
                  <a:schemeClr val="accent2"/>
                </a:solidFill>
                <a:latin typeface="+mn-lt"/>
              </a:rPr>
              <a:t>: </a:t>
            </a:r>
            <a:r>
              <a:rPr lang="en-US" sz="1100" b="1" dirty="0">
                <a:solidFill>
                  <a:schemeClr val="accent2"/>
                </a:solidFill>
                <a:latin typeface="+mn-lt"/>
              </a:rPr>
              <a:t>27 sec</a:t>
            </a:r>
          </a:p>
          <a:p>
            <a:r>
              <a:rPr lang="en-US" sz="1100" dirty="0" err="1">
                <a:solidFill>
                  <a:schemeClr val="accent2"/>
                </a:solidFill>
                <a:latin typeface="+mn-lt"/>
              </a:rPr>
              <a:t>Vitesse</a:t>
            </a:r>
            <a:r>
              <a:rPr lang="en-US" sz="1100" dirty="0">
                <a:solidFill>
                  <a:schemeClr val="accent2"/>
                </a:solidFill>
                <a:latin typeface="+mn-lt"/>
              </a:rPr>
              <a:t> </a:t>
            </a:r>
            <a:r>
              <a:rPr lang="en-US" sz="1100" dirty="0" err="1">
                <a:solidFill>
                  <a:schemeClr val="accent2"/>
                </a:solidFill>
                <a:latin typeface="+mn-lt"/>
              </a:rPr>
              <a:t>maximale</a:t>
            </a:r>
            <a:r>
              <a:rPr lang="en-US" sz="1100" dirty="0">
                <a:solidFill>
                  <a:schemeClr val="accent2"/>
                </a:solidFill>
                <a:latin typeface="+mn-lt"/>
              </a:rPr>
              <a:t> </a:t>
            </a:r>
            <a:r>
              <a:rPr lang="en-US" sz="1100" dirty="0" err="1">
                <a:solidFill>
                  <a:schemeClr val="accent2"/>
                </a:solidFill>
                <a:latin typeface="+mn-lt"/>
              </a:rPr>
              <a:t>autorisée</a:t>
            </a:r>
            <a:r>
              <a:rPr lang="en-US" sz="1100" dirty="0">
                <a:solidFill>
                  <a:schemeClr val="accent2"/>
                </a:solidFill>
                <a:latin typeface="+mn-lt"/>
              </a:rPr>
              <a:t>: </a:t>
            </a:r>
            <a:r>
              <a:rPr lang="en-US" sz="1100" b="1" dirty="0">
                <a:solidFill>
                  <a:schemeClr val="accent2"/>
                </a:solidFill>
                <a:latin typeface="+mn-lt"/>
              </a:rPr>
              <a:t>120 km/h</a:t>
            </a:r>
          </a:p>
          <a:p>
            <a:endParaRPr lang="en-US" sz="1100" b="1" dirty="0">
              <a:solidFill>
                <a:schemeClr val="accent2"/>
              </a:solidFill>
              <a:latin typeface="+mn-lt"/>
            </a:endParaRPr>
          </a:p>
          <a:p>
            <a:r>
              <a:rPr lang="en-US" sz="1100" dirty="0">
                <a:solidFill>
                  <a:schemeClr val="accent2"/>
                </a:solidFill>
                <a:latin typeface="+mn-lt"/>
              </a:rPr>
              <a:t>=&gt; Distance d’avertissement = </a:t>
            </a:r>
            <a:r>
              <a:rPr lang="en-US" sz="1100" b="1" dirty="0">
                <a:solidFill>
                  <a:schemeClr val="accent2"/>
                </a:solidFill>
                <a:latin typeface="+mn-lt"/>
              </a:rPr>
              <a:t>920 m</a:t>
            </a:r>
          </a:p>
        </p:txBody>
      </p:sp>
      <p:pic>
        <p:nvPicPr>
          <p:cNvPr id="8"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68329" y="1367681"/>
            <a:ext cx="731467" cy="76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bwMode="auto">
          <a:xfrm>
            <a:off x="2862399" y="1145544"/>
            <a:ext cx="5609865" cy="119884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100" b="1" u="sng" dirty="0" err="1">
                <a:solidFill>
                  <a:schemeClr val="accent2"/>
                </a:solidFill>
                <a:latin typeface="+mn-lt"/>
              </a:rPr>
              <a:t>Astuce</a:t>
            </a:r>
            <a:endParaRPr lang="en-US" sz="1100" b="1" u="sng" dirty="0">
              <a:solidFill>
                <a:schemeClr val="accent2"/>
              </a:solidFill>
              <a:latin typeface="+mn-lt"/>
            </a:endParaRPr>
          </a:p>
          <a:p>
            <a:pPr algn="just"/>
            <a:r>
              <a:rPr lang="en-US" sz="1100" b="1" dirty="0">
                <a:solidFill>
                  <a:schemeClr val="accent2"/>
                </a:solidFill>
                <a:latin typeface="+mn-lt"/>
              </a:rPr>
              <a:t>Que faire </a:t>
            </a:r>
            <a:r>
              <a:rPr lang="en-US" sz="1100" b="1" dirty="0" err="1">
                <a:solidFill>
                  <a:schemeClr val="accent2"/>
                </a:solidFill>
                <a:latin typeface="+mn-lt"/>
              </a:rPr>
              <a:t>lorsque</a:t>
            </a:r>
            <a:r>
              <a:rPr lang="en-US" sz="1100" b="1" dirty="0">
                <a:solidFill>
                  <a:schemeClr val="accent2"/>
                </a:solidFill>
                <a:latin typeface="+mn-lt"/>
              </a:rPr>
              <a:t> la </a:t>
            </a:r>
            <a:r>
              <a:rPr lang="en-US" sz="1100" b="1" dirty="0" err="1">
                <a:solidFill>
                  <a:schemeClr val="accent2"/>
                </a:solidFill>
                <a:latin typeface="+mn-lt"/>
              </a:rPr>
              <a:t>vitesse</a:t>
            </a:r>
            <a:r>
              <a:rPr lang="en-US" sz="1100" b="1" dirty="0">
                <a:solidFill>
                  <a:schemeClr val="accent2"/>
                </a:solidFill>
                <a:latin typeface="+mn-lt"/>
              </a:rPr>
              <a:t> </a:t>
            </a:r>
            <a:r>
              <a:rPr lang="en-US" sz="1100" b="1" dirty="0" err="1">
                <a:solidFill>
                  <a:schemeClr val="accent2"/>
                </a:solidFill>
                <a:latin typeface="+mn-lt"/>
              </a:rPr>
              <a:t>maximale</a:t>
            </a:r>
            <a:r>
              <a:rPr lang="en-US" sz="1100" b="1" dirty="0">
                <a:solidFill>
                  <a:schemeClr val="accent2"/>
                </a:solidFill>
                <a:latin typeface="+mn-lt"/>
              </a:rPr>
              <a:t> </a:t>
            </a:r>
            <a:r>
              <a:rPr lang="en-US" sz="1100" b="1" dirty="0" err="1">
                <a:solidFill>
                  <a:schemeClr val="accent2"/>
                </a:solidFill>
                <a:latin typeface="+mn-lt"/>
              </a:rPr>
              <a:t>autorisée</a:t>
            </a:r>
            <a:r>
              <a:rPr lang="en-US" sz="1100" b="1" dirty="0">
                <a:solidFill>
                  <a:schemeClr val="accent2"/>
                </a:solidFill>
                <a:latin typeface="+mn-lt"/>
              </a:rPr>
              <a:t> </a:t>
            </a:r>
            <a:r>
              <a:rPr lang="en-US" sz="1100" b="1" dirty="0" err="1">
                <a:solidFill>
                  <a:schemeClr val="accent2"/>
                </a:solidFill>
                <a:latin typeface="+mn-lt"/>
              </a:rPr>
              <a:t>est</a:t>
            </a:r>
            <a:r>
              <a:rPr lang="en-US" sz="1100" b="1" dirty="0">
                <a:solidFill>
                  <a:schemeClr val="accent2"/>
                </a:solidFill>
                <a:latin typeface="+mn-lt"/>
              </a:rPr>
              <a:t> </a:t>
            </a:r>
            <a:r>
              <a:rPr lang="en-US" sz="1100" b="1" dirty="0" err="1">
                <a:solidFill>
                  <a:schemeClr val="accent2"/>
                </a:solidFill>
                <a:latin typeface="+mn-lt"/>
              </a:rPr>
              <a:t>exprimée</a:t>
            </a:r>
            <a:r>
              <a:rPr lang="en-US" sz="1100" b="1" dirty="0">
                <a:solidFill>
                  <a:schemeClr val="accent2"/>
                </a:solidFill>
                <a:latin typeface="+mn-lt"/>
              </a:rPr>
              <a:t> </a:t>
            </a:r>
            <a:r>
              <a:rPr lang="en-US" sz="1100" b="1" dirty="0" err="1">
                <a:solidFill>
                  <a:schemeClr val="accent2"/>
                </a:solidFill>
                <a:latin typeface="+mn-lt"/>
              </a:rPr>
              <a:t>en</a:t>
            </a:r>
            <a:r>
              <a:rPr lang="en-US" sz="1100" b="1" dirty="0">
                <a:solidFill>
                  <a:schemeClr val="accent2"/>
                </a:solidFill>
                <a:latin typeface="+mn-lt"/>
              </a:rPr>
              <a:t> km/h? </a:t>
            </a:r>
          </a:p>
          <a:p>
            <a:pPr algn="just"/>
            <a:r>
              <a:rPr lang="en-US" sz="1100" dirty="0">
                <a:solidFill>
                  <a:schemeClr val="accent2"/>
                </a:solidFill>
                <a:latin typeface="+mn-lt"/>
              </a:rPr>
              <a:t>La </a:t>
            </a:r>
            <a:r>
              <a:rPr lang="en-US" sz="1100" dirty="0" err="1">
                <a:solidFill>
                  <a:schemeClr val="accent2"/>
                </a:solidFill>
                <a:latin typeface="+mn-lt"/>
              </a:rPr>
              <a:t>vitesse</a:t>
            </a:r>
            <a:r>
              <a:rPr lang="en-US" sz="1100" dirty="0">
                <a:solidFill>
                  <a:schemeClr val="accent2"/>
                </a:solidFill>
                <a:latin typeface="+mn-lt"/>
              </a:rPr>
              <a:t> </a:t>
            </a:r>
            <a:r>
              <a:rPr lang="en-US" sz="1100" dirty="0" err="1">
                <a:solidFill>
                  <a:schemeClr val="accent2"/>
                </a:solidFill>
                <a:latin typeface="+mn-lt"/>
              </a:rPr>
              <a:t>autorisée</a:t>
            </a:r>
            <a:r>
              <a:rPr lang="en-US" sz="1100" dirty="0">
                <a:solidFill>
                  <a:schemeClr val="accent2"/>
                </a:solidFill>
                <a:latin typeface="+mn-lt"/>
              </a:rPr>
              <a:t> des </a:t>
            </a:r>
            <a:r>
              <a:rPr lang="en-US" sz="1100" dirty="0" err="1">
                <a:solidFill>
                  <a:schemeClr val="accent2"/>
                </a:solidFill>
                <a:latin typeface="+mn-lt"/>
              </a:rPr>
              <a:t>mouvements</a:t>
            </a:r>
            <a:r>
              <a:rPr lang="en-US" sz="1100" dirty="0">
                <a:solidFill>
                  <a:schemeClr val="accent2"/>
                </a:solidFill>
                <a:latin typeface="+mn-lt"/>
              </a:rPr>
              <a:t> </a:t>
            </a:r>
            <a:r>
              <a:rPr lang="en-US" sz="1100" dirty="0" err="1">
                <a:solidFill>
                  <a:schemeClr val="accent2"/>
                </a:solidFill>
                <a:latin typeface="+mn-lt"/>
              </a:rPr>
              <a:t>étant</a:t>
            </a:r>
            <a:r>
              <a:rPr lang="en-US" sz="1100" dirty="0">
                <a:solidFill>
                  <a:schemeClr val="accent2"/>
                </a:solidFill>
                <a:latin typeface="+mn-lt"/>
              </a:rPr>
              <a:t> </a:t>
            </a:r>
            <a:r>
              <a:rPr lang="en-US" sz="1100" dirty="0" err="1">
                <a:solidFill>
                  <a:schemeClr val="accent2"/>
                </a:solidFill>
                <a:latin typeface="+mn-lt"/>
              </a:rPr>
              <a:t>généralement</a:t>
            </a:r>
            <a:r>
              <a:rPr lang="en-US" sz="1100" dirty="0">
                <a:solidFill>
                  <a:schemeClr val="accent2"/>
                </a:solidFill>
                <a:latin typeface="+mn-lt"/>
              </a:rPr>
              <a:t> </a:t>
            </a:r>
            <a:r>
              <a:rPr lang="en-US" sz="1100" dirty="0" err="1">
                <a:solidFill>
                  <a:schemeClr val="accent2"/>
                </a:solidFill>
                <a:latin typeface="+mn-lt"/>
              </a:rPr>
              <a:t>exprimée</a:t>
            </a:r>
            <a:r>
              <a:rPr lang="en-US" sz="1100" dirty="0">
                <a:solidFill>
                  <a:schemeClr val="accent2"/>
                </a:solidFill>
                <a:latin typeface="+mn-lt"/>
              </a:rPr>
              <a:t> </a:t>
            </a:r>
            <a:r>
              <a:rPr lang="en-US" sz="1100" dirty="0" err="1">
                <a:solidFill>
                  <a:schemeClr val="accent2"/>
                </a:solidFill>
                <a:latin typeface="+mn-lt"/>
              </a:rPr>
              <a:t>en</a:t>
            </a:r>
            <a:r>
              <a:rPr lang="en-US" sz="1100" dirty="0">
                <a:solidFill>
                  <a:schemeClr val="accent2"/>
                </a:solidFill>
                <a:latin typeface="+mn-lt"/>
              </a:rPr>
              <a:t> </a:t>
            </a:r>
            <a:r>
              <a:rPr lang="en-US" sz="1100" dirty="0" err="1">
                <a:solidFill>
                  <a:schemeClr val="accent2"/>
                </a:solidFill>
                <a:latin typeface="+mn-lt"/>
              </a:rPr>
              <a:t>kilomètres</a:t>
            </a:r>
            <a:r>
              <a:rPr lang="en-US" sz="1100" dirty="0">
                <a:solidFill>
                  <a:schemeClr val="accent2"/>
                </a:solidFill>
                <a:latin typeface="+mn-lt"/>
              </a:rPr>
              <a:t> par </a:t>
            </a:r>
            <a:r>
              <a:rPr lang="en-US" sz="1100" dirty="0" err="1">
                <a:solidFill>
                  <a:schemeClr val="accent2"/>
                </a:solidFill>
                <a:latin typeface="+mn-lt"/>
              </a:rPr>
              <a:t>heure</a:t>
            </a:r>
            <a:r>
              <a:rPr lang="en-US" sz="1100" dirty="0">
                <a:solidFill>
                  <a:schemeClr val="accent2"/>
                </a:solidFill>
                <a:latin typeface="+mn-lt"/>
              </a:rPr>
              <a:t> (km/h), le tableau ci-</a:t>
            </a:r>
            <a:r>
              <a:rPr lang="en-US" sz="1100" dirty="0" err="1">
                <a:solidFill>
                  <a:schemeClr val="accent2"/>
                </a:solidFill>
                <a:latin typeface="+mn-lt"/>
              </a:rPr>
              <a:t>dessous</a:t>
            </a:r>
            <a:r>
              <a:rPr lang="en-US" sz="1100" dirty="0">
                <a:solidFill>
                  <a:schemeClr val="accent2"/>
                </a:solidFill>
                <a:latin typeface="+mn-lt"/>
              </a:rPr>
              <a:t> </a:t>
            </a:r>
            <a:r>
              <a:rPr lang="en-US" sz="1100" dirty="0" err="1">
                <a:solidFill>
                  <a:schemeClr val="accent2"/>
                </a:solidFill>
                <a:latin typeface="+mn-lt"/>
              </a:rPr>
              <a:t>indique</a:t>
            </a:r>
            <a:r>
              <a:rPr lang="en-US" sz="1100" dirty="0">
                <a:solidFill>
                  <a:schemeClr val="accent2"/>
                </a:solidFill>
                <a:latin typeface="+mn-lt"/>
              </a:rPr>
              <a:t> les </a:t>
            </a:r>
            <a:r>
              <a:rPr lang="en-US" sz="1100" dirty="0" err="1">
                <a:solidFill>
                  <a:schemeClr val="accent2"/>
                </a:solidFill>
                <a:latin typeface="+mn-lt"/>
              </a:rPr>
              <a:t>vitesses</a:t>
            </a:r>
            <a:r>
              <a:rPr lang="en-US" sz="1100" dirty="0">
                <a:solidFill>
                  <a:schemeClr val="accent2"/>
                </a:solidFill>
                <a:latin typeface="+mn-lt"/>
              </a:rPr>
              <a:t> </a:t>
            </a:r>
            <a:r>
              <a:rPr lang="en-US" sz="1100" dirty="0" err="1">
                <a:solidFill>
                  <a:schemeClr val="accent2"/>
                </a:solidFill>
                <a:latin typeface="+mn-lt"/>
              </a:rPr>
              <a:t>correspondantes</a:t>
            </a:r>
            <a:r>
              <a:rPr lang="en-US" sz="1100" dirty="0">
                <a:solidFill>
                  <a:schemeClr val="accent2"/>
                </a:solidFill>
                <a:latin typeface="+mn-lt"/>
              </a:rPr>
              <a:t> </a:t>
            </a:r>
            <a:r>
              <a:rPr lang="en-US" sz="1100" dirty="0" err="1">
                <a:solidFill>
                  <a:schemeClr val="accent2"/>
                </a:solidFill>
                <a:latin typeface="+mn-lt"/>
              </a:rPr>
              <a:t>en</a:t>
            </a:r>
            <a:r>
              <a:rPr lang="en-US" sz="1100" dirty="0">
                <a:solidFill>
                  <a:schemeClr val="accent2"/>
                </a:solidFill>
                <a:latin typeface="+mn-lt"/>
              </a:rPr>
              <a:t> </a:t>
            </a:r>
            <a:r>
              <a:rPr lang="en-US" sz="1100" dirty="0" err="1">
                <a:solidFill>
                  <a:schemeClr val="accent2"/>
                </a:solidFill>
                <a:latin typeface="+mn-lt"/>
              </a:rPr>
              <a:t>mètres</a:t>
            </a:r>
            <a:r>
              <a:rPr lang="en-US" sz="1100" dirty="0">
                <a:solidFill>
                  <a:schemeClr val="accent2"/>
                </a:solidFill>
                <a:latin typeface="+mn-lt"/>
              </a:rPr>
              <a:t> par </a:t>
            </a:r>
            <a:r>
              <a:rPr lang="en-US" sz="1100" dirty="0" err="1">
                <a:solidFill>
                  <a:schemeClr val="accent2"/>
                </a:solidFill>
                <a:latin typeface="+mn-lt"/>
              </a:rPr>
              <a:t>seconde</a:t>
            </a:r>
            <a:r>
              <a:rPr lang="en-US" sz="1100" dirty="0">
                <a:solidFill>
                  <a:schemeClr val="accent2"/>
                </a:solidFill>
                <a:latin typeface="+mn-lt"/>
              </a:rPr>
              <a:t> (m/s), </a:t>
            </a:r>
            <a:r>
              <a:rPr lang="en-US" sz="1100" dirty="0" err="1">
                <a:solidFill>
                  <a:schemeClr val="accent2"/>
                </a:solidFill>
                <a:latin typeface="+mn-lt"/>
              </a:rPr>
              <a:t>arrondies</a:t>
            </a:r>
            <a:r>
              <a:rPr lang="en-US" sz="1100" dirty="0">
                <a:solidFill>
                  <a:schemeClr val="accent2"/>
                </a:solidFill>
                <a:latin typeface="+mn-lt"/>
              </a:rPr>
              <a:t> à </a:t>
            </a:r>
            <a:r>
              <a:rPr lang="en-US" sz="1100" dirty="0" err="1">
                <a:solidFill>
                  <a:schemeClr val="accent2"/>
                </a:solidFill>
                <a:latin typeface="+mn-lt"/>
              </a:rPr>
              <a:t>l’unité</a:t>
            </a:r>
            <a:r>
              <a:rPr lang="en-US" sz="1100" dirty="0">
                <a:solidFill>
                  <a:schemeClr val="accent2"/>
                </a:solidFill>
                <a:latin typeface="+mn-lt"/>
              </a:rPr>
              <a:t> </a:t>
            </a:r>
            <a:r>
              <a:rPr lang="en-US" sz="1100" dirty="0" err="1">
                <a:solidFill>
                  <a:schemeClr val="accent2"/>
                </a:solidFill>
                <a:latin typeface="+mn-lt"/>
              </a:rPr>
              <a:t>supérieure</a:t>
            </a:r>
            <a:r>
              <a:rPr lang="en-US" sz="1100" dirty="0">
                <a:solidFill>
                  <a:schemeClr val="accent2"/>
                </a:solidFill>
                <a:latin typeface="+mn-lt"/>
              </a:rPr>
              <a:t>. </a:t>
            </a:r>
          </a:p>
        </p:txBody>
      </p:sp>
      <p:sp>
        <p:nvSpPr>
          <p:cNvPr id="11" name="Curved Down Arrow 10"/>
          <p:cNvSpPr/>
          <p:nvPr/>
        </p:nvSpPr>
        <p:spPr bwMode="auto">
          <a:xfrm rot="2856922" flipV="1">
            <a:off x="2885616" y="2567532"/>
            <a:ext cx="719075" cy="288513"/>
          </a:xfrm>
          <a:prstGeom prst="curvedDownArrow">
            <a:avLst/>
          </a:prstGeom>
          <a:solidFill>
            <a:schemeClr val="bg1">
              <a:lumMod val="85000"/>
            </a:schemeClr>
          </a:solidFill>
          <a:ln w="31750" cap="flat" cmpd="sng" algn="ctr">
            <a:solidFill>
              <a:schemeClr val="bg1">
                <a:lumMod val="8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28" name="Rounded Rectangle 27"/>
          <p:cNvSpPr/>
          <p:nvPr/>
        </p:nvSpPr>
        <p:spPr bwMode="auto">
          <a:xfrm>
            <a:off x="1723506" y="3429001"/>
            <a:ext cx="2899010" cy="1073245"/>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100" dirty="0" err="1">
                <a:solidFill>
                  <a:schemeClr val="accent2"/>
                </a:solidFill>
                <a:latin typeface="+mn-lt"/>
              </a:rPr>
              <a:t>L’intersection</a:t>
            </a:r>
            <a:r>
              <a:rPr lang="en-US" sz="1100" dirty="0">
                <a:solidFill>
                  <a:schemeClr val="accent2"/>
                </a:solidFill>
                <a:latin typeface="+mn-lt"/>
              </a:rPr>
              <a:t> de la </a:t>
            </a:r>
            <a:r>
              <a:rPr lang="en-US" sz="1100" dirty="0" err="1">
                <a:solidFill>
                  <a:schemeClr val="accent2"/>
                </a:solidFill>
                <a:latin typeface="+mn-lt"/>
              </a:rPr>
              <a:t>ligne</a:t>
            </a:r>
            <a:r>
              <a:rPr lang="en-US" sz="1100" dirty="0">
                <a:solidFill>
                  <a:schemeClr val="accent2"/>
                </a:solidFill>
                <a:latin typeface="+mn-lt"/>
              </a:rPr>
              <a:t> </a:t>
            </a:r>
            <a:r>
              <a:rPr lang="en-US" sz="1100" dirty="0" err="1">
                <a:solidFill>
                  <a:schemeClr val="accent2"/>
                </a:solidFill>
                <a:latin typeface="+mn-lt"/>
              </a:rPr>
              <a:t>correspondant</a:t>
            </a:r>
            <a:r>
              <a:rPr lang="en-US" sz="1100" dirty="0">
                <a:solidFill>
                  <a:schemeClr val="accent2"/>
                </a:solidFill>
                <a:latin typeface="+mn-lt"/>
              </a:rPr>
              <a:t> au </a:t>
            </a:r>
            <a:r>
              <a:rPr lang="en-US" sz="1100" dirty="0" err="1">
                <a:solidFill>
                  <a:schemeClr val="accent2"/>
                </a:solidFill>
                <a:latin typeface="+mn-lt"/>
              </a:rPr>
              <a:t>délai</a:t>
            </a:r>
            <a:r>
              <a:rPr lang="en-US" sz="1100" dirty="0">
                <a:solidFill>
                  <a:schemeClr val="accent2"/>
                </a:solidFill>
                <a:latin typeface="+mn-lt"/>
              </a:rPr>
              <a:t> de </a:t>
            </a:r>
            <a:r>
              <a:rPr lang="en-US" sz="1100" dirty="0" err="1">
                <a:solidFill>
                  <a:schemeClr val="accent2"/>
                </a:solidFill>
                <a:latin typeface="+mn-lt"/>
              </a:rPr>
              <a:t>dégagement</a:t>
            </a:r>
            <a:r>
              <a:rPr lang="en-US" sz="1100" dirty="0">
                <a:solidFill>
                  <a:schemeClr val="accent2"/>
                </a:solidFill>
                <a:latin typeface="+mn-lt"/>
              </a:rPr>
              <a:t> </a:t>
            </a:r>
            <a:r>
              <a:rPr lang="en-US" sz="1100" dirty="0" err="1">
                <a:solidFill>
                  <a:schemeClr val="accent2"/>
                </a:solidFill>
                <a:latin typeface="+mn-lt"/>
              </a:rPr>
              <a:t>calculé</a:t>
            </a:r>
            <a:r>
              <a:rPr lang="en-US" sz="1100" dirty="0">
                <a:solidFill>
                  <a:schemeClr val="accent2"/>
                </a:solidFill>
                <a:latin typeface="+mn-lt"/>
              </a:rPr>
              <a:t> (</a:t>
            </a:r>
            <a:r>
              <a:rPr lang="en-US" sz="1100" dirty="0" err="1">
                <a:solidFill>
                  <a:schemeClr val="accent2"/>
                </a:solidFill>
                <a:latin typeface="+mn-lt"/>
              </a:rPr>
              <a:t>en</a:t>
            </a:r>
            <a:r>
              <a:rPr lang="en-US" sz="1100" dirty="0">
                <a:solidFill>
                  <a:schemeClr val="accent2"/>
                </a:solidFill>
                <a:latin typeface="+mn-lt"/>
              </a:rPr>
              <a:t> sec) et de la </a:t>
            </a:r>
            <a:r>
              <a:rPr lang="en-US" sz="1100" dirty="0" err="1">
                <a:solidFill>
                  <a:schemeClr val="accent2"/>
                </a:solidFill>
                <a:latin typeface="+mn-lt"/>
              </a:rPr>
              <a:t>colonne</a:t>
            </a:r>
            <a:r>
              <a:rPr lang="en-US" sz="1100" dirty="0">
                <a:solidFill>
                  <a:schemeClr val="accent2"/>
                </a:solidFill>
                <a:latin typeface="+mn-lt"/>
              </a:rPr>
              <a:t> </a:t>
            </a:r>
            <a:r>
              <a:rPr lang="en-US" sz="1100" dirty="0" err="1">
                <a:solidFill>
                  <a:schemeClr val="accent2"/>
                </a:solidFill>
                <a:latin typeface="+mn-lt"/>
              </a:rPr>
              <a:t>indiquant</a:t>
            </a:r>
            <a:r>
              <a:rPr lang="en-US" sz="1100" dirty="0">
                <a:solidFill>
                  <a:schemeClr val="accent2"/>
                </a:solidFill>
                <a:latin typeface="+mn-lt"/>
              </a:rPr>
              <a:t> la </a:t>
            </a:r>
            <a:r>
              <a:rPr lang="en-US" sz="1100" dirty="0" err="1">
                <a:solidFill>
                  <a:schemeClr val="accent2"/>
                </a:solidFill>
                <a:latin typeface="+mn-lt"/>
              </a:rPr>
              <a:t>vitesse</a:t>
            </a:r>
            <a:r>
              <a:rPr lang="en-US" sz="1100" dirty="0">
                <a:solidFill>
                  <a:schemeClr val="accent2"/>
                </a:solidFill>
                <a:latin typeface="+mn-lt"/>
              </a:rPr>
              <a:t> </a:t>
            </a:r>
            <a:r>
              <a:rPr lang="en-US" sz="1100" dirty="0" err="1">
                <a:solidFill>
                  <a:schemeClr val="accent2"/>
                </a:solidFill>
                <a:latin typeface="+mn-lt"/>
              </a:rPr>
              <a:t>maximale</a:t>
            </a:r>
            <a:r>
              <a:rPr lang="en-US" sz="1100" dirty="0">
                <a:solidFill>
                  <a:schemeClr val="accent2"/>
                </a:solidFill>
                <a:latin typeface="+mn-lt"/>
              </a:rPr>
              <a:t> </a:t>
            </a:r>
            <a:r>
              <a:rPr lang="en-US" sz="1100" dirty="0" err="1">
                <a:solidFill>
                  <a:schemeClr val="accent2"/>
                </a:solidFill>
                <a:latin typeface="+mn-lt"/>
              </a:rPr>
              <a:t>autorisée</a:t>
            </a:r>
            <a:r>
              <a:rPr lang="en-US" sz="1100" dirty="0">
                <a:solidFill>
                  <a:schemeClr val="accent2"/>
                </a:solidFill>
                <a:latin typeface="+mn-lt"/>
              </a:rPr>
              <a:t> (</a:t>
            </a:r>
            <a:r>
              <a:rPr lang="en-US" sz="1100" dirty="0" err="1">
                <a:solidFill>
                  <a:schemeClr val="accent2"/>
                </a:solidFill>
                <a:latin typeface="+mn-lt"/>
              </a:rPr>
              <a:t>en</a:t>
            </a:r>
            <a:r>
              <a:rPr lang="en-US" sz="1100" dirty="0">
                <a:solidFill>
                  <a:schemeClr val="accent2"/>
                </a:solidFill>
                <a:latin typeface="+mn-lt"/>
              </a:rPr>
              <a:t> km/h), </a:t>
            </a:r>
            <a:r>
              <a:rPr lang="en-US" sz="1100" dirty="0" err="1">
                <a:solidFill>
                  <a:schemeClr val="accent2"/>
                </a:solidFill>
                <a:latin typeface="+mn-lt"/>
              </a:rPr>
              <a:t>indique</a:t>
            </a:r>
            <a:r>
              <a:rPr lang="en-US" sz="1100" dirty="0">
                <a:solidFill>
                  <a:schemeClr val="accent2"/>
                </a:solidFill>
                <a:latin typeface="+mn-lt"/>
              </a:rPr>
              <a:t> la distance </a:t>
            </a:r>
            <a:r>
              <a:rPr lang="en-US" sz="1100" dirty="0" err="1">
                <a:solidFill>
                  <a:schemeClr val="accent2"/>
                </a:solidFill>
                <a:latin typeface="+mn-lt"/>
              </a:rPr>
              <a:t>d’avertissement</a:t>
            </a:r>
            <a:r>
              <a:rPr lang="en-US" sz="1100" dirty="0">
                <a:solidFill>
                  <a:schemeClr val="accent2"/>
                </a:solidFill>
                <a:latin typeface="+mn-lt"/>
              </a:rPr>
              <a:t> </a:t>
            </a:r>
            <a:r>
              <a:rPr lang="en-US" sz="1100" dirty="0" err="1">
                <a:solidFill>
                  <a:schemeClr val="accent2"/>
                </a:solidFill>
                <a:latin typeface="+mn-lt"/>
              </a:rPr>
              <a:t>correspondante</a:t>
            </a:r>
            <a:r>
              <a:rPr lang="en-US" sz="1100" dirty="0">
                <a:solidFill>
                  <a:schemeClr val="accent2"/>
                </a:solidFill>
                <a:latin typeface="+mn-lt"/>
              </a:rPr>
              <a:t> </a:t>
            </a:r>
            <a:r>
              <a:rPr lang="en-US" sz="1100" dirty="0" err="1">
                <a:solidFill>
                  <a:schemeClr val="accent2"/>
                </a:solidFill>
                <a:latin typeface="+mn-lt"/>
              </a:rPr>
              <a:t>en</a:t>
            </a:r>
            <a:r>
              <a:rPr lang="en-US" sz="1100" dirty="0">
                <a:solidFill>
                  <a:schemeClr val="accent2"/>
                </a:solidFill>
                <a:latin typeface="+mn-lt"/>
              </a:rPr>
              <a:t> </a:t>
            </a:r>
            <a:r>
              <a:rPr lang="en-US" sz="1100" dirty="0" err="1">
                <a:solidFill>
                  <a:schemeClr val="accent2"/>
                </a:solidFill>
                <a:latin typeface="+mn-lt"/>
              </a:rPr>
              <a:t>mètres</a:t>
            </a:r>
            <a:r>
              <a:rPr lang="en-US" sz="1100" dirty="0">
                <a:solidFill>
                  <a:schemeClr val="accent2"/>
                </a:solidFill>
                <a:latin typeface="+mn-lt"/>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4073" y="2393473"/>
            <a:ext cx="4878191" cy="78527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2159" y="3100562"/>
            <a:ext cx="6686894" cy="3448227"/>
          </a:xfrm>
          <a:prstGeom prst="rect">
            <a:avLst/>
          </a:prstGeom>
        </p:spPr>
      </p:pic>
      <p:cxnSp>
        <p:nvCxnSpPr>
          <p:cNvPr id="29" name="Straight Arrow Connector 28"/>
          <p:cNvCxnSpPr/>
          <p:nvPr/>
        </p:nvCxnSpPr>
        <p:spPr bwMode="auto">
          <a:xfrm>
            <a:off x="5763419" y="5678628"/>
            <a:ext cx="3982367" cy="0"/>
          </a:xfrm>
          <a:prstGeom prst="straightConnector1">
            <a:avLst/>
          </a:prstGeom>
          <a:solidFill>
            <a:schemeClr val="accent1"/>
          </a:solidFill>
          <a:ln w="31750" cap="flat" cmpd="sng" algn="ctr">
            <a:gradFill flip="none" rotWithShape="1">
              <a:gsLst>
                <a:gs pos="0">
                  <a:srgbClr val="00B050"/>
                </a:gs>
                <a:gs pos="75000">
                  <a:srgbClr val="FF00FF"/>
                </a:gs>
                <a:gs pos="58000">
                  <a:srgbClr val="CC00FF"/>
                </a:gs>
                <a:gs pos="100000">
                  <a:srgbClr val="0070C0"/>
                </a:gs>
              </a:gsLst>
              <a:lin ang="0" scaled="1"/>
              <a:tileRect/>
            </a:gradFill>
            <a:prstDash val="solid"/>
            <a:round/>
            <a:headEnd type="none" w="med" len="med"/>
            <a:tailEnd type="arrow"/>
          </a:ln>
          <a:effectLst/>
        </p:spPr>
      </p:cxnSp>
      <p:sp>
        <p:nvSpPr>
          <p:cNvPr id="30" name="Oval 29"/>
          <p:cNvSpPr/>
          <p:nvPr/>
        </p:nvSpPr>
        <p:spPr bwMode="auto">
          <a:xfrm>
            <a:off x="9727600" y="5580466"/>
            <a:ext cx="288032" cy="196323"/>
          </a:xfrm>
          <a:prstGeom prst="ellipse">
            <a:avLst/>
          </a:prstGeom>
          <a:noFill/>
          <a:ln w="31750" cap="flat" cmpd="sng" algn="ctr">
            <a:solidFill>
              <a:srgbClr val="FF99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31" name="Oval 30"/>
          <p:cNvSpPr/>
          <p:nvPr/>
        </p:nvSpPr>
        <p:spPr bwMode="auto">
          <a:xfrm>
            <a:off x="5480532" y="5556795"/>
            <a:ext cx="309187" cy="219376"/>
          </a:xfrm>
          <a:prstGeom prst="ellipse">
            <a:avLst/>
          </a:prstGeom>
          <a:noFill/>
          <a:ln w="31750" cap="flat" cmpd="sng" algn="ctr">
            <a:gradFill>
              <a:gsLst>
                <a:gs pos="0">
                  <a:srgbClr val="00B050"/>
                </a:gs>
                <a:gs pos="81500">
                  <a:srgbClr val="FF00FF"/>
                </a:gs>
                <a:gs pos="63000">
                  <a:srgbClr val="CC00FF"/>
                </a:gs>
                <a:gs pos="100000">
                  <a:schemeClr val="accent2"/>
                </a:gs>
              </a:gsLst>
              <a:lin ang="5400000" scaled="0"/>
            </a:gra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32" name="Oval 31"/>
          <p:cNvSpPr/>
          <p:nvPr/>
        </p:nvSpPr>
        <p:spPr bwMode="auto">
          <a:xfrm>
            <a:off x="9727600" y="3506316"/>
            <a:ext cx="288032" cy="210258"/>
          </a:xfrm>
          <a:prstGeom prst="ellipse">
            <a:avLst/>
          </a:prstGeom>
          <a:noFill/>
          <a:ln w="3175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cxnSp>
        <p:nvCxnSpPr>
          <p:cNvPr id="33" name="Straight Arrow Connector 32"/>
          <p:cNvCxnSpPr/>
          <p:nvPr/>
        </p:nvCxnSpPr>
        <p:spPr bwMode="auto">
          <a:xfrm>
            <a:off x="9871616" y="3718974"/>
            <a:ext cx="0" cy="1861492"/>
          </a:xfrm>
          <a:prstGeom prst="straightConnector1">
            <a:avLst/>
          </a:prstGeom>
          <a:solidFill>
            <a:schemeClr val="accent1"/>
          </a:solidFill>
          <a:ln w="31750" cap="flat" cmpd="sng" algn="ctr">
            <a:solidFill>
              <a:schemeClr val="accent2"/>
            </a:solidFill>
            <a:prstDash val="solid"/>
            <a:round/>
            <a:headEnd type="none" w="med" len="med"/>
            <a:tailEnd type="arrow"/>
          </a:ln>
          <a:effectLst/>
        </p:spPr>
      </p:cxn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8946" y="5568742"/>
            <a:ext cx="192747" cy="208099"/>
          </a:xfrm>
          <a:prstGeom prst="rect">
            <a:avLst/>
          </a:prstGeom>
        </p:spPr>
      </p:pic>
    </p:spTree>
    <p:extLst>
      <p:ext uri="{BB962C8B-B14F-4D97-AF65-F5344CB8AC3E}">
        <p14:creationId xmlns:p14="http://schemas.microsoft.com/office/powerpoint/2010/main" val="875654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8771585" y="212911"/>
            <a:ext cx="3144285" cy="360363"/>
          </a:xfrm>
        </p:spPr>
        <p:txBody>
          <a:bodyPr/>
          <a:lstStyle/>
          <a:p>
            <a:r>
              <a:rPr lang="en-GB" dirty="0"/>
              <a:t>2. </a:t>
            </a:r>
            <a:r>
              <a:rPr lang="en-GB" dirty="0" err="1"/>
              <a:t>Système</a:t>
            </a:r>
            <a:r>
              <a:rPr lang="en-GB" dirty="0"/>
              <a:t> de protection avec </a:t>
            </a:r>
            <a:r>
              <a:rPr lang="en-GB" dirty="0" err="1"/>
              <a:t>Annonceur</a:t>
            </a:r>
            <a:endParaRPr lang="en-GB" dirty="0"/>
          </a:p>
          <a:p>
            <a:r>
              <a:rPr lang="en-GB" dirty="0"/>
              <a:t>Phase 1: Etude </a:t>
            </a:r>
            <a:r>
              <a:rPr lang="en-GB" dirty="0" err="1"/>
              <a:t>théorique</a:t>
            </a:r>
            <a:endParaRPr lang="en-GB" dirty="0"/>
          </a:p>
        </p:txBody>
      </p:sp>
      <p:sp>
        <p:nvSpPr>
          <p:cNvPr id="35" name="Title 1"/>
          <p:cNvSpPr>
            <a:spLocks noGrp="1"/>
          </p:cNvSpPr>
          <p:nvPr>
            <p:ph type="title" idx="4294967295"/>
          </p:nvPr>
        </p:nvSpPr>
        <p:spPr>
          <a:xfrm>
            <a:off x="1127448" y="234444"/>
            <a:ext cx="8064500" cy="616960"/>
          </a:xfrm>
          <a:prstGeom prst="rect">
            <a:avLst/>
          </a:prstGeom>
        </p:spPr>
        <p:txBody>
          <a:bodyPr/>
          <a:lstStyle/>
          <a:p>
            <a:pPr>
              <a:tabLst>
                <a:tab pos="542925" algn="l"/>
              </a:tabLst>
            </a:pPr>
            <a:br>
              <a:rPr lang="en-US" sz="2000" dirty="0"/>
            </a:br>
            <a:r>
              <a:rPr lang="en-US" sz="1800" b="1" kern="0" dirty="0">
                <a:solidFill>
                  <a:srgbClr val="0070C0"/>
                </a:solidFill>
              </a:rPr>
              <a:t>Points de </a:t>
            </a:r>
            <a:r>
              <a:rPr lang="en-US" sz="1800" b="1" kern="0" dirty="0" err="1">
                <a:solidFill>
                  <a:srgbClr val="0070C0"/>
                </a:solidFill>
              </a:rPr>
              <a:t>détection</a:t>
            </a:r>
            <a:r>
              <a:rPr lang="en-US" sz="1800" b="1" kern="0" dirty="0">
                <a:solidFill>
                  <a:srgbClr val="0070C0"/>
                </a:solidFill>
              </a:rPr>
              <a:t>: </a:t>
            </a:r>
            <a:r>
              <a:rPr lang="en-US" sz="1800" b="1" kern="0" dirty="0" err="1">
                <a:solidFill>
                  <a:srgbClr val="0070C0"/>
                </a:solidFill>
              </a:rPr>
              <a:t>définition</a:t>
            </a:r>
            <a:endParaRPr lang="en-US" sz="1800" b="1" kern="0" dirty="0">
              <a:solidFill>
                <a:srgbClr val="0070C0"/>
              </a:solidFill>
            </a:endParaRPr>
          </a:p>
        </p:txBody>
      </p:sp>
      <p:sp>
        <p:nvSpPr>
          <p:cNvPr id="29" name="Rounded Rectangle 28"/>
          <p:cNvSpPr/>
          <p:nvPr/>
        </p:nvSpPr>
        <p:spPr bwMode="auto">
          <a:xfrm>
            <a:off x="1127448" y="889094"/>
            <a:ext cx="9433048" cy="2064031"/>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400" dirty="0">
                <a:solidFill>
                  <a:schemeClr val="accent2"/>
                </a:solidFill>
                <a:latin typeface="+mn-lt"/>
              </a:rPr>
              <a:t>Le point de </a:t>
            </a:r>
            <a:r>
              <a:rPr lang="en-US" sz="1400" dirty="0" err="1">
                <a:solidFill>
                  <a:schemeClr val="accent2"/>
                </a:solidFill>
                <a:latin typeface="+mn-lt"/>
              </a:rPr>
              <a:t>détection</a:t>
            </a:r>
            <a:r>
              <a:rPr lang="en-US" sz="1400" dirty="0">
                <a:solidFill>
                  <a:schemeClr val="accent2"/>
                </a:solidFill>
                <a:latin typeface="+mn-lt"/>
              </a:rPr>
              <a:t> se </a:t>
            </a:r>
            <a:r>
              <a:rPr lang="en-US" sz="1400" dirty="0" err="1">
                <a:solidFill>
                  <a:schemeClr val="accent2"/>
                </a:solidFill>
                <a:latin typeface="+mn-lt"/>
              </a:rPr>
              <a:t>trouve</a:t>
            </a:r>
            <a:r>
              <a:rPr lang="en-US" sz="1400" dirty="0">
                <a:solidFill>
                  <a:schemeClr val="accent2"/>
                </a:solidFill>
                <a:latin typeface="+mn-lt"/>
              </a:rPr>
              <a:t> à </a:t>
            </a:r>
            <a:r>
              <a:rPr lang="en-US" sz="1400" dirty="0" err="1">
                <a:solidFill>
                  <a:schemeClr val="accent2"/>
                </a:solidFill>
                <a:latin typeface="+mn-lt"/>
              </a:rPr>
              <a:t>l’extrémité</a:t>
            </a:r>
            <a:r>
              <a:rPr lang="en-US" sz="1400" dirty="0">
                <a:solidFill>
                  <a:schemeClr val="accent2"/>
                </a:solidFill>
                <a:latin typeface="+mn-lt"/>
              </a:rPr>
              <a:t> de la distance d’avertissement.</a:t>
            </a:r>
          </a:p>
          <a:p>
            <a:pPr algn="just"/>
            <a:endParaRPr lang="en-US" sz="1400" dirty="0">
              <a:solidFill>
                <a:schemeClr val="accent2"/>
              </a:solidFill>
              <a:latin typeface="+mn-lt"/>
            </a:endParaRPr>
          </a:p>
          <a:p>
            <a:pPr algn="just"/>
            <a:r>
              <a:rPr lang="en-US" sz="1400" dirty="0" err="1">
                <a:solidFill>
                  <a:schemeClr val="accent2"/>
                </a:solidFill>
                <a:latin typeface="+mn-lt"/>
              </a:rPr>
              <a:t>Puisque</a:t>
            </a:r>
            <a:r>
              <a:rPr lang="en-US" sz="1400" dirty="0">
                <a:solidFill>
                  <a:schemeClr val="accent2"/>
                </a:solidFill>
                <a:latin typeface="+mn-lt"/>
              </a:rPr>
              <a:t> la distance </a:t>
            </a:r>
            <a:r>
              <a:rPr lang="en-US" sz="1400" dirty="0" err="1">
                <a:solidFill>
                  <a:schemeClr val="accent2"/>
                </a:solidFill>
                <a:latin typeface="+mn-lt"/>
              </a:rPr>
              <a:t>d’avertissement</a:t>
            </a:r>
            <a:r>
              <a:rPr lang="en-US" sz="1400" dirty="0">
                <a:solidFill>
                  <a:schemeClr val="accent2"/>
                </a:solidFill>
                <a:latin typeface="+mn-lt"/>
              </a:rPr>
              <a:t> assure que le </a:t>
            </a:r>
            <a:r>
              <a:rPr lang="en-US" sz="1400" dirty="0" err="1">
                <a:solidFill>
                  <a:schemeClr val="accent2"/>
                </a:solidFill>
                <a:latin typeface="+mn-lt"/>
              </a:rPr>
              <a:t>principe</a:t>
            </a:r>
            <a:r>
              <a:rPr lang="en-US" sz="1400" dirty="0">
                <a:solidFill>
                  <a:schemeClr val="accent2"/>
                </a:solidFill>
                <a:latin typeface="+mn-lt"/>
              </a:rPr>
              <a:t> de base </a:t>
            </a:r>
            <a:r>
              <a:rPr lang="en-US" sz="1400" dirty="0" err="1">
                <a:solidFill>
                  <a:schemeClr val="accent2"/>
                </a:solidFill>
                <a:latin typeface="+mn-lt"/>
              </a:rPr>
              <a:t>est</a:t>
            </a:r>
            <a:r>
              <a:rPr lang="en-US" sz="1400" dirty="0">
                <a:solidFill>
                  <a:schemeClr val="accent2"/>
                </a:solidFill>
                <a:latin typeface="+mn-lt"/>
              </a:rPr>
              <a:t> </a:t>
            </a:r>
            <a:r>
              <a:rPr lang="en-US" sz="1400" dirty="0" err="1">
                <a:solidFill>
                  <a:schemeClr val="accent2"/>
                </a:solidFill>
                <a:latin typeface="+mn-lt"/>
              </a:rPr>
              <a:t>garanti</a:t>
            </a:r>
            <a:r>
              <a:rPr lang="en-US" sz="1400" dirty="0">
                <a:solidFill>
                  <a:schemeClr val="accent2"/>
                </a:solidFill>
                <a:latin typeface="+mn-lt"/>
              </a:rPr>
              <a:t>, </a:t>
            </a:r>
            <a:r>
              <a:rPr lang="en-US" sz="1400" dirty="0" err="1">
                <a:solidFill>
                  <a:schemeClr val="accent2"/>
                </a:solidFill>
                <a:latin typeface="+mn-lt"/>
              </a:rPr>
              <a:t>l’annonceur</a:t>
            </a:r>
            <a:r>
              <a:rPr lang="en-US" sz="1400" dirty="0">
                <a:solidFill>
                  <a:schemeClr val="accent2"/>
                </a:solidFill>
                <a:latin typeface="+mn-lt"/>
              </a:rPr>
              <a:t> </a:t>
            </a:r>
            <a:r>
              <a:rPr lang="en-US" sz="1400" dirty="0" err="1">
                <a:solidFill>
                  <a:schemeClr val="accent2"/>
                </a:solidFill>
                <a:latin typeface="+mn-lt"/>
              </a:rPr>
              <a:t>est</a:t>
            </a:r>
            <a:r>
              <a:rPr lang="en-US" sz="1400" dirty="0">
                <a:solidFill>
                  <a:schemeClr val="accent2"/>
                </a:solidFill>
                <a:latin typeface="+mn-lt"/>
              </a:rPr>
              <a:t> </a:t>
            </a:r>
            <a:r>
              <a:rPr lang="en-US" sz="1400" b="1" u="sng" dirty="0" err="1">
                <a:solidFill>
                  <a:schemeClr val="accent2"/>
                </a:solidFill>
                <a:latin typeface="+mn-lt"/>
              </a:rPr>
              <a:t>obligé</a:t>
            </a:r>
            <a:r>
              <a:rPr lang="en-US" sz="1400" dirty="0">
                <a:solidFill>
                  <a:schemeClr val="accent2"/>
                </a:solidFill>
                <a:latin typeface="+mn-lt"/>
              </a:rPr>
              <a:t> de donner </a:t>
            </a:r>
            <a:r>
              <a:rPr lang="en-US" sz="1400" dirty="0" err="1">
                <a:solidFill>
                  <a:schemeClr val="accent2"/>
                </a:solidFill>
                <a:latin typeface="+mn-lt"/>
              </a:rPr>
              <a:t>l’alarme</a:t>
            </a:r>
            <a:r>
              <a:rPr lang="en-US" sz="1400" dirty="0">
                <a:solidFill>
                  <a:schemeClr val="accent2"/>
                </a:solidFill>
                <a:latin typeface="+mn-lt"/>
              </a:rPr>
              <a:t> </a:t>
            </a:r>
            <a:r>
              <a:rPr lang="en-US" sz="1400" dirty="0" err="1">
                <a:solidFill>
                  <a:schemeClr val="accent2"/>
                </a:solidFill>
                <a:latin typeface="+mn-lt"/>
              </a:rPr>
              <a:t>avant</a:t>
            </a:r>
            <a:r>
              <a:rPr lang="en-US" sz="1400" dirty="0">
                <a:solidFill>
                  <a:schemeClr val="accent2"/>
                </a:solidFill>
                <a:latin typeface="+mn-lt"/>
              </a:rPr>
              <a:t> que le train </a:t>
            </a:r>
            <a:r>
              <a:rPr lang="en-US" sz="1400" dirty="0" err="1">
                <a:solidFill>
                  <a:schemeClr val="accent2"/>
                </a:solidFill>
                <a:latin typeface="+mn-lt"/>
              </a:rPr>
              <a:t>n’arrive</a:t>
            </a:r>
            <a:r>
              <a:rPr lang="en-US" sz="1400" dirty="0">
                <a:solidFill>
                  <a:schemeClr val="accent2"/>
                </a:solidFill>
                <a:latin typeface="+mn-lt"/>
              </a:rPr>
              <a:t> au point de </a:t>
            </a:r>
            <a:r>
              <a:rPr lang="en-US" sz="1400" dirty="0" err="1">
                <a:solidFill>
                  <a:schemeClr val="accent2"/>
                </a:solidFill>
                <a:latin typeface="+mn-lt"/>
              </a:rPr>
              <a:t>détection</a:t>
            </a:r>
            <a:r>
              <a:rPr lang="en-US" sz="1400" dirty="0">
                <a:solidFill>
                  <a:schemeClr val="accent2"/>
                </a:solidFill>
                <a:latin typeface="+mn-lt"/>
              </a:rPr>
              <a:t>. </a:t>
            </a:r>
          </a:p>
          <a:p>
            <a:pPr algn="just"/>
            <a:endParaRPr lang="en-US" sz="1400" dirty="0">
              <a:solidFill>
                <a:schemeClr val="accent2"/>
              </a:solidFill>
              <a:latin typeface="+mn-lt"/>
            </a:endParaRPr>
          </a:p>
          <a:p>
            <a:pPr algn="just"/>
            <a:r>
              <a:rPr lang="en-US" sz="1400" dirty="0">
                <a:solidFill>
                  <a:schemeClr val="accent2"/>
                </a:solidFill>
                <a:latin typeface="+mn-lt"/>
              </a:rPr>
              <a:t>Un </a:t>
            </a:r>
            <a:r>
              <a:rPr lang="en-US" sz="1400" dirty="0" err="1">
                <a:solidFill>
                  <a:schemeClr val="accent2"/>
                </a:solidFill>
                <a:latin typeface="+mn-lt"/>
              </a:rPr>
              <a:t>repère</a:t>
            </a:r>
            <a:r>
              <a:rPr lang="en-US" sz="1400" dirty="0">
                <a:solidFill>
                  <a:schemeClr val="accent2"/>
                </a:solidFill>
                <a:latin typeface="+mn-lt"/>
              </a:rPr>
              <a:t> sur le terrain </a:t>
            </a:r>
            <a:r>
              <a:rPr lang="en-US" sz="1400" dirty="0" err="1">
                <a:solidFill>
                  <a:schemeClr val="accent2"/>
                </a:solidFill>
                <a:latin typeface="+mn-lt"/>
              </a:rPr>
              <a:t>matérialise</a:t>
            </a:r>
            <a:r>
              <a:rPr lang="en-US" sz="1400" dirty="0">
                <a:solidFill>
                  <a:schemeClr val="accent2"/>
                </a:solidFill>
                <a:latin typeface="+mn-lt"/>
              </a:rPr>
              <a:t> le point de </a:t>
            </a:r>
            <a:r>
              <a:rPr lang="en-US" sz="1400" dirty="0" err="1">
                <a:solidFill>
                  <a:schemeClr val="accent2"/>
                </a:solidFill>
                <a:latin typeface="+mn-lt"/>
              </a:rPr>
              <a:t>détection</a:t>
            </a:r>
            <a:r>
              <a:rPr lang="en-US" sz="1400" dirty="0">
                <a:solidFill>
                  <a:schemeClr val="accent2"/>
                </a:solidFill>
                <a:latin typeface="+mn-lt"/>
              </a:rPr>
              <a:t> pour </a:t>
            </a:r>
            <a:r>
              <a:rPr lang="en-US" sz="1400" dirty="0" err="1">
                <a:solidFill>
                  <a:schemeClr val="accent2"/>
                </a:solidFill>
                <a:latin typeface="+mn-lt"/>
              </a:rPr>
              <a:t>l’annonceur</a:t>
            </a:r>
            <a:r>
              <a:rPr lang="en-US" sz="1400" dirty="0">
                <a:solidFill>
                  <a:schemeClr val="accent2"/>
                </a:solidFill>
                <a:latin typeface="+mn-lt"/>
              </a:rPr>
              <a:t>. La </a:t>
            </a:r>
            <a:r>
              <a:rPr lang="en-US" sz="1400" dirty="0" err="1">
                <a:solidFill>
                  <a:schemeClr val="accent2"/>
                </a:solidFill>
                <a:latin typeface="+mn-lt"/>
              </a:rPr>
              <a:t>matérialisation</a:t>
            </a:r>
            <a:r>
              <a:rPr lang="en-US" sz="1400" dirty="0">
                <a:solidFill>
                  <a:schemeClr val="accent2"/>
                </a:solidFill>
                <a:latin typeface="+mn-lt"/>
              </a:rPr>
              <a:t> du point de </a:t>
            </a:r>
            <a:r>
              <a:rPr lang="en-US" sz="1400" dirty="0" err="1">
                <a:solidFill>
                  <a:schemeClr val="accent2"/>
                </a:solidFill>
                <a:latin typeface="+mn-lt"/>
              </a:rPr>
              <a:t>détection</a:t>
            </a:r>
            <a:r>
              <a:rPr lang="en-US" sz="1400" dirty="0">
                <a:solidFill>
                  <a:schemeClr val="accent2"/>
                </a:solidFill>
                <a:latin typeface="+mn-lt"/>
              </a:rPr>
              <a:t> sur le terrain sera </a:t>
            </a:r>
            <a:r>
              <a:rPr lang="en-US" sz="1400" dirty="0" err="1">
                <a:solidFill>
                  <a:schemeClr val="accent2"/>
                </a:solidFill>
                <a:latin typeface="+mn-lt"/>
              </a:rPr>
              <a:t>donc</a:t>
            </a:r>
            <a:r>
              <a:rPr lang="en-US" sz="1400" dirty="0">
                <a:solidFill>
                  <a:schemeClr val="accent2"/>
                </a:solidFill>
                <a:latin typeface="+mn-lt"/>
              </a:rPr>
              <a:t> </a:t>
            </a:r>
            <a:r>
              <a:rPr lang="en-US" sz="1400" dirty="0" err="1">
                <a:solidFill>
                  <a:schemeClr val="accent2"/>
                </a:solidFill>
                <a:latin typeface="+mn-lt"/>
              </a:rPr>
              <a:t>une</a:t>
            </a:r>
            <a:r>
              <a:rPr lang="en-US" sz="1400" dirty="0">
                <a:solidFill>
                  <a:schemeClr val="accent2"/>
                </a:solidFill>
                <a:latin typeface="+mn-lt"/>
              </a:rPr>
              <a:t> </a:t>
            </a:r>
            <a:r>
              <a:rPr lang="en-US" sz="1400" dirty="0" err="1">
                <a:solidFill>
                  <a:schemeClr val="accent2"/>
                </a:solidFill>
                <a:latin typeface="+mn-lt"/>
              </a:rPr>
              <a:t>tâche</a:t>
            </a:r>
            <a:r>
              <a:rPr lang="en-US" sz="1400" dirty="0">
                <a:solidFill>
                  <a:schemeClr val="accent2"/>
                </a:solidFill>
                <a:latin typeface="+mn-lt"/>
              </a:rPr>
              <a:t> </a:t>
            </a:r>
            <a:r>
              <a:rPr lang="en-US" sz="1400" dirty="0" err="1">
                <a:solidFill>
                  <a:schemeClr val="accent2"/>
                </a:solidFill>
                <a:latin typeface="+mn-lt"/>
              </a:rPr>
              <a:t>cruciale</a:t>
            </a:r>
            <a:r>
              <a:rPr lang="en-US" sz="1400" dirty="0">
                <a:solidFill>
                  <a:schemeClr val="accent2"/>
                </a:solidFill>
                <a:latin typeface="+mn-lt"/>
              </a:rPr>
              <a:t> pour le </a:t>
            </a:r>
            <a:r>
              <a:rPr lang="en-US" sz="1400" dirty="0" err="1">
                <a:solidFill>
                  <a:schemeClr val="accent2"/>
                </a:solidFill>
                <a:latin typeface="+mn-lt"/>
              </a:rPr>
              <a:t>responsable</a:t>
            </a:r>
            <a:r>
              <a:rPr lang="en-US" sz="1400" dirty="0">
                <a:solidFill>
                  <a:schemeClr val="accent2"/>
                </a:solidFill>
                <a:latin typeface="+mn-lt"/>
              </a:rPr>
              <a:t> de la </a:t>
            </a:r>
            <a:r>
              <a:rPr lang="en-US" sz="1400" dirty="0" err="1">
                <a:solidFill>
                  <a:schemeClr val="accent2"/>
                </a:solidFill>
                <a:latin typeface="+mn-lt"/>
              </a:rPr>
              <a:t>sécurité</a:t>
            </a:r>
            <a:r>
              <a:rPr lang="en-US" sz="1400" dirty="0">
                <a:solidFill>
                  <a:schemeClr val="accent2"/>
                </a:solidFill>
                <a:latin typeface="+mn-lt"/>
              </a:rPr>
              <a:t>. </a:t>
            </a:r>
          </a:p>
        </p:txBody>
      </p:sp>
      <p:sp>
        <p:nvSpPr>
          <p:cNvPr id="7" name="Rounded Rectangle 6"/>
          <p:cNvSpPr/>
          <p:nvPr/>
        </p:nvSpPr>
        <p:spPr bwMode="auto">
          <a:xfrm>
            <a:off x="2590158" y="3074631"/>
            <a:ext cx="6686762" cy="3013124"/>
          </a:xfrm>
          <a:prstGeom prst="roundRect">
            <a:avLst/>
          </a:prstGeom>
          <a:noFill/>
          <a:ln w="317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9" name="Oval 8"/>
          <p:cNvSpPr/>
          <p:nvPr/>
        </p:nvSpPr>
        <p:spPr bwMode="auto">
          <a:xfrm>
            <a:off x="3791744" y="6182756"/>
            <a:ext cx="144016" cy="138793"/>
          </a:xfrm>
          <a:prstGeom prst="ellipse">
            <a:avLst/>
          </a:prstGeom>
          <a:solidFill>
            <a:srgbClr val="FF0000"/>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10" name="TextBox 9"/>
          <p:cNvSpPr txBox="1"/>
          <p:nvPr/>
        </p:nvSpPr>
        <p:spPr>
          <a:xfrm>
            <a:off x="3071664" y="6129292"/>
            <a:ext cx="3314800" cy="230832"/>
          </a:xfrm>
          <a:prstGeom prst="rect">
            <a:avLst/>
          </a:prstGeom>
          <a:noFill/>
        </p:spPr>
        <p:txBody>
          <a:bodyPr wrap="square" rtlCol="0">
            <a:spAutoFit/>
          </a:bodyPr>
          <a:lstStyle/>
          <a:p>
            <a:r>
              <a:rPr lang="en-US" sz="900" dirty="0"/>
              <a:t>	: point de </a:t>
            </a:r>
            <a:r>
              <a:rPr lang="en-US" sz="900" dirty="0" err="1"/>
              <a:t>détection</a:t>
            </a:r>
            <a:r>
              <a:rPr lang="en-US" sz="900" dirty="0"/>
              <a:t> </a:t>
            </a:r>
            <a:r>
              <a:rPr lang="en-US" sz="900" dirty="0" err="1"/>
              <a:t>côté</a:t>
            </a:r>
            <a:r>
              <a:rPr lang="en-US" sz="900" dirty="0"/>
              <a:t> Namur</a:t>
            </a:r>
          </a:p>
        </p:txBody>
      </p:sp>
      <p:sp>
        <p:nvSpPr>
          <p:cNvPr id="11" name="Rectangle 10"/>
          <p:cNvSpPr/>
          <p:nvPr/>
        </p:nvSpPr>
        <p:spPr bwMode="auto">
          <a:xfrm>
            <a:off x="6672064" y="6182756"/>
            <a:ext cx="144016" cy="124718"/>
          </a:xfrm>
          <a:prstGeom prst="rect">
            <a:avLst/>
          </a:prstGeom>
          <a:solidFill>
            <a:srgbClr val="FF0000"/>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12" name="TextBox 11"/>
          <p:cNvSpPr txBox="1"/>
          <p:nvPr/>
        </p:nvSpPr>
        <p:spPr>
          <a:xfrm>
            <a:off x="5962120" y="6136736"/>
            <a:ext cx="3314800" cy="230832"/>
          </a:xfrm>
          <a:prstGeom prst="rect">
            <a:avLst/>
          </a:prstGeom>
          <a:noFill/>
        </p:spPr>
        <p:txBody>
          <a:bodyPr wrap="square" rtlCol="0">
            <a:spAutoFit/>
          </a:bodyPr>
          <a:lstStyle/>
          <a:p>
            <a:r>
              <a:rPr lang="en-US" sz="900" dirty="0"/>
              <a:t>	: point de </a:t>
            </a:r>
            <a:r>
              <a:rPr lang="en-US" sz="900" dirty="0" err="1"/>
              <a:t>détection</a:t>
            </a:r>
            <a:r>
              <a:rPr lang="en-US" sz="900" dirty="0"/>
              <a:t> </a:t>
            </a:r>
            <a:r>
              <a:rPr lang="en-US" sz="900" dirty="0" err="1"/>
              <a:t>côté</a:t>
            </a:r>
            <a:r>
              <a:rPr lang="en-US" sz="900" dirty="0"/>
              <a:t> Arlon</a:t>
            </a:r>
          </a:p>
        </p:txBody>
      </p:sp>
      <p:grpSp>
        <p:nvGrpSpPr>
          <p:cNvPr id="46" name="Group 45"/>
          <p:cNvGrpSpPr/>
          <p:nvPr/>
        </p:nvGrpSpPr>
        <p:grpSpPr>
          <a:xfrm>
            <a:off x="2825731" y="3591010"/>
            <a:ext cx="6451189" cy="2083981"/>
            <a:chOff x="2690895" y="3621977"/>
            <a:chExt cx="6451189" cy="2083981"/>
          </a:xfrm>
        </p:grpSpPr>
        <p:grpSp>
          <p:nvGrpSpPr>
            <p:cNvPr id="47" name="Group 46"/>
            <p:cNvGrpSpPr/>
            <p:nvPr/>
          </p:nvGrpSpPr>
          <p:grpSpPr>
            <a:xfrm>
              <a:off x="2690895" y="3621977"/>
              <a:ext cx="6451189" cy="2083981"/>
              <a:chOff x="1743698" y="2943205"/>
              <a:chExt cx="8701395" cy="2109827"/>
            </a:xfrm>
          </p:grpSpPr>
          <p:cxnSp>
            <p:nvCxnSpPr>
              <p:cNvPr id="60" name="Straight Connector 14"/>
              <p:cNvCxnSpPr/>
              <p:nvPr/>
            </p:nvCxnSpPr>
            <p:spPr bwMode="auto">
              <a:xfrm flipV="1">
                <a:off x="1758705" y="4281620"/>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cxnSp>
            <p:nvCxnSpPr>
              <p:cNvPr id="61" name="Straight Connector 14"/>
              <p:cNvCxnSpPr/>
              <p:nvPr/>
            </p:nvCxnSpPr>
            <p:spPr bwMode="auto">
              <a:xfrm flipV="1">
                <a:off x="1758705" y="4951255"/>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62" name="Chevron 29"/>
              <p:cNvSpPr>
                <a:spLocks noChangeArrowheads="1"/>
              </p:cNvSpPr>
              <p:nvPr/>
            </p:nvSpPr>
            <p:spPr bwMode="auto">
              <a:xfrm>
                <a:off x="2385556" y="4234235"/>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63" name="Chevron 30"/>
              <p:cNvSpPr>
                <a:spLocks noChangeAspect="1"/>
              </p:cNvSpPr>
              <p:nvPr/>
            </p:nvSpPr>
            <p:spPr bwMode="auto">
              <a:xfrm flipH="1">
                <a:off x="2375760" y="4908570"/>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64" name="Oval 63"/>
              <p:cNvSpPr>
                <a:spLocks noChangeArrowheads="1"/>
              </p:cNvSpPr>
              <p:nvPr/>
            </p:nvSpPr>
            <p:spPr bwMode="auto">
              <a:xfrm>
                <a:off x="2909752" y="4252504"/>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65" name="Rectangle 18"/>
              <p:cNvSpPr>
                <a:spLocks noChangeArrowheads="1"/>
              </p:cNvSpPr>
              <p:nvPr/>
            </p:nvSpPr>
            <p:spPr bwMode="auto">
              <a:xfrm>
                <a:off x="9440073" y="4221208"/>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66" name="TextBox 65"/>
              <p:cNvSpPr txBox="1"/>
              <p:nvPr/>
            </p:nvSpPr>
            <p:spPr>
              <a:xfrm>
                <a:off x="1743698" y="3797353"/>
                <a:ext cx="900400" cy="280434"/>
              </a:xfrm>
              <a:prstGeom prst="rect">
                <a:avLst/>
              </a:prstGeom>
              <a:noFill/>
            </p:spPr>
            <p:txBody>
              <a:bodyPr wrap="square" rtlCol="0">
                <a:spAutoFit/>
              </a:bodyPr>
              <a:lstStyle/>
              <a:p>
                <a:r>
                  <a:rPr lang="en-GB" sz="1000" b="1" dirty="0">
                    <a:latin typeface="+mn-lt"/>
                  </a:rPr>
                  <a:t>Namur</a:t>
                </a:r>
                <a:r>
                  <a:rPr lang="en-GB" sz="1200" dirty="0"/>
                  <a:t> </a:t>
                </a:r>
              </a:p>
            </p:txBody>
          </p:sp>
          <p:sp>
            <p:nvSpPr>
              <p:cNvPr id="67" name="TextBox 66"/>
              <p:cNvSpPr txBox="1"/>
              <p:nvPr/>
            </p:nvSpPr>
            <p:spPr>
              <a:xfrm>
                <a:off x="9166531" y="3798915"/>
                <a:ext cx="1278562" cy="249275"/>
              </a:xfrm>
              <a:prstGeom prst="rect">
                <a:avLst/>
              </a:prstGeom>
              <a:noFill/>
            </p:spPr>
            <p:txBody>
              <a:bodyPr wrap="square" rtlCol="0">
                <a:spAutoFit/>
              </a:bodyPr>
              <a:lstStyle/>
              <a:p>
                <a:r>
                  <a:rPr lang="en-GB" sz="1000" b="1" dirty="0">
                    <a:latin typeface="+mn-lt"/>
                  </a:rPr>
                  <a:t>Arlon</a:t>
                </a:r>
                <a:endParaRPr lang="en-GB" sz="1200" dirty="0"/>
              </a:p>
            </p:txBody>
          </p:sp>
          <p:cxnSp>
            <p:nvCxnSpPr>
              <p:cNvPr id="68" name="Straight Arrow Connector 67"/>
              <p:cNvCxnSpPr>
                <a:stCxn id="48" idx="1"/>
              </p:cNvCxnSpPr>
              <p:nvPr/>
            </p:nvCxnSpPr>
            <p:spPr>
              <a:xfrm flipH="1">
                <a:off x="3009631" y="3278298"/>
                <a:ext cx="2806122" cy="955641"/>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48" idx="3"/>
              </p:cNvCxnSpPr>
              <p:nvPr/>
            </p:nvCxnSpPr>
            <p:spPr>
              <a:xfrm>
                <a:off x="6179978" y="3278298"/>
                <a:ext cx="3254558" cy="946442"/>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70" name="Picture 69" descr="D:\Documents And Settings\GQR7802\Local Settings\Temporary Internet Files\Content.IE5\HNYX0581\MC900441310[1].png"/>
              <p:cNvPicPr/>
              <p:nvPr/>
            </p:nvPicPr>
            <p:blipFill>
              <a:blip r:embed="rId2" cstate="print"/>
              <a:srcRect/>
              <a:stretch>
                <a:fillRect/>
              </a:stretch>
            </p:blipFill>
            <p:spPr bwMode="auto">
              <a:xfrm>
                <a:off x="4117318" y="3693809"/>
                <a:ext cx="246379" cy="246380"/>
              </a:xfrm>
              <a:prstGeom prst="rect">
                <a:avLst/>
              </a:prstGeom>
              <a:noFill/>
            </p:spPr>
          </p:pic>
          <p:cxnSp>
            <p:nvCxnSpPr>
              <p:cNvPr id="71" name="Straight Arrow Connector 70"/>
              <p:cNvCxnSpPr/>
              <p:nvPr/>
            </p:nvCxnSpPr>
            <p:spPr>
              <a:xfrm flipH="1" flipV="1">
                <a:off x="6155608" y="3064023"/>
                <a:ext cx="1281409" cy="57533"/>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2" name="Picture 71" descr="D:\Documents And Settings\GQR7802\Local Settings\Temporary Internet Files\Content.IE5\HNYX0581\MC900441310[1].png"/>
              <p:cNvPicPr/>
              <p:nvPr/>
            </p:nvPicPr>
            <p:blipFill>
              <a:blip r:embed="rId2" cstate="print"/>
              <a:srcRect/>
              <a:stretch>
                <a:fillRect/>
              </a:stretch>
            </p:blipFill>
            <p:spPr bwMode="auto">
              <a:xfrm>
                <a:off x="8057704" y="3741773"/>
                <a:ext cx="246379" cy="246380"/>
              </a:xfrm>
              <a:prstGeom prst="rect">
                <a:avLst/>
              </a:prstGeom>
              <a:noFill/>
            </p:spPr>
          </p:pic>
          <p:pic>
            <p:nvPicPr>
              <p:cNvPr id="73" name="Picture 72" descr="D:\Documents And Settings\GQR7802\Local Settings\Temporary Internet Files\Content.IE5\HNYX0581\MC900441310[1].png"/>
              <p:cNvPicPr/>
              <p:nvPr/>
            </p:nvPicPr>
            <p:blipFill>
              <a:blip r:embed="rId2" cstate="print"/>
              <a:srcRect/>
              <a:stretch>
                <a:fillRect/>
              </a:stretch>
            </p:blipFill>
            <p:spPr bwMode="auto">
              <a:xfrm>
                <a:off x="6625680" y="2943205"/>
                <a:ext cx="246379" cy="246380"/>
              </a:xfrm>
              <a:prstGeom prst="rect">
                <a:avLst/>
              </a:prstGeom>
              <a:noFill/>
            </p:spPr>
          </p:pic>
        </p:grpSp>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905" y="3634867"/>
              <a:ext cx="270035" cy="636194"/>
            </a:xfrm>
            <a:prstGeom prst="rect">
              <a:avLst/>
            </a:prstGeom>
            <a:ln w="0">
              <a:noFill/>
            </a:ln>
          </p:spPr>
        </p:pic>
        <p:cxnSp>
          <p:nvCxnSpPr>
            <p:cNvPr id="49" name="Straight Connector 111"/>
            <p:cNvCxnSpPr/>
            <p:nvPr/>
          </p:nvCxnSpPr>
          <p:spPr bwMode="auto">
            <a:xfrm>
              <a:off x="2955771" y="4283730"/>
              <a:ext cx="585817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50" name="Rechte verbindingslijn met pijl 102"/>
            <p:cNvCxnSpPr/>
            <p:nvPr/>
          </p:nvCxnSpPr>
          <p:spPr bwMode="auto">
            <a:xfrm>
              <a:off x="6448485" y="4283730"/>
              <a:ext cx="0" cy="695419"/>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51" name="Tekstvak 104"/>
            <p:cNvSpPr txBox="1"/>
            <p:nvPr/>
          </p:nvSpPr>
          <p:spPr bwMode="auto">
            <a:xfrm>
              <a:off x="6157247" y="4504022"/>
              <a:ext cx="865187" cy="246063"/>
            </a:xfrm>
            <a:prstGeom prst="rect">
              <a:avLst/>
            </a:prstGeom>
            <a:noFill/>
            <a:ln w="9525">
              <a:noFill/>
            </a:ln>
          </p:spPr>
          <p:txBody>
            <a:bodyPr>
              <a:spAutoFit/>
            </a:bodyPr>
            <a:lstStyle/>
            <a:p>
              <a:pPr algn="ctr">
                <a:defRPr/>
              </a:pPr>
              <a:r>
                <a:rPr lang="nl-BE" sz="1000" dirty="0">
                  <a:solidFill>
                    <a:schemeClr val="accent3"/>
                  </a:solidFill>
                  <a:latin typeface="+mn-lt"/>
                </a:rPr>
                <a:t>DS</a:t>
              </a:r>
            </a:p>
          </p:txBody>
        </p:sp>
        <p:sp>
          <p:nvSpPr>
            <p:cNvPr id="52" name="TextBox 51"/>
            <p:cNvSpPr txBox="1"/>
            <p:nvPr/>
          </p:nvSpPr>
          <p:spPr>
            <a:xfrm rot="8204740">
              <a:off x="5465220" y="4746382"/>
              <a:ext cx="281041" cy="400110"/>
            </a:xfrm>
            <a:prstGeom prst="rect">
              <a:avLst/>
            </a:prstGeom>
            <a:noFill/>
          </p:spPr>
          <p:txBody>
            <a:bodyPr wrap="square" rtlCol="0">
              <a:spAutoFit/>
            </a:bodyPr>
            <a:lstStyle/>
            <a:p>
              <a:r>
                <a:rPr lang="en-US" sz="2000" dirty="0">
                  <a:solidFill>
                    <a:srgbClr val="FF0000"/>
                  </a:solidFill>
                </a:rPr>
                <a:t>+</a:t>
              </a:r>
            </a:p>
          </p:txBody>
        </p:sp>
        <p:sp>
          <p:nvSpPr>
            <p:cNvPr id="53" name="TextBox 52"/>
            <p:cNvSpPr txBox="1"/>
            <p:nvPr/>
          </p:nvSpPr>
          <p:spPr>
            <a:xfrm rot="8204740">
              <a:off x="6169862" y="4746382"/>
              <a:ext cx="281041" cy="400110"/>
            </a:xfrm>
            <a:prstGeom prst="rect">
              <a:avLst/>
            </a:prstGeom>
            <a:noFill/>
          </p:spPr>
          <p:txBody>
            <a:bodyPr wrap="square" rtlCol="0">
              <a:spAutoFit/>
            </a:bodyPr>
            <a:lstStyle/>
            <a:p>
              <a:r>
                <a:rPr lang="en-US" sz="2000" dirty="0">
                  <a:solidFill>
                    <a:srgbClr val="FF0000"/>
                  </a:solidFill>
                </a:rPr>
                <a:t>+</a:t>
              </a:r>
            </a:p>
          </p:txBody>
        </p:sp>
        <p:cxnSp>
          <p:nvCxnSpPr>
            <p:cNvPr id="54" name="Straight Arrow Connector 53"/>
            <p:cNvCxnSpPr/>
            <p:nvPr/>
          </p:nvCxnSpPr>
          <p:spPr bwMode="auto">
            <a:xfrm flipV="1">
              <a:off x="6287722" y="5054530"/>
              <a:ext cx="2237370" cy="2529"/>
            </a:xfrm>
            <a:prstGeom prst="straightConnector1">
              <a:avLst/>
            </a:prstGeom>
            <a:solidFill>
              <a:schemeClr val="accent1"/>
            </a:solidFill>
            <a:ln w="50800" cap="flat" cmpd="sng" algn="ctr">
              <a:solidFill>
                <a:srgbClr val="FF3300"/>
              </a:solidFill>
              <a:prstDash val="solid"/>
              <a:round/>
              <a:headEnd type="none" w="med" len="med"/>
              <a:tailEnd type="triangle"/>
            </a:ln>
            <a:effectLst/>
          </p:spPr>
        </p:cxnSp>
        <p:cxnSp>
          <p:nvCxnSpPr>
            <p:cNvPr id="55" name="Straight Arrow Connector 54"/>
            <p:cNvCxnSpPr/>
            <p:nvPr/>
          </p:nvCxnSpPr>
          <p:spPr bwMode="auto">
            <a:xfrm flipH="1">
              <a:off x="3519158" y="5056235"/>
              <a:ext cx="2068109" cy="6829"/>
            </a:xfrm>
            <a:prstGeom prst="straightConnector1">
              <a:avLst/>
            </a:prstGeom>
            <a:solidFill>
              <a:schemeClr val="accent1"/>
            </a:solidFill>
            <a:ln w="50800" cap="flat" cmpd="sng" algn="ctr">
              <a:solidFill>
                <a:srgbClr val="FF3300"/>
              </a:solidFill>
              <a:prstDash val="solid"/>
              <a:round/>
              <a:headEnd type="none" w="med" len="med"/>
              <a:tailEnd type="triangle"/>
            </a:ln>
            <a:effectLst/>
          </p:spPr>
        </p:cxnSp>
        <p:cxnSp>
          <p:nvCxnSpPr>
            <p:cNvPr id="56" name="Straight Arrow Connector 55"/>
            <p:cNvCxnSpPr/>
            <p:nvPr/>
          </p:nvCxnSpPr>
          <p:spPr bwMode="auto">
            <a:xfrm>
              <a:off x="6327553" y="5229200"/>
              <a:ext cx="2089055" cy="0"/>
            </a:xfrm>
            <a:prstGeom prst="straightConnector1">
              <a:avLst/>
            </a:prstGeom>
            <a:solidFill>
              <a:schemeClr val="accent1"/>
            </a:solidFill>
            <a:ln w="12700" cap="flat" cmpd="sng" algn="ctr">
              <a:solidFill>
                <a:srgbClr val="FF3300"/>
              </a:solidFill>
              <a:prstDash val="solid"/>
              <a:round/>
              <a:headEnd type="arrow"/>
              <a:tailEnd type="arrow"/>
            </a:ln>
            <a:effectLst/>
          </p:spPr>
        </p:cxnSp>
        <p:sp>
          <p:nvSpPr>
            <p:cNvPr id="57" name="TextBox 56"/>
            <p:cNvSpPr txBox="1"/>
            <p:nvPr/>
          </p:nvSpPr>
          <p:spPr>
            <a:xfrm>
              <a:off x="6870926" y="5220793"/>
              <a:ext cx="1184973" cy="338554"/>
            </a:xfrm>
            <a:prstGeom prst="rect">
              <a:avLst/>
            </a:prstGeom>
            <a:noFill/>
          </p:spPr>
          <p:txBody>
            <a:bodyPr wrap="square" rtlCol="0">
              <a:spAutoFit/>
            </a:bodyPr>
            <a:lstStyle/>
            <a:p>
              <a:pPr algn="ctr">
                <a:tabLst>
                  <a:tab pos="1619250" algn="r"/>
                </a:tabLst>
              </a:pPr>
              <a:r>
                <a:rPr lang="en-US" sz="800" b="1" dirty="0">
                  <a:solidFill>
                    <a:srgbClr val="FF0000"/>
                  </a:solidFill>
                </a:rPr>
                <a:t>Distance </a:t>
              </a:r>
              <a:r>
                <a:rPr lang="en-US" sz="800" b="1" dirty="0" err="1">
                  <a:solidFill>
                    <a:srgbClr val="FF0000"/>
                  </a:solidFill>
                </a:rPr>
                <a:t>d’avertissement</a:t>
              </a:r>
              <a:endParaRPr lang="en-US" sz="800" b="1" dirty="0">
                <a:solidFill>
                  <a:srgbClr val="FF0000"/>
                </a:solidFill>
              </a:endParaRPr>
            </a:p>
          </p:txBody>
        </p:sp>
        <p:cxnSp>
          <p:nvCxnSpPr>
            <p:cNvPr id="58" name="Straight Arrow Connector 57"/>
            <p:cNvCxnSpPr/>
            <p:nvPr/>
          </p:nvCxnSpPr>
          <p:spPr bwMode="auto">
            <a:xfrm>
              <a:off x="3532023" y="5232612"/>
              <a:ext cx="2089055" cy="0"/>
            </a:xfrm>
            <a:prstGeom prst="straightConnector1">
              <a:avLst/>
            </a:prstGeom>
            <a:solidFill>
              <a:schemeClr val="accent1"/>
            </a:solidFill>
            <a:ln w="12700" cap="flat" cmpd="sng" algn="ctr">
              <a:solidFill>
                <a:srgbClr val="FF3300"/>
              </a:solidFill>
              <a:prstDash val="solid"/>
              <a:round/>
              <a:headEnd type="arrow"/>
              <a:tailEnd type="arrow"/>
            </a:ln>
            <a:effectLst/>
          </p:spPr>
        </p:cxnSp>
        <p:sp>
          <p:nvSpPr>
            <p:cNvPr id="59" name="TextBox 58"/>
            <p:cNvSpPr txBox="1"/>
            <p:nvPr/>
          </p:nvSpPr>
          <p:spPr>
            <a:xfrm>
              <a:off x="3977525" y="5209306"/>
              <a:ext cx="1184973" cy="338554"/>
            </a:xfrm>
            <a:prstGeom prst="rect">
              <a:avLst/>
            </a:prstGeom>
            <a:noFill/>
          </p:spPr>
          <p:txBody>
            <a:bodyPr wrap="square" rtlCol="0">
              <a:spAutoFit/>
            </a:bodyPr>
            <a:lstStyle/>
            <a:p>
              <a:pPr algn="ctr">
                <a:tabLst>
                  <a:tab pos="1619250" algn="r"/>
                </a:tabLst>
              </a:pPr>
              <a:r>
                <a:rPr lang="en-US" sz="800" b="1" dirty="0">
                  <a:solidFill>
                    <a:srgbClr val="FF0000"/>
                  </a:solidFill>
                </a:rPr>
                <a:t>Distance </a:t>
              </a:r>
              <a:r>
                <a:rPr lang="en-US" sz="800" b="1" dirty="0" err="1">
                  <a:solidFill>
                    <a:srgbClr val="FF0000"/>
                  </a:solidFill>
                </a:rPr>
                <a:t>d’avertissement</a:t>
              </a:r>
              <a:endParaRPr lang="en-US" sz="800" b="1" dirty="0">
                <a:solidFill>
                  <a:srgbClr val="FF0000"/>
                </a:solidFill>
              </a:endParaRPr>
            </a:p>
          </p:txBody>
        </p:sp>
      </p:grpSp>
      <p:grpSp>
        <p:nvGrpSpPr>
          <p:cNvPr id="39" name="Group 38"/>
          <p:cNvGrpSpPr/>
          <p:nvPr/>
        </p:nvGrpSpPr>
        <p:grpSpPr>
          <a:xfrm>
            <a:off x="6062816" y="3307477"/>
            <a:ext cx="2014009" cy="935894"/>
            <a:chOff x="5900872" y="3151876"/>
            <a:chExt cx="2014009" cy="935894"/>
          </a:xfrm>
        </p:grpSpPr>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9295" y="3212976"/>
              <a:ext cx="1075586" cy="874794"/>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0872" y="3151876"/>
              <a:ext cx="124497" cy="291633"/>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0324" y="3177429"/>
              <a:ext cx="124497" cy="291633"/>
            </a:xfrm>
            <a:prstGeom prst="rect">
              <a:avLst/>
            </a:prstGeom>
          </p:spPr>
        </p:pic>
        <p:cxnSp>
          <p:nvCxnSpPr>
            <p:cNvPr id="43" name="Straight Arrow Connector 42"/>
            <p:cNvCxnSpPr/>
            <p:nvPr/>
          </p:nvCxnSpPr>
          <p:spPr>
            <a:xfrm>
              <a:off x="6051323" y="3316643"/>
              <a:ext cx="939480" cy="6602"/>
            </a:xfrm>
            <a:prstGeom prst="straightConnector1">
              <a:avLst/>
            </a:prstGeom>
            <a:ln w="19050">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4" name="Picture 43" descr="D:\Documents And Settings\GQR7802\Local Settings\Temporary Internet Files\Content.IE5\HNYX0581\MC900441310[1].png"/>
            <p:cNvPicPr/>
            <p:nvPr/>
          </p:nvPicPr>
          <p:blipFill>
            <a:blip r:embed="rId2" cstate="print"/>
            <a:srcRect/>
            <a:stretch>
              <a:fillRect/>
            </a:stretch>
          </p:blipFill>
          <p:spPr bwMode="auto">
            <a:xfrm>
              <a:off x="6450014" y="3183710"/>
              <a:ext cx="182665" cy="243362"/>
            </a:xfrm>
            <a:prstGeom prst="rect">
              <a:avLst/>
            </a:prstGeom>
            <a:noFill/>
          </p:spPr>
        </p:pic>
      </p:grpSp>
    </p:spTree>
    <p:extLst>
      <p:ext uri="{BB962C8B-B14F-4D97-AF65-F5344CB8AC3E}">
        <p14:creationId xmlns:p14="http://schemas.microsoft.com/office/powerpoint/2010/main" val="1409850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Validation de </a:t>
            </a:r>
            <a:r>
              <a:rPr lang="en-US" sz="1200" dirty="0" err="1"/>
              <a:t>l’étude</a:t>
            </a:r>
            <a:r>
              <a:rPr lang="en-US" sz="1200" dirty="0"/>
              <a:t> </a:t>
            </a:r>
            <a:r>
              <a:rPr lang="en-US" sz="1200" dirty="0" err="1"/>
              <a:t>théorique</a:t>
            </a:r>
            <a:r>
              <a:rPr lang="en-US" sz="1200" dirty="0"/>
              <a:t> sur le terrain</a:t>
            </a:r>
          </a:p>
        </p:txBody>
      </p:sp>
      <p:sp>
        <p:nvSpPr>
          <p:cNvPr id="8" name="Rectangle 7"/>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Calculs</a:t>
            </a:r>
            <a:r>
              <a:rPr lang="en-US" sz="1200" dirty="0"/>
              <a:t> de base</a:t>
            </a:r>
          </a:p>
          <a:p>
            <a:pPr algn="ctr"/>
            <a:r>
              <a:rPr lang="en-US" sz="1200" dirty="0" err="1"/>
              <a:t>Étude</a:t>
            </a:r>
            <a:r>
              <a:rPr lang="en-US" sz="1200" dirty="0"/>
              <a:t> </a:t>
            </a:r>
            <a:r>
              <a:rPr lang="en-US" sz="1200" dirty="0" err="1"/>
              <a:t>théorique</a:t>
            </a:r>
            <a:endParaRPr lang="en-US" sz="1200" dirty="0"/>
          </a:p>
        </p:txBody>
      </p:sp>
      <p:sp>
        <p:nvSpPr>
          <p:cNvPr id="9" name="Ovaal 21"/>
          <p:cNvSpPr/>
          <p:nvPr/>
        </p:nvSpPr>
        <p:spPr bwMode="auto">
          <a:xfrm>
            <a:off x="4670175" y="1176922"/>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10"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11" name="Rectangle 10"/>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t>Déterminer</a:t>
            </a:r>
            <a:r>
              <a:rPr lang="nl-NL" sz="1200" dirty="0"/>
              <a:t> </a:t>
            </a:r>
            <a:r>
              <a:rPr lang="nl-NL" sz="1200" dirty="0" err="1"/>
              <a:t>l’emplacement</a:t>
            </a:r>
            <a:r>
              <a:rPr lang="nl-NL" sz="1200" dirty="0"/>
              <a:t> de </a:t>
            </a:r>
            <a:r>
              <a:rPr lang="nl-NL" sz="1200" dirty="0" err="1"/>
              <a:t>l’annonceur</a:t>
            </a:r>
            <a:endParaRPr lang="en-US" sz="1200" dirty="0"/>
          </a:p>
        </p:txBody>
      </p:sp>
      <p:sp>
        <p:nvSpPr>
          <p:cNvPr id="12"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13" name="Rectangle 12"/>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Briefing des agents</a:t>
            </a:r>
          </a:p>
          <a:p>
            <a:pPr algn="ctr"/>
            <a:r>
              <a:rPr lang="en-US" sz="1200" dirty="0" err="1"/>
              <a:t>Contrôle</a:t>
            </a:r>
            <a:r>
              <a:rPr lang="en-US" sz="1200" dirty="0"/>
              <a:t> de </a:t>
            </a:r>
            <a:r>
              <a:rPr lang="en-US" sz="1200" dirty="0" err="1"/>
              <a:t>l’équipement</a:t>
            </a:r>
            <a:r>
              <a:rPr lang="en-US" sz="1200" dirty="0"/>
              <a:t> de </a:t>
            </a:r>
            <a:r>
              <a:rPr lang="en-US" sz="1200" dirty="0" err="1"/>
              <a:t>l’annonceur</a:t>
            </a:r>
            <a:endParaRPr lang="en-US" sz="1200" dirty="0"/>
          </a:p>
        </p:txBody>
      </p:sp>
      <p:sp>
        <p:nvSpPr>
          <p:cNvPr id="14"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15" name="Rectangle 14"/>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Installation des </a:t>
            </a:r>
            <a:r>
              <a:rPr lang="en-US" sz="1200" dirty="0" err="1"/>
              <a:t>engins</a:t>
            </a:r>
            <a:r>
              <a:rPr lang="en-US" sz="1200" dirty="0"/>
              <a:t> et/</a:t>
            </a:r>
            <a:r>
              <a:rPr lang="en-US" sz="1200" dirty="0" err="1"/>
              <a:t>ou</a:t>
            </a:r>
            <a:r>
              <a:rPr lang="en-US" sz="1200" dirty="0"/>
              <a:t> </a:t>
            </a:r>
            <a:r>
              <a:rPr lang="en-US" sz="1200" dirty="0" err="1"/>
              <a:t>postes</a:t>
            </a:r>
            <a:endParaRPr lang="en-US" sz="1200" dirty="0"/>
          </a:p>
          <a:p>
            <a:pPr algn="ctr"/>
            <a:r>
              <a:rPr lang="en-US" sz="1200" dirty="0"/>
              <a:t>Tests </a:t>
            </a:r>
            <a:r>
              <a:rPr lang="en-US" sz="1200" dirty="0" err="1"/>
              <a:t>préalables</a:t>
            </a:r>
            <a:endParaRPr lang="en-US" sz="1200" dirty="0"/>
          </a:p>
        </p:txBody>
      </p:sp>
      <p:sp>
        <p:nvSpPr>
          <p:cNvPr id="16"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17" name="Rectangle 16"/>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Fonctionnement</a:t>
            </a:r>
            <a:endParaRPr lang="en-US" sz="1200" dirty="0"/>
          </a:p>
          <a:p>
            <a:pPr algn="ctr"/>
            <a:r>
              <a:rPr lang="en-US" sz="1200" dirty="0"/>
              <a:t>du </a:t>
            </a:r>
            <a:r>
              <a:rPr lang="en-US" sz="1200" dirty="0" err="1"/>
              <a:t>système</a:t>
            </a:r>
            <a:r>
              <a:rPr lang="en-US" sz="1200" dirty="0"/>
              <a:t> de protection</a:t>
            </a:r>
          </a:p>
        </p:txBody>
      </p:sp>
      <p:sp>
        <p:nvSpPr>
          <p:cNvPr id="18"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19" name="Rectangle 18"/>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Fin des </a:t>
            </a:r>
            <a:r>
              <a:rPr lang="en-US" sz="1200" dirty="0" err="1"/>
              <a:t>travaux</a:t>
            </a:r>
            <a:r>
              <a:rPr lang="en-US" sz="1200" dirty="0"/>
              <a:t> </a:t>
            </a:r>
          </a:p>
          <a:p>
            <a:pPr algn="ctr"/>
            <a:r>
              <a:rPr lang="en-US" sz="1200" dirty="0"/>
              <a:t>Suppression de la protection</a:t>
            </a:r>
          </a:p>
        </p:txBody>
      </p:sp>
      <p:sp>
        <p:nvSpPr>
          <p:cNvPr id="20"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sp>
        <p:nvSpPr>
          <p:cNvPr id="22"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23" name="Group 22"/>
          <p:cNvGrpSpPr/>
          <p:nvPr/>
        </p:nvGrpSpPr>
        <p:grpSpPr>
          <a:xfrm>
            <a:off x="3531526" y="2450767"/>
            <a:ext cx="2924776" cy="2160240"/>
            <a:chOff x="2007525" y="2644722"/>
            <a:chExt cx="2924776" cy="2160240"/>
          </a:xfrm>
        </p:grpSpPr>
        <p:sp>
          <p:nvSpPr>
            <p:cNvPr id="24"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26" name="Ovaal 14"/>
            <p:cNvSpPr/>
            <p:nvPr/>
          </p:nvSpPr>
          <p:spPr bwMode="auto">
            <a:xfrm>
              <a:off x="3663709" y="2644722"/>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27"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30"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31"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32"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33"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34"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pic>
        <p:nvPicPr>
          <p:cNvPr id="35"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0260" y="2819600"/>
            <a:ext cx="1036207" cy="1403894"/>
          </a:xfrm>
          <a:prstGeom prst="rect">
            <a:avLst/>
          </a:prstGeom>
        </p:spPr>
      </p:pic>
      <p:sp>
        <p:nvSpPr>
          <p:cNvPr id="37" name="Wolkvormige toelichting 17"/>
          <p:cNvSpPr/>
          <p:nvPr/>
        </p:nvSpPr>
        <p:spPr bwMode="auto">
          <a:xfrm>
            <a:off x="2044951" y="2119313"/>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38" name="TextBox 37"/>
          <p:cNvSpPr txBox="1"/>
          <p:nvPr/>
        </p:nvSpPr>
        <p:spPr>
          <a:xfrm>
            <a:off x="2459372" y="2282869"/>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spTree>
    <p:extLst>
      <p:ext uri="{BB962C8B-B14F-4D97-AF65-F5344CB8AC3E}">
        <p14:creationId xmlns:p14="http://schemas.microsoft.com/office/powerpoint/2010/main" val="942959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7033692" y="2859435"/>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Validation de </a:t>
            </a:r>
            <a:r>
              <a:rPr lang="en-US" sz="1200" dirty="0" err="1"/>
              <a:t>l’étude</a:t>
            </a:r>
            <a:r>
              <a:rPr lang="en-US" sz="1200" dirty="0"/>
              <a:t> </a:t>
            </a:r>
            <a:r>
              <a:rPr lang="en-US" sz="1200" dirty="0" err="1"/>
              <a:t>théorique</a:t>
            </a:r>
            <a:r>
              <a:rPr lang="en-US" sz="1200" dirty="0"/>
              <a:t> sur le terrain</a:t>
            </a:r>
          </a:p>
        </p:txBody>
      </p:sp>
      <p:sp>
        <p:nvSpPr>
          <p:cNvPr id="11" name="Rectangle 10"/>
          <p:cNvSpPr/>
          <p:nvPr/>
        </p:nvSpPr>
        <p:spPr bwMode="auto">
          <a:xfrm>
            <a:off x="3575720" y="2464718"/>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Calculs</a:t>
            </a:r>
            <a:r>
              <a:rPr lang="en-US" sz="1200" dirty="0"/>
              <a:t> de base</a:t>
            </a:r>
          </a:p>
          <a:p>
            <a:pPr algn="ctr"/>
            <a:r>
              <a:rPr lang="en-US" sz="1200" dirty="0"/>
              <a:t>Etude </a:t>
            </a:r>
            <a:r>
              <a:rPr lang="en-US" sz="1200" dirty="0" err="1"/>
              <a:t>théorique</a:t>
            </a:r>
            <a:r>
              <a:rPr lang="en-US" sz="1200" dirty="0"/>
              <a:t> </a:t>
            </a:r>
          </a:p>
        </p:txBody>
      </p:sp>
      <p:sp>
        <p:nvSpPr>
          <p:cNvPr id="12" name="PIJL-LINKS 27"/>
          <p:cNvSpPr/>
          <p:nvPr/>
        </p:nvSpPr>
        <p:spPr bwMode="auto">
          <a:xfrm>
            <a:off x="4007768" y="5633070"/>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13" name="Draaiende pijl 15"/>
          <p:cNvSpPr/>
          <p:nvPr/>
        </p:nvSpPr>
        <p:spPr bwMode="auto">
          <a:xfrm rot="1987104">
            <a:off x="4799856" y="3823346"/>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sp>
        <p:nvSpPr>
          <p:cNvPr id="14" name="Wolkvormige toelichting 17"/>
          <p:cNvSpPr/>
          <p:nvPr/>
        </p:nvSpPr>
        <p:spPr bwMode="auto">
          <a:xfrm>
            <a:off x="2508238" y="3575886"/>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15" name="Ovaal 14"/>
          <p:cNvSpPr/>
          <p:nvPr/>
        </p:nvSpPr>
        <p:spPr bwMode="auto">
          <a:xfrm>
            <a:off x="5663952" y="383287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16" name="Ovaal 18"/>
          <p:cNvSpPr/>
          <p:nvPr/>
        </p:nvSpPr>
        <p:spPr bwMode="auto">
          <a:xfrm>
            <a:off x="6528048" y="4264918"/>
            <a:ext cx="288032" cy="288032"/>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19" name="Ovaal 21"/>
          <p:cNvSpPr/>
          <p:nvPr/>
        </p:nvSpPr>
        <p:spPr bwMode="auto">
          <a:xfrm>
            <a:off x="3431704" y="232070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20" name="Ovaal 22"/>
          <p:cNvSpPr/>
          <p:nvPr/>
        </p:nvSpPr>
        <p:spPr bwMode="auto">
          <a:xfrm>
            <a:off x="6888088" y="2644155"/>
            <a:ext cx="288032" cy="288032"/>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25" name="Ovaal 21"/>
          <p:cNvSpPr>
            <a:spLocks noChangeAspect="1"/>
          </p:cNvSpPr>
          <p:nvPr/>
        </p:nvSpPr>
        <p:spPr bwMode="auto">
          <a:xfrm>
            <a:off x="684657" y="621870"/>
            <a:ext cx="807461" cy="807461"/>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3200" b="1" dirty="0">
                <a:solidFill>
                  <a:schemeClr val="bg1"/>
                </a:solidFill>
                <a:latin typeface="Arial" charset="0"/>
                <a:cs typeface="Arial" charset="0"/>
              </a:rPr>
              <a:t>2</a:t>
            </a:r>
            <a:endParaRPr lang="nl-BE" sz="3200" b="1" dirty="0">
              <a:solidFill>
                <a:schemeClr val="bg1"/>
              </a:solidFill>
              <a:latin typeface="Arial" charset="0"/>
              <a:cs typeface="Arial" charset="0"/>
            </a:endParaRPr>
          </a:p>
        </p:txBody>
      </p:sp>
      <p:sp>
        <p:nvSpPr>
          <p:cNvPr id="26" name="Title 1"/>
          <p:cNvSpPr txBox="1">
            <a:spLocks/>
          </p:cNvSpPr>
          <p:nvPr/>
        </p:nvSpPr>
        <p:spPr bwMode="auto">
          <a:xfrm>
            <a:off x="839614" y="781347"/>
            <a:ext cx="8064500" cy="506413"/>
          </a:xfrm>
          <a:prstGeom prst="rect">
            <a:avLst/>
          </a:prstGeom>
          <a:noFill/>
          <a:ln w="9525">
            <a:noFill/>
            <a:miter lim="800000"/>
            <a:headEnd/>
            <a:tailEnd/>
          </a:ln>
          <a:effectLst/>
        </p:spPr>
        <p:txBody>
          <a:bodyPr lIns="0" tIns="0" rIns="0" bIns="0"/>
          <a:lstStyle/>
          <a:p>
            <a:pPr marL="895350" indent="-895350">
              <a:defRPr/>
            </a:pPr>
            <a:r>
              <a:rPr lang="en-US" sz="2000" b="1" kern="0" dirty="0">
                <a:solidFill>
                  <a:srgbClr val="0070C0"/>
                </a:solidFill>
                <a:latin typeface="+mj-lt"/>
                <a:ea typeface="+mj-ea"/>
                <a:cs typeface="+mj-cs"/>
              </a:rPr>
              <a:t>	Validation de </a:t>
            </a:r>
            <a:r>
              <a:rPr lang="en-US" sz="2000" b="1" kern="0" dirty="0" err="1">
                <a:solidFill>
                  <a:srgbClr val="0070C0"/>
                </a:solidFill>
                <a:latin typeface="+mj-lt"/>
                <a:ea typeface="+mj-ea"/>
                <a:cs typeface="+mj-cs"/>
              </a:rPr>
              <a:t>l’étude</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théorique</a:t>
            </a:r>
            <a:r>
              <a:rPr lang="en-US" sz="2000" b="1" kern="0" dirty="0">
                <a:solidFill>
                  <a:srgbClr val="0070C0"/>
                </a:solidFill>
                <a:latin typeface="+mj-lt"/>
                <a:ea typeface="+mj-ea"/>
                <a:cs typeface="+mj-cs"/>
              </a:rPr>
              <a:t> sur le terrain</a:t>
            </a:r>
          </a:p>
        </p:txBody>
      </p:sp>
      <p:sp>
        <p:nvSpPr>
          <p:cNvPr id="27" name="Rounded Rectangle 26"/>
          <p:cNvSpPr/>
          <p:nvPr/>
        </p:nvSpPr>
        <p:spPr bwMode="auto">
          <a:xfrm>
            <a:off x="1524000" y="1248744"/>
            <a:ext cx="8751640" cy="1096869"/>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400" dirty="0">
                <a:solidFill>
                  <a:schemeClr val="accent2"/>
                </a:solidFill>
                <a:latin typeface="+mn-lt"/>
              </a:rPr>
              <a:t>La phase 1 </a:t>
            </a:r>
            <a:r>
              <a:rPr lang="en-US" sz="1400" dirty="0" err="1">
                <a:solidFill>
                  <a:schemeClr val="accent2"/>
                </a:solidFill>
                <a:latin typeface="+mn-lt"/>
              </a:rPr>
              <a:t>consiste</a:t>
            </a:r>
            <a:r>
              <a:rPr lang="en-US" sz="1400" dirty="0">
                <a:solidFill>
                  <a:schemeClr val="accent2"/>
                </a:solidFill>
                <a:latin typeface="+mn-lt"/>
              </a:rPr>
              <a:t> à </a:t>
            </a:r>
            <a:r>
              <a:rPr lang="en-US" sz="1400" dirty="0" err="1">
                <a:solidFill>
                  <a:schemeClr val="accent2"/>
                </a:solidFill>
                <a:latin typeface="+mn-lt"/>
              </a:rPr>
              <a:t>calculer</a:t>
            </a:r>
            <a:r>
              <a:rPr lang="en-US" sz="1400" dirty="0">
                <a:solidFill>
                  <a:schemeClr val="accent2"/>
                </a:solidFill>
                <a:latin typeface="+mn-lt"/>
              </a:rPr>
              <a:t> la distance </a:t>
            </a:r>
            <a:r>
              <a:rPr lang="en-US" sz="1400" dirty="0" err="1">
                <a:solidFill>
                  <a:schemeClr val="accent2"/>
                </a:solidFill>
                <a:latin typeface="+mn-lt"/>
              </a:rPr>
              <a:t>d’avertissement</a:t>
            </a:r>
            <a:r>
              <a:rPr lang="en-US" sz="1400" dirty="0">
                <a:solidFill>
                  <a:schemeClr val="accent2"/>
                </a:solidFill>
                <a:latin typeface="+mn-lt"/>
              </a:rPr>
              <a:t> sur base des </a:t>
            </a:r>
            <a:r>
              <a:rPr lang="en-US" sz="1400" dirty="0" err="1">
                <a:solidFill>
                  <a:schemeClr val="accent2"/>
                </a:solidFill>
                <a:latin typeface="+mn-lt"/>
              </a:rPr>
              <a:t>règles</a:t>
            </a:r>
            <a:r>
              <a:rPr lang="en-US" sz="1400" dirty="0">
                <a:solidFill>
                  <a:schemeClr val="accent2"/>
                </a:solidFill>
                <a:latin typeface="+mn-lt"/>
              </a:rPr>
              <a:t>, de </a:t>
            </a:r>
            <a:r>
              <a:rPr lang="en-US" sz="1400" dirty="0" err="1">
                <a:solidFill>
                  <a:schemeClr val="accent2"/>
                </a:solidFill>
                <a:latin typeface="+mn-lt"/>
              </a:rPr>
              <a:t>l’information</a:t>
            </a:r>
            <a:r>
              <a:rPr lang="en-US" sz="1400" dirty="0">
                <a:solidFill>
                  <a:schemeClr val="accent2"/>
                </a:solidFill>
                <a:latin typeface="+mn-lt"/>
              </a:rPr>
              <a:t> reprise </a:t>
            </a:r>
            <a:r>
              <a:rPr lang="en-US" sz="1400" dirty="0" err="1">
                <a:solidFill>
                  <a:schemeClr val="accent2"/>
                </a:solidFill>
                <a:latin typeface="+mn-lt"/>
              </a:rPr>
              <a:t>dans</a:t>
            </a:r>
            <a:r>
              <a:rPr lang="en-US" sz="1400" dirty="0">
                <a:solidFill>
                  <a:schemeClr val="accent2"/>
                </a:solidFill>
                <a:latin typeface="+mn-lt"/>
              </a:rPr>
              <a:t> la fiche de </a:t>
            </a:r>
            <a:r>
              <a:rPr lang="en-US" sz="1400" dirty="0" err="1">
                <a:solidFill>
                  <a:schemeClr val="accent2"/>
                </a:solidFill>
                <a:latin typeface="+mn-lt"/>
              </a:rPr>
              <a:t>chantier</a:t>
            </a:r>
            <a:r>
              <a:rPr lang="en-US" sz="1400" dirty="0">
                <a:solidFill>
                  <a:schemeClr val="accent2"/>
                </a:solidFill>
                <a:latin typeface="+mn-lt"/>
              </a:rPr>
              <a:t> et des conclusions </a:t>
            </a:r>
            <a:r>
              <a:rPr lang="en-US" sz="1400" dirty="0" err="1">
                <a:solidFill>
                  <a:schemeClr val="accent2"/>
                </a:solidFill>
                <a:latin typeface="+mn-lt"/>
              </a:rPr>
              <a:t>possibles</a:t>
            </a:r>
            <a:r>
              <a:rPr lang="en-US" sz="1400" dirty="0">
                <a:solidFill>
                  <a:schemeClr val="accent2"/>
                </a:solidFill>
                <a:latin typeface="+mn-lt"/>
              </a:rPr>
              <a:t> </a:t>
            </a:r>
            <a:r>
              <a:rPr lang="en-US" sz="1400" dirty="0" err="1">
                <a:solidFill>
                  <a:schemeClr val="accent2"/>
                </a:solidFill>
                <a:latin typeface="+mn-lt"/>
              </a:rPr>
              <a:t>d’une</a:t>
            </a:r>
            <a:r>
              <a:rPr lang="en-US" sz="1400" dirty="0">
                <a:solidFill>
                  <a:schemeClr val="accent2"/>
                </a:solidFill>
                <a:latin typeface="+mn-lt"/>
              </a:rPr>
              <a:t> (des) </a:t>
            </a:r>
            <a:r>
              <a:rPr lang="en-US" sz="1400" dirty="0" err="1">
                <a:solidFill>
                  <a:schemeClr val="accent2"/>
                </a:solidFill>
                <a:latin typeface="+mn-lt"/>
              </a:rPr>
              <a:t>analyse</a:t>
            </a:r>
            <a:r>
              <a:rPr lang="en-US" sz="1400" dirty="0">
                <a:solidFill>
                  <a:schemeClr val="accent2"/>
                </a:solidFill>
                <a:latin typeface="+mn-lt"/>
              </a:rPr>
              <a:t>(s) de </a:t>
            </a:r>
            <a:r>
              <a:rPr lang="en-US" sz="1400" dirty="0" err="1">
                <a:solidFill>
                  <a:schemeClr val="accent2"/>
                </a:solidFill>
                <a:latin typeface="+mn-lt"/>
              </a:rPr>
              <a:t>risques</a:t>
            </a:r>
            <a:r>
              <a:rPr lang="en-US" sz="1400" dirty="0">
                <a:solidFill>
                  <a:schemeClr val="accent2"/>
                </a:solidFill>
                <a:latin typeface="+mn-lt"/>
              </a:rPr>
              <a:t>. </a:t>
            </a:r>
          </a:p>
          <a:p>
            <a:pPr algn="just"/>
            <a:endParaRPr lang="en-US" sz="1400" dirty="0">
              <a:solidFill>
                <a:schemeClr val="accent2"/>
              </a:solidFill>
              <a:latin typeface="+mn-lt"/>
            </a:endParaRPr>
          </a:p>
          <a:p>
            <a:pPr algn="just"/>
            <a:r>
              <a:rPr lang="en-US" sz="1400" dirty="0">
                <a:solidFill>
                  <a:schemeClr val="accent2"/>
                </a:solidFill>
                <a:latin typeface="+mn-lt"/>
              </a:rPr>
              <a:t>La phase 1 </a:t>
            </a:r>
            <a:r>
              <a:rPr lang="en-US" sz="1400" dirty="0" err="1">
                <a:solidFill>
                  <a:schemeClr val="accent2"/>
                </a:solidFill>
                <a:latin typeface="+mn-lt"/>
              </a:rPr>
              <a:t>est</a:t>
            </a:r>
            <a:r>
              <a:rPr lang="en-US" sz="1400" dirty="0">
                <a:solidFill>
                  <a:schemeClr val="accent2"/>
                </a:solidFill>
                <a:latin typeface="+mn-lt"/>
              </a:rPr>
              <a:t> </a:t>
            </a:r>
            <a:r>
              <a:rPr lang="en-US" sz="1400" dirty="0" err="1">
                <a:solidFill>
                  <a:schemeClr val="accent2"/>
                </a:solidFill>
                <a:latin typeface="+mn-lt"/>
              </a:rPr>
              <a:t>considérée</a:t>
            </a:r>
            <a:r>
              <a:rPr lang="en-US" sz="1400" dirty="0">
                <a:solidFill>
                  <a:schemeClr val="accent2"/>
                </a:solidFill>
                <a:latin typeface="+mn-lt"/>
              </a:rPr>
              <a:t> </a:t>
            </a:r>
            <a:r>
              <a:rPr lang="en-US" sz="1400" dirty="0" err="1">
                <a:solidFill>
                  <a:schemeClr val="accent2"/>
                </a:solidFill>
                <a:latin typeface="+mn-lt"/>
              </a:rPr>
              <a:t>comme</a:t>
            </a:r>
            <a:r>
              <a:rPr lang="en-US" sz="1400" dirty="0">
                <a:solidFill>
                  <a:schemeClr val="accent2"/>
                </a:solidFill>
                <a:latin typeface="+mn-lt"/>
              </a:rPr>
              <a:t> </a:t>
            </a:r>
            <a:r>
              <a:rPr lang="en-US" sz="1400" dirty="0" err="1">
                <a:solidFill>
                  <a:schemeClr val="accent2"/>
                </a:solidFill>
                <a:latin typeface="+mn-lt"/>
              </a:rPr>
              <a:t>une</a:t>
            </a:r>
            <a:r>
              <a:rPr lang="en-US" sz="1400" dirty="0">
                <a:solidFill>
                  <a:schemeClr val="accent2"/>
                </a:solidFill>
                <a:latin typeface="+mn-lt"/>
              </a:rPr>
              <a:t> </a:t>
            </a:r>
            <a:r>
              <a:rPr lang="en-US" sz="1400" b="1" dirty="0" err="1">
                <a:solidFill>
                  <a:schemeClr val="accent2"/>
                </a:solidFill>
                <a:latin typeface="+mn-lt"/>
              </a:rPr>
              <a:t>étude</a:t>
            </a:r>
            <a:r>
              <a:rPr lang="en-US" sz="1400" b="1" dirty="0">
                <a:solidFill>
                  <a:schemeClr val="accent2"/>
                </a:solidFill>
                <a:latin typeface="+mn-lt"/>
              </a:rPr>
              <a:t> </a:t>
            </a:r>
            <a:r>
              <a:rPr lang="en-US" sz="1400" b="1" dirty="0" err="1">
                <a:solidFill>
                  <a:schemeClr val="accent2"/>
                </a:solidFill>
                <a:latin typeface="+mn-lt"/>
              </a:rPr>
              <a:t>théorique</a:t>
            </a:r>
            <a:r>
              <a:rPr lang="en-US" sz="1400" b="1" dirty="0">
                <a:solidFill>
                  <a:schemeClr val="accent2"/>
                </a:solidFill>
                <a:latin typeface="+mn-lt"/>
              </a:rPr>
              <a:t>.</a:t>
            </a:r>
          </a:p>
        </p:txBody>
      </p:sp>
      <p:sp>
        <p:nvSpPr>
          <p:cNvPr id="28" name="Rounded Rectangle 27"/>
          <p:cNvSpPr/>
          <p:nvPr/>
        </p:nvSpPr>
        <p:spPr bwMode="auto">
          <a:xfrm>
            <a:off x="7033692" y="3857376"/>
            <a:ext cx="3241948" cy="2259163"/>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200" dirty="0">
                <a:solidFill>
                  <a:schemeClr val="accent2"/>
                </a:solidFill>
                <a:latin typeface="+mn-lt"/>
              </a:rPr>
              <a:t>La phase 2 </a:t>
            </a:r>
            <a:r>
              <a:rPr lang="en-US" sz="1200" dirty="0" err="1">
                <a:solidFill>
                  <a:schemeClr val="accent2"/>
                </a:solidFill>
                <a:latin typeface="+mn-lt"/>
              </a:rPr>
              <a:t>vérifie</a:t>
            </a:r>
            <a:r>
              <a:rPr lang="en-US" sz="1200" dirty="0">
                <a:solidFill>
                  <a:schemeClr val="accent2"/>
                </a:solidFill>
                <a:latin typeface="+mn-lt"/>
              </a:rPr>
              <a:t> </a:t>
            </a:r>
            <a:r>
              <a:rPr lang="en-US" sz="1200" dirty="0" err="1">
                <a:solidFill>
                  <a:schemeClr val="accent2"/>
                </a:solidFill>
                <a:latin typeface="+mn-lt"/>
              </a:rPr>
              <a:t>si</a:t>
            </a:r>
            <a:r>
              <a:rPr lang="en-US" sz="1200" dirty="0">
                <a:solidFill>
                  <a:schemeClr val="accent2"/>
                </a:solidFill>
                <a:latin typeface="+mn-lt"/>
              </a:rPr>
              <a:t> les </a:t>
            </a:r>
            <a:r>
              <a:rPr lang="en-US" sz="1200" dirty="0" err="1">
                <a:solidFill>
                  <a:schemeClr val="accent2"/>
                </a:solidFill>
                <a:latin typeface="+mn-lt"/>
              </a:rPr>
              <a:t>calculs</a:t>
            </a:r>
            <a:r>
              <a:rPr lang="en-US" sz="1200" dirty="0">
                <a:solidFill>
                  <a:schemeClr val="accent2"/>
                </a:solidFill>
                <a:latin typeface="+mn-lt"/>
              </a:rPr>
              <a:t> de </a:t>
            </a:r>
            <a:r>
              <a:rPr lang="en-US" sz="1200" dirty="0" err="1">
                <a:solidFill>
                  <a:schemeClr val="accent2"/>
                </a:solidFill>
                <a:latin typeface="+mn-lt"/>
              </a:rPr>
              <a:t>l’étude</a:t>
            </a:r>
            <a:r>
              <a:rPr lang="en-US" sz="1200" dirty="0">
                <a:solidFill>
                  <a:schemeClr val="accent2"/>
                </a:solidFill>
                <a:latin typeface="+mn-lt"/>
              </a:rPr>
              <a:t> </a:t>
            </a:r>
            <a:r>
              <a:rPr lang="en-US" sz="1200" dirty="0" err="1">
                <a:solidFill>
                  <a:schemeClr val="accent2"/>
                </a:solidFill>
                <a:latin typeface="+mn-lt"/>
              </a:rPr>
              <a:t>théorique</a:t>
            </a:r>
            <a:r>
              <a:rPr lang="en-US" sz="1200" dirty="0">
                <a:solidFill>
                  <a:schemeClr val="accent2"/>
                </a:solidFill>
                <a:latin typeface="+mn-lt"/>
              </a:rPr>
              <a:t> correspondent à la </a:t>
            </a:r>
            <a:r>
              <a:rPr lang="en-US" sz="1200" dirty="0" err="1">
                <a:solidFill>
                  <a:schemeClr val="accent2"/>
                </a:solidFill>
                <a:latin typeface="+mn-lt"/>
              </a:rPr>
              <a:t>réalité</a:t>
            </a:r>
            <a:r>
              <a:rPr lang="en-US" sz="1200" dirty="0">
                <a:solidFill>
                  <a:schemeClr val="accent2"/>
                </a:solidFill>
                <a:latin typeface="+mn-lt"/>
              </a:rPr>
              <a:t> du terrain. A </a:t>
            </a:r>
            <a:r>
              <a:rPr lang="en-US" sz="1200" dirty="0" err="1">
                <a:solidFill>
                  <a:schemeClr val="accent2"/>
                </a:solidFill>
                <a:latin typeface="+mn-lt"/>
              </a:rPr>
              <a:t>cette</a:t>
            </a:r>
            <a:r>
              <a:rPr lang="en-US" sz="1200" dirty="0">
                <a:solidFill>
                  <a:schemeClr val="accent2"/>
                </a:solidFill>
                <a:latin typeface="+mn-lt"/>
              </a:rPr>
              <a:t> fin, la zone de travail </a:t>
            </a:r>
            <a:r>
              <a:rPr lang="en-US" sz="1200" dirty="0" err="1">
                <a:solidFill>
                  <a:schemeClr val="accent2"/>
                </a:solidFill>
                <a:latin typeface="+mn-lt"/>
              </a:rPr>
              <a:t>est</a:t>
            </a:r>
            <a:r>
              <a:rPr lang="en-US" sz="1200" dirty="0">
                <a:solidFill>
                  <a:schemeClr val="accent2"/>
                </a:solidFill>
                <a:latin typeface="+mn-lt"/>
              </a:rPr>
              <a:t> </a:t>
            </a:r>
            <a:r>
              <a:rPr lang="en-US" sz="1200" dirty="0" err="1">
                <a:solidFill>
                  <a:schemeClr val="accent2"/>
                </a:solidFill>
                <a:latin typeface="+mn-lt"/>
              </a:rPr>
              <a:t>établie</a:t>
            </a:r>
            <a:r>
              <a:rPr lang="en-US" sz="1200" dirty="0">
                <a:solidFill>
                  <a:schemeClr val="accent2"/>
                </a:solidFill>
                <a:latin typeface="+mn-lt"/>
              </a:rPr>
              <a:t> sur le terrain. La distance </a:t>
            </a:r>
            <a:r>
              <a:rPr lang="en-US" sz="1200" dirty="0" err="1">
                <a:solidFill>
                  <a:schemeClr val="accent2"/>
                </a:solidFill>
                <a:latin typeface="+mn-lt"/>
              </a:rPr>
              <a:t>d’avertissement</a:t>
            </a:r>
            <a:r>
              <a:rPr lang="en-US" sz="1200" dirty="0">
                <a:solidFill>
                  <a:schemeClr val="accent2"/>
                </a:solidFill>
                <a:latin typeface="+mn-lt"/>
              </a:rPr>
              <a:t> </a:t>
            </a:r>
            <a:r>
              <a:rPr lang="en-US" sz="1200" dirty="0" err="1">
                <a:solidFill>
                  <a:schemeClr val="accent2"/>
                </a:solidFill>
                <a:latin typeface="+mn-lt"/>
              </a:rPr>
              <a:t>est</a:t>
            </a:r>
            <a:r>
              <a:rPr lang="en-US" sz="1200" dirty="0">
                <a:solidFill>
                  <a:schemeClr val="accent2"/>
                </a:solidFill>
                <a:latin typeface="+mn-lt"/>
              </a:rPr>
              <a:t> </a:t>
            </a:r>
            <a:r>
              <a:rPr lang="en-US" sz="1200" dirty="0" err="1">
                <a:solidFill>
                  <a:schemeClr val="accent2"/>
                </a:solidFill>
                <a:latin typeface="+mn-lt"/>
              </a:rPr>
              <a:t>calculée</a:t>
            </a:r>
            <a:r>
              <a:rPr lang="en-US" sz="1200" dirty="0">
                <a:solidFill>
                  <a:schemeClr val="accent2"/>
                </a:solidFill>
                <a:latin typeface="+mn-lt"/>
              </a:rPr>
              <a:t> à </a:t>
            </a:r>
            <a:r>
              <a:rPr lang="en-US" sz="1200" dirty="0" err="1">
                <a:solidFill>
                  <a:schemeClr val="accent2"/>
                </a:solidFill>
                <a:latin typeface="+mn-lt"/>
              </a:rPr>
              <a:t>partir</a:t>
            </a:r>
            <a:r>
              <a:rPr lang="en-US" sz="1200" dirty="0">
                <a:solidFill>
                  <a:schemeClr val="accent2"/>
                </a:solidFill>
                <a:latin typeface="+mn-lt"/>
              </a:rPr>
              <a:t> des points </a:t>
            </a:r>
            <a:r>
              <a:rPr lang="en-US" sz="1200" dirty="0" err="1">
                <a:solidFill>
                  <a:schemeClr val="accent2"/>
                </a:solidFill>
                <a:latin typeface="+mn-lt"/>
              </a:rPr>
              <a:t>extrêmes</a:t>
            </a:r>
            <a:r>
              <a:rPr lang="en-US" sz="1200" dirty="0">
                <a:solidFill>
                  <a:schemeClr val="accent2"/>
                </a:solidFill>
                <a:latin typeface="+mn-lt"/>
              </a:rPr>
              <a:t> de la zone de travail </a:t>
            </a:r>
            <a:r>
              <a:rPr lang="en-US" sz="1200" dirty="0" err="1">
                <a:solidFill>
                  <a:schemeClr val="accent2"/>
                </a:solidFill>
                <a:latin typeface="+mn-lt"/>
              </a:rPr>
              <a:t>afin</a:t>
            </a:r>
            <a:r>
              <a:rPr lang="en-US" sz="1200" dirty="0">
                <a:solidFill>
                  <a:schemeClr val="accent2"/>
                </a:solidFill>
                <a:latin typeface="+mn-lt"/>
              </a:rPr>
              <a:t> de </a:t>
            </a:r>
            <a:r>
              <a:rPr lang="en-US" sz="1200" dirty="0" err="1">
                <a:solidFill>
                  <a:schemeClr val="accent2"/>
                </a:solidFill>
                <a:latin typeface="+mn-lt"/>
              </a:rPr>
              <a:t>déterminer</a:t>
            </a:r>
            <a:r>
              <a:rPr lang="en-US" sz="1200" dirty="0">
                <a:solidFill>
                  <a:schemeClr val="accent2"/>
                </a:solidFill>
                <a:latin typeface="+mn-lt"/>
              </a:rPr>
              <a:t> la position des points de </a:t>
            </a:r>
            <a:r>
              <a:rPr lang="en-US" sz="1200" dirty="0" err="1">
                <a:solidFill>
                  <a:schemeClr val="accent2"/>
                </a:solidFill>
                <a:latin typeface="+mn-lt"/>
              </a:rPr>
              <a:t>détection</a:t>
            </a:r>
            <a:r>
              <a:rPr lang="en-US" sz="1200" dirty="0">
                <a:solidFill>
                  <a:schemeClr val="accent2"/>
                </a:solidFill>
                <a:latin typeface="+mn-lt"/>
              </a:rPr>
              <a:t>.</a:t>
            </a:r>
          </a:p>
          <a:p>
            <a:pPr algn="just"/>
            <a:endParaRPr lang="en-US" sz="1100" dirty="0">
              <a:solidFill>
                <a:schemeClr val="accent2"/>
              </a:solidFill>
            </a:endParaRPr>
          </a:p>
          <a:p>
            <a:pPr algn="just"/>
            <a:r>
              <a:rPr lang="en-US" sz="1200" dirty="0">
                <a:solidFill>
                  <a:schemeClr val="accent2"/>
                </a:solidFill>
                <a:latin typeface="+mn-lt"/>
              </a:rPr>
              <a:t>La phase 2 </a:t>
            </a:r>
            <a:r>
              <a:rPr lang="en-US" sz="1200" b="1" dirty="0" err="1">
                <a:solidFill>
                  <a:schemeClr val="accent2"/>
                </a:solidFill>
                <a:latin typeface="+mn-lt"/>
              </a:rPr>
              <a:t>valide</a:t>
            </a:r>
            <a:r>
              <a:rPr lang="en-US" sz="1200" dirty="0">
                <a:solidFill>
                  <a:schemeClr val="accent2"/>
                </a:solidFill>
                <a:latin typeface="+mn-lt"/>
              </a:rPr>
              <a:t> </a:t>
            </a:r>
            <a:r>
              <a:rPr lang="en-US" sz="1200" dirty="0" err="1">
                <a:solidFill>
                  <a:schemeClr val="accent2"/>
                </a:solidFill>
                <a:latin typeface="+mn-lt"/>
              </a:rPr>
              <a:t>ainsi</a:t>
            </a:r>
            <a:r>
              <a:rPr lang="en-US" sz="1200" dirty="0">
                <a:solidFill>
                  <a:schemeClr val="accent2"/>
                </a:solidFill>
                <a:latin typeface="+mn-lt"/>
              </a:rPr>
              <a:t> les </a:t>
            </a:r>
            <a:r>
              <a:rPr lang="en-US" sz="1200" dirty="0" err="1">
                <a:solidFill>
                  <a:schemeClr val="accent2"/>
                </a:solidFill>
                <a:latin typeface="+mn-lt"/>
              </a:rPr>
              <a:t>calculs</a:t>
            </a:r>
            <a:r>
              <a:rPr lang="en-US" sz="1200" dirty="0">
                <a:solidFill>
                  <a:schemeClr val="accent2"/>
                </a:solidFill>
                <a:latin typeface="+mn-lt"/>
              </a:rPr>
              <a:t> de </a:t>
            </a:r>
            <a:r>
              <a:rPr lang="en-US" sz="1200" dirty="0" err="1">
                <a:solidFill>
                  <a:schemeClr val="accent2"/>
                </a:solidFill>
                <a:latin typeface="+mn-lt"/>
              </a:rPr>
              <a:t>l’étude</a:t>
            </a:r>
            <a:r>
              <a:rPr lang="en-US" sz="1200" dirty="0">
                <a:solidFill>
                  <a:schemeClr val="accent2"/>
                </a:solidFill>
                <a:latin typeface="+mn-lt"/>
              </a:rPr>
              <a:t> </a:t>
            </a:r>
            <a:r>
              <a:rPr lang="en-US" sz="1200" dirty="0" err="1">
                <a:solidFill>
                  <a:schemeClr val="accent2"/>
                </a:solidFill>
                <a:latin typeface="+mn-lt"/>
              </a:rPr>
              <a:t>théorique</a:t>
            </a:r>
            <a:r>
              <a:rPr lang="en-US" sz="1200" dirty="0">
                <a:solidFill>
                  <a:schemeClr val="accent2"/>
                </a:solidFill>
                <a:latin typeface="+mn-lt"/>
              </a:rPr>
              <a:t> </a:t>
            </a:r>
            <a:r>
              <a:rPr lang="en-US" sz="1200" b="1" dirty="0">
                <a:solidFill>
                  <a:schemeClr val="accent2"/>
                </a:solidFill>
                <a:latin typeface="+mn-lt"/>
              </a:rPr>
              <a:t>ou les </a:t>
            </a:r>
            <a:r>
              <a:rPr lang="en-US" sz="1200" b="1" dirty="0" err="1">
                <a:solidFill>
                  <a:schemeClr val="accent2"/>
                </a:solidFill>
                <a:latin typeface="+mn-lt"/>
              </a:rPr>
              <a:t>modifie</a:t>
            </a:r>
            <a:r>
              <a:rPr lang="en-US" sz="1200" dirty="0">
                <a:solidFill>
                  <a:schemeClr val="accent2"/>
                </a:solidFill>
                <a:latin typeface="+mn-lt"/>
              </a:rPr>
              <a:t> sur base des </a:t>
            </a:r>
            <a:r>
              <a:rPr lang="en-US" sz="1200" dirty="0" err="1">
                <a:solidFill>
                  <a:schemeClr val="accent2"/>
                </a:solidFill>
                <a:latin typeface="+mn-lt"/>
              </a:rPr>
              <a:t>constatations</a:t>
            </a:r>
            <a:r>
              <a:rPr lang="en-US" sz="1200" dirty="0">
                <a:solidFill>
                  <a:schemeClr val="accent2"/>
                </a:solidFill>
                <a:latin typeface="+mn-lt"/>
              </a:rPr>
              <a:t> </a:t>
            </a:r>
            <a:r>
              <a:rPr lang="en-US" sz="1200" dirty="0" err="1">
                <a:solidFill>
                  <a:schemeClr val="accent2"/>
                </a:solidFill>
                <a:latin typeface="+mn-lt"/>
              </a:rPr>
              <a:t>faites</a:t>
            </a:r>
            <a:r>
              <a:rPr lang="en-US" sz="1200" dirty="0">
                <a:solidFill>
                  <a:schemeClr val="accent2"/>
                </a:solidFill>
                <a:latin typeface="+mn-lt"/>
              </a:rPr>
              <a:t> sur le terrain.</a:t>
            </a:r>
          </a:p>
        </p:txBody>
      </p:sp>
      <p:sp>
        <p:nvSpPr>
          <p:cNvPr id="33" name="Text Placeholder 2"/>
          <p:cNvSpPr txBox="1">
            <a:spLocks/>
          </p:cNvSpPr>
          <p:nvPr/>
        </p:nvSpPr>
        <p:spPr>
          <a:xfrm>
            <a:off x="8832304" y="184499"/>
            <a:ext cx="3099021"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Annonceur</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2: Validation de </a:t>
            </a:r>
            <a:r>
              <a:rPr lang="en-GB" sz="900" kern="0" dirty="0" err="1">
                <a:latin typeface="Calibri" panose="020F0502020204030204" pitchFamily="34" charset="0"/>
                <a:cs typeface="Calibri" panose="020F0502020204030204" pitchFamily="34" charset="0"/>
              </a:rPr>
              <a:t>l’étude</a:t>
            </a:r>
            <a:r>
              <a:rPr lang="en-GB" sz="900" kern="0" dirty="0">
                <a:latin typeface="Calibri" panose="020F0502020204030204" pitchFamily="34" charset="0"/>
                <a:cs typeface="Calibri" panose="020F0502020204030204" pitchFamily="34" charset="0"/>
              </a:rPr>
              <a:t> </a:t>
            </a:r>
            <a:r>
              <a:rPr lang="en-GB" sz="900" kern="0" dirty="0" err="1">
                <a:latin typeface="Calibri" panose="020F0502020204030204" pitchFamily="34" charset="0"/>
                <a:cs typeface="Calibri" panose="020F0502020204030204" pitchFamily="34" charset="0"/>
              </a:rPr>
              <a:t>théorique</a:t>
            </a:r>
            <a:r>
              <a:rPr lang="en-GB" sz="900" kern="0" dirty="0">
                <a:latin typeface="Calibri" panose="020F0502020204030204" pitchFamily="34" charset="0"/>
                <a:cs typeface="Calibri" panose="020F0502020204030204" pitchFamily="34" charset="0"/>
              </a:rPr>
              <a:t>  sur le terrain</a:t>
            </a:r>
          </a:p>
        </p:txBody>
      </p:sp>
      <p:sp>
        <p:nvSpPr>
          <p:cNvPr id="18" name="TextBox 17"/>
          <p:cNvSpPr txBox="1"/>
          <p:nvPr/>
        </p:nvSpPr>
        <p:spPr>
          <a:xfrm>
            <a:off x="2998068" y="3751570"/>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6250" y="4299519"/>
            <a:ext cx="852450" cy="1154933"/>
          </a:xfrm>
          <a:prstGeom prst="rect">
            <a:avLst/>
          </a:prstGeom>
        </p:spPr>
      </p:pic>
    </p:spTree>
    <p:extLst>
      <p:ext uri="{BB962C8B-B14F-4D97-AF65-F5344CB8AC3E}">
        <p14:creationId xmlns:p14="http://schemas.microsoft.com/office/powerpoint/2010/main" val="990191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767408" y="499140"/>
            <a:ext cx="8064500" cy="887413"/>
          </a:xfrm>
          <a:prstGeom prst="rect">
            <a:avLst/>
          </a:prstGeom>
        </p:spPr>
        <p:txBody>
          <a:bodyPr/>
          <a:lstStyle/>
          <a:p>
            <a:pPr marL="895350" indent="-895350" fontAlgn="base">
              <a:spcAft>
                <a:spcPct val="0"/>
              </a:spcAft>
              <a:defRPr/>
            </a:pPr>
            <a:r>
              <a:rPr lang="en-US" sz="2000" b="1" kern="0" dirty="0" err="1">
                <a:solidFill>
                  <a:srgbClr val="0070C0"/>
                </a:solidFill>
              </a:rPr>
              <a:t>Visibilité</a:t>
            </a:r>
            <a:r>
              <a:rPr lang="en-US" sz="2000" b="1" kern="0" dirty="0">
                <a:solidFill>
                  <a:srgbClr val="0070C0"/>
                </a:solidFill>
              </a:rPr>
              <a:t> des points de </a:t>
            </a:r>
            <a:r>
              <a:rPr lang="en-US" sz="2000" b="1" kern="0" dirty="0" err="1">
                <a:solidFill>
                  <a:srgbClr val="0070C0"/>
                </a:solidFill>
              </a:rPr>
              <a:t>détection</a:t>
            </a:r>
            <a:r>
              <a:rPr lang="en-US" sz="2000" b="1" kern="0" dirty="0">
                <a:solidFill>
                  <a:srgbClr val="0070C0"/>
                </a:solidFill>
              </a:rPr>
              <a:t>: </a:t>
            </a:r>
            <a:r>
              <a:rPr lang="en-US" sz="2000" b="1" kern="0" dirty="0" err="1">
                <a:solidFill>
                  <a:srgbClr val="0070C0"/>
                </a:solidFill>
              </a:rPr>
              <a:t>principe</a:t>
            </a:r>
            <a:r>
              <a:rPr lang="en-US" sz="2000" b="1" kern="0" dirty="0">
                <a:solidFill>
                  <a:srgbClr val="0070C0"/>
                </a:solidFill>
              </a:rPr>
              <a:t> de base </a:t>
            </a:r>
          </a:p>
        </p:txBody>
      </p:sp>
      <p:sp>
        <p:nvSpPr>
          <p:cNvPr id="7" name="Wolkvormige toelichting 17"/>
          <p:cNvSpPr/>
          <p:nvPr/>
        </p:nvSpPr>
        <p:spPr bwMode="auto">
          <a:xfrm>
            <a:off x="3889529" y="2986258"/>
            <a:ext cx="2278231" cy="1788597"/>
          </a:xfrm>
          <a:prstGeom prst="cloudCallout">
            <a:avLst>
              <a:gd name="adj1" fmla="val 56985"/>
              <a:gd name="adj2" fmla="val 63356"/>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dirty="0">
                <a:solidFill>
                  <a:schemeClr val="tx2"/>
                </a:solidFill>
              </a:rPr>
              <a:t>Zijn </a:t>
            </a:r>
            <a:r>
              <a:rPr lang="nl-BE" sz="1200" b="1" dirty="0">
                <a:solidFill>
                  <a:schemeClr val="tx2"/>
                </a:solidFill>
              </a:rPr>
              <a:t>alle detectiepunten </a:t>
            </a:r>
            <a:r>
              <a:rPr lang="nl-BE" sz="1200" dirty="0">
                <a:solidFill>
                  <a:schemeClr val="tx2"/>
                </a:solidFill>
              </a:rPr>
              <a:t>zichtbaar voor de </a:t>
            </a:r>
            <a:r>
              <a:rPr lang="nl-BE" sz="1200" b="1" dirty="0">
                <a:solidFill>
                  <a:schemeClr val="tx2"/>
                </a:solidFill>
              </a:rPr>
              <a:t>kijkuit</a:t>
            </a:r>
            <a:r>
              <a:rPr lang="nl-BE" sz="1200" dirty="0">
                <a:solidFill>
                  <a:schemeClr val="tx2"/>
                </a:solidFill>
              </a:rPr>
              <a:t>?</a:t>
            </a:r>
          </a:p>
        </p:txBody>
      </p:sp>
      <p:sp>
        <p:nvSpPr>
          <p:cNvPr id="13" name="Rounded Rectangle 12"/>
          <p:cNvSpPr/>
          <p:nvPr/>
        </p:nvSpPr>
        <p:spPr bwMode="auto">
          <a:xfrm>
            <a:off x="767408" y="1128082"/>
            <a:ext cx="10513168" cy="1763872"/>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600" dirty="0" err="1">
                <a:solidFill>
                  <a:schemeClr val="accent2"/>
                </a:solidFill>
                <a:latin typeface="+mn-lt"/>
              </a:rPr>
              <a:t>Dans</a:t>
            </a:r>
            <a:r>
              <a:rPr lang="en-US" sz="1600" dirty="0">
                <a:solidFill>
                  <a:schemeClr val="accent2"/>
                </a:solidFill>
                <a:latin typeface="+mn-lt"/>
              </a:rPr>
              <a:t> le </a:t>
            </a:r>
            <a:r>
              <a:rPr lang="en-US" sz="1600" dirty="0" err="1">
                <a:solidFill>
                  <a:schemeClr val="accent2"/>
                </a:solidFill>
                <a:latin typeface="+mn-lt"/>
              </a:rPr>
              <a:t>système</a:t>
            </a:r>
            <a:r>
              <a:rPr lang="en-US" sz="1600" dirty="0">
                <a:solidFill>
                  <a:schemeClr val="accent2"/>
                </a:solidFill>
                <a:latin typeface="+mn-lt"/>
              </a:rPr>
              <a:t> de protection avec </a:t>
            </a:r>
            <a:r>
              <a:rPr lang="en-US" sz="1600" dirty="0" err="1">
                <a:solidFill>
                  <a:schemeClr val="accent2"/>
                </a:solidFill>
                <a:latin typeface="+mn-lt"/>
              </a:rPr>
              <a:t>annonceur</a:t>
            </a:r>
            <a:r>
              <a:rPr lang="en-US" sz="1600" dirty="0">
                <a:solidFill>
                  <a:schemeClr val="accent2"/>
                </a:solidFill>
                <a:latin typeface="+mn-lt"/>
              </a:rPr>
              <a:t>, le </a:t>
            </a:r>
            <a:r>
              <a:rPr lang="en-US" sz="1600" dirty="0" err="1">
                <a:solidFill>
                  <a:schemeClr val="accent2"/>
                </a:solidFill>
                <a:latin typeface="+mn-lt"/>
              </a:rPr>
              <a:t>principe</a:t>
            </a:r>
            <a:r>
              <a:rPr lang="en-US" sz="1600" dirty="0">
                <a:solidFill>
                  <a:schemeClr val="accent2"/>
                </a:solidFill>
                <a:latin typeface="+mn-lt"/>
              </a:rPr>
              <a:t> de base </a:t>
            </a:r>
            <a:r>
              <a:rPr lang="en-US" sz="1600" dirty="0" err="1">
                <a:solidFill>
                  <a:schemeClr val="accent2"/>
                </a:solidFill>
                <a:latin typeface="+mn-lt"/>
              </a:rPr>
              <a:t>consiste</a:t>
            </a:r>
            <a:r>
              <a:rPr lang="en-US" sz="1600" dirty="0">
                <a:solidFill>
                  <a:schemeClr val="accent2"/>
                </a:solidFill>
                <a:latin typeface="+mn-lt"/>
              </a:rPr>
              <a:t> à </a:t>
            </a:r>
            <a:r>
              <a:rPr lang="en-US" sz="1600" dirty="0" err="1">
                <a:solidFill>
                  <a:schemeClr val="accent2"/>
                </a:solidFill>
                <a:latin typeface="+mn-lt"/>
              </a:rPr>
              <a:t>vérifier</a:t>
            </a:r>
            <a:r>
              <a:rPr lang="en-US" sz="1600" dirty="0">
                <a:solidFill>
                  <a:schemeClr val="accent2"/>
                </a:solidFill>
                <a:latin typeface="+mn-lt"/>
              </a:rPr>
              <a:t> </a:t>
            </a:r>
            <a:r>
              <a:rPr lang="en-US" sz="1600" dirty="0" err="1">
                <a:solidFill>
                  <a:schemeClr val="accent2"/>
                </a:solidFill>
                <a:latin typeface="+mn-lt"/>
              </a:rPr>
              <a:t>si</a:t>
            </a:r>
            <a:r>
              <a:rPr lang="en-US" sz="1600" dirty="0">
                <a:solidFill>
                  <a:schemeClr val="accent2"/>
                </a:solidFill>
                <a:latin typeface="+mn-lt"/>
              </a:rPr>
              <a:t> la </a:t>
            </a:r>
            <a:r>
              <a:rPr lang="en-US" sz="1600" dirty="0" err="1">
                <a:solidFill>
                  <a:schemeClr val="accent2"/>
                </a:solidFill>
                <a:latin typeface="+mn-lt"/>
              </a:rPr>
              <a:t>visibilité</a:t>
            </a:r>
            <a:r>
              <a:rPr lang="en-US" sz="1600" dirty="0">
                <a:solidFill>
                  <a:schemeClr val="accent2"/>
                </a:solidFill>
                <a:latin typeface="+mn-lt"/>
              </a:rPr>
              <a:t> des points de </a:t>
            </a:r>
            <a:r>
              <a:rPr lang="en-US" sz="1600" dirty="0" err="1">
                <a:solidFill>
                  <a:schemeClr val="accent2"/>
                </a:solidFill>
                <a:latin typeface="+mn-lt"/>
              </a:rPr>
              <a:t>détection</a:t>
            </a:r>
            <a:r>
              <a:rPr lang="en-US" sz="1600" dirty="0">
                <a:solidFill>
                  <a:schemeClr val="accent2"/>
                </a:solidFill>
                <a:latin typeface="+mn-lt"/>
              </a:rPr>
              <a:t> par </a:t>
            </a:r>
            <a:r>
              <a:rPr lang="en-US" sz="1600" dirty="0" err="1">
                <a:solidFill>
                  <a:schemeClr val="accent2"/>
                </a:solidFill>
                <a:latin typeface="+mn-lt"/>
              </a:rPr>
              <a:t>l’annonceur</a:t>
            </a:r>
            <a:r>
              <a:rPr lang="en-US" sz="1600" dirty="0">
                <a:solidFill>
                  <a:schemeClr val="accent2"/>
                </a:solidFill>
                <a:latin typeface="+mn-lt"/>
              </a:rPr>
              <a:t> </a:t>
            </a:r>
            <a:r>
              <a:rPr lang="en-US" sz="1600" dirty="0" err="1">
                <a:solidFill>
                  <a:schemeClr val="accent2"/>
                </a:solidFill>
                <a:latin typeface="+mn-lt"/>
              </a:rPr>
              <a:t>peut</a:t>
            </a:r>
            <a:r>
              <a:rPr lang="en-US" sz="1600" dirty="0">
                <a:solidFill>
                  <a:schemeClr val="accent2"/>
                </a:solidFill>
                <a:latin typeface="+mn-lt"/>
              </a:rPr>
              <a:t> </a:t>
            </a:r>
            <a:r>
              <a:rPr lang="en-US" sz="1600" dirty="0" err="1">
                <a:solidFill>
                  <a:schemeClr val="accent2"/>
                </a:solidFill>
                <a:latin typeface="+mn-lt"/>
              </a:rPr>
              <a:t>être</a:t>
            </a:r>
            <a:r>
              <a:rPr lang="en-US" sz="1600" dirty="0">
                <a:solidFill>
                  <a:schemeClr val="accent2"/>
                </a:solidFill>
                <a:latin typeface="+mn-lt"/>
              </a:rPr>
              <a:t> </a:t>
            </a:r>
            <a:r>
              <a:rPr lang="en-US" sz="1600" dirty="0" err="1">
                <a:solidFill>
                  <a:schemeClr val="accent2"/>
                </a:solidFill>
                <a:latin typeface="+mn-lt"/>
              </a:rPr>
              <a:t>garantie</a:t>
            </a:r>
            <a:r>
              <a:rPr lang="en-US" sz="1600" dirty="0">
                <a:solidFill>
                  <a:schemeClr val="accent2"/>
                </a:solidFill>
                <a:latin typeface="+mn-lt"/>
              </a:rPr>
              <a:t> sur le terrain. </a:t>
            </a:r>
          </a:p>
          <a:p>
            <a:pPr algn="just"/>
            <a:endParaRPr lang="en-US" sz="1600" dirty="0">
              <a:solidFill>
                <a:schemeClr val="accent2"/>
              </a:solidFill>
              <a:latin typeface="+mn-lt"/>
            </a:endParaRPr>
          </a:p>
          <a:p>
            <a:pPr algn="just"/>
            <a:r>
              <a:rPr lang="en-US" sz="1600" dirty="0">
                <a:solidFill>
                  <a:schemeClr val="accent2"/>
                </a:solidFill>
                <a:latin typeface="+mn-lt"/>
              </a:rPr>
              <a:t>Pour </a:t>
            </a:r>
            <a:r>
              <a:rPr lang="en-US" sz="1600" dirty="0" err="1">
                <a:solidFill>
                  <a:schemeClr val="accent2"/>
                </a:solidFill>
                <a:latin typeface="+mn-lt"/>
              </a:rPr>
              <a:t>ce</a:t>
            </a:r>
            <a:r>
              <a:rPr lang="en-US" sz="1600" dirty="0">
                <a:solidFill>
                  <a:schemeClr val="accent2"/>
                </a:solidFill>
                <a:latin typeface="+mn-lt"/>
              </a:rPr>
              <a:t> faire, </a:t>
            </a:r>
            <a:r>
              <a:rPr lang="en-US" sz="1600" dirty="0" err="1">
                <a:solidFill>
                  <a:schemeClr val="accent2"/>
                </a:solidFill>
                <a:latin typeface="+mn-lt"/>
              </a:rPr>
              <a:t>il</a:t>
            </a:r>
            <a:r>
              <a:rPr lang="en-US" sz="1600" dirty="0">
                <a:solidFill>
                  <a:schemeClr val="accent2"/>
                </a:solidFill>
                <a:latin typeface="+mn-lt"/>
              </a:rPr>
              <a:t> </a:t>
            </a:r>
            <a:r>
              <a:rPr lang="en-US" sz="1600" dirty="0" err="1">
                <a:solidFill>
                  <a:schemeClr val="accent2"/>
                </a:solidFill>
                <a:latin typeface="+mn-lt"/>
              </a:rPr>
              <a:t>faut</a:t>
            </a:r>
            <a:r>
              <a:rPr lang="en-US" sz="1600" dirty="0">
                <a:solidFill>
                  <a:schemeClr val="accent2"/>
                </a:solidFill>
                <a:latin typeface="+mn-lt"/>
              </a:rPr>
              <a:t> commencer par </a:t>
            </a:r>
            <a:r>
              <a:rPr lang="en-US" sz="1600" dirty="0" err="1">
                <a:solidFill>
                  <a:schemeClr val="accent2"/>
                </a:solidFill>
                <a:latin typeface="+mn-lt"/>
              </a:rPr>
              <a:t>déterminer</a:t>
            </a:r>
            <a:r>
              <a:rPr lang="en-US" sz="1600" dirty="0">
                <a:solidFill>
                  <a:schemeClr val="accent2"/>
                </a:solidFill>
                <a:latin typeface="+mn-lt"/>
              </a:rPr>
              <a:t> </a:t>
            </a:r>
            <a:r>
              <a:rPr lang="en-US" sz="1600" dirty="0" err="1">
                <a:solidFill>
                  <a:schemeClr val="accent2"/>
                </a:solidFill>
                <a:latin typeface="+mn-lt"/>
              </a:rPr>
              <a:t>l’emplacement</a:t>
            </a:r>
            <a:r>
              <a:rPr lang="en-US" sz="1600" dirty="0">
                <a:solidFill>
                  <a:schemeClr val="accent2"/>
                </a:solidFill>
                <a:latin typeface="+mn-lt"/>
              </a:rPr>
              <a:t> de </a:t>
            </a:r>
            <a:r>
              <a:rPr lang="en-US" sz="1600" dirty="0" err="1">
                <a:solidFill>
                  <a:schemeClr val="accent2"/>
                </a:solidFill>
                <a:latin typeface="+mn-lt"/>
              </a:rPr>
              <a:t>l’annonceur</a:t>
            </a:r>
            <a:r>
              <a:rPr lang="en-US" sz="1600" dirty="0">
                <a:solidFill>
                  <a:schemeClr val="accent2"/>
                </a:solidFill>
                <a:latin typeface="+mn-lt"/>
              </a:rPr>
              <a:t> sur le terrain.</a:t>
            </a:r>
          </a:p>
        </p:txBody>
      </p:sp>
      <p:sp>
        <p:nvSpPr>
          <p:cNvPr id="22" name="Text Placeholder 2"/>
          <p:cNvSpPr txBox="1">
            <a:spLocks noGrp="1"/>
          </p:cNvSpPr>
          <p:nvPr>
            <p:ph type="body" sz="quarter" idx="18"/>
          </p:nvPr>
        </p:nvSpPr>
        <p:spPr>
          <a:xfrm>
            <a:off x="8584600" y="234039"/>
            <a:ext cx="3280975" cy="360363"/>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Annonceur</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2: Validation de </a:t>
            </a:r>
            <a:r>
              <a:rPr lang="en-GB" sz="900" kern="0" dirty="0" err="1">
                <a:latin typeface="Calibri" panose="020F0502020204030204" pitchFamily="34" charset="0"/>
                <a:cs typeface="Calibri" panose="020F0502020204030204" pitchFamily="34" charset="0"/>
              </a:rPr>
              <a:t>l’étude</a:t>
            </a:r>
            <a:r>
              <a:rPr lang="en-GB" sz="900" kern="0" dirty="0">
                <a:latin typeface="Calibri" panose="020F0502020204030204" pitchFamily="34" charset="0"/>
                <a:cs typeface="Calibri" panose="020F0502020204030204" pitchFamily="34" charset="0"/>
              </a:rPr>
              <a:t> </a:t>
            </a:r>
            <a:r>
              <a:rPr lang="en-GB" sz="900" kern="0" dirty="0" err="1">
                <a:latin typeface="Calibri" panose="020F0502020204030204" pitchFamily="34" charset="0"/>
                <a:cs typeface="Calibri" panose="020F0502020204030204" pitchFamily="34" charset="0"/>
              </a:rPr>
              <a:t>théorique</a:t>
            </a:r>
            <a:r>
              <a:rPr lang="en-GB" sz="900" kern="0" dirty="0">
                <a:latin typeface="Calibri" panose="020F0502020204030204" pitchFamily="34" charset="0"/>
                <a:cs typeface="Calibri" panose="020F0502020204030204" pitchFamily="34" charset="0"/>
              </a:rPr>
              <a:t>  sur le terrain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6040" y="4760477"/>
            <a:ext cx="1152128" cy="1560949"/>
          </a:xfrm>
          <a:prstGeom prst="rect">
            <a:avLst/>
          </a:prstGeom>
        </p:spPr>
      </p:pic>
      <p:sp>
        <p:nvSpPr>
          <p:cNvPr id="8" name="TextBox 7"/>
          <p:cNvSpPr txBox="1"/>
          <p:nvPr/>
        </p:nvSpPr>
        <p:spPr>
          <a:xfrm>
            <a:off x="4151784" y="3356730"/>
            <a:ext cx="1584176" cy="954107"/>
          </a:xfrm>
          <a:prstGeom prst="rect">
            <a:avLst/>
          </a:prstGeom>
          <a:noFill/>
        </p:spPr>
        <p:txBody>
          <a:bodyPr wrap="square" rtlCol="0">
            <a:spAutoFit/>
          </a:bodyPr>
          <a:lstStyle/>
          <a:p>
            <a:pPr algn="ctr"/>
            <a:r>
              <a:rPr lang="fr-BE" sz="1400" b="1" dirty="0">
                <a:solidFill>
                  <a:srgbClr val="005DA4"/>
                </a:solidFill>
                <a:latin typeface="+mn-lt"/>
              </a:rPr>
              <a:t>Tous les points de détection sont-ils visibles par l’annonceur?</a:t>
            </a:r>
          </a:p>
        </p:txBody>
      </p:sp>
    </p:spTree>
    <p:extLst>
      <p:ext uri="{BB962C8B-B14F-4D97-AF65-F5344CB8AC3E}">
        <p14:creationId xmlns:p14="http://schemas.microsoft.com/office/powerpoint/2010/main" val="16667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983432" y="463461"/>
            <a:ext cx="8064500" cy="887413"/>
          </a:xfrm>
          <a:prstGeom prst="rect">
            <a:avLst/>
          </a:prstGeom>
        </p:spPr>
        <p:txBody>
          <a:bodyPr/>
          <a:lstStyle/>
          <a:p>
            <a:pPr marL="895350" indent="-895350" fontAlgn="base">
              <a:spcAft>
                <a:spcPct val="0"/>
              </a:spcAft>
              <a:tabLst>
                <a:tab pos="447675" algn="l"/>
              </a:tabLst>
              <a:defRPr/>
            </a:pPr>
            <a:r>
              <a:rPr lang="en-US" sz="2000" b="1" kern="0" dirty="0">
                <a:solidFill>
                  <a:srgbClr val="0070C0"/>
                </a:solidFill>
              </a:rPr>
              <a:t>Emplacement de </a:t>
            </a:r>
            <a:r>
              <a:rPr lang="en-US" sz="2000" b="1" kern="0" dirty="0" err="1">
                <a:solidFill>
                  <a:srgbClr val="0070C0"/>
                </a:solidFill>
              </a:rPr>
              <a:t>l’annonceur</a:t>
            </a:r>
            <a:endParaRPr lang="en-US" sz="2000" b="1" kern="0" dirty="0">
              <a:solidFill>
                <a:srgbClr val="0070C0"/>
              </a:solidFill>
            </a:endParaRPr>
          </a:p>
        </p:txBody>
      </p:sp>
      <p:sp>
        <p:nvSpPr>
          <p:cNvPr id="14" name="Rounded Rectangle 13"/>
          <p:cNvSpPr/>
          <p:nvPr/>
        </p:nvSpPr>
        <p:spPr bwMode="auto">
          <a:xfrm>
            <a:off x="767408" y="4590436"/>
            <a:ext cx="10009112" cy="1769854"/>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en-US" sz="1400" dirty="0">
              <a:solidFill>
                <a:schemeClr val="accent2"/>
              </a:solidFill>
              <a:latin typeface="+mn-lt"/>
            </a:endParaRPr>
          </a:p>
          <a:p>
            <a:pPr algn="just"/>
            <a:r>
              <a:rPr lang="en-US" sz="1400" dirty="0">
                <a:solidFill>
                  <a:schemeClr val="accent2"/>
                </a:solidFill>
                <a:latin typeface="+mn-lt"/>
              </a:rPr>
              <a:t>Dans le </a:t>
            </a:r>
            <a:r>
              <a:rPr lang="en-US" sz="1400" dirty="0" err="1">
                <a:solidFill>
                  <a:schemeClr val="accent2"/>
                </a:solidFill>
                <a:latin typeface="+mn-lt"/>
              </a:rPr>
              <a:t>système</a:t>
            </a:r>
            <a:r>
              <a:rPr lang="en-US" sz="1400" dirty="0">
                <a:solidFill>
                  <a:schemeClr val="accent2"/>
                </a:solidFill>
                <a:latin typeface="+mn-lt"/>
              </a:rPr>
              <a:t> de protection avec </a:t>
            </a:r>
            <a:r>
              <a:rPr lang="en-US" sz="1400" dirty="0" err="1">
                <a:solidFill>
                  <a:schemeClr val="accent2"/>
                </a:solidFill>
                <a:latin typeface="+mn-lt"/>
              </a:rPr>
              <a:t>annonceur</a:t>
            </a:r>
            <a:r>
              <a:rPr lang="en-US" sz="1400" dirty="0">
                <a:solidFill>
                  <a:schemeClr val="accent2"/>
                </a:solidFill>
                <a:latin typeface="+mn-lt"/>
              </a:rPr>
              <a:t>, </a:t>
            </a:r>
            <a:r>
              <a:rPr lang="en-US" sz="1400" dirty="0" err="1">
                <a:solidFill>
                  <a:schemeClr val="accent2"/>
                </a:solidFill>
                <a:latin typeface="+mn-lt"/>
              </a:rPr>
              <a:t>l’annonceur</a:t>
            </a:r>
            <a:r>
              <a:rPr lang="en-US" sz="1400" dirty="0">
                <a:solidFill>
                  <a:schemeClr val="accent2"/>
                </a:solidFill>
                <a:latin typeface="+mn-lt"/>
              </a:rPr>
              <a:t> </a:t>
            </a:r>
            <a:r>
              <a:rPr lang="en-US" sz="1400" dirty="0" err="1">
                <a:solidFill>
                  <a:schemeClr val="accent2"/>
                </a:solidFill>
                <a:latin typeface="+mn-lt"/>
              </a:rPr>
              <a:t>doit</a:t>
            </a:r>
            <a:r>
              <a:rPr lang="en-US" sz="1400" dirty="0">
                <a:solidFill>
                  <a:schemeClr val="accent2"/>
                </a:solidFill>
                <a:latin typeface="+mn-lt"/>
              </a:rPr>
              <a:t> </a:t>
            </a:r>
            <a:r>
              <a:rPr lang="en-US" sz="1400" dirty="0" err="1">
                <a:solidFill>
                  <a:schemeClr val="accent2"/>
                </a:solidFill>
                <a:latin typeface="+mn-lt"/>
              </a:rPr>
              <a:t>être</a:t>
            </a:r>
            <a:r>
              <a:rPr lang="en-US" sz="1400" dirty="0">
                <a:solidFill>
                  <a:schemeClr val="accent2"/>
                </a:solidFill>
                <a:latin typeface="+mn-lt"/>
              </a:rPr>
              <a:t> </a:t>
            </a:r>
            <a:r>
              <a:rPr lang="en-US" sz="1400" dirty="0" err="1">
                <a:solidFill>
                  <a:schemeClr val="accent2"/>
                </a:solidFill>
                <a:latin typeface="+mn-lt"/>
              </a:rPr>
              <a:t>positionné</a:t>
            </a:r>
            <a:r>
              <a:rPr lang="en-US" sz="1400" dirty="0">
                <a:solidFill>
                  <a:schemeClr val="accent2"/>
                </a:solidFill>
                <a:latin typeface="+mn-lt"/>
              </a:rPr>
              <a:t> de manière à </a:t>
            </a:r>
            <a:r>
              <a:rPr lang="en-US" sz="1400" dirty="0" err="1">
                <a:solidFill>
                  <a:schemeClr val="accent2"/>
                </a:solidFill>
                <a:latin typeface="+mn-lt"/>
              </a:rPr>
              <a:t>pouvoir</a:t>
            </a:r>
            <a:r>
              <a:rPr lang="en-US" sz="1400" dirty="0">
                <a:solidFill>
                  <a:schemeClr val="accent2"/>
                </a:solidFill>
                <a:latin typeface="+mn-lt"/>
              </a:rPr>
              <a:t> </a:t>
            </a:r>
            <a:r>
              <a:rPr lang="en-US" sz="1400" b="1" dirty="0">
                <a:solidFill>
                  <a:schemeClr val="accent2"/>
                </a:solidFill>
                <a:latin typeface="+mn-lt"/>
              </a:rPr>
              <a:t>observer à tout moment les points de detection et les </a:t>
            </a:r>
            <a:r>
              <a:rPr lang="en-US" sz="1400" b="1" dirty="0" err="1">
                <a:solidFill>
                  <a:schemeClr val="accent2"/>
                </a:solidFill>
                <a:latin typeface="+mn-lt"/>
              </a:rPr>
              <a:t>postes</a:t>
            </a:r>
            <a:r>
              <a:rPr lang="en-US" sz="1400" b="1" dirty="0">
                <a:solidFill>
                  <a:schemeClr val="accent2"/>
                </a:solidFill>
                <a:latin typeface="+mn-lt"/>
              </a:rPr>
              <a:t> de travail. </a:t>
            </a:r>
          </a:p>
          <a:p>
            <a:pPr algn="just"/>
            <a:endParaRPr lang="en-US" sz="1400" dirty="0">
              <a:solidFill>
                <a:schemeClr val="accent2"/>
              </a:solidFill>
              <a:latin typeface="+mn-lt"/>
            </a:endParaRPr>
          </a:p>
          <a:p>
            <a:pPr algn="just"/>
            <a:r>
              <a:rPr lang="en-US" sz="1400" dirty="0">
                <a:solidFill>
                  <a:schemeClr val="accent2"/>
                </a:solidFill>
                <a:latin typeface="+mn-lt"/>
              </a:rPr>
              <a:t>Il </a:t>
            </a:r>
            <a:r>
              <a:rPr lang="en-US" sz="1400" dirty="0" err="1">
                <a:solidFill>
                  <a:schemeClr val="accent2"/>
                </a:solidFill>
                <a:latin typeface="+mn-lt"/>
              </a:rPr>
              <a:t>doit</a:t>
            </a:r>
            <a:r>
              <a:rPr lang="en-US" sz="1400" dirty="0">
                <a:solidFill>
                  <a:schemeClr val="accent2"/>
                </a:solidFill>
                <a:latin typeface="+mn-lt"/>
              </a:rPr>
              <a:t> </a:t>
            </a:r>
            <a:r>
              <a:rPr lang="en-US" sz="1400" dirty="0" err="1">
                <a:solidFill>
                  <a:schemeClr val="accent2"/>
                </a:solidFill>
                <a:latin typeface="+mn-lt"/>
              </a:rPr>
              <a:t>toujours</a:t>
            </a:r>
            <a:r>
              <a:rPr lang="en-US" sz="1400" dirty="0">
                <a:solidFill>
                  <a:schemeClr val="accent2"/>
                </a:solidFill>
                <a:latin typeface="+mn-lt"/>
              </a:rPr>
              <a:t> </a:t>
            </a:r>
            <a:r>
              <a:rPr lang="en-US" sz="1400" dirty="0" err="1">
                <a:solidFill>
                  <a:schemeClr val="accent2"/>
                </a:solidFill>
                <a:latin typeface="+mn-lt"/>
              </a:rPr>
              <a:t>être</a:t>
            </a:r>
            <a:r>
              <a:rPr lang="en-US" sz="1400" dirty="0">
                <a:solidFill>
                  <a:schemeClr val="accent2"/>
                </a:solidFill>
                <a:latin typeface="+mn-lt"/>
              </a:rPr>
              <a:t> </a:t>
            </a:r>
            <a:r>
              <a:rPr lang="en-US" sz="1400" dirty="0" err="1">
                <a:solidFill>
                  <a:schemeClr val="accent2"/>
                </a:solidFill>
                <a:latin typeface="+mn-lt"/>
              </a:rPr>
              <a:t>situé</a:t>
            </a:r>
            <a:r>
              <a:rPr lang="en-US" sz="1400" dirty="0">
                <a:solidFill>
                  <a:schemeClr val="accent2"/>
                </a:solidFill>
                <a:latin typeface="+mn-lt"/>
              </a:rPr>
              <a:t> </a:t>
            </a:r>
            <a:r>
              <a:rPr lang="en-US" sz="1400" b="1" dirty="0" err="1">
                <a:solidFill>
                  <a:schemeClr val="accent2"/>
                </a:solidFill>
                <a:latin typeface="+mn-lt"/>
              </a:rPr>
              <a:t>en</a:t>
            </a:r>
            <a:r>
              <a:rPr lang="en-US" sz="1400" b="1" dirty="0">
                <a:solidFill>
                  <a:schemeClr val="accent2"/>
                </a:solidFill>
                <a:latin typeface="+mn-lt"/>
              </a:rPr>
              <a:t> </a:t>
            </a:r>
            <a:r>
              <a:rPr lang="en-US" sz="1400" b="1" dirty="0" err="1">
                <a:solidFill>
                  <a:schemeClr val="accent2"/>
                </a:solidFill>
                <a:latin typeface="+mn-lt"/>
              </a:rPr>
              <a:t>dehors</a:t>
            </a:r>
            <a:r>
              <a:rPr lang="en-US" sz="1400" b="1" dirty="0">
                <a:solidFill>
                  <a:schemeClr val="accent2"/>
                </a:solidFill>
                <a:latin typeface="+mn-lt"/>
              </a:rPr>
              <a:t> de la zone </a:t>
            </a:r>
            <a:r>
              <a:rPr lang="en-US" sz="1400" b="1" dirty="0" err="1">
                <a:solidFill>
                  <a:schemeClr val="accent2"/>
                </a:solidFill>
                <a:latin typeface="+mn-lt"/>
              </a:rPr>
              <a:t>dangereuse</a:t>
            </a:r>
            <a:r>
              <a:rPr lang="en-US" sz="1400" b="1" dirty="0">
                <a:solidFill>
                  <a:schemeClr val="accent2"/>
                </a:solidFill>
                <a:latin typeface="+mn-lt"/>
              </a:rPr>
              <a:t>. </a:t>
            </a:r>
          </a:p>
          <a:p>
            <a:pPr algn="just"/>
            <a:endParaRPr lang="en-US" sz="1400" b="1" dirty="0">
              <a:solidFill>
                <a:schemeClr val="accent2"/>
              </a:solidFill>
              <a:latin typeface="+mn-lt"/>
            </a:endParaRPr>
          </a:p>
          <a:p>
            <a:pPr algn="just"/>
            <a:r>
              <a:rPr lang="en-US" sz="1400" dirty="0">
                <a:solidFill>
                  <a:schemeClr val="accent2"/>
                </a:solidFill>
                <a:latin typeface="+mn-lt"/>
              </a:rPr>
              <a:t>Il dispose des </a:t>
            </a:r>
            <a:r>
              <a:rPr lang="en-US" sz="1400" dirty="0" err="1">
                <a:solidFill>
                  <a:schemeClr val="accent2"/>
                </a:solidFill>
                <a:latin typeface="+mn-lt"/>
              </a:rPr>
              <a:t>moyens</a:t>
            </a:r>
            <a:r>
              <a:rPr lang="en-US" sz="1400" dirty="0">
                <a:solidFill>
                  <a:schemeClr val="accent2"/>
                </a:solidFill>
                <a:latin typeface="+mn-lt"/>
              </a:rPr>
              <a:t> de communication (klaxon, radio) </a:t>
            </a:r>
            <a:r>
              <a:rPr lang="en-US" sz="1400" dirty="0" err="1">
                <a:solidFill>
                  <a:schemeClr val="accent2"/>
                </a:solidFill>
                <a:latin typeface="+mn-lt"/>
              </a:rPr>
              <a:t>lui</a:t>
            </a:r>
            <a:r>
              <a:rPr lang="en-US" sz="1400" dirty="0">
                <a:solidFill>
                  <a:schemeClr val="accent2"/>
                </a:solidFill>
                <a:latin typeface="+mn-lt"/>
              </a:rPr>
              <a:t> </a:t>
            </a:r>
            <a:r>
              <a:rPr lang="en-US" sz="1400" dirty="0" err="1">
                <a:solidFill>
                  <a:schemeClr val="accent2"/>
                </a:solidFill>
                <a:latin typeface="+mn-lt"/>
              </a:rPr>
              <a:t>permettant</a:t>
            </a:r>
            <a:r>
              <a:rPr lang="en-US" sz="1400" dirty="0">
                <a:solidFill>
                  <a:schemeClr val="accent2"/>
                </a:solidFill>
                <a:latin typeface="+mn-lt"/>
              </a:rPr>
              <a:t> de </a:t>
            </a:r>
            <a:r>
              <a:rPr lang="en-US" sz="1400" dirty="0" err="1">
                <a:solidFill>
                  <a:schemeClr val="accent2"/>
                </a:solidFill>
                <a:latin typeface="+mn-lt"/>
              </a:rPr>
              <a:t>relayer</a:t>
            </a:r>
            <a:r>
              <a:rPr lang="en-US" sz="1400" dirty="0">
                <a:solidFill>
                  <a:schemeClr val="accent2"/>
                </a:solidFill>
                <a:latin typeface="+mn-lt"/>
              </a:rPr>
              <a:t> </a:t>
            </a:r>
            <a:r>
              <a:rPr lang="en-US" sz="1400" dirty="0" err="1">
                <a:solidFill>
                  <a:schemeClr val="accent2"/>
                </a:solidFill>
                <a:latin typeface="+mn-lt"/>
              </a:rPr>
              <a:t>efficacement</a:t>
            </a:r>
            <a:r>
              <a:rPr lang="en-US" sz="1400" dirty="0">
                <a:solidFill>
                  <a:schemeClr val="accent2"/>
                </a:solidFill>
                <a:latin typeface="+mn-lt"/>
              </a:rPr>
              <a:t> </a:t>
            </a:r>
            <a:r>
              <a:rPr lang="en-US" sz="1400" dirty="0" err="1">
                <a:solidFill>
                  <a:schemeClr val="accent2"/>
                </a:solidFill>
                <a:latin typeface="+mn-lt"/>
              </a:rPr>
              <a:t>l’alerte</a:t>
            </a:r>
            <a:r>
              <a:rPr lang="en-US" sz="1400" dirty="0">
                <a:solidFill>
                  <a:schemeClr val="accent2"/>
                </a:solidFill>
                <a:latin typeface="+mn-lt"/>
              </a:rPr>
              <a:t> au personnel </a:t>
            </a:r>
            <a:r>
              <a:rPr lang="en-US" sz="1400" dirty="0" err="1">
                <a:solidFill>
                  <a:schemeClr val="accent2"/>
                </a:solidFill>
                <a:latin typeface="+mn-lt"/>
              </a:rPr>
              <a:t>travaillant</a:t>
            </a:r>
            <a:r>
              <a:rPr lang="en-US" sz="1400" dirty="0">
                <a:solidFill>
                  <a:schemeClr val="accent2"/>
                </a:solidFill>
                <a:latin typeface="+mn-lt"/>
              </a:rPr>
              <a:t> sur les </a:t>
            </a:r>
            <a:r>
              <a:rPr lang="en-US" sz="1400" dirty="0" err="1">
                <a:solidFill>
                  <a:schemeClr val="accent2"/>
                </a:solidFill>
                <a:latin typeface="+mn-lt"/>
              </a:rPr>
              <a:t>différents</a:t>
            </a:r>
            <a:r>
              <a:rPr lang="en-US" sz="1400" dirty="0">
                <a:solidFill>
                  <a:schemeClr val="accent2"/>
                </a:solidFill>
                <a:latin typeface="+mn-lt"/>
              </a:rPr>
              <a:t> </a:t>
            </a:r>
            <a:r>
              <a:rPr lang="en-US" sz="1400" dirty="0" err="1">
                <a:solidFill>
                  <a:schemeClr val="accent2"/>
                </a:solidFill>
                <a:latin typeface="+mn-lt"/>
              </a:rPr>
              <a:t>postes</a:t>
            </a:r>
            <a:r>
              <a:rPr lang="en-US" sz="1400" dirty="0">
                <a:solidFill>
                  <a:schemeClr val="accent2"/>
                </a:solidFill>
                <a:latin typeface="+mn-lt"/>
              </a:rPr>
              <a:t> de travail. </a:t>
            </a:r>
          </a:p>
          <a:p>
            <a:pPr algn="just"/>
            <a:endParaRPr lang="en-US" sz="1400" dirty="0">
              <a:solidFill>
                <a:schemeClr val="accent2"/>
              </a:solidFill>
              <a:latin typeface="+mn-lt"/>
            </a:endParaRPr>
          </a:p>
        </p:txBody>
      </p:sp>
      <p:sp>
        <p:nvSpPr>
          <p:cNvPr id="13" name="Text Placeholder 2"/>
          <p:cNvSpPr txBox="1">
            <a:spLocks noGrp="1"/>
          </p:cNvSpPr>
          <p:nvPr>
            <p:ph type="body" sz="quarter" idx="18"/>
          </p:nvPr>
        </p:nvSpPr>
        <p:spPr>
          <a:xfrm>
            <a:off x="8392686" y="205041"/>
            <a:ext cx="3280975" cy="360363"/>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Annonceur</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2: Validation de </a:t>
            </a:r>
            <a:r>
              <a:rPr lang="en-GB" sz="900" kern="0" dirty="0" err="1">
                <a:latin typeface="Calibri" panose="020F0502020204030204" pitchFamily="34" charset="0"/>
                <a:cs typeface="Calibri" panose="020F0502020204030204" pitchFamily="34" charset="0"/>
              </a:rPr>
              <a:t>l’étude</a:t>
            </a:r>
            <a:r>
              <a:rPr lang="en-GB" sz="900" kern="0" dirty="0">
                <a:latin typeface="Calibri" panose="020F0502020204030204" pitchFamily="34" charset="0"/>
                <a:cs typeface="Calibri" panose="020F0502020204030204" pitchFamily="34" charset="0"/>
              </a:rPr>
              <a:t> </a:t>
            </a:r>
            <a:r>
              <a:rPr lang="en-GB" sz="900" kern="0" dirty="0" err="1">
                <a:latin typeface="Calibri" panose="020F0502020204030204" pitchFamily="34" charset="0"/>
                <a:cs typeface="Calibri" panose="020F0502020204030204" pitchFamily="34" charset="0"/>
              </a:rPr>
              <a:t>théorique</a:t>
            </a:r>
            <a:r>
              <a:rPr lang="en-GB" sz="900" kern="0" dirty="0">
                <a:latin typeface="Calibri" panose="020F0502020204030204" pitchFamily="34" charset="0"/>
                <a:cs typeface="Calibri" panose="020F0502020204030204" pitchFamily="34" charset="0"/>
              </a:rPr>
              <a:t> sur le terrain</a:t>
            </a:r>
          </a:p>
        </p:txBody>
      </p:sp>
      <p:grpSp>
        <p:nvGrpSpPr>
          <p:cNvPr id="15" name="Group 14"/>
          <p:cNvGrpSpPr/>
          <p:nvPr/>
        </p:nvGrpSpPr>
        <p:grpSpPr>
          <a:xfrm>
            <a:off x="2351584" y="1124744"/>
            <a:ext cx="7352952" cy="3139028"/>
            <a:chOff x="1839392" y="1220026"/>
            <a:chExt cx="7352952" cy="3139028"/>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5014" y="1220026"/>
              <a:ext cx="1347358" cy="1095831"/>
            </a:xfrm>
            <a:prstGeom prst="rect">
              <a:avLst/>
            </a:prstGeom>
          </p:spPr>
        </p:pic>
        <p:cxnSp>
          <p:nvCxnSpPr>
            <p:cNvPr id="8" name="Straight Connector 14"/>
            <p:cNvCxnSpPr/>
            <p:nvPr/>
          </p:nvCxnSpPr>
          <p:spPr bwMode="auto">
            <a:xfrm flipV="1">
              <a:off x="2506919" y="3518334"/>
              <a:ext cx="6186138" cy="26900"/>
            </a:xfrm>
            <a:prstGeom prst="line">
              <a:avLst/>
            </a:prstGeom>
            <a:solidFill>
              <a:schemeClr val="accent1"/>
            </a:solidFill>
            <a:ln w="22225" cap="flat" cmpd="sng" algn="ctr">
              <a:solidFill>
                <a:srgbClr val="0070C0"/>
              </a:solidFill>
              <a:prstDash val="solid"/>
              <a:round/>
              <a:headEnd type="none" w="med" len="med"/>
              <a:tailEnd type="none" w="med" len="med"/>
            </a:ln>
            <a:effectLst/>
          </p:spPr>
        </p:cxnSp>
        <p:cxnSp>
          <p:nvCxnSpPr>
            <p:cNvPr id="10" name="Straight Connector 14"/>
            <p:cNvCxnSpPr/>
            <p:nvPr/>
          </p:nvCxnSpPr>
          <p:spPr bwMode="auto">
            <a:xfrm flipV="1">
              <a:off x="2506919" y="4209022"/>
              <a:ext cx="6186138" cy="2690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11" name="Chevron 29"/>
            <p:cNvSpPr>
              <a:spLocks noChangeArrowheads="1"/>
            </p:cNvSpPr>
            <p:nvPr/>
          </p:nvSpPr>
          <p:spPr bwMode="auto">
            <a:xfrm>
              <a:off x="2979713" y="3469459"/>
              <a:ext cx="107762" cy="149005"/>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2" name="Chevron 30"/>
            <p:cNvSpPr>
              <a:spLocks noChangeAspect="1"/>
            </p:cNvSpPr>
            <p:nvPr/>
          </p:nvSpPr>
          <p:spPr bwMode="auto">
            <a:xfrm flipH="1">
              <a:off x="2972325" y="4164995"/>
              <a:ext cx="107762" cy="149004"/>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6" name="Oval 63"/>
            <p:cNvSpPr>
              <a:spLocks noChangeArrowheads="1"/>
            </p:cNvSpPr>
            <p:nvPr/>
          </p:nvSpPr>
          <p:spPr bwMode="auto">
            <a:xfrm>
              <a:off x="3375081" y="3488303"/>
              <a:ext cx="80223" cy="111344"/>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7" name="Rectangle 18"/>
            <p:cNvSpPr>
              <a:spLocks noChangeArrowheads="1"/>
            </p:cNvSpPr>
            <p:nvPr/>
          </p:nvSpPr>
          <p:spPr bwMode="auto">
            <a:xfrm>
              <a:off x="8300490" y="3456023"/>
              <a:ext cx="92196" cy="124443"/>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8" name="TextBox 17"/>
            <p:cNvSpPr txBox="1"/>
            <p:nvPr/>
          </p:nvSpPr>
          <p:spPr>
            <a:xfrm>
              <a:off x="2495600" y="3018842"/>
              <a:ext cx="679115" cy="289251"/>
            </a:xfrm>
            <a:prstGeom prst="rect">
              <a:avLst/>
            </a:prstGeom>
            <a:noFill/>
          </p:spPr>
          <p:txBody>
            <a:bodyPr wrap="square" rtlCol="0">
              <a:spAutoFit/>
            </a:bodyPr>
            <a:lstStyle/>
            <a:p>
              <a:r>
                <a:rPr lang="en-GB" sz="1000" b="1" dirty="0">
                  <a:latin typeface="+mn-lt"/>
                </a:rPr>
                <a:t>Namur</a:t>
              </a:r>
              <a:r>
                <a:rPr lang="en-GB" sz="1200" dirty="0"/>
                <a:t> </a:t>
              </a:r>
            </a:p>
          </p:txBody>
        </p:sp>
        <p:sp>
          <p:nvSpPr>
            <p:cNvPr id="19" name="TextBox 18"/>
            <p:cNvSpPr txBox="1"/>
            <p:nvPr/>
          </p:nvSpPr>
          <p:spPr>
            <a:xfrm>
              <a:off x="8228005" y="2997709"/>
              <a:ext cx="964339" cy="289251"/>
            </a:xfrm>
            <a:prstGeom prst="rect">
              <a:avLst/>
            </a:prstGeom>
            <a:noFill/>
          </p:spPr>
          <p:txBody>
            <a:bodyPr wrap="square" rtlCol="0">
              <a:spAutoFit/>
            </a:bodyPr>
            <a:lstStyle/>
            <a:p>
              <a:r>
                <a:rPr lang="en-GB" sz="1000" b="1" dirty="0">
                  <a:latin typeface="+mn-lt"/>
                </a:rPr>
                <a:t>Arlon</a:t>
              </a:r>
              <a:r>
                <a:rPr lang="en-GB" sz="1200" dirty="0"/>
                <a:t> </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6165" y="1767358"/>
              <a:ext cx="131462" cy="307951"/>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3181" y="1343647"/>
              <a:ext cx="124497" cy="291633"/>
            </a:xfrm>
            <a:prstGeom prst="rect">
              <a:avLst/>
            </a:prstGeom>
          </p:spPr>
        </p:pic>
        <p:cxnSp>
          <p:nvCxnSpPr>
            <p:cNvPr id="22" name="Straight Arrow Connector 21"/>
            <p:cNvCxnSpPr/>
            <p:nvPr/>
          </p:nvCxnSpPr>
          <p:spPr>
            <a:xfrm flipH="1">
              <a:off x="3450413" y="2454447"/>
              <a:ext cx="1913697" cy="1014707"/>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569144" y="2454447"/>
              <a:ext cx="2727171" cy="100521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0" idx="3"/>
              <a:endCxn id="21" idx="1"/>
            </p:cNvCxnSpPr>
            <p:nvPr/>
          </p:nvCxnSpPr>
          <p:spPr>
            <a:xfrm flipV="1">
              <a:off x="5497627" y="1489464"/>
              <a:ext cx="1225554" cy="431870"/>
            </a:xfrm>
            <a:prstGeom prst="straightConnector1">
              <a:avLst/>
            </a:prstGeom>
            <a:ln w="19050">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5" name="Picture 24" descr="D:\Documents And Settings\GQR7802\Local Settings\Temporary Internet Files\Content.IE5\HNYX0581\MC900441310[1].png"/>
            <p:cNvPicPr/>
            <p:nvPr/>
          </p:nvPicPr>
          <p:blipFill>
            <a:blip r:embed="rId5" cstate="print"/>
            <a:srcRect/>
            <a:stretch>
              <a:fillRect/>
            </a:stretch>
          </p:blipFill>
          <p:spPr bwMode="auto">
            <a:xfrm>
              <a:off x="5976078" y="1560007"/>
              <a:ext cx="185829" cy="254126"/>
            </a:xfrm>
            <a:prstGeom prst="rect">
              <a:avLst/>
            </a:prstGeom>
            <a:noFill/>
          </p:spPr>
        </p:pic>
        <p:pic>
          <p:nvPicPr>
            <p:cNvPr id="26" name="Picture 25" descr="D:\Documents And Settings\GQR7802\Local Settings\Temporary Internet Files\Content.IE5\HNYX0581\MC900441310[1].png"/>
            <p:cNvPicPr/>
            <p:nvPr/>
          </p:nvPicPr>
          <p:blipFill>
            <a:blip r:embed="rId5" cstate="print"/>
            <a:srcRect/>
            <a:stretch>
              <a:fillRect/>
            </a:stretch>
          </p:blipFill>
          <p:spPr bwMode="auto">
            <a:xfrm>
              <a:off x="4193465" y="2908970"/>
              <a:ext cx="185828" cy="254126"/>
            </a:xfrm>
            <a:prstGeom prst="rect">
              <a:avLst/>
            </a:prstGeom>
            <a:noFill/>
          </p:spPr>
        </p:pic>
        <p:cxnSp>
          <p:nvCxnSpPr>
            <p:cNvPr id="27" name="Straight Arrow Connector 26"/>
            <p:cNvCxnSpPr/>
            <p:nvPr/>
          </p:nvCxnSpPr>
          <p:spPr>
            <a:xfrm flipH="1">
              <a:off x="5577388" y="1911746"/>
              <a:ext cx="983211" cy="350710"/>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8" name="Picture 27" descr="D:\Documents And Settings\GQR7802\Local Settings\Temporary Internet Files\Content.IE5\HNYX0581\MC900441310[1].png"/>
            <p:cNvPicPr/>
            <p:nvPr/>
          </p:nvPicPr>
          <p:blipFill>
            <a:blip r:embed="rId5" cstate="print"/>
            <a:srcRect/>
            <a:stretch>
              <a:fillRect/>
            </a:stretch>
          </p:blipFill>
          <p:spPr bwMode="auto">
            <a:xfrm>
              <a:off x="7257857" y="2961515"/>
              <a:ext cx="185828" cy="254126"/>
            </a:xfrm>
            <a:prstGeom prst="rect">
              <a:avLst/>
            </a:prstGeom>
            <a:noFill/>
          </p:spPr>
        </p:pic>
        <p:pic>
          <p:nvPicPr>
            <p:cNvPr id="29" name="Picture 28" descr="D:\Documents And Settings\GQR7802\Local Settings\Temporary Internet Files\Content.IE5\HNYX0581\MC900441310[1].png"/>
            <p:cNvPicPr/>
            <p:nvPr/>
          </p:nvPicPr>
          <p:blipFill>
            <a:blip r:embed="rId5" cstate="print"/>
            <a:srcRect/>
            <a:stretch>
              <a:fillRect/>
            </a:stretch>
          </p:blipFill>
          <p:spPr bwMode="auto">
            <a:xfrm>
              <a:off x="5976078" y="1944728"/>
              <a:ext cx="185829" cy="254126"/>
            </a:xfrm>
            <a:prstGeom prst="rect">
              <a:avLst/>
            </a:prstGeom>
            <a:noFill/>
          </p:spPr>
        </p:pic>
        <p:sp>
          <p:nvSpPr>
            <p:cNvPr id="30" name="TextBox 29"/>
            <p:cNvSpPr txBox="1"/>
            <p:nvPr/>
          </p:nvSpPr>
          <p:spPr>
            <a:xfrm>
              <a:off x="1839392" y="3383378"/>
              <a:ext cx="900400" cy="276999"/>
            </a:xfrm>
            <a:prstGeom prst="rect">
              <a:avLst/>
            </a:prstGeom>
            <a:noFill/>
          </p:spPr>
          <p:txBody>
            <a:bodyPr wrap="square" rtlCol="0">
              <a:spAutoFit/>
            </a:bodyPr>
            <a:lstStyle/>
            <a:p>
              <a:pPr algn="ctr"/>
              <a:r>
                <a:rPr lang="en-GB" sz="1200" b="1" dirty="0">
                  <a:latin typeface="+mn-lt"/>
                </a:rPr>
                <a:t>A</a:t>
              </a:r>
              <a:r>
                <a:rPr lang="en-GB" sz="1200" dirty="0"/>
                <a:t> </a:t>
              </a:r>
            </a:p>
          </p:txBody>
        </p:sp>
        <p:sp>
          <p:nvSpPr>
            <p:cNvPr id="31" name="TextBox 30"/>
            <p:cNvSpPr txBox="1"/>
            <p:nvPr/>
          </p:nvSpPr>
          <p:spPr>
            <a:xfrm>
              <a:off x="1839392" y="4082055"/>
              <a:ext cx="900400" cy="276999"/>
            </a:xfrm>
            <a:prstGeom prst="rect">
              <a:avLst/>
            </a:prstGeom>
            <a:noFill/>
          </p:spPr>
          <p:txBody>
            <a:bodyPr wrap="square" rtlCol="0">
              <a:spAutoFit/>
            </a:bodyPr>
            <a:lstStyle/>
            <a:p>
              <a:pPr algn="ctr"/>
              <a:r>
                <a:rPr lang="en-GB" sz="1200" b="1" dirty="0">
                  <a:latin typeface="+mn-lt"/>
                </a:rPr>
                <a:t>B</a:t>
              </a:r>
              <a:r>
                <a:rPr lang="en-GB" sz="1200" dirty="0"/>
                <a:t> </a:t>
              </a:r>
            </a:p>
          </p:txBody>
        </p:sp>
        <p:cxnSp>
          <p:nvCxnSpPr>
            <p:cNvPr id="32" name="Straight Connector 111"/>
            <p:cNvCxnSpPr/>
            <p:nvPr/>
          </p:nvCxnSpPr>
          <p:spPr bwMode="auto">
            <a:xfrm>
              <a:off x="2640055" y="2822924"/>
              <a:ext cx="585817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33" name="Rechte verbindingslijn met pijl 102"/>
            <p:cNvCxnSpPr/>
            <p:nvPr/>
          </p:nvCxnSpPr>
          <p:spPr bwMode="auto">
            <a:xfrm>
              <a:off x="6216618" y="2822924"/>
              <a:ext cx="0" cy="695419"/>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34" name="Tekstvak 104"/>
            <p:cNvSpPr txBox="1"/>
            <p:nvPr/>
          </p:nvSpPr>
          <p:spPr bwMode="auto">
            <a:xfrm>
              <a:off x="5920243" y="3047601"/>
              <a:ext cx="865187" cy="246063"/>
            </a:xfrm>
            <a:prstGeom prst="rect">
              <a:avLst/>
            </a:prstGeom>
            <a:noFill/>
            <a:ln w="9525">
              <a:noFill/>
            </a:ln>
          </p:spPr>
          <p:txBody>
            <a:bodyPr>
              <a:spAutoFit/>
            </a:bodyPr>
            <a:lstStyle/>
            <a:p>
              <a:pPr algn="ctr">
                <a:defRPr/>
              </a:pPr>
              <a:r>
                <a:rPr lang="nl-BE" sz="1000" dirty="0">
                  <a:solidFill>
                    <a:schemeClr val="accent3"/>
                  </a:solidFill>
                </a:rPr>
                <a:t>DS</a:t>
              </a:r>
            </a:p>
          </p:txBody>
        </p:sp>
        <p:pic>
          <p:nvPicPr>
            <p:cNvPr id="35" name="Picture 34"/>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23490" y1="58239" x2="9396" y2="49432"/>
                          <a14:foregroundMark x1="9396" y1="49148" x2="6040" y2="42330"/>
                          <a14:foregroundMark x1="6040" y1="42330" x2="10738" y2="30682"/>
                          <a14:foregroundMark x1="12081" y1="30398" x2="18792" y2="24716"/>
                          <a14:foregroundMark x1="18792" y1="24716" x2="34899" y2="19602"/>
                          <a14:foregroundMark x1="35570" y1="19034" x2="41611" y2="16477"/>
                          <a14:foregroundMark x1="41611" y1="16477" x2="32215" y2="9659"/>
                          <a14:foregroundMark x1="32215" y1="9375" x2="38255" y2="4545"/>
                          <a14:foregroundMark x1="38255" y1="4545" x2="45638" y2="568"/>
                          <a14:foregroundMark x1="45638" y1="568" x2="57047" y2="1136"/>
                          <a14:foregroundMark x1="57047" y1="1136" x2="63087" y2="2557"/>
                          <a14:foregroundMark x1="63087" y1="2557" x2="63758" y2="4830"/>
                          <a14:foregroundMark x1="63758" y1="4830" x2="70470" y2="6250"/>
                          <a14:foregroundMark x1="70470" y1="6250" x2="71141" y2="10227"/>
                          <a14:foregroundMark x1="71141" y1="10227" x2="69128" y2="12784"/>
                          <a14:foregroundMark x1="69128" y1="12784" x2="66443" y2="14205"/>
                          <a14:foregroundMark x1="66443" y1="14205" x2="61745" y2="17045"/>
                          <a14:foregroundMark x1="63758" y1="17330" x2="79866" y2="22159"/>
                          <a14:foregroundMark x1="79866" y1="22159" x2="87919" y2="25568"/>
                          <a14:foregroundMark x1="87919" y1="25568" x2="96644" y2="33807"/>
                          <a14:foregroundMark x1="96644" y1="33807" x2="99329" y2="38352"/>
                          <a14:foregroundMark x1="84564" y1="43466" x2="86577" y2="45739"/>
                          <a14:foregroundMark x1="88591" y1="45455" x2="88591" y2="45455"/>
                          <a14:foregroundMark x1="84564" y1="45455" x2="84564" y2="63920"/>
                          <a14:foregroundMark x1="85235" y1="64489" x2="80537" y2="64489"/>
                          <a14:foregroundMark x1="80537" y1="64489" x2="75839" y2="81534"/>
                          <a14:foregroundMark x1="75839" y1="81534" x2="75839" y2="87216"/>
                          <a14:foregroundMark x1="75839" y1="87216" x2="79195" y2="92898"/>
                          <a14:foregroundMark x1="79195" y1="93750" x2="91275" y2="93466"/>
                          <a14:foregroundMark x1="91275" y1="93466" x2="92617" y2="96875"/>
                          <a14:foregroundMark x1="87919" y1="98011" x2="75168" y2="96591"/>
                          <a14:foregroundMark x1="75168" y1="96591" x2="69799" y2="96023"/>
                          <a14:foregroundMark x1="69799" y1="96023" x2="69799" y2="97159"/>
                          <a14:foregroundMark x1="69799" y1="97159" x2="60403" y2="96023"/>
                          <a14:foregroundMark x1="60403" y1="96023" x2="57047" y2="66761"/>
                          <a14:foregroundMark x1="56376" y1="67614" x2="48993" y2="81250"/>
                          <a14:foregroundMark x1="48993" y1="81250" x2="46980" y2="89773"/>
                          <a14:foregroundMark x1="46980" y1="89773" x2="46980" y2="93750"/>
                          <a14:foregroundMark x1="46980" y1="93750" x2="43624" y2="95739"/>
                          <a14:foregroundMark x1="43624" y1="95739" x2="42282" y2="99148"/>
                          <a14:foregroundMark x1="42282" y1="99148" x2="28859" y2="99432"/>
                          <a14:foregroundMark x1="28859" y1="99432" x2="28188" y2="98295"/>
                          <a14:foregroundMark x1="28188" y1="98295" x2="32215" y2="95739"/>
                          <a14:foregroundMark x1="32215" y1="95739" x2="29530" y2="92045"/>
                          <a14:foregroundMark x1="29530" y1="92045" x2="33557" y2="73580"/>
                          <a14:foregroundMark x1="33557" y1="73295" x2="32215" y2="64773"/>
                          <a14:foregroundMark x1="32215" y1="64773" x2="24161" y2="64205"/>
                          <a14:foregroundMark x1="24161" y1="64205" x2="25503" y2="58239"/>
                          <a14:foregroundMark x1="54362" y1="12784" x2="54362" y2="12784"/>
                          <a14:foregroundMark x1="92617" y1="40057" x2="92617" y2="40057"/>
                          <a14:foregroundMark x1="50336" y1="11080" x2="50336" y2="11080"/>
                          <a14:backgroundMark x1="12081" y1="18466" x2="12081" y2="18466"/>
                          <a14:backgroundMark x1="87248" y1="16193" x2="87248" y2="16193"/>
                          <a14:backgroundMark x1="94631" y1="72443" x2="94631" y2="72443"/>
                          <a14:backgroundMark x1="16779" y1="73295" x2="16779" y2="73295"/>
                        </a14:backgroundRemoval>
                      </a14:imgEffect>
                    </a14:imgLayer>
                  </a14:imgProps>
                </a:ext>
                <a:ext uri="{28A0092B-C50C-407E-A947-70E740481C1C}">
                  <a14:useLocalDpi xmlns:a14="http://schemas.microsoft.com/office/drawing/2010/main" val="0"/>
                </a:ext>
              </a:extLst>
            </a:blip>
            <a:stretch>
              <a:fillRect/>
            </a:stretch>
          </p:blipFill>
          <p:spPr>
            <a:xfrm>
              <a:off x="5303177" y="2159375"/>
              <a:ext cx="270035" cy="636194"/>
            </a:xfrm>
            <a:prstGeom prst="rect">
              <a:avLst/>
            </a:prstGeom>
            <a:ln w="0">
              <a:noFill/>
            </a:ln>
          </p:spPr>
        </p:pic>
      </p:grpSp>
    </p:spTree>
    <p:extLst>
      <p:ext uri="{BB962C8B-B14F-4D97-AF65-F5344CB8AC3E}">
        <p14:creationId xmlns:p14="http://schemas.microsoft.com/office/powerpoint/2010/main" val="354637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a:spLocks noGrp="1"/>
          </p:cNvSpPr>
          <p:nvPr>
            <p:ph type="title" idx="4294967295"/>
          </p:nvPr>
        </p:nvSpPr>
        <p:spPr>
          <a:xfrm>
            <a:off x="1518365" y="448448"/>
            <a:ext cx="3590925" cy="887413"/>
          </a:xfrm>
          <a:prstGeom prst="rect">
            <a:avLst/>
          </a:prstGeom>
        </p:spPr>
        <p:txBody>
          <a:bodyPr/>
          <a:lstStyle/>
          <a:p>
            <a:pPr marL="442913" indent="-442913"/>
            <a:r>
              <a:rPr lang="en-US" sz="1600" b="1" dirty="0" err="1">
                <a:solidFill>
                  <a:schemeClr val="accent1"/>
                </a:solidFill>
                <a:latin typeface="+mn-lt"/>
              </a:rPr>
              <a:t>Contrôle</a:t>
            </a:r>
            <a:r>
              <a:rPr lang="en-US" sz="1600" b="1" dirty="0">
                <a:solidFill>
                  <a:schemeClr val="accent1"/>
                </a:solidFill>
                <a:latin typeface="+mn-lt"/>
              </a:rPr>
              <a:t> de la </a:t>
            </a:r>
            <a:r>
              <a:rPr lang="en-US" sz="1600" b="1" dirty="0" err="1">
                <a:solidFill>
                  <a:schemeClr val="accent1"/>
                </a:solidFill>
                <a:latin typeface="+mn-lt"/>
              </a:rPr>
              <a:t>visibilité</a:t>
            </a:r>
            <a:r>
              <a:rPr lang="en-US" sz="1600" b="1" dirty="0">
                <a:solidFill>
                  <a:schemeClr val="accent1"/>
                </a:solidFill>
                <a:latin typeface="+mn-lt"/>
              </a:rPr>
              <a:t> des points de detection par </a:t>
            </a:r>
            <a:r>
              <a:rPr lang="en-US" sz="1600" b="1" dirty="0" err="1">
                <a:solidFill>
                  <a:schemeClr val="accent1"/>
                </a:solidFill>
                <a:latin typeface="+mn-lt"/>
              </a:rPr>
              <a:t>l’annonceur</a:t>
            </a:r>
            <a:br>
              <a:rPr lang="en-US" sz="1600" b="1" dirty="0">
                <a:solidFill>
                  <a:schemeClr val="accent1"/>
                </a:solidFill>
                <a:latin typeface="+mn-lt"/>
              </a:rPr>
            </a:br>
            <a:endParaRPr lang="en-US" sz="1800" b="1" dirty="0">
              <a:solidFill>
                <a:schemeClr val="accent1"/>
              </a:solidFill>
              <a:latin typeface="+mn-lt"/>
            </a:endParaRPr>
          </a:p>
        </p:txBody>
      </p:sp>
      <p:sp>
        <p:nvSpPr>
          <p:cNvPr id="12" name="Line Callout 1 11"/>
          <p:cNvSpPr/>
          <p:nvPr/>
        </p:nvSpPr>
        <p:spPr bwMode="auto">
          <a:xfrm>
            <a:off x="5222194" y="136922"/>
            <a:ext cx="4048261" cy="1322477"/>
          </a:xfrm>
          <a:prstGeom prst="borderCallout1">
            <a:avLst>
              <a:gd name="adj1" fmla="val 56202"/>
              <a:gd name="adj2" fmla="val -1329"/>
              <a:gd name="adj3" fmla="val 234220"/>
              <a:gd name="adj4" fmla="val -24670"/>
            </a:avLst>
          </a:prstGeom>
          <a:noFill/>
          <a:ln w="127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13" name="Line Callout 1 12"/>
          <p:cNvSpPr/>
          <p:nvPr/>
        </p:nvSpPr>
        <p:spPr bwMode="auto">
          <a:xfrm>
            <a:off x="5222194" y="1710988"/>
            <a:ext cx="4048261" cy="1322477"/>
          </a:xfrm>
          <a:prstGeom prst="borderCallout1">
            <a:avLst>
              <a:gd name="adj1" fmla="val 53321"/>
              <a:gd name="adj2" fmla="val -1800"/>
              <a:gd name="adj3" fmla="val 137709"/>
              <a:gd name="adj4" fmla="val -23813"/>
            </a:avLst>
          </a:prstGeom>
          <a:noFill/>
          <a:ln w="127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16" name="Line Callout 1 15"/>
          <p:cNvSpPr/>
          <p:nvPr/>
        </p:nvSpPr>
        <p:spPr bwMode="auto">
          <a:xfrm>
            <a:off x="5222193" y="3285054"/>
            <a:ext cx="4048261" cy="1322477"/>
          </a:xfrm>
          <a:prstGeom prst="borderCallout1">
            <a:avLst>
              <a:gd name="adj1" fmla="val 53321"/>
              <a:gd name="adj2" fmla="val -1800"/>
              <a:gd name="adj3" fmla="val 43357"/>
              <a:gd name="adj4" fmla="val -23577"/>
            </a:avLst>
          </a:prstGeom>
          <a:noFill/>
          <a:ln w="127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24" name="Line Callout 1 23"/>
          <p:cNvSpPr/>
          <p:nvPr/>
        </p:nvSpPr>
        <p:spPr bwMode="auto">
          <a:xfrm>
            <a:off x="5222192" y="4859121"/>
            <a:ext cx="4048261" cy="1322477"/>
          </a:xfrm>
          <a:prstGeom prst="borderCallout1">
            <a:avLst>
              <a:gd name="adj1" fmla="val 53321"/>
              <a:gd name="adj2" fmla="val -1800"/>
              <a:gd name="adj3" fmla="val -55316"/>
              <a:gd name="adj4" fmla="val -24282"/>
            </a:avLst>
          </a:prstGeom>
          <a:noFill/>
          <a:ln w="127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34" name="Rounded Rectangle 33"/>
          <p:cNvSpPr/>
          <p:nvPr/>
        </p:nvSpPr>
        <p:spPr bwMode="auto">
          <a:xfrm>
            <a:off x="1724736" y="4494419"/>
            <a:ext cx="2641181" cy="1687179"/>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432000" tIns="45720" rIns="91440" bIns="45720" numCol="1" rtlCol="0" anchor="ctr" anchorCtr="0" compatLnSpc="1">
            <a:prstTxWarp prst="textNoShape">
              <a:avLst/>
            </a:prstTxWarp>
          </a:bodyPr>
          <a:lstStyle/>
          <a:p>
            <a:pPr algn="just"/>
            <a:r>
              <a:rPr lang="en-US" sz="800" dirty="0" err="1">
                <a:solidFill>
                  <a:schemeClr val="accent2"/>
                </a:solidFill>
              </a:rPr>
              <a:t>L’étude</a:t>
            </a:r>
            <a:r>
              <a:rPr lang="en-US" sz="800" dirty="0">
                <a:solidFill>
                  <a:schemeClr val="accent2"/>
                </a:solidFill>
              </a:rPr>
              <a:t> </a:t>
            </a:r>
            <a:r>
              <a:rPr lang="en-US" sz="800" dirty="0" err="1">
                <a:solidFill>
                  <a:schemeClr val="accent2"/>
                </a:solidFill>
              </a:rPr>
              <a:t>théorique</a:t>
            </a:r>
            <a:r>
              <a:rPr lang="en-US" sz="800" dirty="0">
                <a:solidFill>
                  <a:schemeClr val="accent2"/>
                </a:solidFill>
              </a:rPr>
              <a:t> </a:t>
            </a:r>
            <a:r>
              <a:rPr lang="en-US" sz="800" dirty="0" err="1">
                <a:solidFill>
                  <a:schemeClr val="accent2"/>
                </a:solidFill>
              </a:rPr>
              <a:t>est</a:t>
            </a:r>
            <a:r>
              <a:rPr lang="en-US" sz="800" dirty="0">
                <a:solidFill>
                  <a:schemeClr val="accent2"/>
                </a:solidFill>
              </a:rPr>
              <a:t> </a:t>
            </a:r>
            <a:r>
              <a:rPr lang="en-US" sz="800" b="1" dirty="0" err="1">
                <a:solidFill>
                  <a:schemeClr val="accent2"/>
                </a:solidFill>
              </a:rPr>
              <a:t>validée</a:t>
            </a:r>
            <a:r>
              <a:rPr lang="en-US" sz="800" dirty="0">
                <a:solidFill>
                  <a:schemeClr val="accent2"/>
                </a:solidFill>
              </a:rPr>
              <a:t> </a:t>
            </a:r>
            <a:r>
              <a:rPr lang="en-US" sz="800" dirty="0" err="1">
                <a:solidFill>
                  <a:schemeClr val="accent2"/>
                </a:solidFill>
              </a:rPr>
              <a:t>en</a:t>
            </a:r>
            <a:r>
              <a:rPr lang="en-US" sz="800" dirty="0">
                <a:solidFill>
                  <a:schemeClr val="accent2"/>
                </a:solidFill>
              </a:rPr>
              <a:t> </a:t>
            </a:r>
            <a:r>
              <a:rPr lang="en-US" sz="800" dirty="0" err="1">
                <a:solidFill>
                  <a:schemeClr val="accent2"/>
                </a:solidFill>
              </a:rPr>
              <a:t>ce</a:t>
            </a:r>
            <a:r>
              <a:rPr lang="en-US" sz="800" dirty="0">
                <a:solidFill>
                  <a:schemeClr val="accent2"/>
                </a:solidFill>
              </a:rPr>
              <a:t> qui </a:t>
            </a:r>
            <a:r>
              <a:rPr lang="en-US" sz="800" dirty="0" err="1">
                <a:solidFill>
                  <a:schemeClr val="accent2"/>
                </a:solidFill>
              </a:rPr>
              <a:t>concerne</a:t>
            </a:r>
            <a:r>
              <a:rPr lang="en-US" sz="800" dirty="0">
                <a:solidFill>
                  <a:schemeClr val="accent2"/>
                </a:solidFill>
              </a:rPr>
              <a:t> la </a:t>
            </a:r>
            <a:r>
              <a:rPr lang="en-US" sz="800" dirty="0" err="1">
                <a:solidFill>
                  <a:schemeClr val="accent2"/>
                </a:solidFill>
              </a:rPr>
              <a:t>visibilité</a:t>
            </a:r>
            <a:r>
              <a:rPr lang="en-US" sz="800" dirty="0">
                <a:solidFill>
                  <a:schemeClr val="accent2"/>
                </a:solidFill>
              </a:rPr>
              <a:t> des points de </a:t>
            </a:r>
            <a:r>
              <a:rPr lang="en-US" sz="800" dirty="0" err="1">
                <a:solidFill>
                  <a:schemeClr val="accent2"/>
                </a:solidFill>
              </a:rPr>
              <a:t>détection</a:t>
            </a:r>
            <a:r>
              <a:rPr lang="en-US" sz="800" dirty="0">
                <a:solidFill>
                  <a:schemeClr val="accent2"/>
                </a:solidFill>
              </a:rPr>
              <a:t> par </a:t>
            </a:r>
            <a:r>
              <a:rPr lang="en-US" sz="800" dirty="0" err="1">
                <a:solidFill>
                  <a:schemeClr val="accent2"/>
                </a:solidFill>
              </a:rPr>
              <a:t>l’annonceur</a:t>
            </a:r>
            <a:r>
              <a:rPr lang="en-US" sz="800" dirty="0">
                <a:solidFill>
                  <a:schemeClr val="accent2"/>
                </a:solidFill>
              </a:rPr>
              <a:t>. </a:t>
            </a:r>
          </a:p>
          <a:p>
            <a:pPr algn="just"/>
            <a:endParaRPr lang="en-US" sz="800" dirty="0">
              <a:solidFill>
                <a:schemeClr val="accent2"/>
              </a:solidFill>
            </a:endParaRPr>
          </a:p>
          <a:p>
            <a:pPr algn="just"/>
            <a:r>
              <a:rPr lang="en-US" sz="800" dirty="0" err="1">
                <a:solidFill>
                  <a:schemeClr val="accent2"/>
                </a:solidFill>
              </a:rPr>
              <a:t>L’étude</a:t>
            </a:r>
            <a:r>
              <a:rPr lang="en-US" sz="800" dirty="0">
                <a:solidFill>
                  <a:schemeClr val="accent2"/>
                </a:solidFill>
              </a:rPr>
              <a:t> </a:t>
            </a:r>
            <a:r>
              <a:rPr lang="en-US" sz="800" dirty="0" err="1">
                <a:solidFill>
                  <a:schemeClr val="accent2"/>
                </a:solidFill>
              </a:rPr>
              <a:t>théorique</a:t>
            </a:r>
            <a:r>
              <a:rPr lang="en-US" sz="800" dirty="0">
                <a:solidFill>
                  <a:schemeClr val="accent2"/>
                </a:solidFill>
              </a:rPr>
              <a:t> </a:t>
            </a:r>
            <a:r>
              <a:rPr lang="en-US" sz="800" dirty="0" err="1">
                <a:solidFill>
                  <a:schemeClr val="accent2"/>
                </a:solidFill>
              </a:rPr>
              <a:t>doit</a:t>
            </a:r>
            <a:r>
              <a:rPr lang="en-US" sz="800" dirty="0">
                <a:solidFill>
                  <a:schemeClr val="accent2"/>
                </a:solidFill>
              </a:rPr>
              <a:t> </a:t>
            </a:r>
            <a:r>
              <a:rPr lang="en-US" sz="800" dirty="0" err="1">
                <a:solidFill>
                  <a:schemeClr val="accent2"/>
                </a:solidFill>
              </a:rPr>
              <a:t>être</a:t>
            </a:r>
            <a:r>
              <a:rPr lang="en-US" sz="800" dirty="0">
                <a:solidFill>
                  <a:schemeClr val="accent2"/>
                </a:solidFill>
              </a:rPr>
              <a:t> </a:t>
            </a:r>
            <a:r>
              <a:rPr lang="en-US" sz="800" b="1" dirty="0" err="1">
                <a:solidFill>
                  <a:schemeClr val="accent2"/>
                </a:solidFill>
              </a:rPr>
              <a:t>adaptée</a:t>
            </a:r>
            <a:r>
              <a:rPr lang="en-US" sz="800" dirty="0">
                <a:solidFill>
                  <a:schemeClr val="accent2"/>
                </a:solidFill>
              </a:rPr>
              <a:t> </a:t>
            </a:r>
            <a:r>
              <a:rPr lang="en-US" sz="800" dirty="0" err="1">
                <a:solidFill>
                  <a:schemeClr val="accent2"/>
                </a:solidFill>
              </a:rPr>
              <a:t>afin</a:t>
            </a:r>
            <a:r>
              <a:rPr lang="en-US" sz="800" dirty="0">
                <a:solidFill>
                  <a:schemeClr val="accent2"/>
                </a:solidFill>
              </a:rPr>
              <a:t> de </a:t>
            </a:r>
            <a:r>
              <a:rPr lang="en-US" sz="800" dirty="0" err="1">
                <a:solidFill>
                  <a:schemeClr val="accent2"/>
                </a:solidFill>
              </a:rPr>
              <a:t>résoudre</a:t>
            </a:r>
            <a:r>
              <a:rPr lang="en-US" sz="800" dirty="0">
                <a:solidFill>
                  <a:schemeClr val="accent2"/>
                </a:solidFill>
              </a:rPr>
              <a:t> le </a:t>
            </a:r>
            <a:r>
              <a:rPr lang="en-US" sz="800" dirty="0" err="1">
                <a:solidFill>
                  <a:schemeClr val="accent2"/>
                </a:solidFill>
              </a:rPr>
              <a:t>problème</a:t>
            </a:r>
            <a:r>
              <a:rPr lang="en-US" sz="800" dirty="0">
                <a:solidFill>
                  <a:schemeClr val="accent2"/>
                </a:solidFill>
              </a:rPr>
              <a:t> de </a:t>
            </a:r>
            <a:r>
              <a:rPr lang="en-US" sz="800" dirty="0" err="1">
                <a:solidFill>
                  <a:schemeClr val="accent2"/>
                </a:solidFill>
              </a:rPr>
              <a:t>visibilité</a:t>
            </a:r>
            <a:r>
              <a:rPr lang="en-US" sz="800" dirty="0">
                <a:solidFill>
                  <a:schemeClr val="accent2"/>
                </a:solidFill>
              </a:rPr>
              <a:t> des points de </a:t>
            </a:r>
            <a:r>
              <a:rPr lang="en-US" sz="800" dirty="0" err="1">
                <a:solidFill>
                  <a:schemeClr val="accent2"/>
                </a:solidFill>
              </a:rPr>
              <a:t>détection</a:t>
            </a:r>
            <a:r>
              <a:rPr lang="en-US" sz="800" dirty="0">
                <a:solidFill>
                  <a:schemeClr val="accent2"/>
                </a:solidFill>
              </a:rPr>
              <a:t> (à gauche, à </a:t>
            </a:r>
            <a:r>
              <a:rPr lang="en-US" sz="800" dirty="0" err="1">
                <a:solidFill>
                  <a:schemeClr val="accent2"/>
                </a:solidFill>
              </a:rPr>
              <a:t>droite</a:t>
            </a:r>
            <a:r>
              <a:rPr lang="en-US" sz="800" dirty="0">
                <a:solidFill>
                  <a:schemeClr val="accent2"/>
                </a:solidFill>
              </a:rPr>
              <a:t>, </a:t>
            </a:r>
            <a:r>
              <a:rPr lang="en-US" sz="800" dirty="0" err="1">
                <a:solidFill>
                  <a:schemeClr val="accent2"/>
                </a:solidFill>
              </a:rPr>
              <a:t>ou</a:t>
            </a:r>
            <a:r>
              <a:rPr lang="en-US" sz="800" dirty="0">
                <a:solidFill>
                  <a:schemeClr val="accent2"/>
                </a:solidFill>
              </a:rPr>
              <a:t> des </a:t>
            </a:r>
            <a:r>
              <a:rPr lang="en-US" sz="800" dirty="0" err="1">
                <a:solidFill>
                  <a:schemeClr val="accent2"/>
                </a:solidFill>
              </a:rPr>
              <a:t>deux</a:t>
            </a:r>
            <a:r>
              <a:rPr lang="en-US" sz="800" dirty="0">
                <a:solidFill>
                  <a:schemeClr val="accent2"/>
                </a:solidFill>
              </a:rPr>
              <a:t> </a:t>
            </a:r>
            <a:r>
              <a:rPr lang="en-US" sz="800" dirty="0" err="1">
                <a:solidFill>
                  <a:schemeClr val="accent2"/>
                </a:solidFill>
              </a:rPr>
              <a:t>côtés</a:t>
            </a:r>
            <a:r>
              <a:rPr lang="en-US" sz="800" dirty="0">
                <a:solidFill>
                  <a:schemeClr val="accent2"/>
                </a:solidFill>
              </a:rPr>
              <a:t> de </a:t>
            </a:r>
            <a:r>
              <a:rPr lang="en-US" sz="800" dirty="0" err="1">
                <a:solidFill>
                  <a:schemeClr val="accent2"/>
                </a:solidFill>
              </a:rPr>
              <a:t>l’annonceur</a:t>
            </a:r>
            <a:r>
              <a:rPr lang="en-US" sz="800" dirty="0">
                <a:solidFill>
                  <a:schemeClr val="accent2"/>
                </a:solidFill>
              </a:rPr>
              <a:t>)</a:t>
            </a:r>
          </a:p>
          <a:p>
            <a:pPr algn="just"/>
            <a:endParaRPr lang="en-US" sz="800" dirty="0">
              <a:solidFill>
                <a:schemeClr val="accent2"/>
              </a:solidFill>
            </a:endParaRPr>
          </a:p>
          <a:p>
            <a:pPr algn="just"/>
            <a:r>
              <a:rPr lang="en-US" sz="800" b="1" dirty="0" err="1">
                <a:solidFill>
                  <a:schemeClr val="accent2"/>
                </a:solidFill>
              </a:rPr>
              <a:t>D’autres</a:t>
            </a:r>
            <a:r>
              <a:rPr lang="en-US" sz="800" b="1" dirty="0">
                <a:solidFill>
                  <a:schemeClr val="accent2"/>
                </a:solidFill>
              </a:rPr>
              <a:t> </a:t>
            </a:r>
            <a:r>
              <a:rPr lang="en-US" sz="800" b="1" dirty="0" err="1">
                <a:solidFill>
                  <a:schemeClr val="accent2"/>
                </a:solidFill>
              </a:rPr>
              <a:t>critères</a:t>
            </a:r>
            <a:r>
              <a:rPr lang="en-US" sz="800" b="1" dirty="0">
                <a:solidFill>
                  <a:schemeClr val="accent2"/>
                </a:solidFill>
              </a:rPr>
              <a:t> (</a:t>
            </a:r>
            <a:r>
              <a:rPr lang="en-US" sz="800" b="1" dirty="0" err="1">
                <a:solidFill>
                  <a:schemeClr val="accent2"/>
                </a:solidFill>
              </a:rPr>
              <a:t>travaux</a:t>
            </a:r>
            <a:r>
              <a:rPr lang="en-US" sz="800" b="1" dirty="0">
                <a:solidFill>
                  <a:schemeClr val="accent2"/>
                </a:solidFill>
              </a:rPr>
              <a:t> </a:t>
            </a:r>
            <a:r>
              <a:rPr lang="en-US" sz="800" b="1" dirty="0" err="1">
                <a:solidFill>
                  <a:schemeClr val="accent2"/>
                </a:solidFill>
              </a:rPr>
              <a:t>bruyants</a:t>
            </a:r>
            <a:r>
              <a:rPr lang="en-US" sz="800" b="1" dirty="0">
                <a:solidFill>
                  <a:schemeClr val="accent2"/>
                </a:solidFill>
              </a:rPr>
              <a:t> par </a:t>
            </a:r>
            <a:r>
              <a:rPr lang="en-US" sz="800" b="1" dirty="0" err="1">
                <a:solidFill>
                  <a:schemeClr val="accent2"/>
                </a:solidFill>
              </a:rPr>
              <a:t>exemple</a:t>
            </a:r>
            <a:r>
              <a:rPr lang="en-US" sz="800" b="1" dirty="0">
                <a:solidFill>
                  <a:schemeClr val="accent2"/>
                </a:solidFill>
              </a:rPr>
              <a:t>) </a:t>
            </a:r>
            <a:r>
              <a:rPr lang="en-US" sz="800" b="1" dirty="0" err="1">
                <a:solidFill>
                  <a:schemeClr val="accent2"/>
                </a:solidFill>
              </a:rPr>
              <a:t>sont</a:t>
            </a:r>
            <a:r>
              <a:rPr lang="en-US" sz="800" b="1" dirty="0">
                <a:solidFill>
                  <a:schemeClr val="accent2"/>
                </a:solidFill>
              </a:rPr>
              <a:t> encore à examiner. </a:t>
            </a:r>
          </a:p>
        </p:txBody>
      </p:sp>
      <p:pic>
        <p:nvPicPr>
          <p:cNvPr id="35"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9182" y="4607531"/>
            <a:ext cx="335230" cy="273069"/>
          </a:xfrm>
          <a:prstGeom prst="rect">
            <a:avLst/>
          </a:prstGeom>
          <a:noFill/>
          <a:ln w="9525">
            <a:noFill/>
            <a:miter lim="800000"/>
            <a:headEnd/>
            <a:tailEnd/>
          </a:ln>
        </p:spPr>
      </p:pic>
      <p:pic>
        <p:nvPicPr>
          <p:cNvPr id="36" name="Picture 55"/>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47592" y="5338008"/>
            <a:ext cx="238413" cy="23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5"/>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08357" y="1638669"/>
            <a:ext cx="476827" cy="47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descr="D:\Documents And Settings\GQR7802\Local Settings\Temporary Internet Files\Content.IE5\HNYX0581\MC900441310[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78767" y="45149"/>
            <a:ext cx="583375" cy="475200"/>
          </a:xfrm>
          <a:prstGeom prst="rect">
            <a:avLst/>
          </a:prstGeom>
          <a:noFill/>
          <a:ln w="9525">
            <a:noFill/>
            <a:miter lim="800000"/>
            <a:headEnd/>
            <a:tailEnd/>
          </a:ln>
        </p:spPr>
      </p:pic>
      <p:pic>
        <p:nvPicPr>
          <p:cNvPr id="21" name="Picture 55"/>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08356" y="3315892"/>
            <a:ext cx="476827" cy="47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5"/>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08357" y="4799772"/>
            <a:ext cx="476827" cy="47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6729" y="2636912"/>
            <a:ext cx="1184884" cy="1605328"/>
          </a:xfrm>
          <a:prstGeom prst="rect">
            <a:avLst/>
          </a:prstGeom>
        </p:spPr>
      </p:pic>
      <p:sp>
        <p:nvSpPr>
          <p:cNvPr id="29" name="Wolkvormige toelichting 17"/>
          <p:cNvSpPr/>
          <p:nvPr/>
        </p:nvSpPr>
        <p:spPr bwMode="auto">
          <a:xfrm>
            <a:off x="987093" y="1566284"/>
            <a:ext cx="1955669" cy="1387280"/>
          </a:xfrm>
          <a:prstGeom prst="cloudCallout">
            <a:avLst>
              <a:gd name="adj1" fmla="val 67269"/>
              <a:gd name="adj2" fmla="val 46757"/>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dirty="0">
                <a:solidFill>
                  <a:schemeClr val="tx2"/>
                </a:solidFill>
              </a:rPr>
              <a:t>Zijn </a:t>
            </a:r>
            <a:r>
              <a:rPr lang="nl-BE" sz="1200" b="1" dirty="0">
                <a:solidFill>
                  <a:schemeClr val="tx2"/>
                </a:solidFill>
              </a:rPr>
              <a:t>alle detectiepunten </a:t>
            </a:r>
            <a:r>
              <a:rPr lang="nl-BE" sz="1200" dirty="0">
                <a:solidFill>
                  <a:schemeClr val="tx2"/>
                </a:solidFill>
              </a:rPr>
              <a:t>zichtbaar voor de </a:t>
            </a:r>
            <a:r>
              <a:rPr lang="nl-BE" sz="1200" b="1" dirty="0">
                <a:solidFill>
                  <a:schemeClr val="tx2"/>
                </a:solidFill>
              </a:rPr>
              <a:t>kijkuit</a:t>
            </a:r>
            <a:r>
              <a:rPr lang="nl-BE" sz="1200" dirty="0">
                <a:solidFill>
                  <a:schemeClr val="tx2"/>
                </a:solidFill>
              </a:rPr>
              <a:t>?</a:t>
            </a:r>
          </a:p>
        </p:txBody>
      </p:sp>
      <p:sp>
        <p:nvSpPr>
          <p:cNvPr id="28" name="TextBox 27"/>
          <p:cNvSpPr txBox="1"/>
          <p:nvPr/>
        </p:nvSpPr>
        <p:spPr>
          <a:xfrm>
            <a:off x="1117824" y="1793269"/>
            <a:ext cx="1584176" cy="954107"/>
          </a:xfrm>
          <a:prstGeom prst="rect">
            <a:avLst/>
          </a:prstGeom>
          <a:noFill/>
        </p:spPr>
        <p:txBody>
          <a:bodyPr wrap="square" rtlCol="0">
            <a:spAutoFit/>
          </a:bodyPr>
          <a:lstStyle/>
          <a:p>
            <a:pPr algn="ctr"/>
            <a:r>
              <a:rPr lang="fr-BE" sz="1400" b="1" dirty="0">
                <a:solidFill>
                  <a:srgbClr val="005DA4"/>
                </a:solidFill>
                <a:latin typeface="+mn-lt"/>
              </a:rPr>
              <a:t>Tous les points de détection sont-ils visibles par l’annonceur? </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2917" y="160871"/>
            <a:ext cx="3715850" cy="1276472"/>
          </a:xfrm>
          <a:prstGeom prst="rect">
            <a:avLst/>
          </a:prstGeom>
        </p:spPr>
      </p:pic>
      <p:cxnSp>
        <p:nvCxnSpPr>
          <p:cNvPr id="33" name="Straight Arrow Connector 32"/>
          <p:cNvCxnSpPr/>
          <p:nvPr/>
        </p:nvCxnSpPr>
        <p:spPr bwMode="auto">
          <a:xfrm flipH="1">
            <a:off x="5978172" y="1059716"/>
            <a:ext cx="1074790" cy="0"/>
          </a:xfrm>
          <a:prstGeom prst="straightConnector1">
            <a:avLst/>
          </a:prstGeom>
          <a:solidFill>
            <a:schemeClr val="accent1"/>
          </a:solidFill>
          <a:ln w="38100" cap="flat" cmpd="sng" algn="ctr">
            <a:solidFill>
              <a:srgbClr val="FF9999"/>
            </a:solidFill>
            <a:prstDash val="solid"/>
            <a:round/>
            <a:headEnd type="none" w="med" len="med"/>
            <a:tailEnd type="arrow"/>
          </a:ln>
          <a:effectLst/>
        </p:spPr>
      </p:cxnSp>
      <p:cxnSp>
        <p:nvCxnSpPr>
          <p:cNvPr id="39" name="Straight Arrow Connector 38"/>
          <p:cNvCxnSpPr/>
          <p:nvPr/>
        </p:nvCxnSpPr>
        <p:spPr bwMode="auto">
          <a:xfrm>
            <a:off x="7600452" y="1059716"/>
            <a:ext cx="1074790" cy="0"/>
          </a:xfrm>
          <a:prstGeom prst="straightConnector1">
            <a:avLst/>
          </a:prstGeom>
          <a:solidFill>
            <a:schemeClr val="accent1"/>
          </a:solidFill>
          <a:ln w="38100" cap="flat" cmpd="sng" algn="ctr">
            <a:solidFill>
              <a:srgbClr val="FF9999"/>
            </a:solidFill>
            <a:prstDash val="solid"/>
            <a:round/>
            <a:headEnd type="none" w="med" len="med"/>
            <a:tailEnd type="arrow"/>
          </a:ln>
          <a:effectLst/>
        </p:spPr>
      </p:cxn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2916" y="1736104"/>
            <a:ext cx="3823079" cy="1288241"/>
          </a:xfrm>
          <a:prstGeom prst="rect">
            <a:avLst/>
          </a:prstGeom>
        </p:spPr>
      </p:pic>
      <p:cxnSp>
        <p:nvCxnSpPr>
          <p:cNvPr id="40" name="Straight Arrow Connector 39"/>
          <p:cNvCxnSpPr/>
          <p:nvPr/>
        </p:nvCxnSpPr>
        <p:spPr bwMode="auto">
          <a:xfrm flipH="1">
            <a:off x="6063995" y="2622952"/>
            <a:ext cx="1074790" cy="0"/>
          </a:xfrm>
          <a:prstGeom prst="straightConnector1">
            <a:avLst/>
          </a:prstGeom>
          <a:solidFill>
            <a:schemeClr val="accent1"/>
          </a:solidFill>
          <a:ln w="38100" cap="flat" cmpd="sng" algn="ctr">
            <a:solidFill>
              <a:srgbClr val="FF9999"/>
            </a:solidFill>
            <a:prstDash val="solid"/>
            <a:round/>
            <a:headEnd type="none" w="med" len="med"/>
            <a:tailEnd type="arrow"/>
          </a:ln>
          <a:effectLst/>
        </p:spPr>
      </p:cxnSp>
      <p:cxnSp>
        <p:nvCxnSpPr>
          <p:cNvPr id="41" name="Straight Arrow Connector 40"/>
          <p:cNvCxnSpPr/>
          <p:nvPr/>
        </p:nvCxnSpPr>
        <p:spPr bwMode="auto">
          <a:xfrm>
            <a:off x="7680176" y="2613541"/>
            <a:ext cx="1074790" cy="0"/>
          </a:xfrm>
          <a:prstGeom prst="straightConnector1">
            <a:avLst/>
          </a:prstGeom>
          <a:solidFill>
            <a:schemeClr val="accent1"/>
          </a:solidFill>
          <a:ln w="38100" cap="flat" cmpd="sng" algn="ctr">
            <a:solidFill>
              <a:srgbClr val="FF9999"/>
            </a:solidFill>
            <a:prstDash val="solid"/>
            <a:round/>
            <a:headEnd type="none" w="med" len="med"/>
            <a:tailEnd type="arrow"/>
          </a:ln>
          <a:effectLst/>
        </p:spPr>
      </p:cxn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31979" y="3313637"/>
            <a:ext cx="3898860" cy="1286914"/>
          </a:xfrm>
          <a:prstGeom prst="rect">
            <a:avLst/>
          </a:prstGeom>
        </p:spPr>
      </p:pic>
      <p:cxnSp>
        <p:nvCxnSpPr>
          <p:cNvPr id="42" name="Straight Arrow Connector 41"/>
          <p:cNvCxnSpPr/>
          <p:nvPr/>
        </p:nvCxnSpPr>
        <p:spPr bwMode="auto">
          <a:xfrm flipH="1">
            <a:off x="6020052" y="4204920"/>
            <a:ext cx="1074790" cy="0"/>
          </a:xfrm>
          <a:prstGeom prst="straightConnector1">
            <a:avLst/>
          </a:prstGeom>
          <a:solidFill>
            <a:schemeClr val="accent1"/>
          </a:solidFill>
          <a:ln w="38100" cap="flat" cmpd="sng" algn="ctr">
            <a:solidFill>
              <a:srgbClr val="FF9999"/>
            </a:solidFill>
            <a:prstDash val="solid"/>
            <a:round/>
            <a:headEnd type="none" w="med" len="med"/>
            <a:tailEnd type="arrow"/>
          </a:ln>
          <a:effectLst/>
        </p:spPr>
      </p:cxnSp>
      <p:cxnSp>
        <p:nvCxnSpPr>
          <p:cNvPr id="43" name="Straight Arrow Connector 42"/>
          <p:cNvCxnSpPr/>
          <p:nvPr/>
        </p:nvCxnSpPr>
        <p:spPr bwMode="auto">
          <a:xfrm>
            <a:off x="7680176" y="4204920"/>
            <a:ext cx="1074790" cy="0"/>
          </a:xfrm>
          <a:prstGeom prst="straightConnector1">
            <a:avLst/>
          </a:prstGeom>
          <a:solidFill>
            <a:schemeClr val="accent1"/>
          </a:solidFill>
          <a:ln w="38100" cap="flat" cmpd="sng" algn="ctr">
            <a:solidFill>
              <a:srgbClr val="FF9999"/>
            </a:solidFill>
            <a:prstDash val="solid"/>
            <a:round/>
            <a:headEnd type="none" w="med" len="med"/>
            <a:tailEnd type="arrow"/>
          </a:ln>
          <a:effectLst/>
        </p:spPr>
      </p:cxnSp>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74457" y="4882978"/>
            <a:ext cx="3847859" cy="1291640"/>
          </a:xfrm>
          <a:prstGeom prst="rect">
            <a:avLst/>
          </a:prstGeom>
        </p:spPr>
      </p:pic>
      <p:cxnSp>
        <p:nvCxnSpPr>
          <p:cNvPr id="44" name="Straight Arrow Connector 43"/>
          <p:cNvCxnSpPr/>
          <p:nvPr/>
        </p:nvCxnSpPr>
        <p:spPr bwMode="auto">
          <a:xfrm flipH="1">
            <a:off x="6063995" y="5805264"/>
            <a:ext cx="1074790" cy="0"/>
          </a:xfrm>
          <a:prstGeom prst="straightConnector1">
            <a:avLst/>
          </a:prstGeom>
          <a:solidFill>
            <a:schemeClr val="accent1"/>
          </a:solidFill>
          <a:ln w="38100" cap="flat" cmpd="sng" algn="ctr">
            <a:solidFill>
              <a:srgbClr val="FF9999"/>
            </a:solidFill>
            <a:prstDash val="solid"/>
            <a:round/>
            <a:headEnd type="none" w="med" len="med"/>
            <a:tailEnd type="arrow"/>
          </a:ln>
          <a:effectLst/>
        </p:spPr>
      </p:cxnSp>
      <p:cxnSp>
        <p:nvCxnSpPr>
          <p:cNvPr id="45" name="Straight Arrow Connector 44"/>
          <p:cNvCxnSpPr/>
          <p:nvPr/>
        </p:nvCxnSpPr>
        <p:spPr bwMode="auto">
          <a:xfrm>
            <a:off x="7752184" y="5793008"/>
            <a:ext cx="1074790" cy="0"/>
          </a:xfrm>
          <a:prstGeom prst="straightConnector1">
            <a:avLst/>
          </a:prstGeom>
          <a:solidFill>
            <a:schemeClr val="accent1"/>
          </a:solidFill>
          <a:ln w="38100" cap="flat" cmpd="sng" algn="ctr">
            <a:solidFill>
              <a:srgbClr val="FF9999"/>
            </a:solidFill>
            <a:prstDash val="solid"/>
            <a:round/>
            <a:headEnd type="none" w="med" len="med"/>
            <a:tailEnd type="arrow"/>
          </a:ln>
          <a:effectLst/>
        </p:spPr>
      </p:cxnSp>
      <p:cxnSp>
        <p:nvCxnSpPr>
          <p:cNvPr id="37" name="Straight Connector 111"/>
          <p:cNvCxnSpPr/>
          <p:nvPr/>
        </p:nvCxnSpPr>
        <p:spPr bwMode="auto">
          <a:xfrm>
            <a:off x="6795423" y="5494084"/>
            <a:ext cx="127491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38" name="Straight Connector 111"/>
          <p:cNvCxnSpPr/>
          <p:nvPr/>
        </p:nvCxnSpPr>
        <p:spPr bwMode="auto">
          <a:xfrm>
            <a:off x="6744072" y="3904121"/>
            <a:ext cx="127491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46" name="Straight Connector 111"/>
          <p:cNvCxnSpPr/>
          <p:nvPr/>
        </p:nvCxnSpPr>
        <p:spPr bwMode="auto">
          <a:xfrm>
            <a:off x="6783849" y="2331519"/>
            <a:ext cx="127491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47" name="Straight Connector 111"/>
          <p:cNvCxnSpPr/>
          <p:nvPr/>
        </p:nvCxnSpPr>
        <p:spPr bwMode="auto">
          <a:xfrm>
            <a:off x="6654342" y="776278"/>
            <a:ext cx="127491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48" name="Rechte verbindingslijn met pijl 102"/>
          <p:cNvCxnSpPr/>
          <p:nvPr/>
        </p:nvCxnSpPr>
        <p:spPr bwMode="auto">
          <a:xfrm>
            <a:off x="7423640" y="775272"/>
            <a:ext cx="0" cy="294925"/>
          </a:xfrm>
          <a:prstGeom prst="straightConnector1">
            <a:avLst/>
          </a:prstGeom>
          <a:solidFill>
            <a:schemeClr val="accent1"/>
          </a:solidFill>
          <a:ln w="9525" cap="flat" cmpd="sng" algn="ctr">
            <a:solidFill>
              <a:schemeClr val="accent3"/>
            </a:solidFill>
            <a:prstDash val="solid"/>
            <a:round/>
            <a:headEnd type="arrow"/>
            <a:tailEnd type="arrow"/>
          </a:ln>
          <a:effectLst/>
        </p:spPr>
      </p:cxnSp>
      <p:cxnSp>
        <p:nvCxnSpPr>
          <p:cNvPr id="53" name="Rechte verbindingslijn met pijl 102"/>
          <p:cNvCxnSpPr/>
          <p:nvPr/>
        </p:nvCxnSpPr>
        <p:spPr bwMode="auto">
          <a:xfrm>
            <a:off x="7470350" y="2341987"/>
            <a:ext cx="0" cy="294925"/>
          </a:xfrm>
          <a:prstGeom prst="straightConnector1">
            <a:avLst/>
          </a:prstGeom>
          <a:solidFill>
            <a:schemeClr val="accent1"/>
          </a:solidFill>
          <a:ln w="9525" cap="flat" cmpd="sng" algn="ctr">
            <a:solidFill>
              <a:schemeClr val="accent3"/>
            </a:solidFill>
            <a:prstDash val="solid"/>
            <a:round/>
            <a:headEnd type="arrow"/>
            <a:tailEnd type="arrow"/>
          </a:ln>
          <a:effectLst/>
        </p:spPr>
      </p:cxnSp>
      <p:cxnSp>
        <p:nvCxnSpPr>
          <p:cNvPr id="54" name="Rechte verbindingslijn met pijl 102"/>
          <p:cNvCxnSpPr/>
          <p:nvPr/>
        </p:nvCxnSpPr>
        <p:spPr bwMode="auto">
          <a:xfrm>
            <a:off x="7484077" y="3909995"/>
            <a:ext cx="0" cy="294925"/>
          </a:xfrm>
          <a:prstGeom prst="straightConnector1">
            <a:avLst/>
          </a:prstGeom>
          <a:solidFill>
            <a:schemeClr val="accent1"/>
          </a:solidFill>
          <a:ln w="9525" cap="flat" cmpd="sng" algn="ctr">
            <a:solidFill>
              <a:schemeClr val="accent3"/>
            </a:solidFill>
            <a:prstDash val="solid"/>
            <a:round/>
            <a:headEnd type="arrow"/>
            <a:tailEnd type="arrow"/>
          </a:ln>
          <a:effectLst/>
        </p:spPr>
      </p:cxnSp>
      <p:cxnSp>
        <p:nvCxnSpPr>
          <p:cNvPr id="55" name="Rechte verbindingslijn met pijl 102"/>
          <p:cNvCxnSpPr/>
          <p:nvPr/>
        </p:nvCxnSpPr>
        <p:spPr bwMode="auto">
          <a:xfrm>
            <a:off x="7499254" y="5494084"/>
            <a:ext cx="0" cy="294925"/>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56" name="Tekstvak 104"/>
          <p:cNvSpPr txBox="1"/>
          <p:nvPr/>
        </p:nvSpPr>
        <p:spPr bwMode="auto">
          <a:xfrm>
            <a:off x="7144585" y="798386"/>
            <a:ext cx="865187" cy="215444"/>
          </a:xfrm>
          <a:prstGeom prst="rect">
            <a:avLst/>
          </a:prstGeom>
          <a:noFill/>
          <a:ln w="9525">
            <a:noFill/>
          </a:ln>
        </p:spPr>
        <p:txBody>
          <a:bodyPr>
            <a:spAutoFit/>
          </a:bodyPr>
          <a:lstStyle/>
          <a:p>
            <a:pPr algn="ctr">
              <a:defRPr/>
            </a:pPr>
            <a:r>
              <a:rPr lang="nl-BE" sz="800" dirty="0">
                <a:solidFill>
                  <a:schemeClr val="accent3"/>
                </a:solidFill>
              </a:rPr>
              <a:t>DS</a:t>
            </a:r>
          </a:p>
        </p:txBody>
      </p:sp>
      <p:sp>
        <p:nvSpPr>
          <p:cNvPr id="57" name="Tekstvak 104"/>
          <p:cNvSpPr txBox="1"/>
          <p:nvPr/>
        </p:nvSpPr>
        <p:spPr bwMode="auto">
          <a:xfrm>
            <a:off x="7189462" y="2379387"/>
            <a:ext cx="865187" cy="215444"/>
          </a:xfrm>
          <a:prstGeom prst="rect">
            <a:avLst/>
          </a:prstGeom>
          <a:noFill/>
          <a:ln w="9525">
            <a:noFill/>
          </a:ln>
        </p:spPr>
        <p:txBody>
          <a:bodyPr>
            <a:spAutoFit/>
          </a:bodyPr>
          <a:lstStyle/>
          <a:p>
            <a:pPr algn="ctr">
              <a:defRPr/>
            </a:pPr>
            <a:r>
              <a:rPr lang="nl-BE" sz="800" dirty="0">
                <a:solidFill>
                  <a:schemeClr val="accent3"/>
                </a:solidFill>
              </a:rPr>
              <a:t>DS</a:t>
            </a:r>
          </a:p>
        </p:txBody>
      </p:sp>
      <p:sp>
        <p:nvSpPr>
          <p:cNvPr id="58" name="Tekstvak 104"/>
          <p:cNvSpPr txBox="1"/>
          <p:nvPr/>
        </p:nvSpPr>
        <p:spPr bwMode="auto">
          <a:xfrm>
            <a:off x="7205145" y="3943495"/>
            <a:ext cx="865187" cy="215444"/>
          </a:xfrm>
          <a:prstGeom prst="rect">
            <a:avLst/>
          </a:prstGeom>
          <a:noFill/>
          <a:ln w="9525">
            <a:noFill/>
          </a:ln>
        </p:spPr>
        <p:txBody>
          <a:bodyPr>
            <a:spAutoFit/>
          </a:bodyPr>
          <a:lstStyle/>
          <a:p>
            <a:pPr algn="ctr">
              <a:defRPr/>
            </a:pPr>
            <a:r>
              <a:rPr lang="nl-BE" sz="800" dirty="0">
                <a:solidFill>
                  <a:schemeClr val="accent3"/>
                </a:solidFill>
              </a:rPr>
              <a:t>DS</a:t>
            </a:r>
          </a:p>
        </p:txBody>
      </p:sp>
      <p:sp>
        <p:nvSpPr>
          <p:cNvPr id="59" name="Tekstvak 104"/>
          <p:cNvSpPr txBox="1"/>
          <p:nvPr/>
        </p:nvSpPr>
        <p:spPr bwMode="auto">
          <a:xfrm>
            <a:off x="7205146" y="5528798"/>
            <a:ext cx="865187" cy="215444"/>
          </a:xfrm>
          <a:prstGeom prst="rect">
            <a:avLst/>
          </a:prstGeom>
          <a:noFill/>
          <a:ln w="9525">
            <a:noFill/>
          </a:ln>
        </p:spPr>
        <p:txBody>
          <a:bodyPr>
            <a:spAutoFit/>
          </a:bodyPr>
          <a:lstStyle/>
          <a:p>
            <a:pPr algn="ctr">
              <a:defRPr/>
            </a:pPr>
            <a:r>
              <a:rPr lang="nl-BE" sz="800" dirty="0">
                <a:solidFill>
                  <a:schemeClr val="accent3"/>
                </a:solidFill>
              </a:rPr>
              <a:t>DS</a:t>
            </a:r>
          </a:p>
        </p:txBody>
      </p:sp>
      <p:sp>
        <p:nvSpPr>
          <p:cNvPr id="60" name="Text Placeholder 2"/>
          <p:cNvSpPr txBox="1">
            <a:spLocks noGrp="1"/>
          </p:cNvSpPr>
          <p:nvPr>
            <p:ph type="body" sz="quarter" idx="18"/>
          </p:nvPr>
        </p:nvSpPr>
        <p:spPr>
          <a:xfrm>
            <a:off x="8776248" y="170609"/>
            <a:ext cx="3280975" cy="360363"/>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Annonceur</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2: Validation de </a:t>
            </a:r>
            <a:r>
              <a:rPr lang="en-GB" sz="900" kern="0" dirty="0" err="1">
                <a:latin typeface="Calibri" panose="020F0502020204030204" pitchFamily="34" charset="0"/>
                <a:cs typeface="Calibri" panose="020F0502020204030204" pitchFamily="34" charset="0"/>
              </a:rPr>
              <a:t>l’étude</a:t>
            </a:r>
            <a:r>
              <a:rPr lang="en-GB" sz="900" kern="0" dirty="0">
                <a:latin typeface="Calibri" panose="020F0502020204030204" pitchFamily="34" charset="0"/>
                <a:cs typeface="Calibri" panose="020F0502020204030204" pitchFamily="34" charset="0"/>
              </a:rPr>
              <a:t> </a:t>
            </a:r>
            <a:r>
              <a:rPr lang="en-GB" sz="900" kern="0" dirty="0" err="1">
                <a:latin typeface="Calibri" panose="020F0502020204030204" pitchFamily="34" charset="0"/>
                <a:cs typeface="Calibri" panose="020F0502020204030204" pitchFamily="34" charset="0"/>
              </a:rPr>
              <a:t>théorique</a:t>
            </a:r>
            <a:r>
              <a:rPr lang="en-GB" sz="900" kern="0" dirty="0">
                <a:latin typeface="Calibri" panose="020F0502020204030204" pitchFamily="34" charset="0"/>
                <a:cs typeface="Calibri" panose="020F0502020204030204" pitchFamily="34" charset="0"/>
              </a:rPr>
              <a:t>  sur le terrain</a:t>
            </a:r>
          </a:p>
        </p:txBody>
      </p:sp>
    </p:spTree>
    <p:extLst>
      <p:ext uri="{BB962C8B-B14F-4D97-AF65-F5344CB8AC3E}">
        <p14:creationId xmlns:p14="http://schemas.microsoft.com/office/powerpoint/2010/main" val="885154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9576" y="2708920"/>
            <a:ext cx="7632650" cy="1532334"/>
          </a:xfrm>
          <a:prstGeom prst="roundRect">
            <a:avLst/>
          </a:prstGeom>
          <a:ln w="12700">
            <a:solidFill>
              <a:srgbClr val="FF3300"/>
            </a:solidFill>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1400" dirty="0" err="1"/>
              <a:t>S’il</a:t>
            </a:r>
            <a:r>
              <a:rPr lang="en-US" sz="1400" dirty="0"/>
              <a:t> </a:t>
            </a:r>
            <a:r>
              <a:rPr lang="en-US" sz="1400" dirty="0" err="1"/>
              <a:t>s’avère</a:t>
            </a:r>
            <a:r>
              <a:rPr lang="en-US" sz="1400" dirty="0"/>
              <a:t> </a:t>
            </a:r>
            <a:r>
              <a:rPr lang="en-US" sz="1400" dirty="0" err="1"/>
              <a:t>être</a:t>
            </a:r>
            <a:r>
              <a:rPr lang="en-US" sz="1400" dirty="0"/>
              <a:t> impossible de </a:t>
            </a:r>
            <a:r>
              <a:rPr lang="en-US" sz="1400" dirty="0" err="1"/>
              <a:t>trouver</a:t>
            </a:r>
            <a:r>
              <a:rPr lang="en-US" sz="1400" dirty="0"/>
              <a:t> </a:t>
            </a:r>
            <a:r>
              <a:rPr lang="en-US" sz="1400" dirty="0" err="1"/>
              <a:t>une</a:t>
            </a:r>
            <a:r>
              <a:rPr lang="en-US" sz="1400" dirty="0"/>
              <a:t> solution avec </a:t>
            </a:r>
            <a:r>
              <a:rPr lang="en-US" sz="1400" dirty="0" err="1"/>
              <a:t>l’annonceur</a:t>
            </a:r>
            <a:r>
              <a:rPr lang="en-US" sz="1400" dirty="0"/>
              <a:t> pour </a:t>
            </a:r>
            <a:r>
              <a:rPr lang="en-US" sz="1400" dirty="0" err="1"/>
              <a:t>obtenir</a:t>
            </a:r>
            <a:r>
              <a:rPr lang="en-US" sz="1400" dirty="0"/>
              <a:t> la </a:t>
            </a:r>
            <a:r>
              <a:rPr lang="en-US" sz="1400" dirty="0" err="1"/>
              <a:t>visibilité</a:t>
            </a:r>
            <a:r>
              <a:rPr lang="en-US" sz="1400" dirty="0"/>
              <a:t> des points de detection et les </a:t>
            </a:r>
            <a:r>
              <a:rPr lang="en-US" sz="1400" dirty="0" err="1"/>
              <a:t>postes</a:t>
            </a:r>
            <a:r>
              <a:rPr lang="en-US" sz="1400" dirty="0"/>
              <a:t> de travail, </a:t>
            </a:r>
            <a:r>
              <a:rPr lang="en-US" sz="1400" dirty="0" err="1"/>
              <a:t>alors</a:t>
            </a:r>
            <a:r>
              <a:rPr lang="en-US" sz="1400" dirty="0"/>
              <a:t> </a:t>
            </a:r>
            <a:r>
              <a:rPr lang="en-US" sz="1400" dirty="0" err="1"/>
              <a:t>cette</a:t>
            </a:r>
            <a:r>
              <a:rPr lang="en-US" sz="1400" dirty="0"/>
              <a:t> mission de </a:t>
            </a:r>
            <a:r>
              <a:rPr lang="en-US" sz="1400" dirty="0" err="1"/>
              <a:t>sécurité</a:t>
            </a:r>
            <a:r>
              <a:rPr lang="en-US" sz="1400" dirty="0"/>
              <a:t> ne </a:t>
            </a:r>
            <a:r>
              <a:rPr lang="en-US" sz="1400" dirty="0" err="1"/>
              <a:t>peut</a:t>
            </a:r>
            <a:r>
              <a:rPr lang="en-US" sz="1400" dirty="0"/>
              <a:t> </a:t>
            </a:r>
            <a:r>
              <a:rPr lang="en-US" sz="1400" dirty="0" err="1"/>
              <a:t>être</a:t>
            </a:r>
            <a:r>
              <a:rPr lang="en-US" sz="1400" dirty="0"/>
              <a:t> </a:t>
            </a:r>
            <a:r>
              <a:rPr lang="en-US" sz="1400" dirty="0" err="1"/>
              <a:t>remplie</a:t>
            </a:r>
            <a:r>
              <a:rPr lang="en-US" sz="1400" dirty="0"/>
              <a:t> par un agent </a:t>
            </a:r>
            <a:r>
              <a:rPr lang="en-US" sz="1400" dirty="0" err="1"/>
              <a:t>seul</a:t>
            </a:r>
            <a:r>
              <a:rPr lang="en-US" sz="1400" dirty="0"/>
              <a:t>.</a:t>
            </a:r>
          </a:p>
          <a:p>
            <a:pPr algn="just"/>
            <a:endParaRPr lang="en-US" sz="1400" dirty="0"/>
          </a:p>
          <a:p>
            <a:pPr algn="just"/>
            <a:r>
              <a:rPr lang="en-US" sz="1400" dirty="0" err="1"/>
              <a:t>Dans</a:t>
            </a:r>
            <a:r>
              <a:rPr lang="en-US" sz="1400" dirty="0"/>
              <a:t> </a:t>
            </a:r>
            <a:r>
              <a:rPr lang="en-US" sz="1400" dirty="0" err="1"/>
              <a:t>ce</a:t>
            </a:r>
            <a:r>
              <a:rPr lang="en-US" sz="1400" dirty="0"/>
              <a:t> </a:t>
            </a:r>
            <a:r>
              <a:rPr lang="en-US" sz="1400" dirty="0" err="1"/>
              <a:t>cas</a:t>
            </a:r>
            <a:r>
              <a:rPr lang="en-US" sz="1400" dirty="0"/>
              <a:t>, </a:t>
            </a:r>
            <a:r>
              <a:rPr lang="en-US" sz="1400" dirty="0" err="1"/>
              <a:t>une</a:t>
            </a:r>
            <a:r>
              <a:rPr lang="en-US" sz="1400" dirty="0"/>
              <a:t> </a:t>
            </a:r>
            <a:r>
              <a:rPr lang="en-US" sz="1400" dirty="0" err="1"/>
              <a:t>autre</a:t>
            </a:r>
            <a:r>
              <a:rPr lang="en-US" sz="1400" dirty="0"/>
              <a:t> </a:t>
            </a:r>
            <a:r>
              <a:rPr lang="en-US" sz="1400" dirty="0" err="1"/>
              <a:t>mesure</a:t>
            </a:r>
            <a:r>
              <a:rPr lang="en-US" sz="1400" dirty="0"/>
              <a:t> de </a:t>
            </a:r>
            <a:r>
              <a:rPr lang="en-US" sz="1400" dirty="0" err="1"/>
              <a:t>sécurité</a:t>
            </a:r>
            <a:r>
              <a:rPr lang="en-US" sz="1400" dirty="0"/>
              <a:t> </a:t>
            </a:r>
            <a:r>
              <a:rPr lang="en-US" sz="1400" dirty="0" err="1"/>
              <a:t>doit</a:t>
            </a:r>
            <a:r>
              <a:rPr lang="en-US" sz="1400" dirty="0"/>
              <a:t> </a:t>
            </a:r>
            <a:r>
              <a:rPr lang="en-US" sz="1400" dirty="0" err="1"/>
              <a:t>être</a:t>
            </a:r>
            <a:r>
              <a:rPr lang="en-US" sz="1400" dirty="0"/>
              <a:t> </a:t>
            </a:r>
            <a:r>
              <a:rPr lang="en-US" sz="1400" dirty="0" err="1"/>
              <a:t>appliquée</a:t>
            </a:r>
            <a:r>
              <a:rPr lang="en-US" sz="1400" dirty="0"/>
              <a:t> (</a:t>
            </a:r>
            <a:r>
              <a:rPr lang="en-US" sz="1400" dirty="0" err="1"/>
              <a:t>située</a:t>
            </a:r>
            <a:r>
              <a:rPr lang="en-US" sz="1400" dirty="0"/>
              <a:t> à un </a:t>
            </a:r>
            <a:r>
              <a:rPr lang="en-US" sz="1400" dirty="0" err="1"/>
              <a:t>niveau</a:t>
            </a:r>
            <a:r>
              <a:rPr lang="en-US" sz="1400" dirty="0"/>
              <a:t> </a:t>
            </a:r>
            <a:r>
              <a:rPr lang="en-US" sz="1400" dirty="0" err="1"/>
              <a:t>supérieur</a:t>
            </a:r>
            <a:r>
              <a:rPr lang="en-US" sz="1400" dirty="0"/>
              <a:t> </a:t>
            </a:r>
            <a:r>
              <a:rPr lang="en-US" sz="1400" dirty="0" err="1"/>
              <a:t>dans</a:t>
            </a:r>
            <a:r>
              <a:rPr lang="en-US" sz="1400" dirty="0"/>
              <a:t> la </a:t>
            </a:r>
            <a:r>
              <a:rPr lang="en-US" sz="1400" dirty="0" err="1"/>
              <a:t>hiérarchie</a:t>
            </a:r>
            <a:r>
              <a:rPr lang="en-US" sz="1400" dirty="0"/>
              <a:t> des </a:t>
            </a:r>
            <a:r>
              <a:rPr lang="en-US" sz="1400" dirty="0" err="1"/>
              <a:t>mesures</a:t>
            </a:r>
            <a:r>
              <a:rPr lang="en-US" sz="1400" dirty="0"/>
              <a:t> de </a:t>
            </a:r>
            <a:r>
              <a:rPr lang="en-US" sz="1400" dirty="0" err="1"/>
              <a:t>sécurité</a:t>
            </a:r>
            <a:r>
              <a:rPr lang="en-US" sz="1400" dirty="0"/>
              <a:t>).</a:t>
            </a:r>
          </a:p>
        </p:txBody>
      </p:sp>
      <p:pic>
        <p:nvPicPr>
          <p:cNvPr id="38"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09804" y="2492896"/>
            <a:ext cx="369080" cy="499025"/>
          </a:xfrm>
          <a:prstGeom prst="rect">
            <a:avLst/>
          </a:prstGeom>
          <a:noFill/>
          <a:ln w="9525">
            <a:noFill/>
            <a:miter lim="800000"/>
            <a:headEnd/>
            <a:tailEnd/>
          </a:ln>
        </p:spPr>
      </p:pic>
      <p:sp>
        <p:nvSpPr>
          <p:cNvPr id="39" name="Title 1"/>
          <p:cNvSpPr txBox="1">
            <a:spLocks/>
          </p:cNvSpPr>
          <p:nvPr/>
        </p:nvSpPr>
        <p:spPr>
          <a:xfrm>
            <a:off x="2178884" y="437468"/>
            <a:ext cx="4133140" cy="506726"/>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marL="442913" indent="-442913" fontAlgn="auto">
              <a:spcAft>
                <a:spcPts val="0"/>
              </a:spcAft>
            </a:pPr>
            <a:r>
              <a:rPr lang="en-US" sz="1600" b="1" dirty="0">
                <a:solidFill>
                  <a:schemeClr val="accent1"/>
                </a:solidFill>
                <a:latin typeface="+mn-lt"/>
              </a:rPr>
              <a:t>Points de </a:t>
            </a:r>
            <a:r>
              <a:rPr lang="en-US" sz="1600" b="1" dirty="0" err="1">
                <a:solidFill>
                  <a:schemeClr val="accent1"/>
                </a:solidFill>
                <a:latin typeface="+mn-lt"/>
              </a:rPr>
              <a:t>détection</a:t>
            </a:r>
            <a:r>
              <a:rPr lang="en-US" sz="1600" b="1" dirty="0">
                <a:solidFill>
                  <a:schemeClr val="accent1"/>
                </a:solidFill>
                <a:latin typeface="+mn-lt"/>
              </a:rPr>
              <a:t> non </a:t>
            </a:r>
            <a:r>
              <a:rPr lang="en-US" sz="1600" b="1" dirty="0" err="1">
                <a:solidFill>
                  <a:schemeClr val="accent1"/>
                </a:solidFill>
                <a:latin typeface="+mn-lt"/>
              </a:rPr>
              <a:t>visibles</a:t>
            </a:r>
            <a:r>
              <a:rPr lang="en-US" sz="1600" b="1" dirty="0">
                <a:solidFill>
                  <a:schemeClr val="accent1"/>
                </a:solidFill>
                <a:latin typeface="+mn-lt"/>
              </a:rPr>
              <a:t>. Que faire? </a:t>
            </a:r>
            <a:endParaRPr lang="en-US" sz="1800" b="1" dirty="0">
              <a:solidFill>
                <a:schemeClr val="accent1"/>
              </a:solidFill>
              <a:latin typeface="+mn-lt"/>
            </a:endParaRPr>
          </a:p>
        </p:txBody>
      </p:sp>
      <p:sp>
        <p:nvSpPr>
          <p:cNvPr id="41" name="Text Placeholder 2"/>
          <p:cNvSpPr txBox="1">
            <a:spLocks noGrp="1"/>
          </p:cNvSpPr>
          <p:nvPr>
            <p:ph type="body" sz="quarter" idx="18"/>
          </p:nvPr>
        </p:nvSpPr>
        <p:spPr>
          <a:xfrm>
            <a:off x="8688288" y="257286"/>
            <a:ext cx="3136959" cy="360363"/>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Annonceur</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2: Validation de </a:t>
            </a:r>
            <a:r>
              <a:rPr lang="en-GB" sz="900" kern="0" dirty="0" err="1">
                <a:latin typeface="Calibri" panose="020F0502020204030204" pitchFamily="34" charset="0"/>
                <a:cs typeface="Calibri" panose="020F0502020204030204" pitchFamily="34" charset="0"/>
              </a:rPr>
              <a:t>l’étude</a:t>
            </a:r>
            <a:r>
              <a:rPr lang="en-GB" sz="900" kern="0" dirty="0">
                <a:latin typeface="Calibri" panose="020F0502020204030204" pitchFamily="34" charset="0"/>
                <a:cs typeface="Calibri" panose="020F0502020204030204" pitchFamily="34" charset="0"/>
              </a:rPr>
              <a:t> </a:t>
            </a:r>
            <a:r>
              <a:rPr lang="en-GB" sz="900" kern="0" dirty="0" err="1">
                <a:latin typeface="Calibri" panose="020F0502020204030204" pitchFamily="34" charset="0"/>
                <a:cs typeface="Calibri" panose="020F0502020204030204" pitchFamily="34" charset="0"/>
              </a:rPr>
              <a:t>théorique</a:t>
            </a:r>
            <a:r>
              <a:rPr lang="en-GB" sz="900" kern="0" dirty="0">
                <a:latin typeface="Calibri" panose="020F0502020204030204" pitchFamily="34" charset="0"/>
                <a:cs typeface="Calibri" panose="020F0502020204030204" pitchFamily="34" charset="0"/>
              </a:rPr>
              <a:t>  sur le terrain</a:t>
            </a:r>
          </a:p>
        </p:txBody>
      </p:sp>
    </p:spTree>
    <p:extLst>
      <p:ext uri="{BB962C8B-B14F-4D97-AF65-F5344CB8AC3E}">
        <p14:creationId xmlns:p14="http://schemas.microsoft.com/office/powerpoint/2010/main" val="90146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Validation de </a:t>
            </a:r>
            <a:r>
              <a:rPr lang="en-US" sz="1200" dirty="0" err="1"/>
              <a:t>l’étude</a:t>
            </a:r>
            <a:r>
              <a:rPr lang="en-US" sz="1200" dirty="0"/>
              <a:t> </a:t>
            </a:r>
            <a:r>
              <a:rPr lang="en-US" sz="1200" dirty="0" err="1"/>
              <a:t>théorique</a:t>
            </a:r>
            <a:r>
              <a:rPr lang="en-US" sz="1200" dirty="0"/>
              <a:t> sur le terrain</a:t>
            </a:r>
          </a:p>
        </p:txBody>
      </p:sp>
      <p:sp>
        <p:nvSpPr>
          <p:cNvPr id="25" name="Rectangle 24"/>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Calculs</a:t>
            </a:r>
            <a:r>
              <a:rPr lang="en-US" sz="1200" dirty="0"/>
              <a:t> de base </a:t>
            </a:r>
          </a:p>
          <a:p>
            <a:pPr algn="ctr"/>
            <a:r>
              <a:rPr lang="en-US" sz="1200" dirty="0" err="1"/>
              <a:t>Étude</a:t>
            </a:r>
            <a:r>
              <a:rPr lang="en-US" sz="1200" dirty="0"/>
              <a:t> </a:t>
            </a:r>
            <a:r>
              <a:rPr lang="en-US" sz="1200" dirty="0" err="1"/>
              <a:t>théorique</a:t>
            </a:r>
            <a:r>
              <a:rPr lang="en-US" sz="1200" dirty="0"/>
              <a:t> </a:t>
            </a:r>
          </a:p>
        </p:txBody>
      </p:sp>
      <p:sp>
        <p:nvSpPr>
          <p:cNvPr id="26"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28" name="Ovaal 22"/>
          <p:cNvSpPr/>
          <p:nvPr/>
        </p:nvSpPr>
        <p:spPr bwMode="auto">
          <a:xfrm>
            <a:off x="7018266" y="1509176"/>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29" name="Rectangle 28"/>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t>Déterminer</a:t>
            </a:r>
            <a:r>
              <a:rPr lang="nl-NL" sz="1200" dirty="0"/>
              <a:t> </a:t>
            </a:r>
            <a:r>
              <a:rPr lang="nl-NL" sz="1200" dirty="0" err="1"/>
              <a:t>l’emplacement</a:t>
            </a:r>
            <a:r>
              <a:rPr lang="nl-NL" sz="1200" dirty="0"/>
              <a:t> de </a:t>
            </a:r>
            <a:r>
              <a:rPr lang="nl-NL" sz="1200" dirty="0" err="1"/>
              <a:t>l’annonceur</a:t>
            </a:r>
            <a:endParaRPr lang="en-US" sz="1200" dirty="0"/>
          </a:p>
        </p:txBody>
      </p:sp>
      <p:sp>
        <p:nvSpPr>
          <p:cNvPr id="30"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31" name="Rectangle 30"/>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Briefing des agents</a:t>
            </a:r>
          </a:p>
          <a:p>
            <a:pPr algn="ctr"/>
            <a:r>
              <a:rPr lang="en-US" sz="1200" dirty="0" err="1"/>
              <a:t>Contrôle</a:t>
            </a:r>
            <a:r>
              <a:rPr lang="en-US" sz="1200" dirty="0"/>
              <a:t> de </a:t>
            </a:r>
            <a:r>
              <a:rPr lang="en-US" sz="1200" dirty="0" err="1"/>
              <a:t>l’équipement</a:t>
            </a:r>
            <a:r>
              <a:rPr lang="en-US" sz="1200" dirty="0"/>
              <a:t> de </a:t>
            </a:r>
            <a:r>
              <a:rPr lang="en-US" sz="1200" dirty="0" err="1"/>
              <a:t>l’annonceur</a:t>
            </a:r>
            <a:endParaRPr lang="en-US" sz="1200" dirty="0"/>
          </a:p>
        </p:txBody>
      </p:sp>
      <p:sp>
        <p:nvSpPr>
          <p:cNvPr id="32"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33" name="Rectangle 32"/>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Installation des </a:t>
            </a:r>
            <a:r>
              <a:rPr lang="en-US" sz="1200" dirty="0" err="1"/>
              <a:t>engins</a:t>
            </a:r>
            <a:r>
              <a:rPr lang="en-US" sz="1200" dirty="0"/>
              <a:t> et/</a:t>
            </a:r>
            <a:r>
              <a:rPr lang="en-US" sz="1200" dirty="0" err="1"/>
              <a:t>ou</a:t>
            </a:r>
            <a:r>
              <a:rPr lang="en-US" sz="1200" dirty="0"/>
              <a:t> </a:t>
            </a:r>
            <a:r>
              <a:rPr lang="en-US" sz="1200" dirty="0" err="1"/>
              <a:t>postes</a:t>
            </a:r>
            <a:endParaRPr lang="en-US" sz="1200" dirty="0"/>
          </a:p>
          <a:p>
            <a:pPr algn="ctr"/>
            <a:r>
              <a:rPr lang="en-US" sz="1200" dirty="0"/>
              <a:t>Tests </a:t>
            </a:r>
            <a:r>
              <a:rPr lang="en-US" sz="1200" dirty="0" err="1"/>
              <a:t>préalables</a:t>
            </a:r>
            <a:endParaRPr lang="en-US" sz="1200" dirty="0"/>
          </a:p>
        </p:txBody>
      </p:sp>
      <p:sp>
        <p:nvSpPr>
          <p:cNvPr id="34"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35" name="Rectangle 34"/>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Fonctionnement</a:t>
            </a:r>
            <a:r>
              <a:rPr lang="en-US" sz="1200" dirty="0"/>
              <a:t> du </a:t>
            </a:r>
            <a:r>
              <a:rPr lang="en-US" sz="1200" dirty="0" err="1"/>
              <a:t>système</a:t>
            </a:r>
            <a:r>
              <a:rPr lang="en-US" sz="1200" dirty="0"/>
              <a:t> de protection</a:t>
            </a:r>
          </a:p>
        </p:txBody>
      </p:sp>
      <p:sp>
        <p:nvSpPr>
          <p:cNvPr id="36"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37" name="Rectangle 36"/>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Fin des </a:t>
            </a:r>
            <a:r>
              <a:rPr lang="en-US" sz="1200" dirty="0" err="1"/>
              <a:t>travaux</a:t>
            </a:r>
            <a:r>
              <a:rPr lang="en-US" sz="1200" dirty="0"/>
              <a:t> </a:t>
            </a:r>
          </a:p>
          <a:p>
            <a:pPr algn="ctr"/>
            <a:r>
              <a:rPr lang="en-US" sz="1200" dirty="0"/>
              <a:t>Suppression de la protection</a:t>
            </a:r>
          </a:p>
        </p:txBody>
      </p:sp>
      <p:sp>
        <p:nvSpPr>
          <p:cNvPr id="38"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nvGrpSpPr>
          <p:cNvPr id="39" name="Group 38"/>
          <p:cNvGrpSpPr/>
          <p:nvPr/>
        </p:nvGrpSpPr>
        <p:grpSpPr>
          <a:xfrm>
            <a:off x="3531526" y="2450767"/>
            <a:ext cx="3016740" cy="2160240"/>
            <a:chOff x="2007525" y="2644722"/>
            <a:chExt cx="3016740" cy="2160240"/>
          </a:xfrm>
        </p:grpSpPr>
        <p:sp>
          <p:nvSpPr>
            <p:cNvPr id="40" name="Draaiende pijl 15"/>
            <p:cNvSpPr/>
            <p:nvPr/>
          </p:nvSpPr>
          <p:spPr bwMode="auto">
            <a:xfrm rot="1987104">
              <a:off x="2864265" y="2644722"/>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41" name="Group 40"/>
            <p:cNvGrpSpPr/>
            <p:nvPr/>
          </p:nvGrpSpPr>
          <p:grpSpPr>
            <a:xfrm>
              <a:off x="2007525" y="2644722"/>
              <a:ext cx="2924776" cy="2160240"/>
              <a:chOff x="2007525" y="2644722"/>
              <a:chExt cx="2924776" cy="2160240"/>
            </a:xfrm>
          </p:grpSpPr>
          <p:sp>
            <p:nvSpPr>
              <p:cNvPr id="42"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44"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45" name="Ovaal 18"/>
              <p:cNvSpPr/>
              <p:nvPr/>
            </p:nvSpPr>
            <p:spPr bwMode="auto">
              <a:xfrm>
                <a:off x="4283784" y="2809867"/>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8"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9"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50"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1"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52"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grpSp>
      <p:pic>
        <p:nvPicPr>
          <p:cNvPr id="53"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54"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1427745"/>
            <a:ext cx="519343" cy="423042"/>
          </a:xfrm>
          <a:prstGeom prst="rect">
            <a:avLst/>
          </a:prstGeom>
          <a:noFill/>
          <a:ln w="9525">
            <a:noFill/>
            <a:miter lim="800000"/>
            <a:headEnd/>
            <a:tailEnd/>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271" y="2797012"/>
            <a:ext cx="1052123" cy="1425458"/>
          </a:xfrm>
          <a:prstGeom prst="rect">
            <a:avLst/>
          </a:prstGeom>
        </p:spPr>
      </p:pic>
      <p:sp>
        <p:nvSpPr>
          <p:cNvPr id="46" name="Wolkvormige toelichting 17"/>
          <p:cNvSpPr/>
          <p:nvPr/>
        </p:nvSpPr>
        <p:spPr bwMode="auto">
          <a:xfrm>
            <a:off x="1850024" y="2114039"/>
            <a:ext cx="2590502" cy="1096869"/>
          </a:xfrm>
          <a:prstGeom prst="cloudCallout">
            <a:avLst>
              <a:gd name="adj1" fmla="val 70904"/>
              <a:gd name="adj2" fmla="val 33366"/>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43" name="TextBox 42"/>
          <p:cNvSpPr txBox="1"/>
          <p:nvPr/>
        </p:nvSpPr>
        <p:spPr>
          <a:xfrm>
            <a:off x="2298999" y="2293141"/>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spTree>
    <p:extLst>
      <p:ext uri="{BB962C8B-B14F-4D97-AF65-F5344CB8AC3E}">
        <p14:creationId xmlns:p14="http://schemas.microsoft.com/office/powerpoint/2010/main" val="3347954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6975659" cy="4244400"/>
          </a:xfrm>
        </p:spPr>
        <p:txBody>
          <a:bodyPr/>
          <a:lstStyle/>
          <a:p>
            <a:br>
              <a:rPr lang="nl-BE" sz="2000" b="1" dirty="0">
                <a:solidFill>
                  <a:schemeClr val="tx1"/>
                </a:solidFill>
              </a:rPr>
            </a:br>
            <a:r>
              <a:rPr lang="nl-BE" sz="2000" b="1" dirty="0">
                <a:solidFill>
                  <a:schemeClr val="tx1"/>
                </a:solidFill>
              </a:rPr>
              <a:t>Photo de </a:t>
            </a:r>
            <a:r>
              <a:rPr lang="nl-BE" sz="2000" b="1" dirty="0" err="1">
                <a:solidFill>
                  <a:schemeClr val="tx1"/>
                </a:solidFill>
              </a:rPr>
              <a:t>famille</a:t>
            </a:r>
            <a:r>
              <a:rPr lang="nl-BE" sz="2000" b="1" dirty="0">
                <a:solidFill>
                  <a:schemeClr val="tx1"/>
                </a:solidFill>
              </a:rPr>
              <a:t> “Entrepreneur"</a:t>
            </a:r>
            <a:br>
              <a:rPr lang="nl-BE" sz="2000" b="1" dirty="0">
                <a:solidFill>
                  <a:schemeClr val="tx1"/>
                </a:solidFill>
              </a:rPr>
            </a:br>
            <a:br>
              <a:rPr lang="nl-BE" sz="2000" b="1" dirty="0">
                <a:solidFill>
                  <a:schemeClr val="tx1"/>
                </a:solidFill>
              </a:rPr>
            </a:br>
            <a:r>
              <a:rPr lang="nl-BE" sz="2000" b="1" dirty="0">
                <a:solidFill>
                  <a:schemeClr val="tx1"/>
                </a:solidFill>
              </a:rPr>
              <a:t>0. </a:t>
            </a:r>
            <a:r>
              <a:rPr lang="nl-BE" sz="2000" b="1" dirty="0" err="1">
                <a:solidFill>
                  <a:schemeClr val="tx1"/>
                </a:solidFill>
              </a:rPr>
              <a:t>Introduction</a:t>
            </a:r>
            <a:br>
              <a:rPr lang="nl-BE" sz="2000" b="1" dirty="0">
                <a:solidFill>
                  <a:schemeClr val="tx1"/>
                </a:solidFill>
              </a:rPr>
            </a:br>
            <a:br>
              <a:rPr lang="nl-BE" sz="2000" b="1" dirty="0">
                <a:solidFill>
                  <a:schemeClr val="tx1"/>
                </a:solidFill>
              </a:rPr>
            </a:br>
            <a:r>
              <a:rPr lang="nl-BE" sz="2000" b="1" dirty="0">
                <a:solidFill>
                  <a:schemeClr val="tx1"/>
                </a:solidFill>
              </a:rPr>
              <a:t>1. </a:t>
            </a:r>
            <a:r>
              <a:rPr lang="nl-BE" sz="2000" b="1" dirty="0" err="1">
                <a:solidFill>
                  <a:schemeClr val="tx1"/>
                </a:solidFill>
              </a:rPr>
              <a:t>Système</a:t>
            </a:r>
            <a:r>
              <a:rPr lang="nl-BE" sz="2000" b="1" dirty="0">
                <a:solidFill>
                  <a:schemeClr val="tx1"/>
                </a:solidFill>
              </a:rPr>
              <a:t> de </a:t>
            </a:r>
            <a:r>
              <a:rPr lang="nl-BE" sz="2000" b="1" dirty="0" err="1">
                <a:solidFill>
                  <a:schemeClr val="tx1"/>
                </a:solidFill>
              </a:rPr>
              <a:t>protection</a:t>
            </a:r>
            <a:r>
              <a:rPr lang="nl-BE" sz="2000" b="1" dirty="0">
                <a:solidFill>
                  <a:schemeClr val="tx1"/>
                </a:solidFill>
              </a:rPr>
              <a:t> </a:t>
            </a:r>
            <a:r>
              <a:rPr lang="nl-BE" sz="2000" b="1" dirty="0" err="1">
                <a:solidFill>
                  <a:schemeClr val="tx1"/>
                </a:solidFill>
              </a:rPr>
              <a:t>avec</a:t>
            </a:r>
            <a:r>
              <a:rPr lang="nl-BE" sz="2000" b="1" dirty="0">
                <a:solidFill>
                  <a:schemeClr val="tx1"/>
                </a:solidFill>
              </a:rPr>
              <a:t> </a:t>
            </a:r>
            <a:r>
              <a:rPr lang="nl-BE" sz="2000" b="1" dirty="0" err="1">
                <a:solidFill>
                  <a:schemeClr val="tx1"/>
                </a:solidFill>
              </a:rPr>
              <a:t>Annonceur</a:t>
            </a:r>
            <a:endParaRPr lang="nl-BE" sz="2000" b="1" dirty="0">
              <a:solidFill>
                <a:schemeClr val="tx1"/>
              </a:solidFill>
            </a:endParaRPr>
          </a:p>
          <a:p>
            <a:br>
              <a:rPr lang="nl-BE" sz="2000" b="1" dirty="0">
                <a:solidFill>
                  <a:schemeClr val="tx1"/>
                </a:solidFill>
              </a:rPr>
            </a:br>
            <a:r>
              <a:rPr lang="nl-BE" sz="2000" b="1" dirty="0">
                <a:solidFill>
                  <a:schemeClr val="tx1"/>
                </a:solidFill>
              </a:rPr>
              <a:t>2. </a:t>
            </a:r>
            <a:r>
              <a:rPr lang="nl-BE" sz="2000" b="1" dirty="0" err="1">
                <a:solidFill>
                  <a:schemeClr val="tx1"/>
                </a:solidFill>
              </a:rPr>
              <a:t>Incidents</a:t>
            </a:r>
            <a:endParaRPr lang="nl-BE" sz="2000" b="1" dirty="0">
              <a:solidFill>
                <a:schemeClr val="tx1"/>
              </a:solidFill>
            </a:endParaRPr>
          </a:p>
          <a:p>
            <a:br>
              <a:rPr lang="nl-BE" sz="2000" dirty="0">
                <a:solidFill>
                  <a:schemeClr val="tx1"/>
                </a:solidFill>
              </a:rPr>
            </a:br>
            <a:endParaRPr lang="en-GB" sz="200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a:latin typeface="+mn-lt"/>
                <a:cs typeface="Arial" panose="020B0604020202020204" pitchFamily="34" charset="0"/>
              </a:rPr>
              <a:t>Contenu</a:t>
            </a:r>
          </a:p>
        </p:txBody>
      </p:sp>
    </p:spTree>
    <p:extLst>
      <p:ext uri="{BB962C8B-B14F-4D97-AF65-F5344CB8AC3E}">
        <p14:creationId xmlns:p14="http://schemas.microsoft.com/office/powerpoint/2010/main" val="2941332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al 21"/>
          <p:cNvSpPr>
            <a:spLocks noChangeAspect="1"/>
          </p:cNvSpPr>
          <p:nvPr/>
        </p:nvSpPr>
        <p:spPr bwMode="auto">
          <a:xfrm>
            <a:off x="512086" y="431175"/>
            <a:ext cx="807461" cy="807461"/>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3200" b="1" dirty="0">
                <a:solidFill>
                  <a:schemeClr val="bg1"/>
                </a:solidFill>
                <a:latin typeface="Arial" charset="0"/>
                <a:cs typeface="Arial" charset="0"/>
              </a:rPr>
              <a:t>3</a:t>
            </a:r>
            <a:endParaRPr lang="nl-BE" sz="3200" b="1" dirty="0">
              <a:solidFill>
                <a:schemeClr val="bg1"/>
              </a:solidFill>
              <a:latin typeface="Arial" charset="0"/>
              <a:cs typeface="Arial" charset="0"/>
            </a:endParaRPr>
          </a:p>
        </p:txBody>
      </p:sp>
      <p:sp>
        <p:nvSpPr>
          <p:cNvPr id="12" name="Title 1"/>
          <p:cNvSpPr txBox="1">
            <a:spLocks/>
          </p:cNvSpPr>
          <p:nvPr/>
        </p:nvSpPr>
        <p:spPr bwMode="auto">
          <a:xfrm>
            <a:off x="663602" y="431175"/>
            <a:ext cx="8064500" cy="506413"/>
          </a:xfrm>
          <a:prstGeom prst="rect">
            <a:avLst/>
          </a:prstGeom>
          <a:noFill/>
          <a:ln w="9525">
            <a:noFill/>
            <a:miter lim="800000"/>
            <a:headEnd/>
            <a:tailEnd/>
          </a:ln>
          <a:effectLst/>
        </p:spPr>
        <p:txBody>
          <a:bodyPr lIns="0" tIns="0" rIns="0" bIns="0"/>
          <a:lstStyle/>
          <a:p>
            <a:pPr marL="895350" indent="-895350">
              <a:defRPr/>
            </a:pPr>
            <a:r>
              <a:rPr lang="en-US" sz="2000" b="1" kern="0" dirty="0">
                <a:solidFill>
                  <a:srgbClr val="0070C0"/>
                </a:solidFill>
                <a:latin typeface="+mj-lt"/>
                <a:ea typeface="+mj-ea"/>
                <a:cs typeface="+mj-cs"/>
              </a:rPr>
              <a:t>	</a:t>
            </a:r>
            <a:r>
              <a:rPr lang="nl-NL" sz="2000" b="1" kern="0" dirty="0" err="1">
                <a:solidFill>
                  <a:srgbClr val="0070C0"/>
                </a:solidFill>
                <a:latin typeface="+mj-lt"/>
                <a:ea typeface="+mj-ea"/>
                <a:cs typeface="+mj-cs"/>
              </a:rPr>
              <a:t>Déterminer</a:t>
            </a:r>
            <a:r>
              <a:rPr lang="nl-NL" sz="2000" b="1" kern="0" dirty="0">
                <a:solidFill>
                  <a:srgbClr val="0070C0"/>
                </a:solidFill>
                <a:latin typeface="+mj-lt"/>
                <a:ea typeface="+mj-ea"/>
                <a:cs typeface="+mj-cs"/>
              </a:rPr>
              <a:t> </a:t>
            </a:r>
            <a:r>
              <a:rPr lang="nl-NL" sz="2000" b="1" kern="0" dirty="0" err="1">
                <a:solidFill>
                  <a:srgbClr val="0070C0"/>
                </a:solidFill>
                <a:latin typeface="+mj-lt"/>
                <a:ea typeface="+mj-ea"/>
                <a:cs typeface="+mj-cs"/>
              </a:rPr>
              <a:t>l’emplacement</a:t>
            </a:r>
            <a:r>
              <a:rPr lang="nl-NL" sz="2000" b="1" kern="0" dirty="0">
                <a:solidFill>
                  <a:srgbClr val="0070C0"/>
                </a:solidFill>
                <a:latin typeface="+mj-lt"/>
                <a:ea typeface="+mj-ea"/>
                <a:cs typeface="+mj-cs"/>
              </a:rPr>
              <a:t> de </a:t>
            </a:r>
            <a:r>
              <a:rPr lang="nl-NL" sz="2000" b="1" kern="0" dirty="0" err="1">
                <a:solidFill>
                  <a:srgbClr val="0070C0"/>
                </a:solidFill>
                <a:latin typeface="+mj-lt"/>
                <a:ea typeface="+mj-ea"/>
                <a:cs typeface="+mj-cs"/>
              </a:rPr>
              <a:t>l’annonceur</a:t>
            </a:r>
            <a:endParaRPr lang="en-US" sz="2000" b="1" kern="0" dirty="0">
              <a:solidFill>
                <a:srgbClr val="0070C0"/>
              </a:solidFill>
              <a:latin typeface="+mj-lt"/>
              <a:ea typeface="+mj-ea"/>
              <a:cs typeface="+mj-cs"/>
            </a:endParaRPr>
          </a:p>
        </p:txBody>
      </p:sp>
      <p:sp>
        <p:nvSpPr>
          <p:cNvPr id="16" name="Rounded Rectangle 15"/>
          <p:cNvSpPr/>
          <p:nvPr/>
        </p:nvSpPr>
        <p:spPr bwMode="auto">
          <a:xfrm>
            <a:off x="2063552" y="1268760"/>
            <a:ext cx="8640960" cy="980282"/>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GB" sz="1400" dirty="0" err="1">
                <a:solidFill>
                  <a:srgbClr val="0070C0"/>
                </a:solidFill>
                <a:latin typeface="+mn-lt"/>
              </a:rPr>
              <a:t>L’emplacement</a:t>
            </a:r>
            <a:r>
              <a:rPr lang="en-GB" sz="1400" dirty="0">
                <a:solidFill>
                  <a:srgbClr val="0070C0"/>
                </a:solidFill>
                <a:latin typeface="+mn-lt"/>
              </a:rPr>
              <a:t> de </a:t>
            </a:r>
            <a:r>
              <a:rPr lang="en-GB" sz="1400" dirty="0" err="1">
                <a:solidFill>
                  <a:srgbClr val="0070C0"/>
                </a:solidFill>
                <a:latin typeface="+mn-lt"/>
              </a:rPr>
              <a:t>l’annonceur</a:t>
            </a:r>
            <a:r>
              <a:rPr lang="en-GB" sz="1400" dirty="0">
                <a:solidFill>
                  <a:srgbClr val="0070C0"/>
                </a:solidFill>
                <a:latin typeface="+mn-lt"/>
              </a:rPr>
              <a:t> sur le terrain a </a:t>
            </a:r>
            <a:r>
              <a:rPr lang="en-GB" sz="1400" dirty="0" err="1">
                <a:solidFill>
                  <a:srgbClr val="0070C0"/>
                </a:solidFill>
                <a:latin typeface="+mn-lt"/>
              </a:rPr>
              <a:t>dû</a:t>
            </a:r>
            <a:r>
              <a:rPr lang="en-GB" sz="1400" dirty="0">
                <a:solidFill>
                  <a:srgbClr val="0070C0"/>
                </a:solidFill>
                <a:latin typeface="+mn-lt"/>
              </a:rPr>
              <a:t> </a:t>
            </a:r>
            <a:r>
              <a:rPr lang="en-GB" sz="1400" dirty="0" err="1">
                <a:solidFill>
                  <a:srgbClr val="0070C0"/>
                </a:solidFill>
                <a:latin typeface="+mn-lt"/>
              </a:rPr>
              <a:t>être</a:t>
            </a:r>
            <a:r>
              <a:rPr lang="en-GB" sz="1400" dirty="0">
                <a:solidFill>
                  <a:srgbClr val="0070C0"/>
                </a:solidFill>
                <a:latin typeface="+mn-lt"/>
              </a:rPr>
              <a:t> </a:t>
            </a:r>
            <a:r>
              <a:rPr lang="en-GB" sz="1400" dirty="0" err="1">
                <a:solidFill>
                  <a:srgbClr val="0070C0"/>
                </a:solidFill>
                <a:latin typeface="+mn-lt"/>
              </a:rPr>
              <a:t>déterminée</a:t>
            </a:r>
            <a:r>
              <a:rPr lang="en-GB" sz="1400" dirty="0">
                <a:solidFill>
                  <a:srgbClr val="0070C0"/>
                </a:solidFill>
                <a:latin typeface="+mn-lt"/>
              </a:rPr>
              <a:t> </a:t>
            </a:r>
            <a:r>
              <a:rPr lang="en-GB" sz="1400" dirty="0" err="1">
                <a:solidFill>
                  <a:srgbClr val="0070C0"/>
                </a:solidFill>
                <a:latin typeface="+mn-lt"/>
              </a:rPr>
              <a:t>préalablement</a:t>
            </a:r>
            <a:r>
              <a:rPr lang="en-GB" sz="1400" dirty="0">
                <a:solidFill>
                  <a:srgbClr val="0070C0"/>
                </a:solidFill>
                <a:latin typeface="+mn-lt"/>
              </a:rPr>
              <a:t> (</a:t>
            </a:r>
            <a:r>
              <a:rPr lang="en-GB" sz="1400" dirty="0" err="1">
                <a:solidFill>
                  <a:srgbClr val="0070C0"/>
                </a:solidFill>
                <a:latin typeface="+mn-lt"/>
              </a:rPr>
              <a:t>voir</a:t>
            </a:r>
            <a:r>
              <a:rPr lang="en-GB" sz="1400" dirty="0">
                <a:solidFill>
                  <a:srgbClr val="0070C0"/>
                </a:solidFill>
                <a:latin typeface="+mn-lt"/>
              </a:rPr>
              <a:t> phase : “Validation de </a:t>
            </a:r>
            <a:r>
              <a:rPr lang="en-GB" sz="1400" dirty="0" err="1">
                <a:solidFill>
                  <a:srgbClr val="0070C0"/>
                </a:solidFill>
                <a:latin typeface="+mn-lt"/>
              </a:rPr>
              <a:t>l’étude</a:t>
            </a:r>
            <a:r>
              <a:rPr lang="en-GB" sz="1400" dirty="0">
                <a:solidFill>
                  <a:srgbClr val="0070C0"/>
                </a:solidFill>
                <a:latin typeface="+mn-lt"/>
              </a:rPr>
              <a:t> </a:t>
            </a:r>
            <a:r>
              <a:rPr lang="en-GB" sz="1400" dirty="0" err="1">
                <a:solidFill>
                  <a:srgbClr val="0070C0"/>
                </a:solidFill>
                <a:latin typeface="+mn-lt"/>
              </a:rPr>
              <a:t>théorique</a:t>
            </a:r>
            <a:r>
              <a:rPr lang="en-GB" sz="1400" dirty="0">
                <a:solidFill>
                  <a:srgbClr val="0070C0"/>
                </a:solidFill>
                <a:latin typeface="+mn-lt"/>
              </a:rPr>
              <a:t> sur le terrain”), </a:t>
            </a:r>
            <a:r>
              <a:rPr lang="en-GB" sz="1400" dirty="0" err="1">
                <a:solidFill>
                  <a:srgbClr val="0070C0"/>
                </a:solidFill>
                <a:latin typeface="+mn-lt"/>
              </a:rPr>
              <a:t>afin</a:t>
            </a:r>
            <a:r>
              <a:rPr lang="en-GB" sz="1400" dirty="0">
                <a:solidFill>
                  <a:srgbClr val="0070C0"/>
                </a:solidFill>
                <a:latin typeface="+mn-lt"/>
              </a:rPr>
              <a:t> d’être </a:t>
            </a:r>
            <a:r>
              <a:rPr lang="en-GB" sz="1400" dirty="0" err="1">
                <a:solidFill>
                  <a:srgbClr val="0070C0"/>
                </a:solidFill>
                <a:latin typeface="+mn-lt"/>
              </a:rPr>
              <a:t>en</a:t>
            </a:r>
            <a:r>
              <a:rPr lang="en-GB" sz="1400" dirty="0">
                <a:solidFill>
                  <a:srgbClr val="0070C0"/>
                </a:solidFill>
                <a:latin typeface="+mn-lt"/>
              </a:rPr>
              <a:t> </a:t>
            </a:r>
            <a:r>
              <a:rPr lang="en-GB" sz="1400" dirty="0" err="1">
                <a:solidFill>
                  <a:srgbClr val="0070C0"/>
                </a:solidFill>
                <a:latin typeface="+mn-lt"/>
              </a:rPr>
              <a:t>mesure</a:t>
            </a:r>
            <a:r>
              <a:rPr lang="en-GB" sz="1400" dirty="0">
                <a:solidFill>
                  <a:srgbClr val="0070C0"/>
                </a:solidFill>
                <a:latin typeface="+mn-lt"/>
              </a:rPr>
              <a:t> de </a:t>
            </a:r>
            <a:r>
              <a:rPr lang="en-GB" sz="1400" dirty="0" err="1">
                <a:solidFill>
                  <a:srgbClr val="0070C0"/>
                </a:solidFill>
                <a:latin typeface="+mn-lt"/>
              </a:rPr>
              <a:t>vérifier</a:t>
            </a:r>
            <a:r>
              <a:rPr lang="en-GB" sz="1400" dirty="0">
                <a:solidFill>
                  <a:srgbClr val="0070C0"/>
                </a:solidFill>
                <a:latin typeface="+mn-lt"/>
              </a:rPr>
              <a:t> </a:t>
            </a:r>
            <a:r>
              <a:rPr lang="en-GB" sz="1400" dirty="0" err="1">
                <a:solidFill>
                  <a:srgbClr val="0070C0"/>
                </a:solidFill>
                <a:latin typeface="+mn-lt"/>
              </a:rPr>
              <a:t>si</a:t>
            </a:r>
            <a:r>
              <a:rPr lang="en-GB" sz="1400" dirty="0">
                <a:solidFill>
                  <a:srgbClr val="0070C0"/>
                </a:solidFill>
                <a:latin typeface="+mn-lt"/>
              </a:rPr>
              <a:t> la </a:t>
            </a:r>
            <a:r>
              <a:rPr lang="en-GB" sz="1400" dirty="0" err="1">
                <a:solidFill>
                  <a:srgbClr val="0070C0"/>
                </a:solidFill>
                <a:latin typeface="+mn-lt"/>
              </a:rPr>
              <a:t>visibilité</a:t>
            </a:r>
            <a:r>
              <a:rPr lang="en-GB" sz="1400" dirty="0">
                <a:solidFill>
                  <a:srgbClr val="0070C0"/>
                </a:solidFill>
                <a:latin typeface="+mn-lt"/>
              </a:rPr>
              <a:t> des points de </a:t>
            </a:r>
            <a:r>
              <a:rPr lang="en-GB" sz="1400" dirty="0" err="1">
                <a:solidFill>
                  <a:srgbClr val="0070C0"/>
                </a:solidFill>
                <a:latin typeface="+mn-lt"/>
              </a:rPr>
              <a:t>détection</a:t>
            </a:r>
            <a:r>
              <a:rPr lang="en-GB" sz="1400" dirty="0">
                <a:solidFill>
                  <a:srgbClr val="0070C0"/>
                </a:solidFill>
                <a:latin typeface="+mn-lt"/>
              </a:rPr>
              <a:t> et les </a:t>
            </a:r>
            <a:r>
              <a:rPr lang="en-GB" sz="1400" dirty="0" err="1">
                <a:solidFill>
                  <a:srgbClr val="0070C0"/>
                </a:solidFill>
                <a:latin typeface="+mn-lt"/>
              </a:rPr>
              <a:t>postes</a:t>
            </a:r>
            <a:r>
              <a:rPr lang="en-GB" sz="1400" dirty="0">
                <a:solidFill>
                  <a:srgbClr val="0070C0"/>
                </a:solidFill>
                <a:latin typeface="+mn-lt"/>
              </a:rPr>
              <a:t> de travail par </a:t>
            </a:r>
            <a:r>
              <a:rPr lang="en-GB" sz="1400" dirty="0" err="1">
                <a:solidFill>
                  <a:srgbClr val="0070C0"/>
                </a:solidFill>
                <a:latin typeface="+mn-lt"/>
              </a:rPr>
              <a:t>l’annonceur</a:t>
            </a:r>
            <a:r>
              <a:rPr lang="en-GB" sz="1400" dirty="0">
                <a:solidFill>
                  <a:srgbClr val="0070C0"/>
                </a:solidFill>
                <a:latin typeface="+mn-lt"/>
              </a:rPr>
              <a:t> </a:t>
            </a:r>
            <a:r>
              <a:rPr lang="en-GB" sz="1400" dirty="0" err="1">
                <a:solidFill>
                  <a:srgbClr val="0070C0"/>
                </a:solidFill>
                <a:latin typeface="+mn-lt"/>
              </a:rPr>
              <a:t>est</a:t>
            </a:r>
            <a:r>
              <a:rPr lang="en-GB" sz="1400" dirty="0">
                <a:solidFill>
                  <a:srgbClr val="0070C0"/>
                </a:solidFill>
                <a:latin typeface="+mn-lt"/>
              </a:rPr>
              <a:t> </a:t>
            </a:r>
            <a:r>
              <a:rPr lang="en-GB" sz="1400" dirty="0" err="1">
                <a:solidFill>
                  <a:srgbClr val="0070C0"/>
                </a:solidFill>
                <a:latin typeface="+mn-lt"/>
              </a:rPr>
              <a:t>garantie</a:t>
            </a:r>
            <a:r>
              <a:rPr lang="en-GB" sz="1400" dirty="0">
                <a:solidFill>
                  <a:srgbClr val="0070C0"/>
                </a:solidFill>
                <a:latin typeface="+mn-lt"/>
              </a:rPr>
              <a:t> sur le terrain. </a:t>
            </a:r>
            <a:endParaRPr lang="nl-NL" sz="1400" dirty="0">
              <a:solidFill>
                <a:srgbClr val="0070C0"/>
              </a:solidFill>
              <a:latin typeface="+mn-lt"/>
            </a:endParaRPr>
          </a:p>
        </p:txBody>
      </p:sp>
      <p:pic>
        <p:nvPicPr>
          <p:cNvPr id="17" name="Picture 2"/>
          <p:cNvPicPr>
            <a:picLocks noChangeAspect="1" noChangeArrowheads="1"/>
          </p:cNvPicPr>
          <p:nvPr/>
        </p:nvPicPr>
        <p:blipFill>
          <a:blip r:embed="rId2"/>
          <a:srcRect/>
          <a:stretch>
            <a:fillRect/>
          </a:stretch>
        </p:blipFill>
        <p:spPr bwMode="auto">
          <a:xfrm>
            <a:off x="1487488" y="1273861"/>
            <a:ext cx="471168" cy="637061"/>
          </a:xfrm>
          <a:prstGeom prst="rect">
            <a:avLst/>
          </a:prstGeom>
          <a:noFill/>
          <a:ln w="9525">
            <a:noFill/>
            <a:miter lim="800000"/>
            <a:headEnd/>
            <a:tailEnd/>
          </a:ln>
        </p:spPr>
      </p:pic>
      <p:sp>
        <p:nvSpPr>
          <p:cNvPr id="18" name="Text Placeholder 2"/>
          <p:cNvSpPr txBox="1">
            <a:spLocks/>
          </p:cNvSpPr>
          <p:nvPr/>
        </p:nvSpPr>
        <p:spPr>
          <a:xfrm>
            <a:off x="8909409" y="236605"/>
            <a:ext cx="3072276"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Annonceur</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3: </a:t>
            </a:r>
            <a:r>
              <a:rPr lang="en-GB" sz="900" kern="0" dirty="0" err="1">
                <a:latin typeface="Calibri" panose="020F0502020204030204" pitchFamily="34" charset="0"/>
                <a:cs typeface="Calibri" panose="020F0502020204030204" pitchFamily="34" charset="0"/>
              </a:rPr>
              <a:t>Déterminer</a:t>
            </a:r>
            <a:r>
              <a:rPr lang="en-GB" sz="900" kern="0" dirty="0">
                <a:latin typeface="Calibri" panose="020F0502020204030204" pitchFamily="34" charset="0"/>
                <a:cs typeface="Calibri" panose="020F0502020204030204" pitchFamily="34" charset="0"/>
              </a:rPr>
              <a:t> </a:t>
            </a:r>
            <a:r>
              <a:rPr lang="en-GB" sz="900" kern="0" dirty="0" err="1">
                <a:latin typeface="Calibri" panose="020F0502020204030204" pitchFamily="34" charset="0"/>
                <a:cs typeface="Calibri" panose="020F0502020204030204" pitchFamily="34" charset="0"/>
              </a:rPr>
              <a:t>l’emplacement</a:t>
            </a:r>
            <a:r>
              <a:rPr lang="en-GB" sz="900" kern="0" dirty="0">
                <a:latin typeface="Calibri" panose="020F0502020204030204" pitchFamily="34" charset="0"/>
                <a:cs typeface="Calibri" panose="020F0502020204030204" pitchFamily="34" charset="0"/>
              </a:rPr>
              <a:t> de </a:t>
            </a:r>
            <a:r>
              <a:rPr lang="en-GB" sz="900" kern="0" dirty="0" err="1">
                <a:latin typeface="Calibri" panose="020F0502020204030204" pitchFamily="34" charset="0"/>
                <a:cs typeface="Calibri" panose="020F0502020204030204" pitchFamily="34" charset="0"/>
              </a:rPr>
              <a:t>l’annonceur</a:t>
            </a:r>
            <a:endParaRPr lang="en-GB" sz="900" kern="0" dirty="0">
              <a:latin typeface="Calibri" panose="020F0502020204030204" pitchFamily="34" charset="0"/>
              <a:cs typeface="Calibri" panose="020F0502020204030204" pitchFamily="34" charset="0"/>
            </a:endParaRPr>
          </a:p>
        </p:txBody>
      </p:sp>
      <p:grpSp>
        <p:nvGrpSpPr>
          <p:cNvPr id="41" name="Group 40"/>
          <p:cNvGrpSpPr/>
          <p:nvPr/>
        </p:nvGrpSpPr>
        <p:grpSpPr>
          <a:xfrm>
            <a:off x="2927648" y="2348880"/>
            <a:ext cx="7624736" cy="2448272"/>
            <a:chOff x="1839392" y="1220026"/>
            <a:chExt cx="7352952" cy="3139028"/>
          </a:xfrm>
        </p:grpSpPr>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5014" y="1220026"/>
              <a:ext cx="1347358" cy="1095831"/>
            </a:xfrm>
            <a:prstGeom prst="rect">
              <a:avLst/>
            </a:prstGeom>
          </p:spPr>
        </p:pic>
        <p:cxnSp>
          <p:nvCxnSpPr>
            <p:cNvPr id="43" name="Straight Connector 14"/>
            <p:cNvCxnSpPr/>
            <p:nvPr/>
          </p:nvCxnSpPr>
          <p:spPr bwMode="auto">
            <a:xfrm flipV="1">
              <a:off x="2506919" y="3518334"/>
              <a:ext cx="6186138" cy="26900"/>
            </a:xfrm>
            <a:prstGeom prst="line">
              <a:avLst/>
            </a:prstGeom>
            <a:solidFill>
              <a:schemeClr val="accent1"/>
            </a:solidFill>
            <a:ln w="22225" cap="flat" cmpd="sng" algn="ctr">
              <a:solidFill>
                <a:srgbClr val="0070C0"/>
              </a:solidFill>
              <a:prstDash val="solid"/>
              <a:round/>
              <a:headEnd type="none" w="med" len="med"/>
              <a:tailEnd type="none" w="med" len="med"/>
            </a:ln>
            <a:effectLst/>
          </p:spPr>
        </p:cxnSp>
        <p:cxnSp>
          <p:nvCxnSpPr>
            <p:cNvPr id="44" name="Straight Connector 14"/>
            <p:cNvCxnSpPr/>
            <p:nvPr/>
          </p:nvCxnSpPr>
          <p:spPr bwMode="auto">
            <a:xfrm flipV="1">
              <a:off x="2506919" y="4209022"/>
              <a:ext cx="6186138" cy="2690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45" name="Chevron 29"/>
            <p:cNvSpPr>
              <a:spLocks noChangeArrowheads="1"/>
            </p:cNvSpPr>
            <p:nvPr/>
          </p:nvSpPr>
          <p:spPr bwMode="auto">
            <a:xfrm>
              <a:off x="2979713" y="3469459"/>
              <a:ext cx="107762" cy="149005"/>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6" name="Chevron 30"/>
            <p:cNvSpPr>
              <a:spLocks noChangeAspect="1"/>
            </p:cNvSpPr>
            <p:nvPr/>
          </p:nvSpPr>
          <p:spPr bwMode="auto">
            <a:xfrm flipH="1">
              <a:off x="2972325" y="4164995"/>
              <a:ext cx="107762" cy="149004"/>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7" name="Oval 63"/>
            <p:cNvSpPr>
              <a:spLocks noChangeArrowheads="1"/>
            </p:cNvSpPr>
            <p:nvPr/>
          </p:nvSpPr>
          <p:spPr bwMode="auto">
            <a:xfrm>
              <a:off x="3375081" y="3488303"/>
              <a:ext cx="80223" cy="111344"/>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8" name="Rectangle 18"/>
            <p:cNvSpPr>
              <a:spLocks noChangeArrowheads="1"/>
            </p:cNvSpPr>
            <p:nvPr/>
          </p:nvSpPr>
          <p:spPr bwMode="auto">
            <a:xfrm>
              <a:off x="8300490" y="3456023"/>
              <a:ext cx="92196" cy="124443"/>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9" name="TextBox 48"/>
            <p:cNvSpPr txBox="1"/>
            <p:nvPr/>
          </p:nvSpPr>
          <p:spPr>
            <a:xfrm>
              <a:off x="2495600" y="3018842"/>
              <a:ext cx="679115" cy="289251"/>
            </a:xfrm>
            <a:prstGeom prst="rect">
              <a:avLst/>
            </a:prstGeom>
            <a:noFill/>
          </p:spPr>
          <p:txBody>
            <a:bodyPr wrap="square" rtlCol="0">
              <a:spAutoFit/>
            </a:bodyPr>
            <a:lstStyle/>
            <a:p>
              <a:r>
                <a:rPr lang="en-GB" sz="1000" b="1" dirty="0">
                  <a:latin typeface="+mn-lt"/>
                </a:rPr>
                <a:t>Namur</a:t>
              </a:r>
              <a:r>
                <a:rPr lang="en-GB" sz="1200" dirty="0"/>
                <a:t> </a:t>
              </a:r>
            </a:p>
          </p:txBody>
        </p:sp>
        <p:sp>
          <p:nvSpPr>
            <p:cNvPr id="50" name="TextBox 49"/>
            <p:cNvSpPr txBox="1"/>
            <p:nvPr/>
          </p:nvSpPr>
          <p:spPr>
            <a:xfrm>
              <a:off x="8228005" y="2997709"/>
              <a:ext cx="964339" cy="289251"/>
            </a:xfrm>
            <a:prstGeom prst="rect">
              <a:avLst/>
            </a:prstGeom>
            <a:noFill/>
          </p:spPr>
          <p:txBody>
            <a:bodyPr wrap="square" rtlCol="0">
              <a:spAutoFit/>
            </a:bodyPr>
            <a:lstStyle/>
            <a:p>
              <a:r>
                <a:rPr lang="en-GB" sz="1000" b="1" dirty="0">
                  <a:latin typeface="+mn-lt"/>
                </a:rPr>
                <a:t>Arlon</a:t>
              </a:r>
              <a:r>
                <a:rPr lang="en-GB" sz="1200" dirty="0"/>
                <a:t> </a:t>
              </a: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6165" y="1767358"/>
              <a:ext cx="131462" cy="307951"/>
            </a:xfrm>
            <a:prstGeom prst="rect">
              <a:avLst/>
            </a:prstGeom>
          </p:spPr>
        </p:pic>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3181" y="1343647"/>
              <a:ext cx="124497" cy="291633"/>
            </a:xfrm>
            <a:prstGeom prst="rect">
              <a:avLst/>
            </a:prstGeom>
          </p:spPr>
        </p:pic>
        <p:cxnSp>
          <p:nvCxnSpPr>
            <p:cNvPr id="53" name="Straight Arrow Connector 52"/>
            <p:cNvCxnSpPr/>
            <p:nvPr/>
          </p:nvCxnSpPr>
          <p:spPr>
            <a:xfrm flipH="1">
              <a:off x="3450413" y="2454447"/>
              <a:ext cx="1913697" cy="1014707"/>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569144" y="2454447"/>
              <a:ext cx="2727171" cy="100521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1" idx="3"/>
              <a:endCxn id="52" idx="1"/>
            </p:cNvCxnSpPr>
            <p:nvPr/>
          </p:nvCxnSpPr>
          <p:spPr>
            <a:xfrm flipV="1">
              <a:off x="5497627" y="1489464"/>
              <a:ext cx="1225554" cy="431870"/>
            </a:xfrm>
            <a:prstGeom prst="straightConnector1">
              <a:avLst/>
            </a:prstGeom>
            <a:ln w="19050">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6" name="Picture 55" descr="D:\Documents And Settings\GQR7802\Local Settings\Temporary Internet Files\Content.IE5\HNYX0581\MC900441310[1].png"/>
            <p:cNvPicPr/>
            <p:nvPr/>
          </p:nvPicPr>
          <p:blipFill>
            <a:blip r:embed="rId6" cstate="print"/>
            <a:srcRect/>
            <a:stretch>
              <a:fillRect/>
            </a:stretch>
          </p:blipFill>
          <p:spPr bwMode="auto">
            <a:xfrm>
              <a:off x="5976078" y="1560007"/>
              <a:ext cx="185829" cy="254126"/>
            </a:xfrm>
            <a:prstGeom prst="rect">
              <a:avLst/>
            </a:prstGeom>
            <a:noFill/>
          </p:spPr>
        </p:pic>
        <p:pic>
          <p:nvPicPr>
            <p:cNvPr id="57" name="Picture 56" descr="D:\Documents And Settings\GQR7802\Local Settings\Temporary Internet Files\Content.IE5\HNYX0581\MC900441310[1].png"/>
            <p:cNvPicPr/>
            <p:nvPr/>
          </p:nvPicPr>
          <p:blipFill>
            <a:blip r:embed="rId6" cstate="print"/>
            <a:srcRect/>
            <a:stretch>
              <a:fillRect/>
            </a:stretch>
          </p:blipFill>
          <p:spPr bwMode="auto">
            <a:xfrm>
              <a:off x="4193465" y="2908970"/>
              <a:ext cx="185828" cy="254126"/>
            </a:xfrm>
            <a:prstGeom prst="rect">
              <a:avLst/>
            </a:prstGeom>
            <a:noFill/>
          </p:spPr>
        </p:pic>
        <p:cxnSp>
          <p:nvCxnSpPr>
            <p:cNvPr id="58" name="Straight Arrow Connector 57"/>
            <p:cNvCxnSpPr/>
            <p:nvPr/>
          </p:nvCxnSpPr>
          <p:spPr>
            <a:xfrm flipH="1">
              <a:off x="5577388" y="1911746"/>
              <a:ext cx="983211" cy="350710"/>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9" name="Picture 58" descr="D:\Documents And Settings\GQR7802\Local Settings\Temporary Internet Files\Content.IE5\HNYX0581\MC900441310[1].png"/>
            <p:cNvPicPr/>
            <p:nvPr/>
          </p:nvPicPr>
          <p:blipFill>
            <a:blip r:embed="rId6" cstate="print"/>
            <a:srcRect/>
            <a:stretch>
              <a:fillRect/>
            </a:stretch>
          </p:blipFill>
          <p:spPr bwMode="auto">
            <a:xfrm>
              <a:off x="7257857" y="2961515"/>
              <a:ext cx="185828" cy="254126"/>
            </a:xfrm>
            <a:prstGeom prst="rect">
              <a:avLst/>
            </a:prstGeom>
            <a:noFill/>
          </p:spPr>
        </p:pic>
        <p:pic>
          <p:nvPicPr>
            <p:cNvPr id="60" name="Picture 59" descr="D:\Documents And Settings\GQR7802\Local Settings\Temporary Internet Files\Content.IE5\HNYX0581\MC900441310[1].png"/>
            <p:cNvPicPr/>
            <p:nvPr/>
          </p:nvPicPr>
          <p:blipFill>
            <a:blip r:embed="rId6" cstate="print"/>
            <a:srcRect/>
            <a:stretch>
              <a:fillRect/>
            </a:stretch>
          </p:blipFill>
          <p:spPr bwMode="auto">
            <a:xfrm>
              <a:off x="5976078" y="1944728"/>
              <a:ext cx="185829" cy="254126"/>
            </a:xfrm>
            <a:prstGeom prst="rect">
              <a:avLst/>
            </a:prstGeom>
            <a:noFill/>
          </p:spPr>
        </p:pic>
        <p:sp>
          <p:nvSpPr>
            <p:cNvPr id="61" name="TextBox 60"/>
            <p:cNvSpPr txBox="1"/>
            <p:nvPr/>
          </p:nvSpPr>
          <p:spPr>
            <a:xfrm>
              <a:off x="1839392" y="3383378"/>
              <a:ext cx="900400" cy="276999"/>
            </a:xfrm>
            <a:prstGeom prst="rect">
              <a:avLst/>
            </a:prstGeom>
            <a:noFill/>
          </p:spPr>
          <p:txBody>
            <a:bodyPr wrap="square" rtlCol="0">
              <a:spAutoFit/>
            </a:bodyPr>
            <a:lstStyle/>
            <a:p>
              <a:pPr algn="ctr"/>
              <a:r>
                <a:rPr lang="en-GB" sz="1200" b="1" dirty="0">
                  <a:latin typeface="+mn-lt"/>
                </a:rPr>
                <a:t>A</a:t>
              </a:r>
              <a:r>
                <a:rPr lang="en-GB" sz="1200" dirty="0"/>
                <a:t> </a:t>
              </a:r>
            </a:p>
          </p:txBody>
        </p:sp>
        <p:sp>
          <p:nvSpPr>
            <p:cNvPr id="62" name="TextBox 61"/>
            <p:cNvSpPr txBox="1"/>
            <p:nvPr/>
          </p:nvSpPr>
          <p:spPr>
            <a:xfrm>
              <a:off x="1839392" y="4082055"/>
              <a:ext cx="900400" cy="276999"/>
            </a:xfrm>
            <a:prstGeom prst="rect">
              <a:avLst/>
            </a:prstGeom>
            <a:noFill/>
          </p:spPr>
          <p:txBody>
            <a:bodyPr wrap="square" rtlCol="0">
              <a:spAutoFit/>
            </a:bodyPr>
            <a:lstStyle/>
            <a:p>
              <a:pPr algn="ctr"/>
              <a:r>
                <a:rPr lang="en-GB" sz="1200" b="1" dirty="0">
                  <a:latin typeface="+mn-lt"/>
                </a:rPr>
                <a:t>B</a:t>
              </a:r>
              <a:r>
                <a:rPr lang="en-GB" sz="1200" dirty="0"/>
                <a:t> </a:t>
              </a:r>
            </a:p>
          </p:txBody>
        </p:sp>
        <p:cxnSp>
          <p:nvCxnSpPr>
            <p:cNvPr id="63" name="Straight Connector 111"/>
            <p:cNvCxnSpPr/>
            <p:nvPr/>
          </p:nvCxnSpPr>
          <p:spPr bwMode="auto">
            <a:xfrm>
              <a:off x="2640055" y="2822924"/>
              <a:ext cx="585817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64" name="Rechte verbindingslijn met pijl 102"/>
            <p:cNvCxnSpPr/>
            <p:nvPr/>
          </p:nvCxnSpPr>
          <p:spPr bwMode="auto">
            <a:xfrm>
              <a:off x="6216618" y="2822924"/>
              <a:ext cx="0" cy="695419"/>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5" name="Tekstvak 104"/>
            <p:cNvSpPr txBox="1"/>
            <p:nvPr/>
          </p:nvSpPr>
          <p:spPr bwMode="auto">
            <a:xfrm>
              <a:off x="5920243" y="3047601"/>
              <a:ext cx="865187" cy="246063"/>
            </a:xfrm>
            <a:prstGeom prst="rect">
              <a:avLst/>
            </a:prstGeom>
            <a:noFill/>
            <a:ln w="9525">
              <a:noFill/>
            </a:ln>
          </p:spPr>
          <p:txBody>
            <a:bodyPr>
              <a:spAutoFit/>
            </a:bodyPr>
            <a:lstStyle/>
            <a:p>
              <a:pPr algn="ctr">
                <a:defRPr/>
              </a:pPr>
              <a:r>
                <a:rPr lang="nl-BE" sz="1000" dirty="0">
                  <a:solidFill>
                    <a:schemeClr val="accent3"/>
                  </a:solidFill>
                </a:rPr>
                <a:t>DS</a:t>
              </a:r>
            </a:p>
          </p:txBody>
        </p:sp>
        <p:pic>
          <p:nvPicPr>
            <p:cNvPr id="66" name="Picture 65"/>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23490" y1="58239" x2="9396" y2="49432"/>
                          <a14:foregroundMark x1="9396" y1="49148" x2="6040" y2="42330"/>
                          <a14:foregroundMark x1="6040" y1="42330" x2="10738" y2="30682"/>
                          <a14:foregroundMark x1="12081" y1="30398" x2="18792" y2="24716"/>
                          <a14:foregroundMark x1="18792" y1="24716" x2="34899" y2="19602"/>
                          <a14:foregroundMark x1="35570" y1="19034" x2="41611" y2="16477"/>
                          <a14:foregroundMark x1="41611" y1="16477" x2="32215" y2="9659"/>
                          <a14:foregroundMark x1="32215" y1="9375" x2="38255" y2="4545"/>
                          <a14:foregroundMark x1="38255" y1="4545" x2="45638" y2="568"/>
                          <a14:foregroundMark x1="45638" y1="568" x2="57047" y2="1136"/>
                          <a14:foregroundMark x1="57047" y1="1136" x2="63087" y2="2557"/>
                          <a14:foregroundMark x1="63087" y1="2557" x2="63758" y2="4830"/>
                          <a14:foregroundMark x1="63758" y1="4830" x2="70470" y2="6250"/>
                          <a14:foregroundMark x1="70470" y1="6250" x2="71141" y2="10227"/>
                          <a14:foregroundMark x1="71141" y1="10227" x2="69128" y2="12784"/>
                          <a14:foregroundMark x1="69128" y1="12784" x2="66443" y2="14205"/>
                          <a14:foregroundMark x1="66443" y1="14205" x2="61745" y2="17045"/>
                          <a14:foregroundMark x1="63758" y1="17330" x2="79866" y2="22159"/>
                          <a14:foregroundMark x1="79866" y1="22159" x2="87919" y2="25568"/>
                          <a14:foregroundMark x1="87919" y1="25568" x2="96644" y2="33807"/>
                          <a14:foregroundMark x1="96644" y1="33807" x2="99329" y2="38352"/>
                          <a14:foregroundMark x1="84564" y1="43466" x2="86577" y2="45739"/>
                          <a14:foregroundMark x1="88591" y1="45455" x2="88591" y2="45455"/>
                          <a14:foregroundMark x1="84564" y1="45455" x2="84564" y2="63920"/>
                          <a14:foregroundMark x1="85235" y1="64489" x2="80537" y2="64489"/>
                          <a14:foregroundMark x1="80537" y1="64489" x2="75839" y2="81534"/>
                          <a14:foregroundMark x1="75839" y1="81534" x2="75839" y2="87216"/>
                          <a14:foregroundMark x1="75839" y1="87216" x2="79195" y2="92898"/>
                          <a14:foregroundMark x1="79195" y1="93750" x2="91275" y2="93466"/>
                          <a14:foregroundMark x1="91275" y1="93466" x2="92617" y2="96875"/>
                          <a14:foregroundMark x1="87919" y1="98011" x2="75168" y2="96591"/>
                          <a14:foregroundMark x1="75168" y1="96591" x2="69799" y2="96023"/>
                          <a14:foregroundMark x1="69799" y1="96023" x2="69799" y2="97159"/>
                          <a14:foregroundMark x1="69799" y1="97159" x2="60403" y2="96023"/>
                          <a14:foregroundMark x1="60403" y1="96023" x2="57047" y2="66761"/>
                          <a14:foregroundMark x1="56376" y1="67614" x2="48993" y2="81250"/>
                          <a14:foregroundMark x1="48993" y1="81250" x2="46980" y2="89773"/>
                          <a14:foregroundMark x1="46980" y1="89773" x2="46980" y2="93750"/>
                          <a14:foregroundMark x1="46980" y1="93750" x2="43624" y2="95739"/>
                          <a14:foregroundMark x1="43624" y1="95739" x2="42282" y2="99148"/>
                          <a14:foregroundMark x1="42282" y1="99148" x2="28859" y2="99432"/>
                          <a14:foregroundMark x1="28859" y1="99432" x2="28188" y2="98295"/>
                          <a14:foregroundMark x1="28188" y1="98295" x2="32215" y2="95739"/>
                          <a14:foregroundMark x1="32215" y1="95739" x2="29530" y2="92045"/>
                          <a14:foregroundMark x1="29530" y1="92045" x2="33557" y2="73580"/>
                          <a14:foregroundMark x1="33557" y1="73295" x2="32215" y2="64773"/>
                          <a14:foregroundMark x1="32215" y1="64773" x2="24161" y2="64205"/>
                          <a14:foregroundMark x1="24161" y1="64205" x2="25503" y2="58239"/>
                          <a14:foregroundMark x1="54362" y1="12784" x2="54362" y2="12784"/>
                          <a14:foregroundMark x1="92617" y1="40057" x2="92617" y2="40057"/>
                          <a14:foregroundMark x1="50336" y1="11080" x2="50336" y2="11080"/>
                          <a14:backgroundMark x1="12081" y1="18466" x2="12081" y2="18466"/>
                          <a14:backgroundMark x1="87248" y1="16193" x2="87248" y2="16193"/>
                          <a14:backgroundMark x1="94631" y1="72443" x2="94631" y2="72443"/>
                          <a14:backgroundMark x1="16779" y1="73295" x2="16779" y2="73295"/>
                        </a14:backgroundRemoval>
                      </a14:imgEffect>
                    </a14:imgLayer>
                  </a14:imgProps>
                </a:ext>
                <a:ext uri="{28A0092B-C50C-407E-A947-70E740481C1C}">
                  <a14:useLocalDpi xmlns:a14="http://schemas.microsoft.com/office/drawing/2010/main" val="0"/>
                </a:ext>
              </a:extLst>
            </a:blip>
            <a:stretch>
              <a:fillRect/>
            </a:stretch>
          </p:blipFill>
          <p:spPr>
            <a:xfrm>
              <a:off x="5303177" y="2159375"/>
              <a:ext cx="270035" cy="636194"/>
            </a:xfrm>
            <a:prstGeom prst="rect">
              <a:avLst/>
            </a:prstGeom>
            <a:ln w="0">
              <a:noFill/>
            </a:ln>
          </p:spPr>
        </p:pic>
      </p:grpSp>
      <p:sp>
        <p:nvSpPr>
          <p:cNvPr id="33" name="Rounded Rectangle 32"/>
          <p:cNvSpPr/>
          <p:nvPr/>
        </p:nvSpPr>
        <p:spPr bwMode="auto">
          <a:xfrm>
            <a:off x="2063552" y="4900798"/>
            <a:ext cx="8640960" cy="1769854"/>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en-US" sz="1400" dirty="0">
              <a:solidFill>
                <a:schemeClr val="accent2"/>
              </a:solidFill>
              <a:latin typeface="+mn-lt"/>
            </a:endParaRPr>
          </a:p>
          <a:p>
            <a:pPr algn="just"/>
            <a:r>
              <a:rPr lang="en-US" sz="1400" dirty="0" err="1">
                <a:solidFill>
                  <a:schemeClr val="accent2"/>
                </a:solidFill>
                <a:latin typeface="+mn-lt"/>
              </a:rPr>
              <a:t>L’annonceur</a:t>
            </a:r>
            <a:r>
              <a:rPr lang="en-US" sz="1400" dirty="0">
                <a:solidFill>
                  <a:schemeClr val="accent2"/>
                </a:solidFill>
                <a:latin typeface="+mn-lt"/>
              </a:rPr>
              <a:t> </a:t>
            </a:r>
            <a:r>
              <a:rPr lang="en-US" sz="1400" dirty="0" err="1">
                <a:solidFill>
                  <a:schemeClr val="accent2"/>
                </a:solidFill>
                <a:latin typeface="+mn-lt"/>
              </a:rPr>
              <a:t>doit</a:t>
            </a:r>
            <a:r>
              <a:rPr lang="en-US" sz="1400" dirty="0">
                <a:solidFill>
                  <a:schemeClr val="accent2"/>
                </a:solidFill>
                <a:latin typeface="+mn-lt"/>
              </a:rPr>
              <a:t> </a:t>
            </a:r>
            <a:r>
              <a:rPr lang="en-US" sz="1400" dirty="0" err="1">
                <a:solidFill>
                  <a:schemeClr val="accent2"/>
                </a:solidFill>
                <a:latin typeface="+mn-lt"/>
              </a:rPr>
              <a:t>être</a:t>
            </a:r>
            <a:r>
              <a:rPr lang="en-US" sz="1400" dirty="0">
                <a:solidFill>
                  <a:schemeClr val="accent2"/>
                </a:solidFill>
                <a:latin typeface="+mn-lt"/>
              </a:rPr>
              <a:t> </a:t>
            </a:r>
            <a:r>
              <a:rPr lang="en-US" sz="1400" dirty="0" err="1">
                <a:solidFill>
                  <a:schemeClr val="accent2"/>
                </a:solidFill>
                <a:latin typeface="+mn-lt"/>
              </a:rPr>
              <a:t>positionné</a:t>
            </a:r>
            <a:r>
              <a:rPr lang="en-US" sz="1400" dirty="0">
                <a:solidFill>
                  <a:schemeClr val="accent2"/>
                </a:solidFill>
                <a:latin typeface="+mn-lt"/>
              </a:rPr>
              <a:t> de manière à </a:t>
            </a:r>
            <a:r>
              <a:rPr lang="en-US" sz="1400" dirty="0" err="1">
                <a:solidFill>
                  <a:schemeClr val="accent2"/>
                </a:solidFill>
                <a:latin typeface="+mn-lt"/>
              </a:rPr>
              <a:t>pouvoir</a:t>
            </a:r>
            <a:r>
              <a:rPr lang="en-US" sz="1400" dirty="0">
                <a:solidFill>
                  <a:schemeClr val="accent2"/>
                </a:solidFill>
                <a:latin typeface="+mn-lt"/>
              </a:rPr>
              <a:t> </a:t>
            </a:r>
            <a:r>
              <a:rPr lang="en-US" sz="1400" b="1" dirty="0">
                <a:solidFill>
                  <a:schemeClr val="accent2"/>
                </a:solidFill>
                <a:latin typeface="+mn-lt"/>
              </a:rPr>
              <a:t>observer à tout moment les points de </a:t>
            </a:r>
            <a:r>
              <a:rPr lang="en-US" sz="1400" b="1" dirty="0" err="1">
                <a:solidFill>
                  <a:schemeClr val="accent2"/>
                </a:solidFill>
                <a:latin typeface="+mn-lt"/>
              </a:rPr>
              <a:t>détection</a:t>
            </a:r>
            <a:r>
              <a:rPr lang="en-US" sz="1400" b="1" dirty="0">
                <a:solidFill>
                  <a:schemeClr val="accent2"/>
                </a:solidFill>
                <a:latin typeface="+mn-lt"/>
              </a:rPr>
              <a:t> et les </a:t>
            </a:r>
            <a:r>
              <a:rPr lang="en-US" sz="1400" b="1" dirty="0" err="1">
                <a:solidFill>
                  <a:schemeClr val="accent2"/>
                </a:solidFill>
                <a:latin typeface="+mn-lt"/>
              </a:rPr>
              <a:t>postes</a:t>
            </a:r>
            <a:r>
              <a:rPr lang="en-US" sz="1400" b="1" dirty="0">
                <a:solidFill>
                  <a:schemeClr val="accent2"/>
                </a:solidFill>
                <a:latin typeface="+mn-lt"/>
              </a:rPr>
              <a:t> de travail. </a:t>
            </a:r>
          </a:p>
          <a:p>
            <a:pPr algn="just"/>
            <a:endParaRPr lang="en-US" sz="1400" dirty="0">
              <a:solidFill>
                <a:schemeClr val="accent2"/>
              </a:solidFill>
              <a:latin typeface="+mn-lt"/>
            </a:endParaRPr>
          </a:p>
          <a:p>
            <a:pPr algn="just"/>
            <a:r>
              <a:rPr lang="en-US" sz="1400" dirty="0">
                <a:solidFill>
                  <a:schemeClr val="accent2"/>
                </a:solidFill>
                <a:latin typeface="+mn-lt"/>
              </a:rPr>
              <a:t>Il </a:t>
            </a:r>
            <a:r>
              <a:rPr lang="en-US" sz="1400" dirty="0" err="1">
                <a:solidFill>
                  <a:schemeClr val="accent2"/>
                </a:solidFill>
                <a:latin typeface="+mn-lt"/>
              </a:rPr>
              <a:t>doit</a:t>
            </a:r>
            <a:r>
              <a:rPr lang="en-US" sz="1400" dirty="0">
                <a:solidFill>
                  <a:schemeClr val="accent2"/>
                </a:solidFill>
                <a:latin typeface="+mn-lt"/>
              </a:rPr>
              <a:t> </a:t>
            </a:r>
            <a:r>
              <a:rPr lang="en-US" sz="1400" dirty="0" err="1">
                <a:solidFill>
                  <a:schemeClr val="accent2"/>
                </a:solidFill>
                <a:latin typeface="+mn-lt"/>
              </a:rPr>
              <a:t>toujours</a:t>
            </a:r>
            <a:r>
              <a:rPr lang="en-US" sz="1400" dirty="0">
                <a:solidFill>
                  <a:schemeClr val="accent2"/>
                </a:solidFill>
                <a:latin typeface="+mn-lt"/>
              </a:rPr>
              <a:t> </a:t>
            </a:r>
            <a:r>
              <a:rPr lang="en-US" sz="1400" dirty="0" err="1">
                <a:solidFill>
                  <a:schemeClr val="accent2"/>
                </a:solidFill>
                <a:latin typeface="+mn-lt"/>
              </a:rPr>
              <a:t>être</a:t>
            </a:r>
            <a:r>
              <a:rPr lang="en-US" sz="1400" dirty="0">
                <a:solidFill>
                  <a:schemeClr val="accent2"/>
                </a:solidFill>
                <a:latin typeface="+mn-lt"/>
              </a:rPr>
              <a:t> </a:t>
            </a:r>
            <a:r>
              <a:rPr lang="en-US" sz="1400" dirty="0" err="1">
                <a:solidFill>
                  <a:schemeClr val="accent2"/>
                </a:solidFill>
                <a:latin typeface="+mn-lt"/>
              </a:rPr>
              <a:t>situé</a:t>
            </a:r>
            <a:r>
              <a:rPr lang="en-US" sz="1400" dirty="0">
                <a:solidFill>
                  <a:schemeClr val="accent2"/>
                </a:solidFill>
                <a:latin typeface="+mn-lt"/>
              </a:rPr>
              <a:t> </a:t>
            </a:r>
            <a:r>
              <a:rPr lang="en-US" sz="1400" b="1" dirty="0" err="1">
                <a:solidFill>
                  <a:schemeClr val="accent2"/>
                </a:solidFill>
                <a:latin typeface="+mn-lt"/>
              </a:rPr>
              <a:t>en</a:t>
            </a:r>
            <a:r>
              <a:rPr lang="en-US" sz="1400" b="1" dirty="0">
                <a:solidFill>
                  <a:schemeClr val="accent2"/>
                </a:solidFill>
                <a:latin typeface="+mn-lt"/>
              </a:rPr>
              <a:t> </a:t>
            </a:r>
            <a:r>
              <a:rPr lang="en-US" sz="1400" b="1" dirty="0" err="1">
                <a:solidFill>
                  <a:schemeClr val="accent2"/>
                </a:solidFill>
                <a:latin typeface="+mn-lt"/>
              </a:rPr>
              <a:t>dehors</a:t>
            </a:r>
            <a:r>
              <a:rPr lang="en-US" sz="1400" b="1" dirty="0">
                <a:solidFill>
                  <a:schemeClr val="accent2"/>
                </a:solidFill>
                <a:latin typeface="+mn-lt"/>
              </a:rPr>
              <a:t> de la zone </a:t>
            </a:r>
            <a:r>
              <a:rPr lang="en-US" sz="1400" b="1" dirty="0" err="1">
                <a:solidFill>
                  <a:schemeClr val="accent2"/>
                </a:solidFill>
                <a:latin typeface="+mn-lt"/>
              </a:rPr>
              <a:t>dangereuse</a:t>
            </a:r>
            <a:r>
              <a:rPr lang="en-US" sz="1400" b="1" dirty="0">
                <a:solidFill>
                  <a:schemeClr val="accent2"/>
                </a:solidFill>
                <a:latin typeface="+mn-lt"/>
              </a:rPr>
              <a:t>. </a:t>
            </a:r>
          </a:p>
          <a:p>
            <a:pPr algn="just"/>
            <a:endParaRPr lang="en-US" sz="1400" b="1" dirty="0">
              <a:solidFill>
                <a:schemeClr val="accent2"/>
              </a:solidFill>
              <a:latin typeface="+mn-lt"/>
            </a:endParaRPr>
          </a:p>
          <a:p>
            <a:pPr algn="just"/>
            <a:r>
              <a:rPr lang="en-US" sz="1400" dirty="0">
                <a:solidFill>
                  <a:schemeClr val="accent2"/>
                </a:solidFill>
                <a:latin typeface="+mn-lt"/>
              </a:rPr>
              <a:t>Il dispose des </a:t>
            </a:r>
            <a:r>
              <a:rPr lang="en-US" sz="1400" dirty="0" err="1">
                <a:solidFill>
                  <a:schemeClr val="accent2"/>
                </a:solidFill>
                <a:latin typeface="+mn-lt"/>
              </a:rPr>
              <a:t>moyens</a:t>
            </a:r>
            <a:r>
              <a:rPr lang="en-US" sz="1400" dirty="0">
                <a:solidFill>
                  <a:schemeClr val="accent2"/>
                </a:solidFill>
                <a:latin typeface="+mn-lt"/>
              </a:rPr>
              <a:t> de communication (klaxon, radio) </a:t>
            </a:r>
            <a:r>
              <a:rPr lang="en-US" sz="1400" dirty="0" err="1">
                <a:solidFill>
                  <a:schemeClr val="accent2"/>
                </a:solidFill>
                <a:latin typeface="+mn-lt"/>
              </a:rPr>
              <a:t>lui</a:t>
            </a:r>
            <a:r>
              <a:rPr lang="en-US" sz="1400" dirty="0">
                <a:solidFill>
                  <a:schemeClr val="accent2"/>
                </a:solidFill>
                <a:latin typeface="+mn-lt"/>
              </a:rPr>
              <a:t> </a:t>
            </a:r>
            <a:r>
              <a:rPr lang="en-US" sz="1400" dirty="0" err="1">
                <a:solidFill>
                  <a:schemeClr val="accent2"/>
                </a:solidFill>
                <a:latin typeface="+mn-lt"/>
              </a:rPr>
              <a:t>permettant</a:t>
            </a:r>
            <a:r>
              <a:rPr lang="en-US" sz="1400" dirty="0">
                <a:solidFill>
                  <a:schemeClr val="accent2"/>
                </a:solidFill>
                <a:latin typeface="+mn-lt"/>
              </a:rPr>
              <a:t> de </a:t>
            </a:r>
            <a:r>
              <a:rPr lang="en-US" sz="1400" dirty="0" err="1">
                <a:solidFill>
                  <a:schemeClr val="accent2"/>
                </a:solidFill>
                <a:latin typeface="+mn-lt"/>
              </a:rPr>
              <a:t>relayer</a:t>
            </a:r>
            <a:r>
              <a:rPr lang="en-US" sz="1400" dirty="0">
                <a:solidFill>
                  <a:schemeClr val="accent2"/>
                </a:solidFill>
                <a:latin typeface="+mn-lt"/>
              </a:rPr>
              <a:t> </a:t>
            </a:r>
            <a:r>
              <a:rPr lang="en-US" sz="1400" dirty="0" err="1">
                <a:solidFill>
                  <a:schemeClr val="accent2"/>
                </a:solidFill>
                <a:latin typeface="+mn-lt"/>
              </a:rPr>
              <a:t>efficacement</a:t>
            </a:r>
            <a:r>
              <a:rPr lang="en-US" sz="1400" dirty="0">
                <a:solidFill>
                  <a:schemeClr val="accent2"/>
                </a:solidFill>
                <a:latin typeface="+mn-lt"/>
              </a:rPr>
              <a:t> </a:t>
            </a:r>
            <a:r>
              <a:rPr lang="en-US" sz="1400" dirty="0" err="1">
                <a:solidFill>
                  <a:schemeClr val="accent2"/>
                </a:solidFill>
                <a:latin typeface="+mn-lt"/>
              </a:rPr>
              <a:t>l’alerte</a:t>
            </a:r>
            <a:r>
              <a:rPr lang="en-US" sz="1400" dirty="0">
                <a:solidFill>
                  <a:schemeClr val="accent2"/>
                </a:solidFill>
                <a:latin typeface="+mn-lt"/>
              </a:rPr>
              <a:t> au personnel </a:t>
            </a:r>
            <a:r>
              <a:rPr lang="en-US" sz="1400" dirty="0" err="1">
                <a:solidFill>
                  <a:schemeClr val="accent2"/>
                </a:solidFill>
                <a:latin typeface="+mn-lt"/>
              </a:rPr>
              <a:t>travaillant</a:t>
            </a:r>
            <a:r>
              <a:rPr lang="en-US" sz="1400" dirty="0">
                <a:solidFill>
                  <a:schemeClr val="accent2"/>
                </a:solidFill>
                <a:latin typeface="+mn-lt"/>
              </a:rPr>
              <a:t> sur les </a:t>
            </a:r>
            <a:r>
              <a:rPr lang="en-US" sz="1400" dirty="0" err="1">
                <a:solidFill>
                  <a:schemeClr val="accent2"/>
                </a:solidFill>
                <a:latin typeface="+mn-lt"/>
              </a:rPr>
              <a:t>différents</a:t>
            </a:r>
            <a:r>
              <a:rPr lang="en-US" sz="1400" dirty="0">
                <a:solidFill>
                  <a:schemeClr val="accent2"/>
                </a:solidFill>
                <a:latin typeface="+mn-lt"/>
              </a:rPr>
              <a:t> </a:t>
            </a:r>
            <a:r>
              <a:rPr lang="en-US" sz="1400" dirty="0" err="1">
                <a:solidFill>
                  <a:schemeClr val="accent2"/>
                </a:solidFill>
                <a:latin typeface="+mn-lt"/>
              </a:rPr>
              <a:t>postes</a:t>
            </a:r>
            <a:r>
              <a:rPr lang="en-US" sz="1400" dirty="0">
                <a:solidFill>
                  <a:schemeClr val="accent2"/>
                </a:solidFill>
                <a:latin typeface="+mn-lt"/>
              </a:rPr>
              <a:t> de travail. </a:t>
            </a:r>
          </a:p>
          <a:p>
            <a:pPr algn="just"/>
            <a:endParaRPr lang="en-US" sz="1400" dirty="0">
              <a:solidFill>
                <a:schemeClr val="accent2"/>
              </a:solidFill>
              <a:latin typeface="+mn-lt"/>
            </a:endParaRPr>
          </a:p>
        </p:txBody>
      </p:sp>
    </p:spTree>
    <p:extLst>
      <p:ext uri="{BB962C8B-B14F-4D97-AF65-F5344CB8AC3E}">
        <p14:creationId xmlns:p14="http://schemas.microsoft.com/office/powerpoint/2010/main" val="3571019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Validation de </a:t>
            </a:r>
            <a:r>
              <a:rPr lang="en-US" sz="1200" dirty="0" err="1"/>
              <a:t>l’étude</a:t>
            </a:r>
            <a:r>
              <a:rPr lang="en-US" sz="1200" dirty="0"/>
              <a:t> </a:t>
            </a:r>
            <a:r>
              <a:rPr lang="en-US" sz="1200" dirty="0" err="1"/>
              <a:t>théorique</a:t>
            </a:r>
            <a:r>
              <a:rPr lang="en-US" sz="1200" dirty="0"/>
              <a:t> sur le </a:t>
            </a:r>
            <a:r>
              <a:rPr lang="en-US" sz="1200" dirty="0" err="1"/>
              <a:t>terrrain</a:t>
            </a:r>
            <a:endParaRPr lang="en-US" sz="1200" dirty="0"/>
          </a:p>
        </p:txBody>
      </p:sp>
      <p:sp>
        <p:nvSpPr>
          <p:cNvPr id="25" name="Rectangle 24"/>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Calculs</a:t>
            </a:r>
            <a:r>
              <a:rPr lang="en-US" sz="1200" dirty="0"/>
              <a:t> de base </a:t>
            </a:r>
          </a:p>
          <a:p>
            <a:pPr algn="ctr"/>
            <a:r>
              <a:rPr lang="en-US" sz="1200" dirty="0" err="1"/>
              <a:t>Étude</a:t>
            </a:r>
            <a:r>
              <a:rPr lang="en-US" sz="1200" dirty="0"/>
              <a:t> </a:t>
            </a:r>
            <a:r>
              <a:rPr lang="en-US" sz="1200" dirty="0" err="1"/>
              <a:t>théorique</a:t>
            </a:r>
            <a:r>
              <a:rPr lang="en-US" sz="1200" dirty="0"/>
              <a:t> </a:t>
            </a:r>
          </a:p>
        </p:txBody>
      </p:sp>
      <p:sp>
        <p:nvSpPr>
          <p:cNvPr id="26"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9"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0" name="Rectangle 39"/>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t>Déterminer</a:t>
            </a:r>
            <a:r>
              <a:rPr lang="nl-NL" sz="1200" dirty="0"/>
              <a:t> </a:t>
            </a:r>
            <a:r>
              <a:rPr lang="nl-NL" sz="1200" dirty="0" err="1"/>
              <a:t>l’emplacement</a:t>
            </a:r>
            <a:r>
              <a:rPr lang="nl-NL" sz="1200" dirty="0"/>
              <a:t> de </a:t>
            </a:r>
            <a:r>
              <a:rPr lang="nl-NL" sz="1200" dirty="0" err="1"/>
              <a:t>l’annonceur</a:t>
            </a:r>
            <a:endParaRPr lang="en-US" sz="1200" dirty="0"/>
          </a:p>
        </p:txBody>
      </p:sp>
      <p:sp>
        <p:nvSpPr>
          <p:cNvPr id="43" name="Ovaal 22"/>
          <p:cNvSpPr/>
          <p:nvPr/>
        </p:nvSpPr>
        <p:spPr bwMode="auto">
          <a:xfrm>
            <a:off x="7018266" y="2746821"/>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45" name="Rectangle 44"/>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Briefing des agents</a:t>
            </a:r>
          </a:p>
          <a:p>
            <a:pPr algn="ctr"/>
            <a:r>
              <a:rPr lang="en-US" sz="1200" dirty="0" err="1"/>
              <a:t>Contrôle</a:t>
            </a:r>
            <a:r>
              <a:rPr lang="en-US" sz="1200" dirty="0"/>
              <a:t> de </a:t>
            </a:r>
            <a:r>
              <a:rPr lang="en-US" sz="1200" dirty="0" err="1"/>
              <a:t>l’équipement</a:t>
            </a:r>
            <a:r>
              <a:rPr lang="en-US" sz="1200" dirty="0"/>
              <a:t> de </a:t>
            </a:r>
            <a:r>
              <a:rPr lang="en-US" sz="1200" dirty="0" err="1"/>
              <a:t>l’annonceur</a:t>
            </a:r>
            <a:endParaRPr lang="en-US" sz="1200" dirty="0"/>
          </a:p>
        </p:txBody>
      </p:sp>
      <p:sp>
        <p:nvSpPr>
          <p:cNvPr id="47"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48" name="Rectangle 47"/>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Installation des agents</a:t>
            </a:r>
          </a:p>
          <a:p>
            <a:pPr algn="ctr"/>
            <a:r>
              <a:rPr lang="en-US" sz="1200" dirty="0"/>
              <a:t>Tests </a:t>
            </a:r>
            <a:r>
              <a:rPr lang="en-US" sz="1200" dirty="0" err="1"/>
              <a:t>préalables</a:t>
            </a:r>
            <a:endParaRPr lang="en-US" sz="1200" dirty="0"/>
          </a:p>
        </p:txBody>
      </p:sp>
      <p:sp>
        <p:nvSpPr>
          <p:cNvPr id="49"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50" name="Rectangle 49"/>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Fonctionnement</a:t>
            </a:r>
            <a:r>
              <a:rPr lang="en-US" sz="1200" dirty="0"/>
              <a:t> du </a:t>
            </a:r>
            <a:r>
              <a:rPr lang="en-US" sz="1200" dirty="0" err="1"/>
              <a:t>système</a:t>
            </a:r>
            <a:r>
              <a:rPr lang="en-US" sz="1200" dirty="0"/>
              <a:t> de protection</a:t>
            </a:r>
          </a:p>
        </p:txBody>
      </p:sp>
      <p:sp>
        <p:nvSpPr>
          <p:cNvPr id="51"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52" name="Rectangle 51"/>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Fin des </a:t>
            </a:r>
            <a:r>
              <a:rPr lang="en-US" sz="1200" dirty="0" err="1"/>
              <a:t>travaux</a:t>
            </a:r>
            <a:r>
              <a:rPr lang="en-US" sz="1200" dirty="0"/>
              <a:t> </a:t>
            </a:r>
          </a:p>
          <a:p>
            <a:pPr algn="ctr"/>
            <a:r>
              <a:rPr lang="en-US" sz="1200" dirty="0"/>
              <a:t>Suppression de la protection</a:t>
            </a:r>
          </a:p>
        </p:txBody>
      </p:sp>
      <p:sp>
        <p:nvSpPr>
          <p:cNvPr id="53"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nvGrpSpPr>
          <p:cNvPr id="54" name="Group 53"/>
          <p:cNvGrpSpPr/>
          <p:nvPr/>
        </p:nvGrpSpPr>
        <p:grpSpPr>
          <a:xfrm>
            <a:off x="3531526" y="2450767"/>
            <a:ext cx="3016740" cy="2160240"/>
            <a:chOff x="2007525" y="2644722"/>
            <a:chExt cx="3016740" cy="2160240"/>
          </a:xfrm>
        </p:grpSpPr>
        <p:sp>
          <p:nvSpPr>
            <p:cNvPr id="55" name="Draaiende pijl 15"/>
            <p:cNvSpPr/>
            <p:nvPr/>
          </p:nvSpPr>
          <p:spPr bwMode="auto">
            <a:xfrm rot="1987104">
              <a:off x="2864265" y="2644722"/>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56" name="Group 55"/>
            <p:cNvGrpSpPr/>
            <p:nvPr/>
          </p:nvGrpSpPr>
          <p:grpSpPr>
            <a:xfrm>
              <a:off x="2007525" y="2644722"/>
              <a:ext cx="2924776" cy="2160240"/>
              <a:chOff x="2007525" y="2644722"/>
              <a:chExt cx="2924776" cy="2160240"/>
            </a:xfrm>
          </p:grpSpPr>
          <p:sp>
            <p:nvSpPr>
              <p:cNvPr id="57"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59"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60"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63" name="Ovaal 18"/>
              <p:cNvSpPr/>
              <p:nvPr/>
            </p:nvSpPr>
            <p:spPr bwMode="auto">
              <a:xfrm>
                <a:off x="4644269" y="3322885"/>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64"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65"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66"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67"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grpSp>
      <p:pic>
        <p:nvPicPr>
          <p:cNvPr id="68"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69"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1427745"/>
            <a:ext cx="519343" cy="423042"/>
          </a:xfrm>
          <a:prstGeom prst="rect">
            <a:avLst/>
          </a:prstGeom>
          <a:noFill/>
          <a:ln w="9525">
            <a:noFill/>
            <a:miter lim="800000"/>
            <a:headEnd/>
            <a:tailEnd/>
          </a:ln>
        </p:spPr>
      </p:pic>
      <p:pic>
        <p:nvPicPr>
          <p:cNvPr id="70"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2705887"/>
            <a:ext cx="519343" cy="423042"/>
          </a:xfrm>
          <a:prstGeom prst="rect">
            <a:avLst/>
          </a:prstGeom>
          <a:no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852" y="2822019"/>
            <a:ext cx="1056134" cy="1430892"/>
          </a:xfrm>
          <a:prstGeom prst="rect">
            <a:avLst/>
          </a:prstGeom>
        </p:spPr>
      </p:pic>
      <p:sp>
        <p:nvSpPr>
          <p:cNvPr id="33" name="Wolkvormige toelichting 17"/>
          <p:cNvSpPr/>
          <p:nvPr/>
        </p:nvSpPr>
        <p:spPr bwMode="auto">
          <a:xfrm>
            <a:off x="1971208" y="2157452"/>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32" name="TextBox 31"/>
          <p:cNvSpPr txBox="1"/>
          <p:nvPr/>
        </p:nvSpPr>
        <p:spPr>
          <a:xfrm>
            <a:off x="2498446" y="2333488"/>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spTree>
    <p:extLst>
      <p:ext uri="{BB962C8B-B14F-4D97-AF65-F5344CB8AC3E}">
        <p14:creationId xmlns:p14="http://schemas.microsoft.com/office/powerpoint/2010/main" val="42011555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2038029" y="188640"/>
            <a:ext cx="1995023" cy="576064"/>
          </a:xfrm>
          <a:prstGeom prst="rect">
            <a:avLst/>
          </a:prstGeom>
          <a:solidFill>
            <a:schemeClr val="bg1"/>
          </a:solidFill>
          <a:ln w="317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8" name="Title 1"/>
          <p:cNvSpPr txBox="1">
            <a:spLocks/>
          </p:cNvSpPr>
          <p:nvPr/>
        </p:nvSpPr>
        <p:spPr bwMode="auto">
          <a:xfrm>
            <a:off x="2057773" y="692548"/>
            <a:ext cx="8286699" cy="506413"/>
          </a:xfrm>
          <a:prstGeom prst="rect">
            <a:avLst/>
          </a:prstGeom>
          <a:noFill/>
          <a:ln w="9525">
            <a:noFill/>
            <a:miter lim="800000"/>
            <a:headEnd/>
            <a:tailEnd/>
          </a:ln>
          <a:effectLst/>
        </p:spPr>
        <p:txBody>
          <a:bodyPr lIns="0" tIns="0" rIns="0" bIns="0"/>
          <a:lstStyle/>
          <a:p>
            <a:pPr marL="895350" indent="-895350">
              <a:defRPr/>
            </a:pPr>
            <a:r>
              <a:rPr lang="en-US" sz="2000" b="1" kern="0" dirty="0">
                <a:solidFill>
                  <a:srgbClr val="0070C0"/>
                </a:solidFill>
                <a:latin typeface="+mj-lt"/>
                <a:ea typeface="+mj-ea"/>
                <a:cs typeface="+mj-cs"/>
              </a:rPr>
              <a:t>Briefing des agents et </a:t>
            </a:r>
            <a:r>
              <a:rPr lang="en-US" sz="2000" b="1" kern="0" dirty="0" err="1">
                <a:solidFill>
                  <a:srgbClr val="0070C0"/>
                </a:solidFill>
                <a:latin typeface="+mj-lt"/>
                <a:ea typeface="+mj-ea"/>
                <a:cs typeface="+mj-cs"/>
              </a:rPr>
              <a:t>contrôle</a:t>
            </a:r>
            <a:r>
              <a:rPr lang="en-US" sz="2000" b="1" kern="0" dirty="0">
                <a:solidFill>
                  <a:srgbClr val="0070C0"/>
                </a:solidFill>
                <a:latin typeface="+mj-lt"/>
                <a:ea typeface="+mj-ea"/>
                <a:cs typeface="+mj-cs"/>
              </a:rPr>
              <a:t> de </a:t>
            </a:r>
            <a:r>
              <a:rPr lang="en-US" sz="2000" b="1" kern="0" dirty="0" err="1">
                <a:solidFill>
                  <a:srgbClr val="0070C0"/>
                </a:solidFill>
                <a:latin typeface="+mj-lt"/>
                <a:ea typeface="+mj-ea"/>
                <a:cs typeface="+mj-cs"/>
              </a:rPr>
              <a:t>l’équipement</a:t>
            </a:r>
            <a:r>
              <a:rPr lang="en-US" sz="2000" b="1" kern="0" dirty="0">
                <a:solidFill>
                  <a:srgbClr val="0070C0"/>
                </a:solidFill>
                <a:latin typeface="+mj-lt"/>
                <a:ea typeface="+mj-ea"/>
                <a:cs typeface="+mj-cs"/>
              </a:rPr>
              <a:t> de </a:t>
            </a:r>
            <a:r>
              <a:rPr lang="en-US" sz="2000" b="1" kern="0" dirty="0" err="1">
                <a:solidFill>
                  <a:srgbClr val="0070C0"/>
                </a:solidFill>
                <a:latin typeface="+mj-lt"/>
                <a:ea typeface="+mj-ea"/>
                <a:cs typeface="+mj-cs"/>
              </a:rPr>
              <a:t>l’annonceur</a:t>
            </a:r>
            <a:endParaRPr lang="en-US" sz="2000" b="1" kern="0" dirty="0">
              <a:solidFill>
                <a:srgbClr val="0070C0"/>
              </a:solidFill>
              <a:latin typeface="+mj-lt"/>
              <a:ea typeface="+mj-ea"/>
              <a:cs typeface="+mj-cs"/>
            </a:endParaRPr>
          </a:p>
        </p:txBody>
      </p:sp>
      <p:sp>
        <p:nvSpPr>
          <p:cNvPr id="14" name="Text Placeholder 2"/>
          <p:cNvSpPr txBox="1">
            <a:spLocks/>
          </p:cNvSpPr>
          <p:nvPr/>
        </p:nvSpPr>
        <p:spPr>
          <a:xfrm>
            <a:off x="8736326" y="242538"/>
            <a:ext cx="3216292"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Annonceur</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4: Briefing et </a:t>
            </a:r>
            <a:r>
              <a:rPr lang="en-GB" sz="900" kern="0" dirty="0" err="1">
                <a:latin typeface="Calibri" panose="020F0502020204030204" pitchFamily="34" charset="0"/>
                <a:cs typeface="Calibri" panose="020F0502020204030204" pitchFamily="34" charset="0"/>
              </a:rPr>
              <a:t>contrôle</a:t>
            </a:r>
            <a:r>
              <a:rPr lang="en-GB" sz="900" kern="0" dirty="0">
                <a:latin typeface="Calibri" panose="020F0502020204030204" pitchFamily="34" charset="0"/>
                <a:cs typeface="Calibri" panose="020F0502020204030204" pitchFamily="34" charset="0"/>
              </a:rPr>
              <a:t> de </a:t>
            </a:r>
            <a:r>
              <a:rPr lang="en-GB" sz="900" kern="0" dirty="0" err="1">
                <a:latin typeface="Calibri" panose="020F0502020204030204" pitchFamily="34" charset="0"/>
                <a:cs typeface="Calibri" panose="020F0502020204030204" pitchFamily="34" charset="0"/>
              </a:rPr>
              <a:t>l’équipement</a:t>
            </a:r>
            <a:endParaRPr lang="en-GB" sz="900" kern="0" dirty="0">
              <a:latin typeface="Calibri" panose="020F0502020204030204" pitchFamily="34" charset="0"/>
              <a:cs typeface="Calibri" panose="020F0502020204030204" pitchFamily="34" charset="0"/>
            </a:endParaRPr>
          </a:p>
        </p:txBody>
      </p:sp>
      <p:sp>
        <p:nvSpPr>
          <p:cNvPr id="15" name="Rounded Rectangle 14"/>
          <p:cNvSpPr/>
          <p:nvPr/>
        </p:nvSpPr>
        <p:spPr bwMode="auto">
          <a:xfrm>
            <a:off x="1762943" y="2244905"/>
            <a:ext cx="8725545" cy="1944215"/>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400" b="1" dirty="0">
                <a:solidFill>
                  <a:schemeClr val="accent2"/>
                </a:solidFill>
                <a:latin typeface="+mn-lt"/>
              </a:rPr>
              <a:t>Le chef de travail (RS Entrepreneur) </a:t>
            </a:r>
            <a:r>
              <a:rPr lang="en-US" sz="1400" dirty="0">
                <a:solidFill>
                  <a:schemeClr val="accent2"/>
                </a:solidFill>
                <a:latin typeface="+mn-lt"/>
              </a:rPr>
              <a:t>qui </a:t>
            </a:r>
            <a:r>
              <a:rPr lang="en-US" sz="1400" dirty="0" err="1">
                <a:solidFill>
                  <a:schemeClr val="accent2"/>
                </a:solidFill>
                <a:latin typeface="+mn-lt"/>
              </a:rPr>
              <a:t>organise</a:t>
            </a:r>
            <a:r>
              <a:rPr lang="en-US" sz="1400" dirty="0">
                <a:solidFill>
                  <a:schemeClr val="accent2"/>
                </a:solidFill>
                <a:latin typeface="+mn-lt"/>
              </a:rPr>
              <a:t> les </a:t>
            </a:r>
            <a:r>
              <a:rPr lang="en-US" sz="1400" dirty="0" err="1">
                <a:solidFill>
                  <a:schemeClr val="accent2"/>
                </a:solidFill>
                <a:latin typeface="+mn-lt"/>
              </a:rPr>
              <a:t>travaux</a:t>
            </a:r>
            <a:r>
              <a:rPr lang="en-US" sz="1400" dirty="0">
                <a:solidFill>
                  <a:schemeClr val="accent2"/>
                </a:solidFill>
                <a:latin typeface="+mn-lt"/>
              </a:rPr>
              <a:t> : </a:t>
            </a:r>
          </a:p>
          <a:p>
            <a:pPr algn="just"/>
            <a:endParaRPr lang="en-US" sz="1400" dirty="0">
              <a:solidFill>
                <a:schemeClr val="accent2"/>
              </a:solidFill>
              <a:latin typeface="+mn-lt"/>
            </a:endParaRPr>
          </a:p>
          <a:p>
            <a:pPr marL="285750" indent="-285750" algn="just">
              <a:buFontTx/>
              <a:buChar char="-"/>
            </a:pPr>
            <a:r>
              <a:rPr lang="en-US" sz="1400" dirty="0" err="1">
                <a:solidFill>
                  <a:schemeClr val="accent2"/>
                </a:solidFill>
                <a:latin typeface="+mn-lt"/>
              </a:rPr>
              <a:t>désigne</a:t>
            </a:r>
            <a:r>
              <a:rPr lang="en-US" sz="1400" dirty="0">
                <a:solidFill>
                  <a:schemeClr val="accent2"/>
                </a:solidFill>
                <a:latin typeface="+mn-lt"/>
              </a:rPr>
              <a:t> </a:t>
            </a:r>
            <a:r>
              <a:rPr lang="en-US" sz="1400" dirty="0" err="1">
                <a:solidFill>
                  <a:schemeClr val="accent2"/>
                </a:solidFill>
                <a:latin typeface="+mn-lt"/>
              </a:rPr>
              <a:t>nominalement</a:t>
            </a:r>
            <a:r>
              <a:rPr lang="en-US" sz="1400" dirty="0">
                <a:solidFill>
                  <a:schemeClr val="accent2"/>
                </a:solidFill>
                <a:latin typeface="+mn-lt"/>
              </a:rPr>
              <a:t> la </a:t>
            </a:r>
            <a:r>
              <a:rPr lang="en-US" sz="1400" dirty="0" err="1">
                <a:solidFill>
                  <a:schemeClr val="accent2"/>
                </a:solidFill>
                <a:latin typeface="+mn-lt"/>
              </a:rPr>
              <a:t>personne</a:t>
            </a:r>
            <a:r>
              <a:rPr lang="en-US" sz="1400" dirty="0">
                <a:solidFill>
                  <a:schemeClr val="accent2"/>
                </a:solidFill>
                <a:latin typeface="+mn-lt"/>
              </a:rPr>
              <a:t> qui </a:t>
            </a:r>
            <a:r>
              <a:rPr lang="en-US" sz="1400" dirty="0" err="1">
                <a:solidFill>
                  <a:schemeClr val="accent2"/>
                </a:solidFill>
                <a:latin typeface="+mn-lt"/>
              </a:rPr>
              <a:t>assurera</a:t>
            </a:r>
            <a:r>
              <a:rPr lang="en-US" sz="1400" dirty="0">
                <a:solidFill>
                  <a:schemeClr val="accent2"/>
                </a:solidFill>
                <a:latin typeface="+mn-lt"/>
              </a:rPr>
              <a:t> le </a:t>
            </a:r>
            <a:r>
              <a:rPr lang="en-US" sz="1400" dirty="0" err="1">
                <a:solidFill>
                  <a:schemeClr val="accent2"/>
                </a:solidFill>
                <a:latin typeface="+mn-lt"/>
              </a:rPr>
              <a:t>rôle</a:t>
            </a:r>
            <a:r>
              <a:rPr lang="en-US" sz="1400" dirty="0">
                <a:solidFill>
                  <a:schemeClr val="accent2"/>
                </a:solidFill>
                <a:latin typeface="+mn-lt"/>
              </a:rPr>
              <a:t> </a:t>
            </a:r>
            <a:r>
              <a:rPr lang="en-US" sz="1400" dirty="0" err="1">
                <a:solidFill>
                  <a:schemeClr val="accent2"/>
                </a:solidFill>
                <a:latin typeface="+mn-lt"/>
              </a:rPr>
              <a:t>d’annonceur</a:t>
            </a:r>
            <a:r>
              <a:rPr lang="en-US" sz="1400" dirty="0">
                <a:solidFill>
                  <a:schemeClr val="accent2"/>
                </a:solidFill>
                <a:latin typeface="+mn-lt"/>
              </a:rPr>
              <a:t> ;</a:t>
            </a:r>
          </a:p>
          <a:p>
            <a:pPr marL="285750" indent="-285750" algn="just">
              <a:buFontTx/>
              <a:buChar char="-"/>
            </a:pPr>
            <a:endParaRPr lang="en-US" sz="1400" dirty="0">
              <a:solidFill>
                <a:schemeClr val="accent2"/>
              </a:solidFill>
              <a:latin typeface="+mn-lt"/>
            </a:endParaRPr>
          </a:p>
          <a:p>
            <a:pPr marL="285750" indent="-285750" algn="just">
              <a:buFontTx/>
              <a:buChar char="-"/>
            </a:pPr>
            <a:r>
              <a:rPr lang="en-US" sz="1400" dirty="0">
                <a:solidFill>
                  <a:schemeClr val="accent2"/>
                </a:solidFill>
                <a:latin typeface="+mn-lt"/>
              </a:rPr>
              <a:t>communique le </a:t>
            </a:r>
            <a:r>
              <a:rPr lang="en-US" sz="1400" b="1" dirty="0" err="1">
                <a:solidFill>
                  <a:schemeClr val="accent2"/>
                </a:solidFill>
                <a:latin typeface="+mn-lt"/>
              </a:rPr>
              <a:t>délai</a:t>
            </a:r>
            <a:r>
              <a:rPr lang="en-US" sz="1400" b="1" dirty="0">
                <a:solidFill>
                  <a:schemeClr val="accent2"/>
                </a:solidFill>
                <a:latin typeface="+mn-lt"/>
              </a:rPr>
              <a:t> de </a:t>
            </a:r>
            <a:r>
              <a:rPr lang="en-US" sz="1400" b="1" dirty="0" err="1">
                <a:solidFill>
                  <a:schemeClr val="accent2"/>
                </a:solidFill>
                <a:latin typeface="+mn-lt"/>
              </a:rPr>
              <a:t>dégagement</a:t>
            </a:r>
            <a:r>
              <a:rPr lang="en-US" sz="1400" b="1" dirty="0">
                <a:solidFill>
                  <a:schemeClr val="accent2"/>
                </a:solidFill>
                <a:latin typeface="+mn-lt"/>
              </a:rPr>
              <a:t>, </a:t>
            </a:r>
            <a:r>
              <a:rPr lang="en-US" sz="1400" dirty="0">
                <a:solidFill>
                  <a:schemeClr val="accent2"/>
                </a:solidFill>
                <a:latin typeface="+mn-lt"/>
              </a:rPr>
              <a:t>la </a:t>
            </a:r>
            <a:r>
              <a:rPr lang="en-US" sz="1400" b="1" dirty="0">
                <a:solidFill>
                  <a:schemeClr val="accent2"/>
                </a:solidFill>
                <a:latin typeface="+mn-lt"/>
              </a:rPr>
              <a:t>distance </a:t>
            </a:r>
            <a:r>
              <a:rPr lang="en-US" sz="1400" b="1" dirty="0" err="1">
                <a:solidFill>
                  <a:schemeClr val="accent2"/>
                </a:solidFill>
                <a:latin typeface="+mn-lt"/>
              </a:rPr>
              <a:t>d’avertissement</a:t>
            </a:r>
            <a:r>
              <a:rPr lang="en-US" sz="1400" b="1" dirty="0">
                <a:solidFill>
                  <a:schemeClr val="accent2"/>
                </a:solidFill>
                <a:latin typeface="+mn-lt"/>
              </a:rPr>
              <a:t> </a:t>
            </a:r>
            <a:r>
              <a:rPr lang="en-US" sz="1400" dirty="0">
                <a:solidFill>
                  <a:schemeClr val="accent2"/>
                </a:solidFill>
                <a:latin typeface="+mn-lt"/>
              </a:rPr>
              <a:t>et les </a:t>
            </a:r>
            <a:r>
              <a:rPr lang="en-US" sz="1400" b="1" dirty="0">
                <a:solidFill>
                  <a:schemeClr val="accent2"/>
                </a:solidFill>
                <a:latin typeface="+mn-lt"/>
              </a:rPr>
              <a:t>points de </a:t>
            </a:r>
            <a:r>
              <a:rPr lang="en-US" sz="1400" b="1" dirty="0" err="1">
                <a:solidFill>
                  <a:schemeClr val="accent2"/>
                </a:solidFill>
                <a:latin typeface="+mn-lt"/>
              </a:rPr>
              <a:t>détection</a:t>
            </a:r>
            <a:r>
              <a:rPr lang="en-US" sz="1400" dirty="0">
                <a:solidFill>
                  <a:schemeClr val="accent2"/>
                </a:solidFill>
                <a:latin typeface="+mn-lt"/>
              </a:rPr>
              <a:t> à </a:t>
            </a:r>
            <a:r>
              <a:rPr lang="en-US" sz="1400" dirty="0" err="1">
                <a:solidFill>
                  <a:schemeClr val="accent2"/>
                </a:solidFill>
                <a:latin typeface="+mn-lt"/>
              </a:rPr>
              <a:t>l’annonceur</a:t>
            </a:r>
            <a:r>
              <a:rPr lang="en-US" sz="1400" dirty="0">
                <a:solidFill>
                  <a:schemeClr val="accent2"/>
                </a:solidFill>
                <a:latin typeface="+mn-lt"/>
              </a:rPr>
              <a:t> ;</a:t>
            </a:r>
          </a:p>
          <a:p>
            <a:pPr marL="285750" indent="-285750" algn="just">
              <a:buFontTx/>
              <a:buChar char="-"/>
            </a:pPr>
            <a:endParaRPr lang="en-US" sz="1400" dirty="0">
              <a:solidFill>
                <a:schemeClr val="accent2"/>
              </a:solidFill>
              <a:latin typeface="+mn-lt"/>
            </a:endParaRPr>
          </a:p>
          <a:p>
            <a:pPr marL="285750" indent="-285750" algn="just">
              <a:buFontTx/>
              <a:buChar char="-"/>
            </a:pPr>
            <a:r>
              <a:rPr lang="en-US" sz="1400" dirty="0" err="1">
                <a:solidFill>
                  <a:schemeClr val="accent2"/>
                </a:solidFill>
                <a:latin typeface="+mn-lt"/>
              </a:rPr>
              <a:t>informe</a:t>
            </a:r>
            <a:r>
              <a:rPr lang="en-US" sz="1400" dirty="0">
                <a:solidFill>
                  <a:schemeClr val="accent2"/>
                </a:solidFill>
                <a:latin typeface="+mn-lt"/>
              </a:rPr>
              <a:t> à </a:t>
            </a:r>
            <a:r>
              <a:rPr lang="en-US" sz="1400" dirty="0" err="1">
                <a:solidFill>
                  <a:schemeClr val="accent2"/>
                </a:solidFill>
                <a:latin typeface="+mn-lt"/>
              </a:rPr>
              <a:t>l’annonceur</a:t>
            </a:r>
            <a:r>
              <a:rPr lang="en-US" sz="1400" dirty="0">
                <a:solidFill>
                  <a:schemeClr val="accent2"/>
                </a:solidFill>
                <a:latin typeface="+mn-lt"/>
              </a:rPr>
              <a:t> les </a:t>
            </a:r>
            <a:r>
              <a:rPr lang="en-US" sz="1400" dirty="0" err="1">
                <a:solidFill>
                  <a:schemeClr val="accent2"/>
                </a:solidFill>
                <a:latin typeface="+mn-lt"/>
              </a:rPr>
              <a:t>voies</a:t>
            </a:r>
            <a:r>
              <a:rPr lang="en-US" sz="1400" dirty="0">
                <a:solidFill>
                  <a:schemeClr val="accent2"/>
                </a:solidFill>
                <a:latin typeface="+mn-lt"/>
              </a:rPr>
              <a:t> pour </a:t>
            </a:r>
            <a:r>
              <a:rPr lang="en-US" sz="1400" dirty="0" err="1">
                <a:solidFill>
                  <a:schemeClr val="accent2"/>
                </a:solidFill>
                <a:latin typeface="+mn-lt"/>
              </a:rPr>
              <a:t>lesquelles</a:t>
            </a:r>
            <a:r>
              <a:rPr lang="en-US" sz="1400" dirty="0">
                <a:solidFill>
                  <a:schemeClr val="accent2"/>
                </a:solidFill>
                <a:latin typeface="+mn-lt"/>
              </a:rPr>
              <a:t> les </a:t>
            </a:r>
            <a:r>
              <a:rPr lang="en-US" sz="1400" dirty="0" err="1">
                <a:solidFill>
                  <a:schemeClr val="accent2"/>
                </a:solidFill>
                <a:latin typeface="+mn-lt"/>
              </a:rPr>
              <a:t>mouvements</a:t>
            </a:r>
            <a:r>
              <a:rPr lang="en-US" sz="1400" dirty="0">
                <a:solidFill>
                  <a:schemeClr val="accent2"/>
                </a:solidFill>
                <a:latin typeface="+mn-lt"/>
              </a:rPr>
              <a:t> </a:t>
            </a:r>
            <a:r>
              <a:rPr lang="en-US" sz="1400" dirty="0" err="1">
                <a:solidFill>
                  <a:schemeClr val="accent2"/>
                </a:solidFill>
                <a:latin typeface="+mn-lt"/>
              </a:rPr>
              <a:t>doivent</a:t>
            </a:r>
            <a:r>
              <a:rPr lang="en-US" sz="1400" dirty="0">
                <a:solidFill>
                  <a:schemeClr val="accent2"/>
                </a:solidFill>
                <a:latin typeface="+mn-lt"/>
              </a:rPr>
              <a:t> </a:t>
            </a:r>
            <a:r>
              <a:rPr lang="en-US" sz="1400" dirty="0" err="1">
                <a:solidFill>
                  <a:schemeClr val="accent2"/>
                </a:solidFill>
                <a:latin typeface="+mn-lt"/>
              </a:rPr>
              <a:t>être</a:t>
            </a:r>
            <a:r>
              <a:rPr lang="en-US" sz="1400" dirty="0">
                <a:solidFill>
                  <a:schemeClr val="accent2"/>
                </a:solidFill>
                <a:latin typeface="+mn-lt"/>
              </a:rPr>
              <a:t> </a:t>
            </a:r>
            <a:r>
              <a:rPr lang="en-US" sz="1400" dirty="0" err="1">
                <a:solidFill>
                  <a:schemeClr val="accent2"/>
                </a:solidFill>
                <a:latin typeface="+mn-lt"/>
              </a:rPr>
              <a:t>annoncés</a:t>
            </a:r>
            <a:r>
              <a:rPr lang="en-US" sz="1400" dirty="0">
                <a:solidFill>
                  <a:schemeClr val="accent2"/>
                </a:solidFill>
                <a:latin typeface="+mn-lt"/>
              </a:rPr>
              <a:t>.</a:t>
            </a:r>
          </a:p>
        </p:txBody>
      </p:sp>
      <p:sp>
        <p:nvSpPr>
          <p:cNvPr id="9" name="Rounded Rectangle 8"/>
          <p:cNvSpPr/>
          <p:nvPr/>
        </p:nvSpPr>
        <p:spPr bwMode="auto">
          <a:xfrm>
            <a:off x="2711624" y="4875024"/>
            <a:ext cx="7776864" cy="720080"/>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en-US" sz="1050" dirty="0">
              <a:solidFill>
                <a:srgbClr val="0070C0"/>
              </a:solidFill>
            </a:endParaRPr>
          </a:p>
          <a:p>
            <a:pPr algn="just"/>
            <a:r>
              <a:rPr lang="en-US" sz="1400" dirty="0">
                <a:solidFill>
                  <a:srgbClr val="0070C0"/>
                </a:solidFill>
              </a:rPr>
              <a:t>A </a:t>
            </a:r>
            <a:r>
              <a:rPr lang="en-US" sz="1400" dirty="0" err="1">
                <a:solidFill>
                  <a:srgbClr val="0070C0"/>
                </a:solidFill>
              </a:rPr>
              <a:t>l’occasion</a:t>
            </a:r>
            <a:r>
              <a:rPr lang="en-US" sz="1400" dirty="0">
                <a:solidFill>
                  <a:srgbClr val="0070C0"/>
                </a:solidFill>
              </a:rPr>
              <a:t> du briefing, la fiche de travail </a:t>
            </a:r>
            <a:r>
              <a:rPr lang="en-US" sz="1400" dirty="0" err="1">
                <a:solidFill>
                  <a:srgbClr val="0070C0"/>
                </a:solidFill>
              </a:rPr>
              <a:t>doit</a:t>
            </a:r>
            <a:r>
              <a:rPr lang="en-US" sz="1400" dirty="0">
                <a:solidFill>
                  <a:srgbClr val="0070C0"/>
                </a:solidFill>
              </a:rPr>
              <a:t> </a:t>
            </a:r>
            <a:r>
              <a:rPr lang="en-US" sz="1400" dirty="0" err="1">
                <a:solidFill>
                  <a:srgbClr val="0070C0"/>
                </a:solidFill>
              </a:rPr>
              <a:t>être</a:t>
            </a:r>
            <a:r>
              <a:rPr lang="en-US" sz="1400" dirty="0">
                <a:solidFill>
                  <a:srgbClr val="0070C0"/>
                </a:solidFill>
              </a:rPr>
              <a:t> </a:t>
            </a:r>
            <a:r>
              <a:rPr lang="en-US" sz="1400" dirty="0" err="1">
                <a:solidFill>
                  <a:srgbClr val="0070C0"/>
                </a:solidFill>
              </a:rPr>
              <a:t>expliquée</a:t>
            </a:r>
            <a:r>
              <a:rPr lang="en-US" sz="1400" dirty="0">
                <a:solidFill>
                  <a:srgbClr val="0070C0"/>
                </a:solidFill>
              </a:rPr>
              <a:t> à </a:t>
            </a:r>
            <a:r>
              <a:rPr lang="en-US" sz="1400" dirty="0" err="1">
                <a:solidFill>
                  <a:srgbClr val="0070C0"/>
                </a:solidFill>
              </a:rPr>
              <a:t>l’annonceur</a:t>
            </a:r>
            <a:r>
              <a:rPr lang="en-US" sz="1400" dirty="0">
                <a:solidFill>
                  <a:srgbClr val="0070C0"/>
                </a:solidFill>
              </a:rPr>
              <a:t> et aux agents qui </a:t>
            </a:r>
            <a:r>
              <a:rPr lang="en-US" sz="1400" dirty="0" err="1">
                <a:solidFill>
                  <a:srgbClr val="0070C0"/>
                </a:solidFill>
              </a:rPr>
              <a:t>vont</a:t>
            </a:r>
            <a:r>
              <a:rPr lang="en-US" sz="1400" dirty="0">
                <a:solidFill>
                  <a:srgbClr val="0070C0"/>
                </a:solidFill>
              </a:rPr>
              <a:t> </a:t>
            </a:r>
            <a:r>
              <a:rPr lang="en-US" sz="1400" dirty="0" err="1">
                <a:solidFill>
                  <a:srgbClr val="0070C0"/>
                </a:solidFill>
              </a:rPr>
              <a:t>exécuter</a:t>
            </a:r>
            <a:r>
              <a:rPr lang="en-US" sz="1400" dirty="0">
                <a:solidFill>
                  <a:srgbClr val="0070C0"/>
                </a:solidFill>
              </a:rPr>
              <a:t> les </a:t>
            </a:r>
            <a:r>
              <a:rPr lang="en-US" sz="1400" dirty="0" err="1">
                <a:solidFill>
                  <a:srgbClr val="0070C0"/>
                </a:solidFill>
              </a:rPr>
              <a:t>travaux</a:t>
            </a:r>
            <a:r>
              <a:rPr lang="en-US" sz="1400" dirty="0">
                <a:solidFill>
                  <a:srgbClr val="0070C0"/>
                </a:solidFill>
              </a:rPr>
              <a:t> </a:t>
            </a:r>
            <a:r>
              <a:rPr lang="en-US" sz="1400" dirty="0" err="1">
                <a:solidFill>
                  <a:srgbClr val="0070C0"/>
                </a:solidFill>
              </a:rPr>
              <a:t>dans</a:t>
            </a:r>
            <a:r>
              <a:rPr lang="en-US" sz="1400" dirty="0">
                <a:solidFill>
                  <a:srgbClr val="0070C0"/>
                </a:solidFill>
              </a:rPr>
              <a:t> la </a:t>
            </a:r>
            <a:r>
              <a:rPr lang="en-US" sz="1400" dirty="0" err="1">
                <a:solidFill>
                  <a:srgbClr val="0070C0"/>
                </a:solidFill>
              </a:rPr>
              <a:t>voie</a:t>
            </a:r>
            <a:r>
              <a:rPr lang="en-US" sz="1400" dirty="0">
                <a:solidFill>
                  <a:srgbClr val="0070C0"/>
                </a:solidFill>
              </a:rPr>
              <a:t>. </a:t>
            </a:r>
          </a:p>
          <a:p>
            <a:pPr algn="just"/>
            <a:endParaRPr lang="en-US" sz="1050" dirty="0">
              <a:solidFill>
                <a:srgbClr val="0070C0"/>
              </a:solidFill>
            </a:endParaRPr>
          </a:p>
        </p:txBody>
      </p:sp>
      <p:pic>
        <p:nvPicPr>
          <p:cNvPr id="22"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74750" y="4613310"/>
            <a:ext cx="790488" cy="831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tretch>
            <a:fillRect/>
          </a:stretch>
        </p:blipFill>
        <p:spPr>
          <a:xfrm>
            <a:off x="839416" y="-294890"/>
            <a:ext cx="3761558" cy="2481287"/>
          </a:xfrm>
          <a:prstGeom prst="rect">
            <a:avLst/>
          </a:prstGeom>
        </p:spPr>
      </p:pic>
      <p:sp>
        <p:nvSpPr>
          <p:cNvPr id="10" name="Ovaal 21"/>
          <p:cNvSpPr>
            <a:spLocks noChangeAspect="1"/>
          </p:cNvSpPr>
          <p:nvPr/>
        </p:nvSpPr>
        <p:spPr bwMode="auto">
          <a:xfrm>
            <a:off x="543119" y="476672"/>
            <a:ext cx="807461" cy="807461"/>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3200" b="1" dirty="0">
                <a:solidFill>
                  <a:schemeClr val="bg1"/>
                </a:solidFill>
                <a:latin typeface="Arial" charset="0"/>
                <a:cs typeface="Arial" charset="0"/>
              </a:rPr>
              <a:t>4</a:t>
            </a:r>
            <a:endParaRPr lang="nl-BE" sz="3200" b="1" dirty="0">
              <a:solidFill>
                <a:schemeClr val="bg1"/>
              </a:solidFill>
              <a:latin typeface="Arial" charset="0"/>
              <a:cs typeface="Arial" charset="0"/>
            </a:endParaRPr>
          </a:p>
        </p:txBody>
      </p:sp>
    </p:spTree>
    <p:extLst>
      <p:ext uri="{BB962C8B-B14F-4D97-AF65-F5344CB8AC3E}">
        <p14:creationId xmlns:p14="http://schemas.microsoft.com/office/powerpoint/2010/main" val="3336210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1" name="Straight Arrow Connector 135"/>
          <p:cNvCxnSpPr>
            <a:cxnSpLocks noChangeShapeType="1"/>
          </p:cNvCxnSpPr>
          <p:nvPr/>
        </p:nvCxnSpPr>
        <p:spPr bwMode="auto">
          <a:xfrm flipH="1">
            <a:off x="1919288" y="1484313"/>
            <a:ext cx="0" cy="4679950"/>
          </a:xfrm>
          <a:prstGeom prst="straightConnector1">
            <a:avLst/>
          </a:prstGeom>
          <a:noFill/>
          <a:ln w="12700" algn="ctr">
            <a:solidFill>
              <a:schemeClr val="accent2"/>
            </a:solidFill>
            <a:prstDash val="dash"/>
            <a:round/>
            <a:headEnd/>
            <a:tailEnd type="arrow" w="med" len="med"/>
          </a:ln>
        </p:spPr>
      </p:cxnSp>
      <p:sp>
        <p:nvSpPr>
          <p:cNvPr id="17412" name="Title 1"/>
          <p:cNvSpPr>
            <a:spLocks noGrp="1"/>
          </p:cNvSpPr>
          <p:nvPr>
            <p:ph type="title" idx="4294967295"/>
          </p:nvPr>
        </p:nvSpPr>
        <p:spPr>
          <a:xfrm>
            <a:off x="3911600" y="981075"/>
            <a:ext cx="8280400" cy="503238"/>
          </a:xfrm>
          <a:prstGeom prst="rect">
            <a:avLst/>
          </a:prstGeom>
        </p:spPr>
        <p:txBody>
          <a:bodyPr/>
          <a:lstStyle/>
          <a:p>
            <a:pPr eaLnBrk="1" hangingPunct="1"/>
            <a:br>
              <a:rPr lang="en-US" sz="1600"/>
            </a:br>
            <a:r>
              <a:rPr lang="en-US"/>
              <a:t>	</a:t>
            </a:r>
          </a:p>
        </p:txBody>
      </p:sp>
      <p:pic>
        <p:nvPicPr>
          <p:cNvPr id="174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765176"/>
            <a:ext cx="798513" cy="644525"/>
          </a:xfrm>
          <a:prstGeom prst="rect">
            <a:avLst/>
          </a:prstGeom>
          <a:noFill/>
          <a:ln w="9525">
            <a:noFill/>
            <a:miter lim="800000"/>
            <a:headEnd/>
            <a:tailEnd/>
          </a:ln>
        </p:spPr>
      </p:pic>
      <p:sp>
        <p:nvSpPr>
          <p:cNvPr id="1741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17421" name="Rounded Rectangle 122"/>
          <p:cNvSpPr>
            <a:spLocks noChangeArrowheads="1"/>
          </p:cNvSpPr>
          <p:nvPr/>
        </p:nvSpPr>
        <p:spPr bwMode="auto">
          <a:xfrm>
            <a:off x="1524001" y="3644900"/>
            <a:ext cx="701675" cy="431800"/>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briefing – </a:t>
            </a:r>
            <a:r>
              <a:rPr lang="nl-BE" sz="800" dirty="0" err="1">
                <a:latin typeface="Arial" panose="020B0604020202020204" pitchFamily="34" charset="0"/>
                <a:cs typeface="Arial" panose="020B0604020202020204" pitchFamily="34" charset="0"/>
              </a:rPr>
              <a:t>organisation</a:t>
            </a:r>
            <a:endParaRPr lang="nl-BE" sz="800" dirty="0">
              <a:latin typeface="Arial" panose="020B0604020202020204" pitchFamily="34" charset="0"/>
              <a:cs typeface="Arial" panose="020B0604020202020204" pitchFamily="34" charset="0"/>
            </a:endParaRPr>
          </a:p>
        </p:txBody>
      </p:sp>
      <p:sp>
        <p:nvSpPr>
          <p:cNvPr id="17423" name="Rechthoekige toelichting 16"/>
          <p:cNvSpPr>
            <a:spLocks noChangeArrowheads="1"/>
          </p:cNvSpPr>
          <p:nvPr/>
        </p:nvSpPr>
        <p:spPr bwMode="auto">
          <a:xfrm>
            <a:off x="8824295" y="4038564"/>
            <a:ext cx="720725" cy="287338"/>
          </a:xfrm>
          <a:prstGeom prst="wedgeRectCallout">
            <a:avLst>
              <a:gd name="adj1" fmla="val 32667"/>
              <a:gd name="adj2" fmla="val 115412"/>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19" name="Rechthoek 35"/>
          <p:cNvSpPr>
            <a:spLocks noChangeArrowheads="1"/>
          </p:cNvSpPr>
          <p:nvPr/>
        </p:nvSpPr>
        <p:spPr bwMode="auto">
          <a:xfrm>
            <a:off x="8860807" y="5766657"/>
            <a:ext cx="1368425" cy="360362"/>
          </a:xfrm>
          <a:prstGeom prst="rect">
            <a:avLst/>
          </a:prstGeom>
          <a:solidFill>
            <a:srgbClr val="B2B2B2"/>
          </a:solidFill>
          <a:ln w="31750" algn="ctr">
            <a:noFill/>
            <a:round/>
            <a:headEnd/>
            <a:tailEnd/>
          </a:ln>
        </p:spPr>
        <p:txBody>
          <a:bodyPr lIns="0" tIns="0" rIns="0" bIns="0" anchor="ctr"/>
          <a:lstStyle/>
          <a:p>
            <a:pPr algn="ctr"/>
            <a:r>
              <a:rPr lang="nl-BE" sz="1100" b="1">
                <a:solidFill>
                  <a:schemeClr val="bg1"/>
                </a:solidFill>
              </a:rPr>
              <a:t>ANNONCEUR</a:t>
            </a:r>
          </a:p>
          <a:p>
            <a:pPr algn="ctr"/>
            <a:r>
              <a:rPr lang="nl-BE" sz="1100" b="1" dirty="0">
                <a:solidFill>
                  <a:schemeClr val="bg1"/>
                </a:solidFill>
              </a:rPr>
              <a:t>ENTREPRENEUR</a:t>
            </a:r>
          </a:p>
        </p:txBody>
      </p:sp>
      <p:sp>
        <p:nvSpPr>
          <p:cNvPr id="21" name="Rechthoek 41"/>
          <p:cNvSpPr>
            <a:spLocks noChangeArrowheads="1"/>
          </p:cNvSpPr>
          <p:nvPr/>
        </p:nvSpPr>
        <p:spPr bwMode="auto">
          <a:xfrm>
            <a:off x="2017391" y="4511898"/>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CHEF DE TRAVAIL – </a:t>
            </a:r>
          </a:p>
          <a:p>
            <a:pPr algn="ctr"/>
            <a:r>
              <a:rPr lang="nl-BE" sz="1000" b="1" dirty="0">
                <a:solidFill>
                  <a:schemeClr val="bg1"/>
                </a:solidFill>
              </a:rPr>
              <a:t>RS ENTREPRENEUR</a:t>
            </a:r>
          </a:p>
        </p:txBody>
      </p:sp>
      <p:sp>
        <p:nvSpPr>
          <p:cNvPr id="28" name="Rechthoekige toelichting 14"/>
          <p:cNvSpPr/>
          <p:nvPr/>
        </p:nvSpPr>
        <p:spPr bwMode="auto">
          <a:xfrm>
            <a:off x="3945694" y="5083140"/>
            <a:ext cx="4011849" cy="733715"/>
          </a:xfrm>
          <a:prstGeom prst="wedgeRectCallout">
            <a:avLst>
              <a:gd name="adj1" fmla="val -64198"/>
              <a:gd name="adj2" fmla="val -139514"/>
            </a:avLst>
          </a:prstGeom>
          <a:solidFill>
            <a:srgbClr val="00B0F0"/>
          </a:solidFill>
          <a:ln w="31750" algn="ctr">
            <a:noFill/>
            <a:round/>
            <a:headEnd/>
            <a:tailEnd/>
          </a:ln>
        </p:spPr>
        <p:txBody>
          <a:bodyPr wrap="none" anchor="ctr"/>
          <a:lstStyle/>
          <a:p>
            <a:pPr algn="ctr"/>
            <a:r>
              <a:rPr lang="nl-BE" sz="800" dirty="0">
                <a:solidFill>
                  <a:schemeClr val="bg1"/>
                </a:solidFill>
              </a:rPr>
              <a:t>LORSQUE L’AUDIBILITÉ DIMINUE, </a:t>
            </a:r>
          </a:p>
          <a:p>
            <a:pPr algn="ctr"/>
            <a:r>
              <a:rPr lang="nl-BE" sz="800" dirty="0">
                <a:solidFill>
                  <a:schemeClr val="bg1"/>
                </a:solidFill>
              </a:rPr>
              <a:t>FAITES TOUT DE SUITE L’ALARME POUR ARRETER LES TRAVAUX</a:t>
            </a:r>
          </a:p>
          <a:p>
            <a:pPr algn="ctr"/>
            <a:endParaRPr lang="nl-BE" sz="800" dirty="0">
              <a:solidFill>
                <a:schemeClr val="bg1"/>
              </a:solidFill>
            </a:endParaRPr>
          </a:p>
          <a:p>
            <a:pPr algn="ctr"/>
            <a:r>
              <a:rPr lang="nl-BE" sz="800" dirty="0">
                <a:solidFill>
                  <a:schemeClr val="bg1"/>
                </a:solidFill>
              </a:rPr>
              <a:t>LORSQUE LA VISIBILITÉ DIMINUE, </a:t>
            </a:r>
          </a:p>
          <a:p>
            <a:pPr algn="ctr"/>
            <a:r>
              <a:rPr lang="nl-BE" sz="800" dirty="0">
                <a:solidFill>
                  <a:schemeClr val="bg1"/>
                </a:solidFill>
              </a:rPr>
              <a:t>FAITES TOUT DE SUITE L’ALARME POUR ARRETER LES TRAVAUX</a:t>
            </a:r>
          </a:p>
          <a:p>
            <a:pPr algn="ctr"/>
            <a:endParaRPr lang="nl-BE" sz="800" dirty="0">
              <a:solidFill>
                <a:schemeClr val="bg1"/>
              </a:solidFill>
            </a:endParaRPr>
          </a:p>
        </p:txBody>
      </p:sp>
      <p:sp>
        <p:nvSpPr>
          <p:cNvPr id="29" name="Rechthoekige toelichting 13"/>
          <p:cNvSpPr/>
          <p:nvPr/>
        </p:nvSpPr>
        <p:spPr bwMode="auto">
          <a:xfrm>
            <a:off x="5084538" y="3713903"/>
            <a:ext cx="2873005" cy="921533"/>
          </a:xfrm>
          <a:prstGeom prst="wedgeRectCallout">
            <a:avLst>
              <a:gd name="adj1" fmla="val -109629"/>
              <a:gd name="adj2" fmla="val -38366"/>
            </a:avLst>
          </a:prstGeom>
          <a:solidFill>
            <a:srgbClr val="00B0F0"/>
          </a:solidFill>
          <a:ln w="31750" algn="ctr">
            <a:noFill/>
            <a:round/>
            <a:headEnd/>
            <a:tailEnd/>
          </a:ln>
        </p:spPr>
        <p:txBody>
          <a:bodyPr wrap="square" anchor="ctr"/>
          <a:lstStyle/>
          <a:p>
            <a:pPr algn="ctr"/>
            <a:r>
              <a:rPr lang="en-US" sz="800" dirty="0">
                <a:solidFill>
                  <a:schemeClr val="bg1"/>
                </a:solidFill>
              </a:rPr>
              <a:t>LES POINTS DE DÉTECTION CÔTÉ… SE TROUVENT À HAUTEUR DE …</a:t>
            </a:r>
          </a:p>
          <a:p>
            <a:pPr algn="ctr"/>
            <a:endParaRPr lang="en-US" sz="800" dirty="0">
              <a:solidFill>
                <a:schemeClr val="bg1"/>
              </a:solidFill>
            </a:endParaRPr>
          </a:p>
          <a:p>
            <a:pPr algn="ctr"/>
            <a:r>
              <a:rPr lang="en-US" sz="800" dirty="0">
                <a:solidFill>
                  <a:schemeClr val="bg1"/>
                </a:solidFill>
              </a:rPr>
              <a:t>ANNONCEZ LES TRAINS VENANTS DE (LA) VOIE(S)…, CÔTÉ …</a:t>
            </a:r>
            <a:endParaRPr lang="nl-BE" sz="800" dirty="0">
              <a:solidFill>
                <a:schemeClr val="bg1"/>
              </a:solidFill>
            </a:endParaRPr>
          </a:p>
        </p:txBody>
      </p:sp>
      <p:sp>
        <p:nvSpPr>
          <p:cNvPr id="30" name="Rechthoekige toelichting 13"/>
          <p:cNvSpPr/>
          <p:nvPr/>
        </p:nvSpPr>
        <p:spPr bwMode="auto">
          <a:xfrm>
            <a:off x="4367809" y="980729"/>
            <a:ext cx="4306465" cy="2520279"/>
          </a:xfrm>
          <a:prstGeom prst="wedgeRectCallout">
            <a:avLst>
              <a:gd name="adj1" fmla="val -74808"/>
              <a:gd name="adj2" fmla="val 55138"/>
            </a:avLst>
          </a:prstGeom>
          <a:solidFill>
            <a:srgbClr val="00B0F0"/>
          </a:solidFill>
          <a:ln w="31750" algn="ctr">
            <a:noFill/>
            <a:round/>
            <a:headEnd/>
            <a:tailEnd/>
          </a:ln>
        </p:spPr>
        <p:txBody>
          <a:bodyPr wrap="none" anchor="ctr"/>
          <a:lstStyle/>
          <a:p>
            <a:pPr algn="ctr"/>
            <a:r>
              <a:rPr lang="nl-BE" sz="800" dirty="0">
                <a:solidFill>
                  <a:schemeClr val="bg1"/>
                </a:solidFill>
              </a:rPr>
              <a:t>LA MÉTHODE DE PROTECTION UTILISÉE EST...</a:t>
            </a:r>
          </a:p>
          <a:p>
            <a:pPr algn="ctr"/>
            <a:r>
              <a:rPr lang="nl-BE" sz="800" dirty="0">
                <a:solidFill>
                  <a:schemeClr val="bg1"/>
                </a:solidFill>
              </a:rPr>
              <a:t>LE RESPONSABLE DE LA SÉCURITÉ EST...</a:t>
            </a:r>
          </a:p>
          <a:p>
            <a:pPr algn="ctr"/>
            <a:r>
              <a:rPr lang="nl-BE" sz="800" dirty="0">
                <a:solidFill>
                  <a:schemeClr val="bg1"/>
                </a:solidFill>
              </a:rPr>
              <a:t>VOUS TRAVAILLEZ À... PERSONNES/ENGINS DE CHANTIER</a:t>
            </a:r>
          </a:p>
          <a:p>
            <a:pPr algn="ctr"/>
            <a:endParaRPr lang="nl-BE" sz="800" dirty="0">
              <a:solidFill>
                <a:schemeClr val="bg1"/>
              </a:solidFill>
            </a:endParaRPr>
          </a:p>
          <a:p>
            <a:pPr algn="ctr"/>
            <a:r>
              <a:rPr lang="en-US" sz="800" dirty="0">
                <a:solidFill>
                  <a:schemeClr val="bg1"/>
                </a:solidFill>
              </a:rPr>
              <a:t>LES TESTS DE DÉGAGEMENT DOIVENT SE DÉROULER SELON LA PROCÉDURE …</a:t>
            </a:r>
          </a:p>
          <a:p>
            <a:pPr algn="ctr"/>
            <a:r>
              <a:rPr lang="en-US" sz="800" dirty="0">
                <a:solidFill>
                  <a:schemeClr val="bg1"/>
                </a:solidFill>
              </a:rPr>
              <a:t>LE DÉLAI DE DÉGAGEMENT EST.. SECONDES</a:t>
            </a:r>
          </a:p>
          <a:p>
            <a:pPr algn="ctr"/>
            <a:r>
              <a:rPr lang="en-US" sz="800" dirty="0">
                <a:solidFill>
                  <a:schemeClr val="bg1"/>
                </a:solidFill>
              </a:rPr>
              <a:t>LA DISTANCE D’AVERTISSEMENT EST … MÈTRES</a:t>
            </a:r>
          </a:p>
          <a:p>
            <a:pPr algn="ctr"/>
            <a:endParaRPr lang="en-US" sz="800" dirty="0">
              <a:solidFill>
                <a:schemeClr val="bg1"/>
              </a:solidFill>
            </a:endParaRPr>
          </a:p>
          <a:p>
            <a:pPr algn="ctr"/>
            <a:r>
              <a:rPr lang="nl-BE" sz="800" dirty="0">
                <a:solidFill>
                  <a:schemeClr val="bg1"/>
                </a:solidFill>
              </a:rPr>
              <a:t>LA ZONE DE TRAVAIL EST...</a:t>
            </a:r>
          </a:p>
          <a:p>
            <a:pPr algn="ctr"/>
            <a:r>
              <a:rPr lang="nl-BE" sz="800" dirty="0">
                <a:solidFill>
                  <a:schemeClr val="bg1"/>
                </a:solidFill>
              </a:rPr>
              <a:t>LE CHEMIN POUR ATTEINDRE LA ZONE DE TRAVAIL EST... VIA  ...</a:t>
            </a:r>
          </a:p>
          <a:p>
            <a:pPr algn="ctr"/>
            <a:r>
              <a:rPr lang="nl-BE" sz="800" dirty="0">
                <a:solidFill>
                  <a:schemeClr val="bg1"/>
                </a:solidFill>
              </a:rPr>
              <a:t>LE CHEMIN POUR QUITTER LA ZONE DE TRAVAIL EST... VIA ...</a:t>
            </a:r>
          </a:p>
          <a:p>
            <a:pPr algn="ctr"/>
            <a:endParaRPr lang="nl-BE" sz="800" dirty="0">
              <a:solidFill>
                <a:schemeClr val="bg1"/>
              </a:solidFill>
            </a:endParaRPr>
          </a:p>
          <a:p>
            <a:pPr algn="ctr"/>
            <a:r>
              <a:rPr lang="nl-BE" sz="800" dirty="0">
                <a:solidFill>
                  <a:schemeClr val="bg1"/>
                </a:solidFill>
              </a:rPr>
              <a:t>LE TRAVAIL À EXÉCUTER EST ...</a:t>
            </a:r>
          </a:p>
          <a:p>
            <a:pPr algn="ctr"/>
            <a:r>
              <a:rPr lang="nl-BE" sz="800" dirty="0">
                <a:solidFill>
                  <a:schemeClr val="bg1"/>
                </a:solidFill>
              </a:rPr>
              <a:t>LA MÉTHODE DE TRAVAIL EST ...</a:t>
            </a:r>
          </a:p>
          <a:p>
            <a:pPr algn="ctr"/>
            <a:r>
              <a:rPr lang="nl-BE" sz="800" dirty="0">
                <a:solidFill>
                  <a:schemeClr val="bg1"/>
                </a:solidFill>
              </a:rPr>
              <a:t>LES RISQUES LIÉS AU TRAVAIL SONT...</a:t>
            </a:r>
          </a:p>
          <a:p>
            <a:pPr algn="ctr"/>
            <a:endParaRPr lang="en-US" sz="800" dirty="0">
              <a:solidFill>
                <a:schemeClr val="bg1"/>
              </a:solidFill>
            </a:endParaRPr>
          </a:p>
          <a:p>
            <a:pPr algn="ctr"/>
            <a:r>
              <a:rPr lang="en-US" sz="800" dirty="0">
                <a:solidFill>
                  <a:schemeClr val="bg1"/>
                </a:solidFill>
              </a:rPr>
              <a:t>EN CAS D’INCIDENT OU D’ACCIDENT, LA PROCÉDURE À SUIVRE EST …</a:t>
            </a:r>
            <a:endParaRPr lang="nl-BE" sz="800" dirty="0">
              <a:solidFill>
                <a:schemeClr val="bg1"/>
              </a:solidFill>
            </a:endParaRPr>
          </a:p>
        </p:txBody>
      </p:sp>
      <p:sp>
        <p:nvSpPr>
          <p:cNvPr id="32" name="Rechthoekige toelichting 13"/>
          <p:cNvSpPr/>
          <p:nvPr/>
        </p:nvSpPr>
        <p:spPr bwMode="auto">
          <a:xfrm>
            <a:off x="2322514" y="1844824"/>
            <a:ext cx="1685255" cy="604782"/>
          </a:xfrm>
          <a:prstGeom prst="wedgeRectCallout">
            <a:avLst>
              <a:gd name="adj1" fmla="val -17970"/>
              <a:gd name="adj2" fmla="val 121061"/>
            </a:avLst>
          </a:prstGeom>
          <a:solidFill>
            <a:srgbClr val="00B0F0"/>
          </a:solidFill>
          <a:ln w="31750" algn="ctr">
            <a:noFill/>
            <a:round/>
            <a:headEnd/>
            <a:tailEnd/>
          </a:ln>
        </p:spPr>
        <p:txBody>
          <a:bodyPr wrap="square" anchor="ctr"/>
          <a:lstStyle/>
          <a:p>
            <a:pPr algn="ctr"/>
            <a:r>
              <a:rPr lang="nl-BE" sz="800" dirty="0">
                <a:solidFill>
                  <a:schemeClr val="bg1"/>
                </a:solidFill>
              </a:rPr>
              <a:t>JEAN JANSSEN, AUJOURD’HUI TU ES ANNONCEUR </a:t>
            </a:r>
          </a:p>
        </p:txBody>
      </p:sp>
      <p:pic>
        <p:nvPicPr>
          <p:cNvPr id="3" name="Picture 2"/>
          <p:cNvPicPr>
            <a:picLocks noChangeAspect="1"/>
          </p:cNvPicPr>
          <p:nvPr/>
        </p:nvPicPr>
        <p:blipFill>
          <a:blip r:embed="rId4"/>
          <a:stretch>
            <a:fillRect/>
          </a:stretch>
        </p:blipFill>
        <p:spPr>
          <a:xfrm>
            <a:off x="2347951" y="3272485"/>
            <a:ext cx="475529" cy="1176630"/>
          </a:xfrm>
          <a:prstGeom prst="rect">
            <a:avLst/>
          </a:prstGeom>
        </p:spPr>
      </p:pic>
      <p:pic>
        <p:nvPicPr>
          <p:cNvPr id="17" name="Picture 16"/>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3490" y1="58239" x2="9396" y2="49432"/>
                        <a14:foregroundMark x1="9396" y1="49148" x2="6040" y2="42330"/>
                        <a14:foregroundMark x1="6040" y1="42330" x2="10738" y2="30682"/>
                        <a14:foregroundMark x1="12081" y1="30398" x2="18792" y2="24716"/>
                        <a14:foregroundMark x1="18792" y1="24716" x2="34899" y2="19602"/>
                        <a14:foregroundMark x1="35570" y1="19034" x2="41611" y2="16477"/>
                        <a14:foregroundMark x1="41611" y1="16477" x2="32215" y2="9659"/>
                        <a14:foregroundMark x1="32215" y1="9375" x2="38255" y2="4545"/>
                        <a14:foregroundMark x1="38255" y1="4545" x2="45638" y2="568"/>
                        <a14:foregroundMark x1="45638" y1="568" x2="57047" y2="1136"/>
                        <a14:foregroundMark x1="57047" y1="1136" x2="63087" y2="2557"/>
                        <a14:foregroundMark x1="63087" y1="2557" x2="63758" y2="4830"/>
                        <a14:foregroundMark x1="63758" y1="4830" x2="70470" y2="6250"/>
                        <a14:foregroundMark x1="70470" y1="6250" x2="71141" y2="10227"/>
                        <a14:foregroundMark x1="71141" y1="10227" x2="69128" y2="12784"/>
                        <a14:foregroundMark x1="69128" y1="12784" x2="66443" y2="14205"/>
                        <a14:foregroundMark x1="66443" y1="14205" x2="61745" y2="17045"/>
                        <a14:foregroundMark x1="63758" y1="17330" x2="79866" y2="22159"/>
                        <a14:foregroundMark x1="79866" y1="22159" x2="87919" y2="25568"/>
                        <a14:foregroundMark x1="87919" y1="25568" x2="96644" y2="33807"/>
                        <a14:foregroundMark x1="96644" y1="33807" x2="99329" y2="38352"/>
                        <a14:foregroundMark x1="84564" y1="43466" x2="86577" y2="45739"/>
                        <a14:foregroundMark x1="88591" y1="45455" x2="88591" y2="45455"/>
                        <a14:foregroundMark x1="84564" y1="45455" x2="84564" y2="63920"/>
                        <a14:foregroundMark x1="85235" y1="64489" x2="80537" y2="64489"/>
                        <a14:foregroundMark x1="80537" y1="64489" x2="75839" y2="81534"/>
                        <a14:foregroundMark x1="75839" y1="81534" x2="75839" y2="87216"/>
                        <a14:foregroundMark x1="75839" y1="87216" x2="79195" y2="92898"/>
                        <a14:foregroundMark x1="79195" y1="93750" x2="91275" y2="93466"/>
                        <a14:foregroundMark x1="91275" y1="93466" x2="92617" y2="96875"/>
                        <a14:foregroundMark x1="87919" y1="98011" x2="75168" y2="96591"/>
                        <a14:foregroundMark x1="75168" y1="96591" x2="69799" y2="96023"/>
                        <a14:foregroundMark x1="69799" y1="96023" x2="69799" y2="97159"/>
                        <a14:foregroundMark x1="69799" y1="97159" x2="60403" y2="96023"/>
                        <a14:foregroundMark x1="60403" y1="96023" x2="57047" y2="66761"/>
                        <a14:foregroundMark x1="56376" y1="67614" x2="48993" y2="81250"/>
                        <a14:foregroundMark x1="48993" y1="81250" x2="46980" y2="89773"/>
                        <a14:foregroundMark x1="46980" y1="89773" x2="46980" y2="93750"/>
                        <a14:foregroundMark x1="46980" y1="93750" x2="43624" y2="95739"/>
                        <a14:foregroundMark x1="43624" y1="95739" x2="42282" y2="99148"/>
                        <a14:foregroundMark x1="42282" y1="99148" x2="28859" y2="99432"/>
                        <a14:foregroundMark x1="28859" y1="99432" x2="28188" y2="98295"/>
                        <a14:foregroundMark x1="28188" y1="98295" x2="32215" y2="95739"/>
                        <a14:foregroundMark x1="32215" y1="95739" x2="29530" y2="92045"/>
                        <a14:foregroundMark x1="29530" y1="92045" x2="33557" y2="73580"/>
                        <a14:foregroundMark x1="33557" y1="73295" x2="32215" y2="64773"/>
                        <a14:foregroundMark x1="32215" y1="64773" x2="24161" y2="64205"/>
                        <a14:foregroundMark x1="24161" y1="64205" x2="25503" y2="58239"/>
                        <a14:foregroundMark x1="54362" y1="12784" x2="54362" y2="12784"/>
                        <a14:foregroundMark x1="92617" y1="40057" x2="92617" y2="40057"/>
                        <a14:foregroundMark x1="50336" y1="11080" x2="50336" y2="11080"/>
                        <a14:backgroundMark x1="12081" y1="18466" x2="12081" y2="18466"/>
                        <a14:backgroundMark x1="87248" y1="16193" x2="87248" y2="16193"/>
                        <a14:backgroundMark x1="94631" y1="72443" x2="94631" y2="72443"/>
                        <a14:backgroundMark x1="16779" y1="73295" x2="16779" y2="73295"/>
                      </a14:backgroundRemoval>
                    </a14:imgEffect>
                  </a14:imgLayer>
                </a14:imgProps>
              </a:ext>
              <a:ext uri="{28A0092B-C50C-407E-A947-70E740481C1C}">
                <a14:useLocalDpi xmlns:a14="http://schemas.microsoft.com/office/drawing/2010/main" val="0"/>
              </a:ext>
            </a:extLst>
          </a:blip>
          <a:stretch>
            <a:fillRect/>
          </a:stretch>
        </p:blipFill>
        <p:spPr>
          <a:xfrm>
            <a:off x="9298499" y="4511898"/>
            <a:ext cx="493039" cy="1208121"/>
          </a:xfrm>
          <a:prstGeom prst="rect">
            <a:avLst/>
          </a:prstGeom>
          <a:ln w="0">
            <a:noFill/>
          </a:ln>
        </p:spPr>
      </p:pic>
      <p:sp>
        <p:nvSpPr>
          <p:cNvPr id="20" name="Text Placeholder 2">
            <a:extLst>
              <a:ext uri="{FF2B5EF4-FFF2-40B4-BE49-F238E27FC236}">
                <a16:creationId xmlns:a16="http://schemas.microsoft.com/office/drawing/2014/main" id="{21B0E87B-6431-401E-87C5-A21D0E402F44}"/>
              </a:ext>
            </a:extLst>
          </p:cNvPr>
          <p:cNvSpPr txBox="1">
            <a:spLocks/>
          </p:cNvSpPr>
          <p:nvPr/>
        </p:nvSpPr>
        <p:spPr>
          <a:xfrm>
            <a:off x="8736326" y="242538"/>
            <a:ext cx="3216292"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Annonceur</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4: Briefing et </a:t>
            </a:r>
            <a:r>
              <a:rPr lang="en-GB" sz="900" kern="0" dirty="0" err="1">
                <a:latin typeface="Calibri" panose="020F0502020204030204" pitchFamily="34" charset="0"/>
                <a:cs typeface="Calibri" panose="020F0502020204030204" pitchFamily="34" charset="0"/>
              </a:rPr>
              <a:t>contrôle</a:t>
            </a:r>
            <a:r>
              <a:rPr lang="en-GB" sz="900" kern="0" dirty="0">
                <a:latin typeface="Calibri" panose="020F0502020204030204" pitchFamily="34" charset="0"/>
                <a:cs typeface="Calibri" panose="020F0502020204030204" pitchFamily="34" charset="0"/>
              </a:rPr>
              <a:t> de </a:t>
            </a:r>
            <a:r>
              <a:rPr lang="en-GB" sz="900" kern="0" dirty="0" err="1">
                <a:latin typeface="Calibri" panose="020F0502020204030204" pitchFamily="34" charset="0"/>
                <a:cs typeface="Calibri" panose="020F0502020204030204" pitchFamily="34" charset="0"/>
              </a:rPr>
              <a:t>l’équipement</a:t>
            </a:r>
            <a:endParaRPr lang="en-GB" sz="900" kern="0" dirty="0">
              <a:latin typeface="Calibri" panose="020F0502020204030204" pitchFamily="34" charset="0"/>
              <a:cs typeface="Calibri" panose="020F0502020204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1" name="Straight Arrow Connector 135"/>
          <p:cNvCxnSpPr>
            <a:cxnSpLocks noChangeShapeType="1"/>
          </p:cNvCxnSpPr>
          <p:nvPr/>
        </p:nvCxnSpPr>
        <p:spPr bwMode="auto">
          <a:xfrm flipH="1">
            <a:off x="1919288" y="1484313"/>
            <a:ext cx="0" cy="4679950"/>
          </a:xfrm>
          <a:prstGeom prst="straightConnector1">
            <a:avLst/>
          </a:prstGeom>
          <a:noFill/>
          <a:ln w="12700" algn="ctr">
            <a:solidFill>
              <a:schemeClr val="accent2"/>
            </a:solidFill>
            <a:prstDash val="dash"/>
            <a:round/>
            <a:headEnd/>
            <a:tailEnd type="arrow" w="med" len="med"/>
          </a:ln>
        </p:spPr>
      </p:cxnSp>
      <p:sp>
        <p:nvSpPr>
          <p:cNvPr id="17412" name="Title 1"/>
          <p:cNvSpPr>
            <a:spLocks noGrp="1"/>
          </p:cNvSpPr>
          <p:nvPr>
            <p:ph type="title" idx="4294967295"/>
          </p:nvPr>
        </p:nvSpPr>
        <p:spPr>
          <a:xfrm>
            <a:off x="3911600" y="981075"/>
            <a:ext cx="8280400" cy="503238"/>
          </a:xfrm>
          <a:prstGeom prst="rect">
            <a:avLst/>
          </a:prstGeom>
        </p:spPr>
        <p:txBody>
          <a:bodyPr/>
          <a:lstStyle/>
          <a:p>
            <a:pPr eaLnBrk="1" hangingPunct="1"/>
            <a:br>
              <a:rPr lang="en-US" sz="1600"/>
            </a:br>
            <a:r>
              <a:rPr lang="en-US"/>
              <a:t>	</a:t>
            </a:r>
          </a:p>
        </p:txBody>
      </p:sp>
      <p:pic>
        <p:nvPicPr>
          <p:cNvPr id="174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765176"/>
            <a:ext cx="798513" cy="644525"/>
          </a:xfrm>
          <a:prstGeom prst="rect">
            <a:avLst/>
          </a:prstGeom>
          <a:noFill/>
          <a:ln w="9525">
            <a:noFill/>
            <a:miter lim="800000"/>
            <a:headEnd/>
            <a:tailEnd/>
          </a:ln>
        </p:spPr>
      </p:pic>
      <p:sp>
        <p:nvSpPr>
          <p:cNvPr id="1741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17421" name="Rounded Rectangle 122"/>
          <p:cNvSpPr>
            <a:spLocks noChangeArrowheads="1"/>
          </p:cNvSpPr>
          <p:nvPr/>
        </p:nvSpPr>
        <p:spPr bwMode="auto">
          <a:xfrm>
            <a:off x="1524001" y="3644900"/>
            <a:ext cx="701675" cy="431800"/>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briefing – </a:t>
            </a:r>
            <a:r>
              <a:rPr lang="nl-BE" sz="800" dirty="0" err="1">
                <a:latin typeface="Arial" panose="020B0604020202020204" pitchFamily="34" charset="0"/>
                <a:cs typeface="Arial" panose="020B0604020202020204" pitchFamily="34" charset="0"/>
              </a:rPr>
              <a:t>organisation</a:t>
            </a:r>
            <a:endParaRPr lang="nl-BE" sz="800" dirty="0">
              <a:latin typeface="Arial" panose="020B0604020202020204" pitchFamily="34" charset="0"/>
              <a:cs typeface="Arial" panose="020B0604020202020204" pitchFamily="34" charset="0"/>
            </a:endParaRPr>
          </a:p>
        </p:txBody>
      </p:sp>
      <p:sp>
        <p:nvSpPr>
          <p:cNvPr id="21" name="Rechthoek 41"/>
          <p:cNvSpPr>
            <a:spLocks noChangeArrowheads="1"/>
          </p:cNvSpPr>
          <p:nvPr/>
        </p:nvSpPr>
        <p:spPr bwMode="auto">
          <a:xfrm>
            <a:off x="2017391" y="4511898"/>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CHEF DE TRAVAIL– </a:t>
            </a:r>
          </a:p>
          <a:p>
            <a:pPr algn="ctr"/>
            <a:r>
              <a:rPr lang="nl-BE" sz="1000" b="1" dirty="0">
                <a:solidFill>
                  <a:schemeClr val="bg1"/>
                </a:solidFill>
              </a:rPr>
              <a:t>RS ENTREPRENEUR</a:t>
            </a:r>
          </a:p>
        </p:txBody>
      </p:sp>
      <p:sp>
        <p:nvSpPr>
          <p:cNvPr id="30" name="Rechthoekige toelichting 13"/>
          <p:cNvSpPr/>
          <p:nvPr/>
        </p:nvSpPr>
        <p:spPr bwMode="auto">
          <a:xfrm>
            <a:off x="4367809" y="1087436"/>
            <a:ext cx="4306465" cy="2557464"/>
          </a:xfrm>
          <a:prstGeom prst="wedgeRectCallout">
            <a:avLst>
              <a:gd name="adj1" fmla="val -74808"/>
              <a:gd name="adj2" fmla="val 55138"/>
            </a:avLst>
          </a:prstGeom>
          <a:solidFill>
            <a:srgbClr val="00B0F0"/>
          </a:solidFill>
          <a:ln w="31750" algn="ctr">
            <a:noFill/>
            <a:round/>
            <a:headEnd/>
            <a:tailEnd/>
          </a:ln>
        </p:spPr>
        <p:txBody>
          <a:bodyPr wrap="none" anchor="ctr"/>
          <a:lstStyle/>
          <a:p>
            <a:pPr algn="ctr"/>
            <a:r>
              <a:rPr lang="nl-BE" sz="800" dirty="0">
                <a:solidFill>
                  <a:schemeClr val="bg1"/>
                </a:solidFill>
              </a:rPr>
              <a:t>LA MÉTHODE DE PROTECTION UTILISÉE EST...</a:t>
            </a:r>
          </a:p>
          <a:p>
            <a:pPr algn="ctr"/>
            <a:r>
              <a:rPr lang="nl-BE" sz="800" dirty="0">
                <a:solidFill>
                  <a:schemeClr val="bg1"/>
                </a:solidFill>
              </a:rPr>
              <a:t>LE RESPONSABLE DE LA SÉCURITÉ EST...</a:t>
            </a:r>
          </a:p>
          <a:p>
            <a:pPr algn="ctr"/>
            <a:r>
              <a:rPr lang="nl-BE" sz="800" dirty="0">
                <a:solidFill>
                  <a:schemeClr val="bg1"/>
                </a:solidFill>
              </a:rPr>
              <a:t>VOUS TRAVAILLEZ À... PERSONNES</a:t>
            </a:r>
          </a:p>
          <a:p>
            <a:pPr algn="ctr"/>
            <a:endParaRPr lang="nl-BE" sz="800" dirty="0">
              <a:solidFill>
                <a:schemeClr val="bg1"/>
              </a:solidFill>
            </a:endParaRPr>
          </a:p>
          <a:p>
            <a:pPr algn="ctr"/>
            <a:r>
              <a:rPr lang="en-US" sz="800" dirty="0">
                <a:solidFill>
                  <a:schemeClr val="bg1"/>
                </a:solidFill>
              </a:rPr>
              <a:t>LES TESTS DE DÉGAGEMENT DOIVENT SE DÉROULER SELON LA PROCÉDURE …</a:t>
            </a:r>
          </a:p>
          <a:p>
            <a:pPr algn="ctr"/>
            <a:r>
              <a:rPr lang="en-US" sz="800" dirty="0">
                <a:solidFill>
                  <a:schemeClr val="bg1"/>
                </a:solidFill>
              </a:rPr>
              <a:t>LE DÉLAI DE DÉGAGEMENT EST.. SECONDES</a:t>
            </a:r>
          </a:p>
          <a:p>
            <a:pPr algn="ctr"/>
            <a:r>
              <a:rPr lang="en-US" sz="800" dirty="0">
                <a:solidFill>
                  <a:schemeClr val="bg1"/>
                </a:solidFill>
              </a:rPr>
              <a:t>LA DISTANCE D’AVERTISSEMENT EST … MÈTRES</a:t>
            </a:r>
          </a:p>
          <a:p>
            <a:pPr algn="ctr"/>
            <a:endParaRPr lang="en-US" sz="800" dirty="0">
              <a:solidFill>
                <a:schemeClr val="bg1"/>
              </a:solidFill>
            </a:endParaRPr>
          </a:p>
          <a:p>
            <a:pPr algn="ctr"/>
            <a:r>
              <a:rPr lang="nl-BE" sz="800" dirty="0">
                <a:solidFill>
                  <a:schemeClr val="bg1"/>
                </a:solidFill>
              </a:rPr>
              <a:t>LA ZONE DE TRAVAIL EST...</a:t>
            </a:r>
          </a:p>
          <a:p>
            <a:pPr algn="ctr"/>
            <a:r>
              <a:rPr lang="nl-BE" sz="800" dirty="0">
                <a:solidFill>
                  <a:schemeClr val="bg1"/>
                </a:solidFill>
              </a:rPr>
              <a:t>LE CHEMIN POUR ATTEINDRE LA ZONE DE TRAVAIL EST... VIA  ...</a:t>
            </a:r>
          </a:p>
          <a:p>
            <a:pPr algn="ctr"/>
            <a:r>
              <a:rPr lang="nl-BE" sz="800" dirty="0">
                <a:solidFill>
                  <a:schemeClr val="bg1"/>
                </a:solidFill>
              </a:rPr>
              <a:t>LE CHEMIN POUR QUITTER LA ZONE DE TRAVAIL EST... VIA ...</a:t>
            </a:r>
          </a:p>
          <a:p>
            <a:pPr algn="ctr"/>
            <a:endParaRPr lang="nl-BE" sz="800" dirty="0">
              <a:solidFill>
                <a:schemeClr val="bg1"/>
              </a:solidFill>
            </a:endParaRPr>
          </a:p>
          <a:p>
            <a:pPr algn="ctr"/>
            <a:r>
              <a:rPr lang="nl-BE" sz="800" dirty="0">
                <a:solidFill>
                  <a:schemeClr val="bg1"/>
                </a:solidFill>
              </a:rPr>
              <a:t>LE TRAVAIL À EXÉCUTER EST ...</a:t>
            </a:r>
          </a:p>
          <a:p>
            <a:pPr algn="ctr"/>
            <a:r>
              <a:rPr lang="nl-BE" sz="800" dirty="0">
                <a:solidFill>
                  <a:schemeClr val="bg1"/>
                </a:solidFill>
              </a:rPr>
              <a:t>LA MÉTHODE DE TRAVAIL EST ...</a:t>
            </a:r>
          </a:p>
          <a:p>
            <a:pPr algn="ctr"/>
            <a:r>
              <a:rPr lang="nl-BE" sz="800" dirty="0">
                <a:solidFill>
                  <a:schemeClr val="bg1"/>
                </a:solidFill>
              </a:rPr>
              <a:t>LES RISQUES LIÉS AU TRAVAIL SONT...</a:t>
            </a:r>
          </a:p>
          <a:p>
            <a:pPr algn="ctr"/>
            <a:endParaRPr lang="en-US" sz="800" dirty="0">
              <a:solidFill>
                <a:schemeClr val="bg1"/>
              </a:solidFill>
            </a:endParaRPr>
          </a:p>
          <a:p>
            <a:pPr algn="ctr"/>
            <a:r>
              <a:rPr lang="en-US" sz="800" dirty="0">
                <a:solidFill>
                  <a:schemeClr val="bg1"/>
                </a:solidFill>
              </a:rPr>
              <a:t>EN CAS D’INCIDENT OU D’ACCIDENT, LA PROCÉDURE À SUIVRE EST …</a:t>
            </a:r>
            <a:endParaRPr lang="nl-BE" sz="800" dirty="0">
              <a:solidFill>
                <a:schemeClr val="bg1"/>
              </a:solidFill>
            </a:endParaRPr>
          </a:p>
        </p:txBody>
      </p:sp>
      <p:sp>
        <p:nvSpPr>
          <p:cNvPr id="32" name="Rechthoekige toelichting 13"/>
          <p:cNvSpPr/>
          <p:nvPr/>
        </p:nvSpPr>
        <p:spPr bwMode="auto">
          <a:xfrm>
            <a:off x="2322514" y="1844824"/>
            <a:ext cx="1685255" cy="604782"/>
          </a:xfrm>
          <a:prstGeom prst="wedgeRectCallout">
            <a:avLst>
              <a:gd name="adj1" fmla="val -17970"/>
              <a:gd name="adj2" fmla="val 121061"/>
            </a:avLst>
          </a:prstGeom>
          <a:solidFill>
            <a:srgbClr val="00B0F0"/>
          </a:solidFill>
          <a:ln w="31750" algn="ctr">
            <a:noFill/>
            <a:round/>
            <a:headEnd/>
            <a:tailEnd/>
          </a:ln>
        </p:spPr>
        <p:txBody>
          <a:bodyPr wrap="square" anchor="ctr"/>
          <a:lstStyle/>
          <a:p>
            <a:pPr algn="ctr"/>
            <a:r>
              <a:rPr lang="nl-BE" sz="800" dirty="0">
                <a:solidFill>
                  <a:schemeClr val="bg1"/>
                </a:solidFill>
              </a:rPr>
              <a:t>L’ANNONCEUR EST JAN JANSSEN</a:t>
            </a:r>
          </a:p>
        </p:txBody>
      </p:sp>
      <p:sp>
        <p:nvSpPr>
          <p:cNvPr id="23" name="Rechthoekige toelichting 20"/>
          <p:cNvSpPr>
            <a:spLocks noChangeArrowheads="1"/>
          </p:cNvSpPr>
          <p:nvPr/>
        </p:nvSpPr>
        <p:spPr bwMode="auto">
          <a:xfrm>
            <a:off x="8136503" y="4749492"/>
            <a:ext cx="720725" cy="287337"/>
          </a:xfrm>
          <a:prstGeom prst="wedgeRectCallout">
            <a:avLst>
              <a:gd name="adj1" fmla="val -106099"/>
              <a:gd name="adj2" fmla="val 141931"/>
            </a:avLst>
          </a:prstGeom>
          <a:solidFill>
            <a:srgbClr val="92D050"/>
          </a:solidFill>
          <a:ln w="31750" algn="ctr">
            <a:noFill/>
            <a:round/>
            <a:headEnd/>
            <a:tailEnd/>
          </a:ln>
        </p:spPr>
        <p:txBody>
          <a:bodyPr wrap="none" anchor="ctr"/>
          <a:lstStyle/>
          <a:p>
            <a:pPr algn="ctr"/>
            <a:r>
              <a:rPr lang="nl-BE" sz="1200" b="1" dirty="0">
                <a:solidFill>
                  <a:schemeClr val="bg1"/>
                </a:solidFill>
              </a:rPr>
              <a:t>OK!</a:t>
            </a:r>
          </a:p>
        </p:txBody>
      </p:sp>
      <p:sp>
        <p:nvSpPr>
          <p:cNvPr id="24" name="Rechthoekige toelichting 21"/>
          <p:cNvSpPr>
            <a:spLocks noChangeArrowheads="1"/>
          </p:cNvSpPr>
          <p:nvPr/>
        </p:nvSpPr>
        <p:spPr bwMode="auto">
          <a:xfrm>
            <a:off x="9120583" y="4749492"/>
            <a:ext cx="719138" cy="287337"/>
          </a:xfrm>
          <a:prstGeom prst="wedgeRectCallout">
            <a:avLst>
              <a:gd name="adj1" fmla="val -36102"/>
              <a:gd name="adj2" fmla="val 151796"/>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25" name="Rechthoekige toelichting 10"/>
          <p:cNvSpPr/>
          <p:nvPr/>
        </p:nvSpPr>
        <p:spPr bwMode="auto">
          <a:xfrm>
            <a:off x="3647728" y="4271373"/>
            <a:ext cx="3744416" cy="648072"/>
          </a:xfrm>
          <a:prstGeom prst="wedgeRectCallout">
            <a:avLst>
              <a:gd name="adj1" fmla="val -56718"/>
              <a:gd name="adj2" fmla="val -131042"/>
            </a:avLst>
          </a:prstGeom>
          <a:solidFill>
            <a:srgbClr val="00B0F0"/>
          </a:solidFill>
          <a:ln w="31750" algn="ctr">
            <a:noFill/>
            <a:round/>
            <a:headEnd/>
            <a:tailEnd/>
          </a:ln>
        </p:spPr>
        <p:txBody>
          <a:bodyPr wrap="square" anchor="ctr"/>
          <a:lstStyle/>
          <a:p>
            <a:pPr algn="ctr"/>
            <a:r>
              <a:rPr lang="nl-BE" sz="800" dirty="0">
                <a:solidFill>
                  <a:schemeClr val="bg1"/>
                </a:solidFill>
              </a:rPr>
              <a:t>VOUS </a:t>
            </a:r>
            <a:r>
              <a:rPr lang="nl-BE" sz="800" b="1" dirty="0">
                <a:solidFill>
                  <a:schemeClr val="bg1"/>
                </a:solidFill>
              </a:rPr>
              <a:t>DEVEZ </a:t>
            </a:r>
            <a:r>
              <a:rPr lang="nl-BE" sz="800" b="1" dirty="0">
                <a:solidFill>
                  <a:srgbClr val="FF0000"/>
                </a:solidFill>
              </a:rPr>
              <a:t>CESSER LES ACTIVITES*….. LORSQUE VOUS ENTENDEZ L’ALARME</a:t>
            </a:r>
            <a:endParaRPr lang="nl-BE" sz="800" dirty="0">
              <a:solidFill>
                <a:schemeClr val="bg1"/>
              </a:solidFill>
            </a:endParaRPr>
          </a:p>
        </p:txBody>
      </p:sp>
      <p:pic>
        <p:nvPicPr>
          <p:cNvPr id="26" name="Picture 25"/>
          <p:cNvPicPr>
            <a:picLocks noChangeAspect="1"/>
          </p:cNvPicPr>
          <p:nvPr/>
        </p:nvPicPr>
        <p:blipFill>
          <a:blip r:embed="rId4"/>
          <a:stretch>
            <a:fillRect/>
          </a:stretch>
        </p:blipFill>
        <p:spPr>
          <a:xfrm>
            <a:off x="2383198" y="3272485"/>
            <a:ext cx="475529" cy="1176630"/>
          </a:xfrm>
          <a:prstGeom prst="rect">
            <a:avLst/>
          </a:prstGeom>
        </p:spPr>
      </p:pic>
      <p:pic>
        <p:nvPicPr>
          <p:cNvPr id="17" name="Picture 16"/>
          <p:cNvPicPr>
            <a:picLocks noChangeAspect="1"/>
          </p:cNvPicPr>
          <p:nvPr/>
        </p:nvPicPr>
        <p:blipFill>
          <a:blip r:embed="rId5"/>
          <a:stretch>
            <a:fillRect/>
          </a:stretch>
        </p:blipFill>
        <p:spPr>
          <a:xfrm>
            <a:off x="8400256" y="5373216"/>
            <a:ext cx="1505843" cy="1121761"/>
          </a:xfrm>
          <a:prstGeom prst="rect">
            <a:avLst/>
          </a:prstGeom>
        </p:spPr>
      </p:pic>
      <p:pic>
        <p:nvPicPr>
          <p:cNvPr id="2" name="Picture 1"/>
          <p:cNvPicPr>
            <a:picLocks noChangeAspect="1"/>
          </p:cNvPicPr>
          <p:nvPr/>
        </p:nvPicPr>
        <p:blipFill>
          <a:blip r:embed="rId6"/>
          <a:stretch>
            <a:fillRect/>
          </a:stretch>
        </p:blipFill>
        <p:spPr>
          <a:xfrm>
            <a:off x="6521041" y="5373216"/>
            <a:ext cx="1499746" cy="1274174"/>
          </a:xfrm>
          <a:prstGeom prst="rect">
            <a:avLst/>
          </a:prstGeom>
        </p:spPr>
      </p:pic>
      <p:sp>
        <p:nvSpPr>
          <p:cNvPr id="3" name="TextBox 2"/>
          <p:cNvSpPr txBox="1"/>
          <p:nvPr/>
        </p:nvSpPr>
        <p:spPr>
          <a:xfrm>
            <a:off x="2127939" y="6278071"/>
            <a:ext cx="4176141" cy="307777"/>
          </a:xfrm>
          <a:prstGeom prst="rect">
            <a:avLst/>
          </a:prstGeom>
          <a:noFill/>
        </p:spPr>
        <p:txBody>
          <a:bodyPr wrap="square" rtlCol="0">
            <a:spAutoFit/>
          </a:bodyPr>
          <a:lstStyle/>
          <a:p>
            <a:r>
              <a:rPr lang="en-GB" sz="1400" dirty="0">
                <a:latin typeface="+mn-lt"/>
              </a:rPr>
              <a:t>* </a:t>
            </a:r>
            <a:r>
              <a:rPr lang="en-GB" sz="1400" dirty="0" err="1">
                <a:latin typeface="+mn-lt"/>
              </a:rPr>
              <a:t>Activités</a:t>
            </a:r>
            <a:r>
              <a:rPr lang="en-GB" sz="1400" dirty="0">
                <a:latin typeface="+mn-lt"/>
              </a:rPr>
              <a:t> </a:t>
            </a:r>
            <a:r>
              <a:rPr lang="en-GB" sz="1400" dirty="0" err="1">
                <a:latin typeface="+mn-lt"/>
              </a:rPr>
              <a:t>pouvant</a:t>
            </a:r>
            <a:r>
              <a:rPr lang="en-GB" sz="1400" dirty="0">
                <a:latin typeface="+mn-lt"/>
              </a:rPr>
              <a:t> </a:t>
            </a:r>
            <a:r>
              <a:rPr lang="en-GB" sz="1400" dirty="0" err="1">
                <a:latin typeface="+mn-lt"/>
              </a:rPr>
              <a:t>entraîner</a:t>
            </a:r>
            <a:r>
              <a:rPr lang="en-GB" sz="1400" dirty="0">
                <a:latin typeface="+mn-lt"/>
              </a:rPr>
              <a:t> un </a:t>
            </a:r>
            <a:r>
              <a:rPr lang="en-GB" sz="1400" dirty="0" err="1">
                <a:latin typeface="+mn-lt"/>
              </a:rPr>
              <a:t>risque</a:t>
            </a:r>
            <a:r>
              <a:rPr lang="en-GB" sz="1400" dirty="0">
                <a:latin typeface="+mn-lt"/>
              </a:rPr>
              <a:t> </a:t>
            </a:r>
            <a:r>
              <a:rPr lang="en-GB" sz="1400" dirty="0" err="1">
                <a:latin typeface="+mn-lt"/>
              </a:rPr>
              <a:t>d’empiètement</a:t>
            </a:r>
            <a:endParaRPr lang="en-GB" sz="1400" dirty="0">
              <a:latin typeface="+mn-lt"/>
            </a:endParaRPr>
          </a:p>
        </p:txBody>
      </p:sp>
      <p:sp>
        <p:nvSpPr>
          <p:cNvPr id="20" name="Text Placeholder 2">
            <a:extLst>
              <a:ext uri="{FF2B5EF4-FFF2-40B4-BE49-F238E27FC236}">
                <a16:creationId xmlns:a16="http://schemas.microsoft.com/office/drawing/2014/main" id="{F06A2C17-0DF0-4B32-AA05-3D8502AAE8FF}"/>
              </a:ext>
            </a:extLst>
          </p:cNvPr>
          <p:cNvSpPr txBox="1">
            <a:spLocks/>
          </p:cNvSpPr>
          <p:nvPr/>
        </p:nvSpPr>
        <p:spPr>
          <a:xfrm>
            <a:off x="8736326" y="242538"/>
            <a:ext cx="3216292"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Annonceur</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4: Briefing et </a:t>
            </a:r>
            <a:r>
              <a:rPr lang="en-GB" sz="900" kern="0" dirty="0" err="1">
                <a:latin typeface="Calibri" panose="020F0502020204030204" pitchFamily="34" charset="0"/>
                <a:cs typeface="Calibri" panose="020F0502020204030204" pitchFamily="34" charset="0"/>
              </a:rPr>
              <a:t>contrôle</a:t>
            </a:r>
            <a:r>
              <a:rPr lang="en-GB" sz="900" kern="0" dirty="0">
                <a:latin typeface="Calibri" panose="020F0502020204030204" pitchFamily="34" charset="0"/>
                <a:cs typeface="Calibri" panose="020F0502020204030204" pitchFamily="34" charset="0"/>
              </a:rPr>
              <a:t> de </a:t>
            </a:r>
            <a:r>
              <a:rPr lang="en-GB" sz="900" kern="0" dirty="0" err="1">
                <a:latin typeface="Calibri" panose="020F0502020204030204" pitchFamily="34" charset="0"/>
                <a:cs typeface="Calibri" panose="020F0502020204030204" pitchFamily="34" charset="0"/>
              </a:rPr>
              <a:t>l’équipement</a:t>
            </a:r>
            <a:endParaRPr lang="en-GB" sz="9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7892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2038029" y="188640"/>
            <a:ext cx="1995023" cy="576064"/>
          </a:xfrm>
          <a:prstGeom prst="rect">
            <a:avLst/>
          </a:prstGeom>
          <a:solidFill>
            <a:schemeClr val="bg1"/>
          </a:solidFill>
          <a:ln w="317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8" name="Title 1"/>
          <p:cNvSpPr txBox="1">
            <a:spLocks/>
          </p:cNvSpPr>
          <p:nvPr/>
        </p:nvSpPr>
        <p:spPr bwMode="auto">
          <a:xfrm>
            <a:off x="2007789" y="692548"/>
            <a:ext cx="8064500" cy="506413"/>
          </a:xfrm>
          <a:prstGeom prst="rect">
            <a:avLst/>
          </a:prstGeom>
          <a:noFill/>
          <a:ln w="9525">
            <a:noFill/>
            <a:miter lim="800000"/>
            <a:headEnd/>
            <a:tailEnd/>
          </a:ln>
          <a:effectLst/>
        </p:spPr>
        <p:txBody>
          <a:bodyPr lIns="0" tIns="0" rIns="0" bIns="0"/>
          <a:lstStyle/>
          <a:p>
            <a:pPr marL="895350" indent="-895350">
              <a:defRPr/>
            </a:pPr>
            <a:r>
              <a:rPr lang="en-US" sz="2000" b="1" kern="0" dirty="0">
                <a:solidFill>
                  <a:srgbClr val="0070C0"/>
                </a:solidFill>
                <a:latin typeface="+mj-lt"/>
                <a:ea typeface="+mj-ea"/>
                <a:cs typeface="+mj-cs"/>
              </a:rPr>
              <a:t>Briefing des agents et </a:t>
            </a:r>
            <a:r>
              <a:rPr lang="en-US" sz="2000" b="1" kern="0" dirty="0" err="1">
                <a:solidFill>
                  <a:srgbClr val="0070C0"/>
                </a:solidFill>
                <a:latin typeface="+mj-lt"/>
                <a:ea typeface="+mj-ea"/>
                <a:cs typeface="+mj-cs"/>
              </a:rPr>
              <a:t>contrôle</a:t>
            </a:r>
            <a:r>
              <a:rPr lang="en-US" sz="2000" b="1" kern="0" dirty="0">
                <a:solidFill>
                  <a:srgbClr val="0070C0"/>
                </a:solidFill>
                <a:latin typeface="+mj-lt"/>
                <a:ea typeface="+mj-ea"/>
                <a:cs typeface="+mj-cs"/>
              </a:rPr>
              <a:t> de </a:t>
            </a:r>
            <a:r>
              <a:rPr lang="en-US" sz="2000" b="1" kern="0" dirty="0" err="1">
                <a:solidFill>
                  <a:srgbClr val="0070C0"/>
                </a:solidFill>
                <a:latin typeface="+mj-lt"/>
                <a:ea typeface="+mj-ea"/>
                <a:cs typeface="+mj-cs"/>
              </a:rPr>
              <a:t>l’équipement</a:t>
            </a:r>
            <a:r>
              <a:rPr lang="en-US" sz="2000" b="1" kern="0" dirty="0">
                <a:solidFill>
                  <a:srgbClr val="0070C0"/>
                </a:solidFill>
                <a:latin typeface="+mj-lt"/>
                <a:ea typeface="+mj-ea"/>
                <a:cs typeface="+mj-cs"/>
              </a:rPr>
              <a:t> de </a:t>
            </a:r>
            <a:r>
              <a:rPr lang="en-US" sz="2000" b="1" kern="0" dirty="0" err="1">
                <a:solidFill>
                  <a:srgbClr val="0070C0"/>
                </a:solidFill>
                <a:latin typeface="+mj-lt"/>
                <a:ea typeface="+mj-ea"/>
                <a:cs typeface="+mj-cs"/>
              </a:rPr>
              <a:t>l’annonceur</a:t>
            </a:r>
            <a:endParaRPr lang="en-US" sz="2000" b="1" kern="0" dirty="0">
              <a:solidFill>
                <a:srgbClr val="0070C0"/>
              </a:solidFill>
              <a:latin typeface="+mj-lt"/>
              <a:ea typeface="+mj-ea"/>
              <a:cs typeface="+mj-cs"/>
            </a:endParaRPr>
          </a:p>
        </p:txBody>
      </p:sp>
      <p:sp>
        <p:nvSpPr>
          <p:cNvPr id="14" name="Text Placeholder 2"/>
          <p:cNvSpPr txBox="1">
            <a:spLocks/>
          </p:cNvSpPr>
          <p:nvPr/>
        </p:nvSpPr>
        <p:spPr>
          <a:xfrm>
            <a:off x="8750757" y="303098"/>
            <a:ext cx="3216292"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Annonceur</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4:  Briefing et </a:t>
            </a:r>
            <a:r>
              <a:rPr lang="en-GB" sz="900" kern="0" dirty="0" err="1">
                <a:latin typeface="Calibri" panose="020F0502020204030204" pitchFamily="34" charset="0"/>
                <a:cs typeface="Calibri" panose="020F0502020204030204" pitchFamily="34" charset="0"/>
              </a:rPr>
              <a:t>contrôle</a:t>
            </a:r>
            <a:r>
              <a:rPr lang="en-GB" sz="900" kern="0" dirty="0">
                <a:latin typeface="Calibri" panose="020F0502020204030204" pitchFamily="34" charset="0"/>
                <a:cs typeface="Calibri" panose="020F0502020204030204" pitchFamily="34" charset="0"/>
              </a:rPr>
              <a:t> de </a:t>
            </a:r>
            <a:r>
              <a:rPr lang="en-GB" sz="900" kern="0" dirty="0" err="1">
                <a:latin typeface="Calibri" panose="020F0502020204030204" pitchFamily="34" charset="0"/>
                <a:cs typeface="Calibri" panose="020F0502020204030204" pitchFamily="34" charset="0"/>
              </a:rPr>
              <a:t>l’équipement</a:t>
            </a:r>
            <a:endParaRPr lang="en-GB" sz="900" kern="0" dirty="0">
              <a:latin typeface="Calibri" panose="020F0502020204030204" pitchFamily="34" charset="0"/>
              <a:cs typeface="Calibri" panose="020F0502020204030204" pitchFamily="34" charset="0"/>
            </a:endParaRPr>
          </a:p>
        </p:txBody>
      </p:sp>
      <p:sp>
        <p:nvSpPr>
          <p:cNvPr id="15" name="Rounded Rectangle 14"/>
          <p:cNvSpPr/>
          <p:nvPr/>
        </p:nvSpPr>
        <p:spPr bwMode="auto">
          <a:xfrm>
            <a:off x="2783632" y="1279401"/>
            <a:ext cx="7379828" cy="1069896"/>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fr-BE" sz="1600" dirty="0">
                <a:latin typeface="+mn-lt"/>
              </a:rPr>
              <a:t>L’annonceur doit être </a:t>
            </a:r>
            <a:r>
              <a:rPr lang="fr-BE" sz="1600" b="1" dirty="0">
                <a:latin typeface="+mn-lt"/>
              </a:rPr>
              <a:t>en possession des outils nécessaires </a:t>
            </a:r>
          </a:p>
          <a:p>
            <a:pPr algn="ctr">
              <a:defRPr/>
            </a:pPr>
            <a:r>
              <a:rPr lang="fr-BE" sz="1600" b="1" dirty="0">
                <a:latin typeface="+mn-lt"/>
              </a:rPr>
              <a:t>à la bonne exécution de sa tâche</a:t>
            </a:r>
            <a:r>
              <a:rPr lang="fr-BE" sz="1600" dirty="0">
                <a:latin typeface="+mn-lt"/>
              </a:rPr>
              <a:t>.</a:t>
            </a:r>
            <a:endParaRPr lang="fr-FR" dirty="0">
              <a:latin typeface="+mn-lt"/>
            </a:endParaRPr>
          </a:p>
        </p:txBody>
      </p:sp>
      <p:sp>
        <p:nvSpPr>
          <p:cNvPr id="9" name="Rounded Rectangle 8"/>
          <p:cNvSpPr/>
          <p:nvPr/>
        </p:nvSpPr>
        <p:spPr bwMode="auto">
          <a:xfrm>
            <a:off x="3035540" y="5659530"/>
            <a:ext cx="6994729" cy="787922"/>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400" dirty="0">
                <a:solidFill>
                  <a:srgbClr val="0070C0"/>
                </a:solidFill>
              </a:rPr>
              <a:t>Le briefing </a:t>
            </a:r>
            <a:r>
              <a:rPr lang="en-US" sz="1400" dirty="0" err="1">
                <a:solidFill>
                  <a:srgbClr val="0070C0"/>
                </a:solidFill>
              </a:rPr>
              <a:t>doit</a:t>
            </a:r>
            <a:r>
              <a:rPr lang="en-US" sz="1400" dirty="0">
                <a:solidFill>
                  <a:srgbClr val="0070C0"/>
                </a:solidFill>
              </a:rPr>
              <a:t> </a:t>
            </a:r>
            <a:r>
              <a:rPr lang="en-US" sz="1400" dirty="0" err="1">
                <a:solidFill>
                  <a:srgbClr val="0070C0"/>
                </a:solidFill>
              </a:rPr>
              <a:t>permettre</a:t>
            </a:r>
            <a:r>
              <a:rPr lang="en-US" sz="1400" dirty="0">
                <a:solidFill>
                  <a:srgbClr val="0070C0"/>
                </a:solidFill>
              </a:rPr>
              <a:t> de controller </a:t>
            </a:r>
            <a:r>
              <a:rPr lang="en-US" sz="1400" dirty="0" err="1">
                <a:solidFill>
                  <a:srgbClr val="0070C0"/>
                </a:solidFill>
              </a:rPr>
              <a:t>l’équipement</a:t>
            </a:r>
            <a:r>
              <a:rPr lang="en-US" sz="1400" dirty="0">
                <a:solidFill>
                  <a:srgbClr val="0070C0"/>
                </a:solidFill>
              </a:rPr>
              <a:t> de </a:t>
            </a:r>
            <a:r>
              <a:rPr lang="en-US" sz="1400" dirty="0" err="1">
                <a:solidFill>
                  <a:srgbClr val="0070C0"/>
                </a:solidFill>
              </a:rPr>
              <a:t>l’annonceur</a:t>
            </a:r>
            <a:r>
              <a:rPr lang="en-US" sz="1400" dirty="0">
                <a:solidFill>
                  <a:srgbClr val="0070C0"/>
                </a:solidFill>
              </a:rPr>
              <a:t> </a:t>
            </a:r>
            <a:r>
              <a:rPr lang="en-US" sz="1400" dirty="0" err="1">
                <a:solidFill>
                  <a:srgbClr val="0070C0"/>
                </a:solidFill>
              </a:rPr>
              <a:t>avant</a:t>
            </a:r>
            <a:r>
              <a:rPr lang="en-US" sz="1400" dirty="0">
                <a:solidFill>
                  <a:srgbClr val="0070C0"/>
                </a:solidFill>
              </a:rPr>
              <a:t> </a:t>
            </a:r>
            <a:r>
              <a:rPr lang="en-US" sz="1400" dirty="0" err="1">
                <a:solidFill>
                  <a:srgbClr val="0070C0"/>
                </a:solidFill>
              </a:rPr>
              <a:t>qu’il</a:t>
            </a:r>
            <a:r>
              <a:rPr lang="en-US" sz="1400" dirty="0">
                <a:solidFill>
                  <a:srgbClr val="0070C0"/>
                </a:solidFill>
              </a:rPr>
              <a:t> </a:t>
            </a:r>
            <a:r>
              <a:rPr lang="en-US" sz="1400" dirty="0" err="1">
                <a:solidFill>
                  <a:srgbClr val="0070C0"/>
                </a:solidFill>
              </a:rPr>
              <a:t>n’effectue</a:t>
            </a:r>
            <a:r>
              <a:rPr lang="en-US" sz="1400" dirty="0">
                <a:solidFill>
                  <a:srgbClr val="0070C0"/>
                </a:solidFill>
              </a:rPr>
              <a:t> </a:t>
            </a:r>
            <a:r>
              <a:rPr lang="en-US" sz="1400" dirty="0" err="1">
                <a:solidFill>
                  <a:srgbClr val="0070C0"/>
                </a:solidFill>
              </a:rPr>
              <a:t>sa</a:t>
            </a:r>
            <a:r>
              <a:rPr lang="en-US" sz="1400" dirty="0">
                <a:solidFill>
                  <a:srgbClr val="0070C0"/>
                </a:solidFill>
              </a:rPr>
              <a:t> </a:t>
            </a:r>
            <a:r>
              <a:rPr lang="en-US" sz="1400" dirty="0" err="1">
                <a:solidFill>
                  <a:srgbClr val="0070C0"/>
                </a:solidFill>
              </a:rPr>
              <a:t>tâche</a:t>
            </a:r>
            <a:r>
              <a:rPr lang="en-US" sz="1400" dirty="0">
                <a:solidFill>
                  <a:srgbClr val="0070C0"/>
                </a:solidFill>
              </a:rPr>
              <a:t>. </a:t>
            </a:r>
          </a:p>
        </p:txBody>
      </p:sp>
      <p:pic>
        <p:nvPicPr>
          <p:cNvPr id="22"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160244" y="5543616"/>
            <a:ext cx="839412" cy="883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tretch>
            <a:fillRect/>
          </a:stretch>
        </p:blipFill>
        <p:spPr>
          <a:xfrm>
            <a:off x="4308537" y="-293988"/>
            <a:ext cx="3761558" cy="2481287"/>
          </a:xfrm>
          <a:prstGeom prst="rect">
            <a:avLst/>
          </a:prstGeom>
        </p:spPr>
      </p:pic>
      <p:sp>
        <p:nvSpPr>
          <p:cNvPr id="11" name="Rounded Rectangle 10"/>
          <p:cNvSpPr/>
          <p:nvPr/>
        </p:nvSpPr>
        <p:spPr bwMode="auto">
          <a:xfrm>
            <a:off x="2757461" y="4284259"/>
            <a:ext cx="7272808" cy="939231"/>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defRPr/>
            </a:pPr>
            <a:r>
              <a:rPr lang="fr-BE" sz="1600" b="1" dirty="0">
                <a:latin typeface="+mn-lt"/>
              </a:rPr>
              <a:t>Remarque</a:t>
            </a:r>
            <a:r>
              <a:rPr lang="fr-BE" sz="1600" dirty="0">
                <a:latin typeface="+mn-lt"/>
              </a:rPr>
              <a:t>: le moyen de communication doit être adapté lorsque l’alarme est donnée (par exemple un appareil radio si l’opérateur est dans un engin de travaux ou une grue tour). </a:t>
            </a:r>
            <a:endParaRPr lang="fr-FR" dirty="0">
              <a:latin typeface="+mn-lt"/>
            </a:endParaRPr>
          </a:p>
        </p:txBody>
      </p:sp>
      <p:pic>
        <p:nvPicPr>
          <p:cNvPr id="4" name="Picture 3"/>
          <p:cNvPicPr>
            <a:picLocks noChangeAspect="1"/>
          </p:cNvPicPr>
          <p:nvPr/>
        </p:nvPicPr>
        <p:blipFill>
          <a:blip r:embed="rId4"/>
          <a:stretch>
            <a:fillRect/>
          </a:stretch>
        </p:blipFill>
        <p:spPr>
          <a:xfrm>
            <a:off x="2275508" y="4200663"/>
            <a:ext cx="475529" cy="634039"/>
          </a:xfrm>
          <a:prstGeom prst="rect">
            <a:avLst/>
          </a:prstGeom>
        </p:spPr>
      </p:pic>
      <p:sp>
        <p:nvSpPr>
          <p:cNvPr id="17" name="Ovaal 21"/>
          <p:cNvSpPr>
            <a:spLocks noChangeAspect="1"/>
          </p:cNvSpPr>
          <p:nvPr/>
        </p:nvSpPr>
        <p:spPr bwMode="auto">
          <a:xfrm>
            <a:off x="1022363" y="423659"/>
            <a:ext cx="807461" cy="807461"/>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3200" b="1" dirty="0">
                <a:solidFill>
                  <a:schemeClr val="bg1"/>
                </a:solidFill>
                <a:latin typeface="Arial" charset="0"/>
                <a:cs typeface="Arial" charset="0"/>
              </a:rPr>
              <a:t>4</a:t>
            </a:r>
            <a:endParaRPr lang="nl-BE" sz="3200" b="1" dirty="0">
              <a:solidFill>
                <a:schemeClr val="bg1"/>
              </a:solidFill>
              <a:latin typeface="Arial" charset="0"/>
              <a:cs typeface="Arial" charset="0"/>
            </a:endParaRP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4322" y="2400873"/>
            <a:ext cx="1328415" cy="1799790"/>
          </a:xfrm>
          <a:prstGeom prst="rect">
            <a:avLst/>
          </a:prstGeom>
        </p:spPr>
      </p:pic>
      <p:pic>
        <p:nvPicPr>
          <p:cNvPr id="25" name="Picture 24"/>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23490" y1="58239" x2="9396" y2="49432"/>
                        <a14:foregroundMark x1="9396" y1="49148" x2="6040" y2="42330"/>
                        <a14:foregroundMark x1="6040" y1="42330" x2="10738" y2="30682"/>
                        <a14:foregroundMark x1="12081" y1="30398" x2="18792" y2="24716"/>
                        <a14:foregroundMark x1="18792" y1="24716" x2="34899" y2="19602"/>
                        <a14:foregroundMark x1="35570" y1="19034" x2="41611" y2="16477"/>
                        <a14:foregroundMark x1="41611" y1="16477" x2="32215" y2="9659"/>
                        <a14:foregroundMark x1="32215" y1="9375" x2="38255" y2="4545"/>
                        <a14:foregroundMark x1="38255" y1="4545" x2="45638" y2="568"/>
                        <a14:foregroundMark x1="45638" y1="568" x2="57047" y2="1136"/>
                        <a14:foregroundMark x1="57047" y1="1136" x2="63087" y2="2557"/>
                        <a14:foregroundMark x1="63087" y1="2557" x2="63758" y2="4830"/>
                        <a14:foregroundMark x1="63758" y1="4830" x2="70470" y2="6250"/>
                        <a14:foregroundMark x1="70470" y1="6250" x2="71141" y2="10227"/>
                        <a14:foregroundMark x1="71141" y1="10227" x2="69128" y2="12784"/>
                        <a14:foregroundMark x1="69128" y1="12784" x2="66443" y2="14205"/>
                        <a14:foregroundMark x1="66443" y1="14205" x2="61745" y2="17045"/>
                        <a14:foregroundMark x1="63758" y1="17330" x2="79866" y2="22159"/>
                        <a14:foregroundMark x1="79866" y1="22159" x2="87919" y2="25568"/>
                        <a14:foregroundMark x1="87919" y1="25568" x2="96644" y2="33807"/>
                        <a14:foregroundMark x1="96644" y1="33807" x2="99329" y2="38352"/>
                        <a14:foregroundMark x1="84564" y1="43466" x2="86577" y2="45739"/>
                        <a14:foregroundMark x1="88591" y1="45455" x2="88591" y2="45455"/>
                        <a14:foregroundMark x1="84564" y1="45455" x2="84564" y2="63920"/>
                        <a14:foregroundMark x1="85235" y1="64489" x2="80537" y2="64489"/>
                        <a14:foregroundMark x1="80537" y1="64489" x2="75839" y2="81534"/>
                        <a14:foregroundMark x1="75839" y1="81534" x2="75839" y2="87216"/>
                        <a14:foregroundMark x1="75839" y1="87216" x2="79195" y2="92898"/>
                        <a14:foregroundMark x1="79195" y1="93750" x2="91275" y2="93466"/>
                        <a14:foregroundMark x1="91275" y1="93466" x2="92617" y2="96875"/>
                        <a14:foregroundMark x1="87919" y1="98011" x2="75168" y2="96591"/>
                        <a14:foregroundMark x1="75168" y1="96591" x2="69799" y2="96023"/>
                        <a14:foregroundMark x1="69799" y1="96023" x2="69799" y2="97159"/>
                        <a14:foregroundMark x1="69799" y1="97159" x2="60403" y2="96023"/>
                        <a14:foregroundMark x1="60403" y1="96023" x2="57047" y2="66761"/>
                        <a14:foregroundMark x1="56376" y1="67614" x2="48993" y2="81250"/>
                        <a14:foregroundMark x1="48993" y1="81250" x2="46980" y2="89773"/>
                        <a14:foregroundMark x1="46980" y1="89773" x2="46980" y2="93750"/>
                        <a14:foregroundMark x1="46980" y1="93750" x2="43624" y2="95739"/>
                        <a14:foregroundMark x1="43624" y1="95739" x2="42282" y2="99148"/>
                        <a14:foregroundMark x1="42282" y1="99148" x2="28859" y2="99432"/>
                        <a14:foregroundMark x1="28859" y1="99432" x2="28188" y2="98295"/>
                        <a14:foregroundMark x1="28188" y1="98295" x2="32215" y2="95739"/>
                        <a14:foregroundMark x1="32215" y1="95739" x2="29530" y2="92045"/>
                        <a14:foregroundMark x1="29530" y1="92045" x2="33557" y2="73580"/>
                        <a14:foregroundMark x1="33557" y1="73295" x2="32215" y2="64773"/>
                        <a14:foregroundMark x1="32215" y1="64773" x2="24161" y2="64205"/>
                        <a14:foregroundMark x1="24161" y1="64205" x2="25503" y2="58239"/>
                        <a14:foregroundMark x1="54362" y1="12784" x2="54362" y2="12784"/>
                        <a14:foregroundMark x1="92617" y1="40057" x2="92617" y2="40057"/>
                        <a14:foregroundMark x1="50336" y1="11080" x2="50336" y2="11080"/>
                        <a14:backgroundMark x1="12081" y1="18466" x2="12081" y2="18466"/>
                        <a14:backgroundMark x1="87248" y1="16193" x2="87248" y2="16193"/>
                        <a14:backgroundMark x1="94631" y1="72443" x2="94631" y2="72443"/>
                        <a14:backgroundMark x1="16779" y1="73295" x2="16779" y2="73295"/>
                      </a14:backgroundRemoval>
                    </a14:imgEffect>
                  </a14:imgLayer>
                </a14:imgProps>
              </a:ext>
              <a:ext uri="{28A0092B-C50C-407E-A947-70E740481C1C}">
                <a14:useLocalDpi xmlns:a14="http://schemas.microsoft.com/office/drawing/2010/main" val="0"/>
              </a:ext>
            </a:extLst>
          </a:blip>
          <a:stretch>
            <a:fillRect/>
          </a:stretch>
        </p:blipFill>
        <p:spPr>
          <a:xfrm>
            <a:off x="2205850" y="1385811"/>
            <a:ext cx="398380" cy="938571"/>
          </a:xfrm>
          <a:prstGeom prst="rect">
            <a:avLst/>
          </a:prstGeom>
          <a:ln w="0">
            <a:noFill/>
          </a:ln>
        </p:spPr>
      </p:pic>
      <p:pic>
        <p:nvPicPr>
          <p:cNvPr id="3" name="Picture 2"/>
          <p:cNvPicPr>
            <a:picLocks noChangeAspect="1"/>
          </p:cNvPicPr>
          <p:nvPr/>
        </p:nvPicPr>
        <p:blipFill>
          <a:blip r:embed="rId8">
            <a:extLst>
              <a:ext uri="{BEBA8EAE-BF5A-486C-A8C5-ECC9F3942E4B}">
                <a14:imgProps xmlns:a14="http://schemas.microsoft.com/office/drawing/2010/main">
                  <a14:imgLayer r:embed="rId9">
                    <a14:imgEffect>
                      <a14:backgroundRemoval t="7692" b="89744" l="1319" r="95385">
                        <a14:foregroundMark x1="3736" y1="41538" x2="3736" y2="41538"/>
                        <a14:foregroundMark x1="95165" y1="27692" x2="95165" y2="27692"/>
                        <a14:foregroundMark x1="95824" y1="74359" x2="95824" y2="74359"/>
                        <a14:foregroundMark x1="92967" y1="76410" x2="92967" y2="76410"/>
                        <a14:foregroundMark x1="88571" y1="85641" x2="88571" y2="85641"/>
                        <a14:foregroundMark x1="63516" y1="71795" x2="63516" y2="71795"/>
                        <a14:foregroundMark x1="70989" y1="85641" x2="70989" y2="85641"/>
                        <a14:foregroundMark x1="73846" y1="87692" x2="73846" y2="87692"/>
                        <a14:foregroundMark x1="85055" y1="87179" x2="85055" y2="87179"/>
                        <a14:foregroundMark x1="83516" y1="88718" x2="83516" y2="88718"/>
                        <a14:foregroundMark x1="79341" y1="8205" x2="79341" y2="8205"/>
                        <a14:foregroundMark x1="63297" y1="22051" x2="63297" y2="22051"/>
                        <a14:foregroundMark x1="71868" y1="10256" x2="71868" y2="10256"/>
                        <a14:foregroundMark x1="89890" y1="13846" x2="89890" y2="13846"/>
                        <a14:foregroundMark x1="87253" y1="11795" x2="87253" y2="11795"/>
                        <a14:foregroundMark x1="88352" y1="11282" x2="88352" y2="11282"/>
                        <a14:foregroundMark x1="85275" y1="9744" x2="85275" y2="9744"/>
                        <a14:foregroundMark x1="46154" y1="35897" x2="46154" y2="35897"/>
                        <a14:foregroundMark x1="49451" y1="58974" x2="49451" y2="58974"/>
                        <a14:foregroundMark x1="8352" y1="55385" x2="8352" y2="55385"/>
                        <a14:foregroundMark x1="7692" y1="70256" x2="7692" y2="70256"/>
                        <a14:foregroundMark x1="1319" y1="66154" x2="1319" y2="66154"/>
                        <a14:foregroundMark x1="20220" y1="41026" x2="20220" y2="41026"/>
                        <a14:foregroundMark x1="14945" y1="45128" x2="14945" y2="45128"/>
                        <a14:foregroundMark x1="12088" y1="45641" x2="12088" y2="45641"/>
                        <a14:foregroundMark x1="12088" y1="42564" x2="12088" y2="42564"/>
                        <a14:foregroundMark x1="9890" y1="41026" x2="9890" y2="41026"/>
                        <a14:foregroundMark x1="7473" y1="43077" x2="7473" y2="43077"/>
                        <a14:foregroundMark x1="7473" y1="48718" x2="7473" y2="48718"/>
                        <a14:foregroundMark x1="9670" y1="45128" x2="9670" y2="45128"/>
                        <a14:foregroundMark x1="6813" y1="41538" x2="6813" y2="41538"/>
                        <a14:foregroundMark x1="5275" y1="41026" x2="5275" y2="41026"/>
                        <a14:foregroundMark x1="4396" y1="46667" x2="4615" y2="47692"/>
                        <a14:foregroundMark x1="4835" y1="48718" x2="4835" y2="48718"/>
                        <a14:foregroundMark x1="6154" y1="42051" x2="6154" y2="42051"/>
                        <a14:foregroundMark x1="5275" y1="33846" x2="5275" y2="33846"/>
                        <a14:foregroundMark x1="6593" y1="26154" x2="6593" y2="26154"/>
                        <a14:foregroundMark x1="11868" y1="15385" x2="11868" y2="15385"/>
                        <a14:foregroundMark x1="11648" y1="23590" x2="11648" y2="23590"/>
                        <a14:foregroundMark x1="2418" y1="42564" x2="2418" y2="42564"/>
                        <a14:foregroundMark x1="2857" y1="45641" x2="2857" y2="45641"/>
                        <a14:foregroundMark x1="18242" y1="45641" x2="18242" y2="45641"/>
                        <a14:foregroundMark x1="24615" y1="45641" x2="24615" y2="45641"/>
                        <a14:foregroundMark x1="27033" y1="45641" x2="27033" y2="45641"/>
                        <a14:backgroundMark x1="12967" y1="46154" x2="30110" y2="46667"/>
                        <a14:backgroundMark x1="30110" y1="46667" x2="30110" y2="77949"/>
                      </a14:backgroundRemoval>
                    </a14:imgEffect>
                  </a14:imgLayer>
                </a14:imgProps>
              </a:ext>
            </a:extLst>
          </a:blip>
          <a:stretch>
            <a:fillRect/>
          </a:stretch>
        </p:blipFill>
        <p:spPr>
          <a:xfrm>
            <a:off x="4098296" y="2249517"/>
            <a:ext cx="4333875" cy="1857375"/>
          </a:xfrm>
          <a:prstGeom prst="rect">
            <a:avLst/>
          </a:prstGeom>
        </p:spPr>
      </p:pic>
      <p:sp>
        <p:nvSpPr>
          <p:cNvPr id="26" name="TextBox 25"/>
          <p:cNvSpPr txBox="1"/>
          <p:nvPr/>
        </p:nvSpPr>
        <p:spPr>
          <a:xfrm>
            <a:off x="5596983" y="2568520"/>
            <a:ext cx="1184667" cy="184666"/>
          </a:xfrm>
          <a:prstGeom prst="rect">
            <a:avLst/>
          </a:prstGeom>
          <a:noFill/>
        </p:spPr>
        <p:txBody>
          <a:bodyPr wrap="square" rtlCol="0">
            <a:spAutoFit/>
          </a:bodyPr>
          <a:lstStyle/>
          <a:p>
            <a:pPr algn="ctr"/>
            <a:r>
              <a:rPr lang="fr-BE" sz="600" b="1" dirty="0"/>
              <a:t>COMPLEMENTAIRE</a:t>
            </a:r>
          </a:p>
        </p:txBody>
      </p:sp>
      <p:sp>
        <p:nvSpPr>
          <p:cNvPr id="27" name="TextBox 26"/>
          <p:cNvSpPr txBox="1"/>
          <p:nvPr/>
        </p:nvSpPr>
        <p:spPr>
          <a:xfrm>
            <a:off x="4601868" y="2574354"/>
            <a:ext cx="1111219" cy="184666"/>
          </a:xfrm>
          <a:prstGeom prst="rect">
            <a:avLst/>
          </a:prstGeom>
          <a:noFill/>
        </p:spPr>
        <p:txBody>
          <a:bodyPr wrap="square" rtlCol="0">
            <a:spAutoFit/>
          </a:bodyPr>
          <a:lstStyle/>
          <a:p>
            <a:pPr algn="ctr"/>
            <a:r>
              <a:rPr lang="fr-BE" sz="600" b="1" dirty="0"/>
              <a:t>EQUIPEMENT DE BASE</a:t>
            </a: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23490" y1="58239" x2="9396" y2="49432"/>
                        <a14:foregroundMark x1="9396" y1="49148" x2="6040" y2="42330"/>
                        <a14:foregroundMark x1="6040" y1="42330" x2="10738" y2="30682"/>
                        <a14:foregroundMark x1="12081" y1="30398" x2="18792" y2="24716"/>
                        <a14:foregroundMark x1="18792" y1="24716" x2="34899" y2="19602"/>
                        <a14:foregroundMark x1="35570" y1="19034" x2="41611" y2="16477"/>
                        <a14:foregroundMark x1="41611" y1="16477" x2="32215" y2="9659"/>
                        <a14:foregroundMark x1="32215" y1="9375" x2="38255" y2="4545"/>
                        <a14:foregroundMark x1="38255" y1="4545" x2="45638" y2="568"/>
                        <a14:foregroundMark x1="45638" y1="568" x2="57047" y2="1136"/>
                        <a14:foregroundMark x1="57047" y1="1136" x2="63087" y2="2557"/>
                        <a14:foregroundMark x1="63087" y1="2557" x2="63758" y2="4830"/>
                        <a14:foregroundMark x1="63758" y1="4830" x2="70470" y2="6250"/>
                        <a14:foregroundMark x1="70470" y1="6250" x2="71141" y2="10227"/>
                        <a14:foregroundMark x1="71141" y1="10227" x2="69128" y2="12784"/>
                        <a14:foregroundMark x1="69128" y1="12784" x2="66443" y2="14205"/>
                        <a14:foregroundMark x1="66443" y1="14205" x2="61745" y2="17045"/>
                        <a14:foregroundMark x1="63758" y1="17330" x2="79866" y2="22159"/>
                        <a14:foregroundMark x1="79866" y1="22159" x2="87919" y2="25568"/>
                        <a14:foregroundMark x1="87919" y1="25568" x2="96644" y2="33807"/>
                        <a14:foregroundMark x1="96644" y1="33807" x2="99329" y2="38352"/>
                        <a14:foregroundMark x1="84564" y1="43466" x2="86577" y2="45739"/>
                        <a14:foregroundMark x1="88591" y1="45455" x2="88591" y2="45455"/>
                        <a14:foregroundMark x1="84564" y1="45455" x2="84564" y2="63920"/>
                        <a14:foregroundMark x1="85235" y1="64489" x2="80537" y2="64489"/>
                        <a14:foregroundMark x1="80537" y1="64489" x2="75839" y2="81534"/>
                        <a14:foregroundMark x1="75839" y1="81534" x2="75839" y2="87216"/>
                        <a14:foregroundMark x1="75839" y1="87216" x2="79195" y2="92898"/>
                        <a14:foregroundMark x1="79195" y1="93750" x2="91275" y2="93466"/>
                        <a14:foregroundMark x1="91275" y1="93466" x2="92617" y2="96875"/>
                        <a14:foregroundMark x1="87919" y1="98011" x2="75168" y2="96591"/>
                        <a14:foregroundMark x1="75168" y1="96591" x2="69799" y2="96023"/>
                        <a14:foregroundMark x1="69799" y1="96023" x2="69799" y2="97159"/>
                        <a14:foregroundMark x1="69799" y1="97159" x2="60403" y2="96023"/>
                        <a14:foregroundMark x1="60403" y1="96023" x2="57047" y2="66761"/>
                        <a14:foregroundMark x1="56376" y1="67614" x2="48993" y2="81250"/>
                        <a14:foregroundMark x1="48993" y1="81250" x2="46980" y2="89773"/>
                        <a14:foregroundMark x1="46980" y1="89773" x2="46980" y2="93750"/>
                        <a14:foregroundMark x1="46980" y1="93750" x2="43624" y2="95739"/>
                        <a14:foregroundMark x1="43624" y1="95739" x2="42282" y2="99148"/>
                        <a14:foregroundMark x1="42282" y1="99148" x2="28859" y2="99432"/>
                        <a14:foregroundMark x1="28859" y1="99432" x2="28188" y2="98295"/>
                        <a14:foregroundMark x1="28188" y1="98295" x2="32215" y2="95739"/>
                        <a14:foregroundMark x1="32215" y1="95739" x2="29530" y2="92045"/>
                        <a14:foregroundMark x1="29530" y1="92045" x2="33557" y2="73580"/>
                        <a14:foregroundMark x1="33557" y1="73295" x2="32215" y2="64773"/>
                        <a14:foregroundMark x1="32215" y1="64773" x2="24161" y2="64205"/>
                        <a14:foregroundMark x1="24161" y1="64205" x2="25503" y2="58239"/>
                        <a14:foregroundMark x1="54362" y1="12784" x2="54362" y2="12784"/>
                        <a14:foregroundMark x1="92617" y1="40057" x2="92617" y2="40057"/>
                        <a14:foregroundMark x1="50336" y1="11080" x2="50336" y2="11080"/>
                        <a14:backgroundMark x1="12081" y1="18466" x2="12081" y2="18466"/>
                        <a14:backgroundMark x1="87248" y1="16193" x2="87248" y2="16193"/>
                        <a14:backgroundMark x1="94631" y1="72443" x2="94631" y2="72443"/>
                        <a14:backgroundMark x1="16779" y1="73295" x2="16779" y2="73295"/>
                      </a14:backgroundRemoval>
                    </a14:imgEffect>
                  </a14:imgLayer>
                </a14:imgProps>
              </a:ext>
              <a:ext uri="{28A0092B-C50C-407E-A947-70E740481C1C}">
                <a14:useLocalDpi xmlns:a14="http://schemas.microsoft.com/office/drawing/2010/main" val="0"/>
              </a:ext>
            </a:extLst>
          </a:blip>
          <a:stretch>
            <a:fillRect/>
          </a:stretch>
        </p:blipFill>
        <p:spPr>
          <a:xfrm>
            <a:off x="8432171" y="2349290"/>
            <a:ext cx="642680" cy="1514134"/>
          </a:xfrm>
          <a:prstGeom prst="rect">
            <a:avLst/>
          </a:prstGeom>
          <a:ln w="0">
            <a:noFill/>
          </a:ln>
        </p:spPr>
      </p:pic>
      <p:sp>
        <p:nvSpPr>
          <p:cNvPr id="29" name="Rectangular Callout 50"/>
          <p:cNvSpPr>
            <a:spLocks noChangeArrowheads="1"/>
          </p:cNvSpPr>
          <p:nvPr/>
        </p:nvSpPr>
        <p:spPr bwMode="auto">
          <a:xfrm>
            <a:off x="9486417" y="2294272"/>
            <a:ext cx="1168937" cy="582308"/>
          </a:xfrm>
          <a:prstGeom prst="wedgeRectCallout">
            <a:avLst>
              <a:gd name="adj1" fmla="val -84941"/>
              <a:gd name="adj2" fmla="val -11204"/>
            </a:avLst>
          </a:prstGeom>
          <a:solidFill>
            <a:schemeClr val="accent3"/>
          </a:solidFill>
          <a:ln w="31750" algn="ctr">
            <a:solidFill>
              <a:schemeClr val="accent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a:solidFill>
                  <a:schemeClr val="bg1"/>
                </a:solidFill>
                <a:latin typeface="+mn-lt"/>
              </a:rPr>
              <a:t>EQUIPEMENT</a:t>
            </a:r>
          </a:p>
          <a:p>
            <a:pPr algn="ctr" eaLnBrk="1" hangingPunct="1"/>
            <a:r>
              <a:rPr lang="en-US" altLang="en-US" sz="1200" b="1" dirty="0">
                <a:solidFill>
                  <a:schemeClr val="bg1"/>
                </a:solidFill>
                <a:latin typeface="+mn-lt"/>
              </a:rPr>
              <a:t>ANNONCEUR</a:t>
            </a:r>
            <a:endParaRPr lang="nl-BE" altLang="en-US" sz="1200" b="1" dirty="0">
              <a:solidFill>
                <a:schemeClr val="bg1"/>
              </a:solidFill>
              <a:latin typeface="+mn-lt"/>
            </a:endParaRPr>
          </a:p>
        </p:txBody>
      </p:sp>
      <p:pic>
        <p:nvPicPr>
          <p:cNvPr id="30" name="Picture 11" descr="D:\Documents And Settings\GQR7802\Local Settings\Temporary Internet Files\Content.IE5\HNYX0581\MC900441310[1].png"/>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358903" y="2064088"/>
            <a:ext cx="519343" cy="423042"/>
          </a:xfrm>
          <a:prstGeom prst="rect">
            <a:avLst/>
          </a:prstGeom>
          <a:noFill/>
          <a:ln w="9525">
            <a:noFill/>
            <a:miter lim="800000"/>
            <a:headEnd/>
            <a:tailEnd/>
          </a:ln>
        </p:spPr>
      </p:pic>
    </p:spTree>
    <p:extLst>
      <p:ext uri="{BB962C8B-B14F-4D97-AF65-F5344CB8AC3E}">
        <p14:creationId xmlns:p14="http://schemas.microsoft.com/office/powerpoint/2010/main" val="4161465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Validation de </a:t>
            </a:r>
            <a:r>
              <a:rPr lang="en-US" sz="1200" dirty="0" err="1"/>
              <a:t>l’étude</a:t>
            </a:r>
            <a:r>
              <a:rPr lang="en-US" sz="1200" dirty="0"/>
              <a:t> </a:t>
            </a:r>
            <a:r>
              <a:rPr lang="en-US" sz="1200" dirty="0" err="1"/>
              <a:t>théorique</a:t>
            </a:r>
            <a:r>
              <a:rPr lang="en-US" sz="1200" dirty="0"/>
              <a:t> sur le terrain</a:t>
            </a:r>
          </a:p>
        </p:txBody>
      </p:sp>
      <p:sp>
        <p:nvSpPr>
          <p:cNvPr id="29" name="Rectangle 28"/>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Calculs</a:t>
            </a:r>
            <a:r>
              <a:rPr lang="en-US" sz="1200" dirty="0"/>
              <a:t> de base </a:t>
            </a:r>
          </a:p>
          <a:p>
            <a:pPr algn="ctr"/>
            <a:r>
              <a:rPr lang="en-US" sz="1200" dirty="0" err="1"/>
              <a:t>Étude</a:t>
            </a:r>
            <a:r>
              <a:rPr lang="en-US" sz="1200" dirty="0"/>
              <a:t> </a:t>
            </a:r>
            <a:r>
              <a:rPr lang="en-US" sz="1200" dirty="0" err="1"/>
              <a:t>théorique</a:t>
            </a:r>
            <a:r>
              <a:rPr lang="en-US" sz="1200" dirty="0"/>
              <a:t> </a:t>
            </a:r>
          </a:p>
        </p:txBody>
      </p:sp>
      <p:sp>
        <p:nvSpPr>
          <p:cNvPr id="30"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43"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44" name="Rectangle 43"/>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t>Déterminer</a:t>
            </a:r>
            <a:r>
              <a:rPr lang="nl-NL" sz="1200" dirty="0"/>
              <a:t> </a:t>
            </a:r>
            <a:r>
              <a:rPr lang="nl-NL" sz="1200" dirty="0" err="1"/>
              <a:t>l’emplacement</a:t>
            </a:r>
            <a:r>
              <a:rPr lang="nl-NL" sz="1200" dirty="0"/>
              <a:t> de </a:t>
            </a:r>
            <a:r>
              <a:rPr lang="nl-NL" sz="1200" dirty="0" err="1"/>
              <a:t>l’annonceur</a:t>
            </a:r>
            <a:r>
              <a:rPr lang="nl-NL" sz="1200" dirty="0"/>
              <a:t> </a:t>
            </a:r>
            <a:endParaRPr lang="en-US" sz="1200" dirty="0"/>
          </a:p>
        </p:txBody>
      </p:sp>
      <p:sp>
        <p:nvSpPr>
          <p:cNvPr id="51"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52" name="Rectangle 51"/>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Briefing des agents </a:t>
            </a:r>
          </a:p>
          <a:p>
            <a:pPr algn="ctr"/>
            <a:r>
              <a:rPr lang="en-US" sz="1200" dirty="0" err="1"/>
              <a:t>Contrôle</a:t>
            </a:r>
            <a:r>
              <a:rPr lang="en-US" sz="1200" dirty="0"/>
              <a:t> de </a:t>
            </a:r>
            <a:r>
              <a:rPr lang="en-US" sz="1200" dirty="0" err="1"/>
              <a:t>l’équipement</a:t>
            </a:r>
            <a:r>
              <a:rPr lang="en-US" sz="1200" dirty="0"/>
              <a:t> de </a:t>
            </a:r>
            <a:r>
              <a:rPr lang="en-US" sz="1200" dirty="0" err="1"/>
              <a:t>l’annonceur</a:t>
            </a:r>
            <a:r>
              <a:rPr lang="en-US" sz="1200" dirty="0"/>
              <a:t> </a:t>
            </a:r>
          </a:p>
        </p:txBody>
      </p:sp>
      <p:sp>
        <p:nvSpPr>
          <p:cNvPr id="53" name="Ovaal 22"/>
          <p:cNvSpPr/>
          <p:nvPr/>
        </p:nvSpPr>
        <p:spPr bwMode="auto">
          <a:xfrm>
            <a:off x="7018266" y="3995030"/>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4" name="Rectangle 53"/>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Installation des agents</a:t>
            </a:r>
          </a:p>
          <a:p>
            <a:pPr algn="ctr"/>
            <a:r>
              <a:rPr lang="en-US" sz="1200" dirty="0"/>
              <a:t>Tests </a:t>
            </a:r>
            <a:r>
              <a:rPr lang="en-US" sz="1200" dirty="0" err="1"/>
              <a:t>préalables</a:t>
            </a:r>
            <a:endParaRPr lang="en-US" sz="1200" dirty="0"/>
          </a:p>
        </p:txBody>
      </p:sp>
      <p:sp>
        <p:nvSpPr>
          <p:cNvPr id="55"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56" name="Rectangle 55"/>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Fonctionnement</a:t>
            </a:r>
            <a:r>
              <a:rPr lang="en-US" sz="1200" dirty="0"/>
              <a:t> du </a:t>
            </a:r>
            <a:r>
              <a:rPr lang="en-US" sz="1200" dirty="0" err="1"/>
              <a:t>système</a:t>
            </a:r>
            <a:r>
              <a:rPr lang="en-US" sz="1200" dirty="0"/>
              <a:t> de protection</a:t>
            </a:r>
          </a:p>
        </p:txBody>
      </p:sp>
      <p:sp>
        <p:nvSpPr>
          <p:cNvPr id="57"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58" name="Rectangle 57"/>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Fin des </a:t>
            </a:r>
            <a:r>
              <a:rPr lang="en-US" sz="1200" dirty="0" err="1"/>
              <a:t>travaux</a:t>
            </a:r>
            <a:r>
              <a:rPr lang="en-US" sz="1200" dirty="0"/>
              <a:t> </a:t>
            </a:r>
          </a:p>
          <a:p>
            <a:pPr algn="ctr"/>
            <a:r>
              <a:rPr lang="en-US" sz="1200" dirty="0"/>
              <a:t>Suppression de la protection</a:t>
            </a:r>
          </a:p>
        </p:txBody>
      </p:sp>
      <p:sp>
        <p:nvSpPr>
          <p:cNvPr id="59"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nvGrpSpPr>
          <p:cNvPr id="60" name="Group 59"/>
          <p:cNvGrpSpPr/>
          <p:nvPr/>
        </p:nvGrpSpPr>
        <p:grpSpPr>
          <a:xfrm>
            <a:off x="3531526" y="2450767"/>
            <a:ext cx="3016740" cy="2160240"/>
            <a:chOff x="2007525" y="2644722"/>
            <a:chExt cx="3016740" cy="2160240"/>
          </a:xfrm>
        </p:grpSpPr>
        <p:sp>
          <p:nvSpPr>
            <p:cNvPr id="61" name="Draaiende pijl 15"/>
            <p:cNvSpPr/>
            <p:nvPr/>
          </p:nvSpPr>
          <p:spPr bwMode="auto">
            <a:xfrm rot="1987104">
              <a:off x="2864265" y="2644722"/>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62" name="Group 61"/>
            <p:cNvGrpSpPr/>
            <p:nvPr/>
          </p:nvGrpSpPr>
          <p:grpSpPr>
            <a:xfrm>
              <a:off x="2007525" y="2644722"/>
              <a:ext cx="2924776" cy="2160240"/>
              <a:chOff x="2007525" y="2644722"/>
              <a:chExt cx="2924776" cy="2160240"/>
            </a:xfrm>
          </p:grpSpPr>
          <p:sp>
            <p:nvSpPr>
              <p:cNvPr id="63"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65"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66"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69"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70"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71" name="Ovaal 18"/>
              <p:cNvSpPr/>
              <p:nvPr/>
            </p:nvSpPr>
            <p:spPr bwMode="auto">
              <a:xfrm>
                <a:off x="4644269" y="3903091"/>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72"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73"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grpSp>
      <p:pic>
        <p:nvPicPr>
          <p:cNvPr id="74"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75"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1427745"/>
            <a:ext cx="519343" cy="423042"/>
          </a:xfrm>
          <a:prstGeom prst="rect">
            <a:avLst/>
          </a:prstGeom>
          <a:noFill/>
          <a:ln w="9525">
            <a:noFill/>
            <a:miter lim="800000"/>
            <a:headEnd/>
            <a:tailEnd/>
          </a:ln>
        </p:spPr>
      </p:pic>
      <p:pic>
        <p:nvPicPr>
          <p:cNvPr id="76"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2705887"/>
            <a:ext cx="519343" cy="423042"/>
          </a:xfrm>
          <a:prstGeom prst="rect">
            <a:avLst/>
          </a:prstGeom>
          <a:noFill/>
          <a:ln w="9525">
            <a:noFill/>
            <a:miter lim="800000"/>
            <a:headEnd/>
            <a:tailEnd/>
          </a:ln>
        </p:spPr>
      </p:pic>
      <p:pic>
        <p:nvPicPr>
          <p:cNvPr id="77"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3937197"/>
            <a:ext cx="519343" cy="423042"/>
          </a:xfrm>
          <a:prstGeom prst="rect">
            <a:avLst/>
          </a:prstGeom>
          <a:no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8323" y="2782136"/>
            <a:ext cx="1090832" cy="1477903"/>
          </a:xfrm>
          <a:prstGeom prst="rect">
            <a:avLst/>
          </a:prstGeom>
        </p:spPr>
      </p:pic>
      <p:sp>
        <p:nvSpPr>
          <p:cNvPr id="34" name="Wolkvormige toelichting 17"/>
          <p:cNvSpPr/>
          <p:nvPr/>
        </p:nvSpPr>
        <p:spPr bwMode="auto">
          <a:xfrm>
            <a:off x="1957284" y="2101002"/>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33" name="TextBox 32"/>
          <p:cNvSpPr txBox="1"/>
          <p:nvPr/>
        </p:nvSpPr>
        <p:spPr>
          <a:xfrm>
            <a:off x="2491484" y="2280104"/>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spTree>
    <p:extLst>
      <p:ext uri="{BB962C8B-B14F-4D97-AF65-F5344CB8AC3E}">
        <p14:creationId xmlns:p14="http://schemas.microsoft.com/office/powerpoint/2010/main" val="2183699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1366720" y="1484784"/>
            <a:ext cx="10129880" cy="3960440"/>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en-US" sz="1100" dirty="0">
              <a:solidFill>
                <a:srgbClr val="0070C0"/>
              </a:solidFill>
            </a:endParaRPr>
          </a:p>
          <a:p>
            <a:pPr algn="just"/>
            <a:r>
              <a:rPr lang="en-US" sz="1400" dirty="0" err="1"/>
              <a:t>L’installation</a:t>
            </a:r>
            <a:r>
              <a:rPr lang="en-US" sz="1400" dirty="0"/>
              <a:t> des agents et la </a:t>
            </a:r>
            <a:r>
              <a:rPr lang="en-US" sz="1400" dirty="0" err="1"/>
              <a:t>réalisation</a:t>
            </a:r>
            <a:r>
              <a:rPr lang="en-US" sz="1400" dirty="0"/>
              <a:t> des tests </a:t>
            </a:r>
            <a:r>
              <a:rPr lang="en-US" sz="1400" dirty="0" err="1"/>
              <a:t>préalables</a:t>
            </a:r>
            <a:r>
              <a:rPr lang="en-US" sz="1400" dirty="0"/>
              <a:t> sur le terrain </a:t>
            </a:r>
            <a:r>
              <a:rPr lang="en-US" sz="1400" dirty="0" err="1"/>
              <a:t>permettent</a:t>
            </a:r>
            <a:r>
              <a:rPr lang="en-US" sz="1400" dirty="0"/>
              <a:t> de </a:t>
            </a:r>
            <a:r>
              <a:rPr lang="en-US" sz="1400" dirty="0" err="1"/>
              <a:t>s’assurer</a:t>
            </a:r>
            <a:r>
              <a:rPr lang="en-US" sz="1400" dirty="0"/>
              <a:t> </a:t>
            </a:r>
            <a:r>
              <a:rPr lang="en-US" sz="1400" dirty="0" err="1"/>
              <a:t>qu’aucun</a:t>
            </a:r>
            <a:r>
              <a:rPr lang="en-US" sz="1400" dirty="0"/>
              <a:t> aspect de la </a:t>
            </a:r>
            <a:r>
              <a:rPr lang="en-US" sz="1400" dirty="0" err="1"/>
              <a:t>mise</a:t>
            </a:r>
            <a:r>
              <a:rPr lang="en-US" sz="1400" dirty="0"/>
              <a:t> </a:t>
            </a:r>
            <a:r>
              <a:rPr lang="en-US" sz="1400" dirty="0" err="1"/>
              <a:t>en</a:t>
            </a:r>
            <a:r>
              <a:rPr lang="en-US" sz="1400" dirty="0"/>
              <a:t> place </a:t>
            </a:r>
            <a:r>
              <a:rPr lang="en-US" sz="1400" dirty="0" err="1"/>
              <a:t>correcte</a:t>
            </a:r>
            <a:r>
              <a:rPr lang="en-US" sz="1400" dirty="0"/>
              <a:t> du </a:t>
            </a:r>
            <a:r>
              <a:rPr lang="en-US" sz="1400" dirty="0" err="1"/>
              <a:t>système</a:t>
            </a:r>
            <a:r>
              <a:rPr lang="en-US" sz="1400" dirty="0"/>
              <a:t> de protection </a:t>
            </a:r>
            <a:r>
              <a:rPr lang="en-US" sz="1400" dirty="0" err="1"/>
              <a:t>n’a</a:t>
            </a:r>
            <a:r>
              <a:rPr lang="en-US" sz="1400" dirty="0"/>
              <a:t> </a:t>
            </a:r>
            <a:r>
              <a:rPr lang="en-US" sz="1400" dirty="0" err="1"/>
              <a:t>été</a:t>
            </a:r>
            <a:r>
              <a:rPr lang="en-US" sz="1400" dirty="0"/>
              <a:t> </a:t>
            </a:r>
            <a:r>
              <a:rPr lang="en-US" sz="1400" dirty="0" err="1"/>
              <a:t>négligé</a:t>
            </a:r>
            <a:r>
              <a:rPr lang="en-US" sz="1400" dirty="0"/>
              <a:t>. </a:t>
            </a:r>
          </a:p>
          <a:p>
            <a:pPr algn="just"/>
            <a:endParaRPr lang="en-US" sz="1400" dirty="0"/>
          </a:p>
          <a:p>
            <a:pPr algn="just"/>
            <a:r>
              <a:rPr lang="en-GB" sz="1400" dirty="0" err="1"/>
              <a:t>L’installation</a:t>
            </a:r>
            <a:r>
              <a:rPr lang="en-GB" sz="1400" dirty="0"/>
              <a:t> des agents et la </a:t>
            </a:r>
            <a:r>
              <a:rPr lang="en-GB" sz="1400" dirty="0" err="1"/>
              <a:t>réalisation</a:t>
            </a:r>
            <a:r>
              <a:rPr lang="en-GB" sz="1400" dirty="0"/>
              <a:t> des tests </a:t>
            </a:r>
            <a:r>
              <a:rPr lang="en-GB" sz="1400" dirty="0" err="1"/>
              <a:t>préalables</a:t>
            </a:r>
            <a:r>
              <a:rPr lang="en-GB" sz="1400" dirty="0"/>
              <a:t> </a:t>
            </a:r>
            <a:r>
              <a:rPr lang="en-GB" sz="1400" dirty="0" err="1"/>
              <a:t>permettent</a:t>
            </a:r>
            <a:r>
              <a:rPr lang="en-GB" sz="1400" dirty="0"/>
              <a:t> </a:t>
            </a:r>
            <a:r>
              <a:rPr lang="en-GB" sz="1400" dirty="0" err="1"/>
              <a:t>également</a:t>
            </a:r>
            <a:r>
              <a:rPr lang="en-GB" sz="1400" dirty="0"/>
              <a:t> la prise </a:t>
            </a:r>
            <a:r>
              <a:rPr lang="en-GB" sz="1400" dirty="0" err="1"/>
              <a:t>en</a:t>
            </a:r>
            <a:r>
              <a:rPr lang="en-GB" sz="1400" dirty="0"/>
              <a:t> </a:t>
            </a:r>
            <a:r>
              <a:rPr lang="en-GB" sz="1400" dirty="0" err="1"/>
              <a:t>compte</a:t>
            </a:r>
            <a:r>
              <a:rPr lang="en-GB" sz="1400" dirty="0"/>
              <a:t> sur le terrain de </a:t>
            </a:r>
            <a:r>
              <a:rPr lang="en-GB" sz="1400" dirty="0" err="1"/>
              <a:t>circonstances</a:t>
            </a:r>
            <a:r>
              <a:rPr lang="en-GB" sz="1400" dirty="0"/>
              <a:t> </a:t>
            </a:r>
            <a:r>
              <a:rPr lang="en-GB" sz="1400" dirty="0" err="1"/>
              <a:t>particulières</a:t>
            </a:r>
            <a:r>
              <a:rPr lang="en-GB" sz="1400" dirty="0"/>
              <a:t> </a:t>
            </a:r>
            <a:r>
              <a:rPr lang="en-GB" sz="1400" dirty="0" err="1"/>
              <a:t>pouvant</a:t>
            </a:r>
            <a:r>
              <a:rPr lang="en-GB" sz="1400" dirty="0"/>
              <a:t> </a:t>
            </a:r>
            <a:r>
              <a:rPr lang="en-GB" sz="1400" dirty="0" err="1"/>
              <a:t>avoir</a:t>
            </a:r>
            <a:r>
              <a:rPr lang="en-GB" sz="1400" dirty="0"/>
              <a:t> un impact sur la </a:t>
            </a:r>
            <a:r>
              <a:rPr lang="en-GB" sz="1400" dirty="0" err="1"/>
              <a:t>mise</a:t>
            </a:r>
            <a:r>
              <a:rPr lang="en-GB" sz="1400" dirty="0"/>
              <a:t> </a:t>
            </a:r>
            <a:r>
              <a:rPr lang="en-GB" sz="1400" dirty="0" err="1"/>
              <a:t>en</a:t>
            </a:r>
            <a:r>
              <a:rPr lang="en-GB" sz="1400" dirty="0"/>
              <a:t> place du </a:t>
            </a:r>
            <a:r>
              <a:rPr lang="en-GB" sz="1400" dirty="0" err="1"/>
              <a:t>système</a:t>
            </a:r>
            <a:r>
              <a:rPr lang="en-GB" sz="1400" dirty="0"/>
              <a:t> de protection, par </a:t>
            </a:r>
            <a:r>
              <a:rPr lang="en-GB" sz="1400" dirty="0" err="1"/>
              <a:t>exemple</a:t>
            </a:r>
            <a:r>
              <a:rPr lang="en-GB" sz="1400" dirty="0"/>
              <a:t> </a:t>
            </a:r>
            <a:r>
              <a:rPr lang="en-US" sz="1400" dirty="0"/>
              <a:t>:</a:t>
            </a:r>
          </a:p>
          <a:p>
            <a:pPr algn="just"/>
            <a:endParaRPr lang="en-US" sz="1400" dirty="0"/>
          </a:p>
          <a:p>
            <a:pPr marL="171450" indent="-171450" algn="just">
              <a:buFont typeface="Arial" panose="020B0604020202020204" pitchFamily="34" charset="0"/>
              <a:buChar char="-"/>
            </a:pPr>
            <a:r>
              <a:rPr lang="en-US" sz="1400" dirty="0"/>
              <a:t>le bruit </a:t>
            </a:r>
            <a:r>
              <a:rPr lang="en-US" sz="1400" dirty="0" err="1"/>
              <a:t>ambiant</a:t>
            </a:r>
            <a:r>
              <a:rPr lang="en-US" sz="1400" dirty="0"/>
              <a:t> </a:t>
            </a:r>
            <a:r>
              <a:rPr lang="en-US" sz="1400" dirty="0" err="1"/>
              <a:t>d’usines</a:t>
            </a:r>
            <a:r>
              <a:rPr lang="en-US" sz="1400" dirty="0"/>
              <a:t> </a:t>
            </a:r>
            <a:r>
              <a:rPr lang="en-US" sz="1400" dirty="0" err="1"/>
              <a:t>ou</a:t>
            </a:r>
            <a:r>
              <a:rPr lang="en-US" sz="1400" dirty="0"/>
              <a:t> de </a:t>
            </a:r>
            <a:r>
              <a:rPr lang="en-US" sz="1400" dirty="0" err="1"/>
              <a:t>chantier</a:t>
            </a:r>
            <a:r>
              <a:rPr lang="en-US" sz="1400" dirty="0"/>
              <a:t> </a:t>
            </a:r>
            <a:r>
              <a:rPr lang="en-US" sz="1400" dirty="0" err="1"/>
              <a:t>avoisinants</a:t>
            </a:r>
            <a:r>
              <a:rPr lang="en-US" sz="1400" dirty="0"/>
              <a:t>, </a:t>
            </a:r>
            <a:r>
              <a:rPr lang="en-US" sz="1400" dirty="0" err="1"/>
              <a:t>ou</a:t>
            </a:r>
            <a:r>
              <a:rPr lang="en-US" sz="1400" dirty="0"/>
              <a:t> la force et la direction du vent qui </a:t>
            </a:r>
            <a:r>
              <a:rPr lang="en-US" sz="1400" dirty="0" err="1"/>
              <a:t>peuvent</a:t>
            </a:r>
            <a:r>
              <a:rPr lang="en-US" sz="1400" dirty="0"/>
              <a:t> influencer </a:t>
            </a:r>
            <a:r>
              <a:rPr lang="en-US" sz="1400" dirty="0" err="1"/>
              <a:t>l’audition</a:t>
            </a:r>
            <a:r>
              <a:rPr lang="en-US" sz="1400" dirty="0"/>
              <a:t> des </a:t>
            </a:r>
            <a:r>
              <a:rPr lang="en-US" sz="1400" dirty="0" err="1"/>
              <a:t>signaux</a:t>
            </a:r>
            <a:r>
              <a:rPr lang="en-US" sz="1400" dirty="0"/>
              <a:t> </a:t>
            </a:r>
            <a:r>
              <a:rPr lang="en-US" sz="1400" dirty="0" err="1"/>
              <a:t>acoustiques</a:t>
            </a:r>
            <a:r>
              <a:rPr lang="en-US" sz="1400" dirty="0"/>
              <a:t> ;</a:t>
            </a:r>
          </a:p>
          <a:p>
            <a:pPr marL="171450" indent="-171450" algn="just">
              <a:buFont typeface="Arial" panose="020B0604020202020204" pitchFamily="34" charset="0"/>
              <a:buChar char="-"/>
            </a:pPr>
            <a:endParaRPr lang="en-US" sz="1400" dirty="0"/>
          </a:p>
          <a:p>
            <a:pPr marL="171450" indent="-171450" algn="just">
              <a:buFont typeface="Arial" panose="020B0604020202020204" pitchFamily="34" charset="0"/>
              <a:buChar char="-"/>
            </a:pPr>
            <a:r>
              <a:rPr lang="nl-BE" sz="1400" dirty="0"/>
              <a:t>des </a:t>
            </a:r>
            <a:r>
              <a:rPr lang="nl-BE" sz="1400" dirty="0" err="1"/>
              <a:t>conditions</a:t>
            </a:r>
            <a:r>
              <a:rPr lang="nl-BE" sz="1400" dirty="0"/>
              <a:t> de </a:t>
            </a:r>
            <a:r>
              <a:rPr lang="nl-BE" sz="1400" dirty="0" err="1"/>
              <a:t>visibibilité</a:t>
            </a:r>
            <a:r>
              <a:rPr lang="nl-BE" sz="1400" dirty="0"/>
              <a:t> ne </a:t>
            </a:r>
            <a:r>
              <a:rPr lang="nl-BE" sz="1400" dirty="0" err="1"/>
              <a:t>corresponsant</a:t>
            </a:r>
            <a:r>
              <a:rPr lang="nl-BE" sz="1400" dirty="0"/>
              <a:t> pas </a:t>
            </a:r>
            <a:r>
              <a:rPr lang="nl-BE" sz="1400" dirty="0" err="1"/>
              <a:t>aux</a:t>
            </a:r>
            <a:r>
              <a:rPr lang="nl-BE" sz="1400" dirty="0"/>
              <a:t> </a:t>
            </a:r>
            <a:r>
              <a:rPr lang="nl-BE" sz="1400" dirty="0" err="1"/>
              <a:t>circonstances</a:t>
            </a:r>
            <a:r>
              <a:rPr lang="nl-BE" sz="1400" dirty="0"/>
              <a:t> </a:t>
            </a:r>
            <a:r>
              <a:rPr lang="nl-BE" sz="1400" dirty="0" err="1"/>
              <a:t>attendues</a:t>
            </a:r>
            <a:r>
              <a:rPr lang="nl-BE" sz="1400" dirty="0"/>
              <a:t> (par ex. la </a:t>
            </a:r>
            <a:r>
              <a:rPr lang="nl-BE" sz="1400" dirty="0" err="1"/>
              <a:t>végétation</a:t>
            </a:r>
            <a:r>
              <a:rPr lang="nl-BE" sz="1400" dirty="0"/>
              <a:t> à </a:t>
            </a:r>
            <a:r>
              <a:rPr lang="nl-BE" sz="1400" dirty="0" err="1"/>
              <a:t>proximité</a:t>
            </a:r>
            <a:r>
              <a:rPr lang="nl-BE" sz="1400" dirty="0"/>
              <a:t> de la </a:t>
            </a:r>
            <a:r>
              <a:rPr lang="nl-BE" sz="1400" dirty="0" err="1"/>
              <a:t>voie</a:t>
            </a:r>
            <a:r>
              <a:rPr lang="nl-BE" sz="1400" dirty="0"/>
              <a:t> </a:t>
            </a:r>
            <a:r>
              <a:rPr lang="nl-BE" sz="1400" dirty="0" err="1"/>
              <a:t>constituant</a:t>
            </a:r>
            <a:r>
              <a:rPr lang="nl-BE" sz="1400" dirty="0"/>
              <a:t> </a:t>
            </a:r>
            <a:r>
              <a:rPr lang="nl-BE" sz="1400" dirty="0" err="1"/>
              <a:t>un</a:t>
            </a:r>
            <a:r>
              <a:rPr lang="nl-BE" sz="1400" dirty="0"/>
              <a:t> </a:t>
            </a:r>
            <a:r>
              <a:rPr lang="nl-BE" sz="1400" dirty="0" err="1"/>
              <a:t>obstable</a:t>
            </a:r>
            <a:r>
              <a:rPr lang="nl-BE" sz="1400" dirty="0"/>
              <a:t> à la </a:t>
            </a:r>
            <a:r>
              <a:rPr lang="nl-BE" sz="1400" dirty="0" err="1"/>
              <a:t>bonne</a:t>
            </a:r>
            <a:r>
              <a:rPr lang="nl-BE" sz="1400" dirty="0"/>
              <a:t> </a:t>
            </a:r>
            <a:r>
              <a:rPr lang="nl-BE" sz="1400" dirty="0" err="1"/>
              <a:t>visibilité</a:t>
            </a:r>
            <a:r>
              <a:rPr lang="nl-BE" sz="1400" dirty="0"/>
              <a:t>)  ; </a:t>
            </a:r>
          </a:p>
          <a:p>
            <a:pPr algn="just"/>
            <a:endParaRPr lang="nl-BE" sz="1200" dirty="0"/>
          </a:p>
          <a:p>
            <a:pPr marL="171450" indent="-171450" algn="just">
              <a:buFont typeface="Arial" panose="020B0604020202020204" pitchFamily="34" charset="0"/>
              <a:buChar char="-"/>
            </a:pPr>
            <a:r>
              <a:rPr lang="en-US" sz="1200" dirty="0"/>
              <a:t>… </a:t>
            </a:r>
          </a:p>
          <a:p>
            <a:pPr marL="171450" indent="-171450" algn="just">
              <a:buFont typeface="Arial" panose="020B0604020202020204" pitchFamily="34" charset="0"/>
              <a:buChar char="-"/>
            </a:pPr>
            <a:endParaRPr lang="en-US" sz="1100" dirty="0">
              <a:solidFill>
                <a:srgbClr val="0070C0"/>
              </a:solidFill>
            </a:endParaRPr>
          </a:p>
        </p:txBody>
      </p:sp>
      <p:sp>
        <p:nvSpPr>
          <p:cNvPr id="12" name="Text Placeholder 2"/>
          <p:cNvSpPr txBox="1">
            <a:spLocks/>
          </p:cNvSpPr>
          <p:nvPr/>
        </p:nvSpPr>
        <p:spPr>
          <a:xfrm>
            <a:off x="8753047" y="313439"/>
            <a:ext cx="3216292"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Annonceur</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5: Installation des agents et tests </a:t>
            </a:r>
            <a:r>
              <a:rPr lang="en-GB" sz="900" kern="0" dirty="0" err="1">
                <a:latin typeface="Calibri" panose="020F0502020204030204" pitchFamily="34" charset="0"/>
                <a:cs typeface="Calibri" panose="020F0502020204030204" pitchFamily="34" charset="0"/>
              </a:rPr>
              <a:t>préalables</a:t>
            </a:r>
            <a:endParaRPr lang="en-GB" sz="900" kern="0" dirty="0">
              <a:latin typeface="Calibri" panose="020F0502020204030204" pitchFamily="34" charset="0"/>
              <a:cs typeface="Calibri" panose="020F0502020204030204" pitchFamily="34" charset="0"/>
            </a:endParaRPr>
          </a:p>
        </p:txBody>
      </p:sp>
      <p:sp>
        <p:nvSpPr>
          <p:cNvPr id="13" name="Title 1"/>
          <p:cNvSpPr txBox="1">
            <a:spLocks/>
          </p:cNvSpPr>
          <p:nvPr/>
        </p:nvSpPr>
        <p:spPr bwMode="auto">
          <a:xfrm>
            <a:off x="2007789" y="692548"/>
            <a:ext cx="8064500" cy="506413"/>
          </a:xfrm>
          <a:prstGeom prst="rect">
            <a:avLst/>
          </a:prstGeom>
          <a:noFill/>
          <a:ln w="9525">
            <a:noFill/>
            <a:miter lim="800000"/>
            <a:headEnd/>
            <a:tailEnd/>
          </a:ln>
          <a:effectLst/>
        </p:spPr>
        <p:txBody>
          <a:bodyPr lIns="0" tIns="0" rIns="0" bIns="0"/>
          <a:lstStyle/>
          <a:p>
            <a:pPr marL="895350" indent="-895350">
              <a:defRPr/>
            </a:pPr>
            <a:r>
              <a:rPr lang="en-US" sz="2000" b="1" kern="0" dirty="0" err="1">
                <a:solidFill>
                  <a:srgbClr val="0070C0"/>
                </a:solidFill>
                <a:latin typeface="+mj-lt"/>
                <a:ea typeface="+mj-ea"/>
                <a:cs typeface="+mj-cs"/>
              </a:rPr>
              <a:t>Pourquoi</a:t>
            </a:r>
            <a:r>
              <a:rPr lang="en-US" sz="2000" b="1" kern="0" dirty="0">
                <a:solidFill>
                  <a:srgbClr val="0070C0"/>
                </a:solidFill>
                <a:latin typeface="+mj-lt"/>
                <a:ea typeface="+mj-ea"/>
                <a:cs typeface="+mj-cs"/>
              </a:rPr>
              <a:t> des tests? </a:t>
            </a:r>
          </a:p>
        </p:txBody>
      </p:sp>
      <p:sp>
        <p:nvSpPr>
          <p:cNvPr id="5" name="Ovaal 21"/>
          <p:cNvSpPr>
            <a:spLocks noChangeAspect="1"/>
          </p:cNvSpPr>
          <p:nvPr/>
        </p:nvSpPr>
        <p:spPr bwMode="auto">
          <a:xfrm>
            <a:off x="911424" y="476672"/>
            <a:ext cx="807461" cy="807461"/>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3200" b="1" dirty="0">
                <a:solidFill>
                  <a:schemeClr val="bg1"/>
                </a:solidFill>
                <a:latin typeface="Arial" charset="0"/>
                <a:cs typeface="Arial" charset="0"/>
              </a:rPr>
              <a:t>5</a:t>
            </a:r>
            <a:endParaRPr lang="nl-BE" sz="3200" b="1" dirty="0">
              <a:solidFill>
                <a:schemeClr val="bg1"/>
              </a:solidFill>
              <a:latin typeface="Arial" charset="0"/>
              <a:cs typeface="Arial" charset="0"/>
            </a:endParaRPr>
          </a:p>
        </p:txBody>
      </p:sp>
    </p:spTree>
    <p:extLst>
      <p:ext uri="{BB962C8B-B14F-4D97-AF65-F5344CB8AC3E}">
        <p14:creationId xmlns:p14="http://schemas.microsoft.com/office/powerpoint/2010/main" val="12681963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1430552" y="438967"/>
            <a:ext cx="8064500" cy="4702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a:solidFill>
                  <a:srgbClr val="0070C0"/>
                </a:solidFill>
                <a:latin typeface="+mj-lt"/>
                <a:ea typeface="+mj-ea"/>
                <a:cs typeface="+mj-cs"/>
              </a:defRPr>
            </a:lvl1pPr>
            <a:lvl2pPr algn="l" rtl="0" eaLnBrk="0" fontAlgn="base" hangingPunct="0">
              <a:spcBef>
                <a:spcPct val="0"/>
              </a:spcBef>
              <a:spcAft>
                <a:spcPct val="0"/>
              </a:spcAft>
              <a:defRPr sz="2800" b="1">
                <a:solidFill>
                  <a:srgbClr val="0070C0"/>
                </a:solidFill>
                <a:latin typeface="Arial" charset="0"/>
                <a:cs typeface="Arial" charset="0"/>
              </a:defRPr>
            </a:lvl2pPr>
            <a:lvl3pPr algn="l" rtl="0" eaLnBrk="0" fontAlgn="base" hangingPunct="0">
              <a:spcBef>
                <a:spcPct val="0"/>
              </a:spcBef>
              <a:spcAft>
                <a:spcPct val="0"/>
              </a:spcAft>
              <a:defRPr sz="2800" b="1">
                <a:solidFill>
                  <a:srgbClr val="0070C0"/>
                </a:solidFill>
                <a:latin typeface="Arial" charset="0"/>
                <a:cs typeface="Arial" charset="0"/>
              </a:defRPr>
            </a:lvl3pPr>
            <a:lvl4pPr algn="l" rtl="0" eaLnBrk="0" fontAlgn="base" hangingPunct="0">
              <a:spcBef>
                <a:spcPct val="0"/>
              </a:spcBef>
              <a:spcAft>
                <a:spcPct val="0"/>
              </a:spcAft>
              <a:defRPr sz="2800" b="1">
                <a:solidFill>
                  <a:srgbClr val="0070C0"/>
                </a:solidFill>
                <a:latin typeface="Arial" charset="0"/>
                <a:cs typeface="Arial" charset="0"/>
              </a:defRPr>
            </a:lvl4pPr>
            <a:lvl5pPr algn="l" rtl="0" eaLnBrk="0" fontAlgn="base" hangingPunct="0">
              <a:spcBef>
                <a:spcPct val="0"/>
              </a:spcBef>
              <a:spcAft>
                <a:spcPct val="0"/>
              </a:spcAft>
              <a:defRPr sz="2800" b="1">
                <a:solidFill>
                  <a:srgbClr val="0070C0"/>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a:lstStyle>
          <a:p>
            <a:pPr marL="266700" indent="-266700" eaLnBrk="1" hangingPunct="1">
              <a:tabLst>
                <a:tab pos="447675" algn="l"/>
              </a:tabLst>
            </a:pPr>
            <a:r>
              <a:rPr lang="en-US" sz="2000" kern="0" dirty="0"/>
              <a:t>Tests de bonne </a:t>
            </a:r>
            <a:r>
              <a:rPr lang="en-US" sz="2000" kern="0" dirty="0" err="1"/>
              <a:t>visibilité</a:t>
            </a:r>
            <a:r>
              <a:rPr lang="en-US" sz="2000" kern="0" dirty="0"/>
              <a:t> et audition </a:t>
            </a:r>
            <a:r>
              <a:rPr lang="en-US" sz="2000" kern="0" dirty="0" err="1"/>
              <a:t>suffisante</a:t>
            </a:r>
            <a:endParaRPr lang="en-US" sz="1800" kern="0" dirty="0"/>
          </a:p>
        </p:txBody>
      </p:sp>
      <p:sp>
        <p:nvSpPr>
          <p:cNvPr id="12" name="Rectangular Callout 50"/>
          <p:cNvSpPr>
            <a:spLocks noChangeArrowheads="1"/>
          </p:cNvSpPr>
          <p:nvPr/>
        </p:nvSpPr>
        <p:spPr bwMode="auto">
          <a:xfrm>
            <a:off x="7587331" y="5166629"/>
            <a:ext cx="504825" cy="215900"/>
          </a:xfrm>
          <a:prstGeom prst="wedgeRectCallout">
            <a:avLst>
              <a:gd name="adj1" fmla="val -90156"/>
              <a:gd name="adj2" fmla="val 120591"/>
            </a:avLst>
          </a:prstGeom>
          <a:solidFill>
            <a:srgbClr val="92D050"/>
          </a:solidFill>
          <a:ln w="31750" algn="ctr">
            <a:solidFill>
              <a:srgbClr val="92D050"/>
            </a:solidFill>
            <a:round/>
            <a:headEnd/>
            <a:tailEnd/>
          </a:ln>
        </p:spPr>
        <p:txBody>
          <a:bodyPr wrap="none" anchor="ctr"/>
          <a:lstStyle/>
          <a:p>
            <a:pPr algn="ctr"/>
            <a:r>
              <a:rPr lang="en-US" sz="1200" b="1">
                <a:solidFill>
                  <a:schemeClr val="bg1"/>
                </a:solidFill>
              </a:rPr>
              <a:t>OK!</a:t>
            </a:r>
            <a:endParaRPr lang="nl-BE" sz="1200" b="1">
              <a:solidFill>
                <a:schemeClr val="bg1"/>
              </a:solidFill>
            </a:endParaRPr>
          </a:p>
        </p:txBody>
      </p:sp>
      <p:sp>
        <p:nvSpPr>
          <p:cNvPr id="19" name="Text Placeholder 2"/>
          <p:cNvSpPr txBox="1">
            <a:spLocks/>
          </p:cNvSpPr>
          <p:nvPr/>
        </p:nvSpPr>
        <p:spPr>
          <a:xfrm>
            <a:off x="8763098" y="200115"/>
            <a:ext cx="3216292"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Annonceur</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5: Installation des agents et tests </a:t>
            </a:r>
            <a:r>
              <a:rPr lang="en-GB" sz="900" kern="0" dirty="0" err="1">
                <a:latin typeface="Calibri" panose="020F0502020204030204" pitchFamily="34" charset="0"/>
                <a:cs typeface="Calibri" panose="020F0502020204030204" pitchFamily="34" charset="0"/>
              </a:rPr>
              <a:t>préalables</a:t>
            </a:r>
            <a:endParaRPr lang="en-GB" sz="900" kern="0" dirty="0">
              <a:latin typeface="Calibri" panose="020F0502020204030204" pitchFamily="34" charset="0"/>
              <a:cs typeface="Calibri" panose="020F0502020204030204" pitchFamily="34" charset="0"/>
            </a:endParaRPr>
          </a:p>
        </p:txBody>
      </p:sp>
      <p:pic>
        <p:nvPicPr>
          <p:cNvPr id="104" name="Picture 10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4232" y="5053536"/>
            <a:ext cx="2289106" cy="1543816"/>
          </a:xfrm>
          <a:prstGeom prst="rect">
            <a:avLst/>
          </a:prstGeom>
        </p:spPr>
      </p:pic>
      <p:sp>
        <p:nvSpPr>
          <p:cNvPr id="106" name="TextBox 105"/>
          <p:cNvSpPr txBox="1"/>
          <p:nvPr/>
        </p:nvSpPr>
        <p:spPr>
          <a:xfrm>
            <a:off x="8831476" y="5563834"/>
            <a:ext cx="1224136" cy="261610"/>
          </a:xfrm>
          <a:prstGeom prst="rect">
            <a:avLst/>
          </a:prstGeom>
          <a:noFill/>
        </p:spPr>
        <p:txBody>
          <a:bodyPr wrap="square" rtlCol="0">
            <a:spAutoFit/>
          </a:bodyPr>
          <a:lstStyle/>
          <a:p>
            <a:r>
              <a:rPr lang="fr-BE" sz="1100" dirty="0"/>
              <a:t>Bonne visibilité</a:t>
            </a:r>
          </a:p>
        </p:txBody>
      </p:sp>
      <p:sp>
        <p:nvSpPr>
          <p:cNvPr id="107" name="TextBox 106"/>
          <p:cNvSpPr txBox="1"/>
          <p:nvPr/>
        </p:nvSpPr>
        <p:spPr>
          <a:xfrm>
            <a:off x="8799205" y="5917613"/>
            <a:ext cx="1391694" cy="261610"/>
          </a:xfrm>
          <a:prstGeom prst="rect">
            <a:avLst/>
          </a:prstGeom>
          <a:noFill/>
        </p:spPr>
        <p:txBody>
          <a:bodyPr wrap="square" rtlCol="0">
            <a:spAutoFit/>
          </a:bodyPr>
          <a:lstStyle/>
          <a:p>
            <a:r>
              <a:rPr lang="fr-BE" sz="1100" dirty="0"/>
              <a:t>Audition suffisante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710" y="787030"/>
            <a:ext cx="3340522" cy="4739088"/>
          </a:xfrm>
          <a:prstGeom prst="rect">
            <a:avLst/>
          </a:prstGeom>
        </p:spPr>
      </p:pic>
      <p:grpSp>
        <p:nvGrpSpPr>
          <p:cNvPr id="49" name="Group 48"/>
          <p:cNvGrpSpPr/>
          <p:nvPr/>
        </p:nvGrpSpPr>
        <p:grpSpPr>
          <a:xfrm>
            <a:off x="5053105" y="1169887"/>
            <a:ext cx="3900178" cy="995523"/>
            <a:chOff x="1870775" y="2123794"/>
            <a:chExt cx="7371309" cy="2440578"/>
          </a:xfrm>
        </p:grpSpPr>
        <p:grpSp>
          <p:nvGrpSpPr>
            <p:cNvPr id="50" name="Group 49"/>
            <p:cNvGrpSpPr/>
            <p:nvPr/>
          </p:nvGrpSpPr>
          <p:grpSpPr>
            <a:xfrm>
              <a:off x="2406185" y="2123794"/>
              <a:ext cx="6835899" cy="2190205"/>
              <a:chOff x="1625147" y="2929587"/>
              <a:chExt cx="9063330" cy="2123445"/>
            </a:xfrm>
          </p:grpSpPr>
          <p:cxnSp>
            <p:nvCxnSpPr>
              <p:cNvPr id="57" name="Straight Connector 14"/>
              <p:cNvCxnSpPr/>
              <p:nvPr/>
            </p:nvCxnSpPr>
            <p:spPr bwMode="auto">
              <a:xfrm flipV="1">
                <a:off x="1758705" y="4281620"/>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cxnSp>
            <p:nvCxnSpPr>
              <p:cNvPr id="59" name="Straight Connector 14"/>
              <p:cNvCxnSpPr/>
              <p:nvPr/>
            </p:nvCxnSpPr>
            <p:spPr bwMode="auto">
              <a:xfrm flipV="1">
                <a:off x="1758705" y="4951255"/>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61" name="Chevron 29"/>
              <p:cNvSpPr>
                <a:spLocks noChangeArrowheads="1"/>
              </p:cNvSpPr>
              <p:nvPr/>
            </p:nvSpPr>
            <p:spPr bwMode="auto">
              <a:xfrm>
                <a:off x="2385556" y="4234235"/>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62" name="Chevron 30"/>
              <p:cNvSpPr>
                <a:spLocks noChangeAspect="1"/>
              </p:cNvSpPr>
              <p:nvPr/>
            </p:nvSpPr>
            <p:spPr bwMode="auto">
              <a:xfrm flipH="1">
                <a:off x="2375760" y="4908570"/>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6892" y="2929587"/>
                <a:ext cx="271844" cy="641147"/>
              </a:xfrm>
              <a:prstGeom prst="rect">
                <a:avLst/>
              </a:prstGeom>
            </p:spPr>
          </p:pic>
          <p:sp>
            <p:nvSpPr>
              <p:cNvPr id="64" name="Oval 63"/>
              <p:cNvSpPr>
                <a:spLocks noChangeArrowheads="1"/>
              </p:cNvSpPr>
              <p:nvPr/>
            </p:nvSpPr>
            <p:spPr bwMode="auto">
              <a:xfrm>
                <a:off x="2909752" y="4252504"/>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65" name="Rectangle 18"/>
              <p:cNvSpPr>
                <a:spLocks noChangeArrowheads="1"/>
              </p:cNvSpPr>
              <p:nvPr/>
            </p:nvSpPr>
            <p:spPr bwMode="auto">
              <a:xfrm>
                <a:off x="9440073" y="4221208"/>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66" name="TextBox 65"/>
              <p:cNvSpPr txBox="1"/>
              <p:nvPr/>
            </p:nvSpPr>
            <p:spPr>
              <a:xfrm>
                <a:off x="1625147" y="3605060"/>
                <a:ext cx="1260397" cy="658379"/>
              </a:xfrm>
              <a:prstGeom prst="rect">
                <a:avLst/>
              </a:prstGeom>
              <a:noFill/>
            </p:spPr>
            <p:txBody>
              <a:bodyPr wrap="square" rtlCol="0">
                <a:spAutoFit/>
              </a:bodyPr>
              <a:lstStyle/>
              <a:p>
                <a:r>
                  <a:rPr lang="en-GB" sz="800" b="1" dirty="0">
                    <a:latin typeface="+mn-lt"/>
                  </a:rPr>
                  <a:t>Namur</a:t>
                </a:r>
                <a:r>
                  <a:rPr lang="en-GB" sz="1200" dirty="0"/>
                  <a:t> </a:t>
                </a:r>
              </a:p>
            </p:txBody>
          </p:sp>
          <p:sp>
            <p:nvSpPr>
              <p:cNvPr id="67" name="TextBox 66"/>
              <p:cNvSpPr txBox="1"/>
              <p:nvPr/>
            </p:nvSpPr>
            <p:spPr>
              <a:xfrm>
                <a:off x="9409915" y="3626853"/>
                <a:ext cx="1278562" cy="658379"/>
              </a:xfrm>
              <a:prstGeom prst="rect">
                <a:avLst/>
              </a:prstGeom>
              <a:noFill/>
            </p:spPr>
            <p:txBody>
              <a:bodyPr wrap="square" rtlCol="0">
                <a:spAutoFit/>
              </a:bodyPr>
              <a:lstStyle/>
              <a:p>
                <a:r>
                  <a:rPr lang="en-GB" sz="800" b="1" dirty="0">
                    <a:latin typeface="+mn-lt"/>
                  </a:rPr>
                  <a:t>Arlon</a:t>
                </a:r>
                <a:r>
                  <a:rPr lang="en-GB" sz="1200" dirty="0"/>
                  <a:t> </a:t>
                </a:r>
              </a:p>
            </p:txBody>
          </p:sp>
          <p:cxnSp>
            <p:nvCxnSpPr>
              <p:cNvPr id="109" name="Straight Arrow Connector 108"/>
              <p:cNvCxnSpPr>
                <a:stCxn id="63" idx="1"/>
              </p:cNvCxnSpPr>
              <p:nvPr/>
            </p:nvCxnSpPr>
            <p:spPr>
              <a:xfrm flipH="1">
                <a:off x="3009630" y="3250161"/>
                <a:ext cx="2537262" cy="983778"/>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63" idx="3"/>
              </p:cNvCxnSpPr>
              <p:nvPr/>
            </p:nvCxnSpPr>
            <p:spPr>
              <a:xfrm>
                <a:off x="5818736" y="3250161"/>
                <a:ext cx="3615801" cy="97457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13" name="Picture 112" descr="D:\Documents And Settings\GQR7802\Local Settings\Temporary Internet Files\Content.IE5\HNYX0581\MC900441310[1].png"/>
              <p:cNvPicPr/>
              <p:nvPr/>
            </p:nvPicPr>
            <p:blipFill>
              <a:blip r:embed="rId5" cstate="print"/>
              <a:srcRect/>
              <a:stretch>
                <a:fillRect/>
              </a:stretch>
            </p:blipFill>
            <p:spPr bwMode="auto">
              <a:xfrm>
                <a:off x="3994801" y="3690830"/>
                <a:ext cx="246379" cy="246380"/>
              </a:xfrm>
              <a:prstGeom prst="rect">
                <a:avLst/>
              </a:prstGeom>
              <a:noFill/>
            </p:spPr>
          </p:pic>
          <p:pic>
            <p:nvPicPr>
              <p:cNvPr id="115" name="Picture 114" descr="D:\Documents And Settings\GQR7802\Local Settings\Temporary Internet Files\Content.IE5\HNYX0581\MC900441310[1].png"/>
              <p:cNvPicPr/>
              <p:nvPr/>
            </p:nvPicPr>
            <p:blipFill>
              <a:blip r:embed="rId5" cstate="print"/>
              <a:srcRect/>
              <a:stretch>
                <a:fillRect/>
              </a:stretch>
            </p:blipFill>
            <p:spPr bwMode="auto">
              <a:xfrm>
                <a:off x="8057704" y="3741773"/>
                <a:ext cx="246379" cy="246380"/>
              </a:xfrm>
              <a:prstGeom prst="rect">
                <a:avLst/>
              </a:prstGeom>
              <a:noFill/>
            </p:spPr>
          </p:pic>
        </p:grpSp>
        <p:sp>
          <p:nvSpPr>
            <p:cNvPr id="51" name="TextBox 50"/>
            <p:cNvSpPr txBox="1"/>
            <p:nvPr/>
          </p:nvSpPr>
          <p:spPr>
            <a:xfrm>
              <a:off x="1872049" y="3160041"/>
              <a:ext cx="900400" cy="679078"/>
            </a:xfrm>
            <a:prstGeom prst="rect">
              <a:avLst/>
            </a:prstGeom>
            <a:noFill/>
          </p:spPr>
          <p:txBody>
            <a:bodyPr wrap="square" rtlCol="0">
              <a:spAutoFit/>
            </a:bodyPr>
            <a:lstStyle/>
            <a:p>
              <a:pPr algn="ctr"/>
              <a:r>
                <a:rPr lang="en-GB" sz="1000" b="1" dirty="0">
                  <a:latin typeface="+mn-lt"/>
                </a:rPr>
                <a:t>A</a:t>
              </a:r>
              <a:r>
                <a:rPr lang="en-GB" sz="1200" dirty="0"/>
                <a:t> </a:t>
              </a:r>
            </a:p>
          </p:txBody>
        </p:sp>
        <p:sp>
          <p:nvSpPr>
            <p:cNvPr id="52" name="TextBox 51"/>
            <p:cNvSpPr txBox="1"/>
            <p:nvPr/>
          </p:nvSpPr>
          <p:spPr>
            <a:xfrm>
              <a:off x="1870775" y="3885294"/>
              <a:ext cx="900400" cy="679078"/>
            </a:xfrm>
            <a:prstGeom prst="rect">
              <a:avLst/>
            </a:prstGeom>
            <a:noFill/>
          </p:spPr>
          <p:txBody>
            <a:bodyPr wrap="square" rtlCol="0">
              <a:spAutoFit/>
            </a:bodyPr>
            <a:lstStyle/>
            <a:p>
              <a:pPr algn="ctr"/>
              <a:r>
                <a:rPr lang="en-GB" sz="800" b="1" dirty="0">
                  <a:latin typeface="+mn-lt"/>
                </a:rPr>
                <a:t>B</a:t>
              </a:r>
              <a:r>
                <a:rPr lang="en-GB" sz="1200" dirty="0"/>
                <a:t> </a:t>
              </a:r>
            </a:p>
          </p:txBody>
        </p:sp>
      </p:grpSp>
      <p:grpSp>
        <p:nvGrpSpPr>
          <p:cNvPr id="117" name="Group 116"/>
          <p:cNvGrpSpPr/>
          <p:nvPr/>
        </p:nvGrpSpPr>
        <p:grpSpPr>
          <a:xfrm>
            <a:off x="5049841" y="2143379"/>
            <a:ext cx="3960116" cy="1185750"/>
            <a:chOff x="1839392" y="1751597"/>
            <a:chExt cx="7459709" cy="3040810"/>
          </a:xfrm>
        </p:grpSpPr>
        <p:grpSp>
          <p:nvGrpSpPr>
            <p:cNvPr id="118" name="Group 117"/>
            <p:cNvGrpSpPr/>
            <p:nvPr/>
          </p:nvGrpSpPr>
          <p:grpSpPr>
            <a:xfrm>
              <a:off x="2384017" y="1751597"/>
              <a:ext cx="6915084" cy="2562402"/>
              <a:chOff x="1595756" y="2568735"/>
              <a:chExt cx="9168318" cy="2484297"/>
            </a:xfrm>
          </p:grpSpPr>
          <p:pic>
            <p:nvPicPr>
              <p:cNvPr id="124" name="Picture 1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4431" y="2568735"/>
                <a:ext cx="1786385" cy="1062429"/>
              </a:xfrm>
              <a:prstGeom prst="rect">
                <a:avLst/>
              </a:prstGeom>
            </p:spPr>
          </p:pic>
          <p:cxnSp>
            <p:nvCxnSpPr>
              <p:cNvPr id="125" name="Straight Connector 14"/>
              <p:cNvCxnSpPr/>
              <p:nvPr/>
            </p:nvCxnSpPr>
            <p:spPr bwMode="auto">
              <a:xfrm flipV="1">
                <a:off x="1758705" y="4281620"/>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cxnSp>
            <p:nvCxnSpPr>
              <p:cNvPr id="126" name="Straight Connector 14"/>
              <p:cNvCxnSpPr/>
              <p:nvPr/>
            </p:nvCxnSpPr>
            <p:spPr bwMode="auto">
              <a:xfrm flipV="1">
                <a:off x="1758705" y="4951255"/>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127" name="Chevron 29"/>
              <p:cNvSpPr>
                <a:spLocks noChangeArrowheads="1"/>
              </p:cNvSpPr>
              <p:nvPr/>
            </p:nvSpPr>
            <p:spPr bwMode="auto">
              <a:xfrm>
                <a:off x="2385556" y="4234235"/>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28" name="Chevron 30"/>
              <p:cNvSpPr>
                <a:spLocks noChangeAspect="1"/>
              </p:cNvSpPr>
              <p:nvPr/>
            </p:nvSpPr>
            <p:spPr bwMode="auto">
              <a:xfrm flipH="1">
                <a:off x="2375760" y="4908570"/>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pic>
            <p:nvPicPr>
              <p:cNvPr id="129" name="Picture 1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6892" y="2929587"/>
                <a:ext cx="271844" cy="641147"/>
              </a:xfrm>
              <a:prstGeom prst="rect">
                <a:avLst/>
              </a:prstGeom>
            </p:spPr>
          </p:pic>
          <p:sp>
            <p:nvSpPr>
              <p:cNvPr id="130" name="Oval 63"/>
              <p:cNvSpPr>
                <a:spLocks noChangeArrowheads="1"/>
              </p:cNvSpPr>
              <p:nvPr/>
            </p:nvSpPr>
            <p:spPr bwMode="auto">
              <a:xfrm>
                <a:off x="2909752" y="4252504"/>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31" name="Rectangle 18"/>
              <p:cNvSpPr>
                <a:spLocks noChangeArrowheads="1"/>
              </p:cNvSpPr>
              <p:nvPr/>
            </p:nvSpPr>
            <p:spPr bwMode="auto">
              <a:xfrm>
                <a:off x="9440073" y="4221208"/>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32" name="TextBox 131"/>
              <p:cNvSpPr txBox="1"/>
              <p:nvPr/>
            </p:nvSpPr>
            <p:spPr>
              <a:xfrm>
                <a:off x="1595756" y="3741694"/>
                <a:ext cx="1277953" cy="535657"/>
              </a:xfrm>
              <a:prstGeom prst="rect">
                <a:avLst/>
              </a:prstGeom>
              <a:noFill/>
            </p:spPr>
            <p:txBody>
              <a:bodyPr wrap="square" rtlCol="0">
                <a:spAutoFit/>
              </a:bodyPr>
              <a:lstStyle/>
              <a:p>
                <a:r>
                  <a:rPr lang="en-GB" sz="800" b="1" dirty="0">
                    <a:latin typeface="+mn-lt"/>
                  </a:rPr>
                  <a:t>Namur</a:t>
                </a:r>
                <a:r>
                  <a:rPr lang="en-GB" sz="800" dirty="0">
                    <a:latin typeface="+mn-lt"/>
                  </a:rPr>
                  <a:t> </a:t>
                </a:r>
              </a:p>
            </p:txBody>
          </p:sp>
          <p:sp>
            <p:nvSpPr>
              <p:cNvPr id="133" name="TextBox 132"/>
              <p:cNvSpPr txBox="1"/>
              <p:nvPr/>
            </p:nvSpPr>
            <p:spPr>
              <a:xfrm>
                <a:off x="9485512" y="3685996"/>
                <a:ext cx="1278562" cy="612178"/>
              </a:xfrm>
              <a:prstGeom prst="rect">
                <a:avLst/>
              </a:prstGeom>
              <a:noFill/>
            </p:spPr>
            <p:txBody>
              <a:bodyPr wrap="square" rtlCol="0">
                <a:spAutoFit/>
              </a:bodyPr>
              <a:lstStyle/>
              <a:p>
                <a:r>
                  <a:rPr lang="en-GB" sz="800" b="1" dirty="0">
                    <a:latin typeface="+mn-lt"/>
                  </a:rPr>
                  <a:t>Arlon</a:t>
                </a:r>
                <a:r>
                  <a:rPr lang="en-GB" sz="1000" dirty="0"/>
                  <a:t> </a:t>
                </a:r>
              </a:p>
            </p:txBody>
          </p:sp>
          <p:cxnSp>
            <p:nvCxnSpPr>
              <p:cNvPr id="136" name="Straight Arrow Connector 135"/>
              <p:cNvCxnSpPr>
                <a:stCxn id="129" idx="1"/>
              </p:cNvCxnSpPr>
              <p:nvPr/>
            </p:nvCxnSpPr>
            <p:spPr>
              <a:xfrm flipH="1">
                <a:off x="3009630" y="3250161"/>
                <a:ext cx="2537262" cy="983778"/>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29" idx="3"/>
              </p:cNvCxnSpPr>
              <p:nvPr/>
            </p:nvCxnSpPr>
            <p:spPr>
              <a:xfrm>
                <a:off x="5818736" y="3250161"/>
                <a:ext cx="3615801" cy="97457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40" name="Picture 139" descr="D:\Documents And Settings\GQR7802\Local Settings\Temporary Internet Files\Content.IE5\HNYX0581\MC900441310[1].png"/>
              <p:cNvPicPr/>
              <p:nvPr/>
            </p:nvPicPr>
            <p:blipFill>
              <a:blip r:embed="rId5" cstate="print"/>
              <a:srcRect/>
              <a:stretch>
                <a:fillRect/>
              </a:stretch>
            </p:blipFill>
            <p:spPr bwMode="auto">
              <a:xfrm>
                <a:off x="3994801" y="3690830"/>
                <a:ext cx="246379" cy="246380"/>
              </a:xfrm>
              <a:prstGeom prst="rect">
                <a:avLst/>
              </a:prstGeom>
              <a:noFill/>
            </p:spPr>
          </p:pic>
          <p:cxnSp>
            <p:nvCxnSpPr>
              <p:cNvPr id="141" name="Straight Arrow Connector 140"/>
              <p:cNvCxnSpPr/>
              <p:nvPr/>
            </p:nvCxnSpPr>
            <p:spPr>
              <a:xfrm flipH="1">
                <a:off x="5829665" y="2768834"/>
                <a:ext cx="847520" cy="29518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42" name="Picture 141" descr="D:\Documents And Settings\GQR7802\Local Settings\Temporary Internet Files\Content.IE5\HNYX0581\MC900441310[1].png"/>
              <p:cNvPicPr/>
              <p:nvPr/>
            </p:nvPicPr>
            <p:blipFill>
              <a:blip r:embed="rId5" cstate="print"/>
              <a:srcRect/>
              <a:stretch>
                <a:fillRect/>
              </a:stretch>
            </p:blipFill>
            <p:spPr bwMode="auto">
              <a:xfrm>
                <a:off x="8057704" y="3741773"/>
                <a:ext cx="246379" cy="246380"/>
              </a:xfrm>
              <a:prstGeom prst="rect">
                <a:avLst/>
              </a:prstGeom>
              <a:noFill/>
            </p:spPr>
          </p:pic>
          <p:pic>
            <p:nvPicPr>
              <p:cNvPr id="143" name="Picture 142" descr="D:\Documents And Settings\GQR7802\Local Settings\Temporary Internet Files\Content.IE5\HNYX0581\MC900441310[1].png"/>
              <p:cNvPicPr/>
              <p:nvPr/>
            </p:nvPicPr>
            <p:blipFill>
              <a:blip r:embed="rId5" cstate="print"/>
              <a:srcRect/>
              <a:stretch>
                <a:fillRect/>
              </a:stretch>
            </p:blipFill>
            <p:spPr bwMode="auto">
              <a:xfrm>
                <a:off x="6185515" y="2775983"/>
                <a:ext cx="246380" cy="246380"/>
              </a:xfrm>
              <a:prstGeom prst="rect">
                <a:avLst/>
              </a:prstGeom>
              <a:noFill/>
            </p:spPr>
          </p:pic>
        </p:grpSp>
        <p:sp>
          <p:nvSpPr>
            <p:cNvPr id="119" name="TextBox 118"/>
            <p:cNvSpPr txBox="1"/>
            <p:nvPr/>
          </p:nvSpPr>
          <p:spPr>
            <a:xfrm>
              <a:off x="1839392" y="3383379"/>
              <a:ext cx="900400" cy="710353"/>
            </a:xfrm>
            <a:prstGeom prst="rect">
              <a:avLst/>
            </a:prstGeom>
            <a:noFill/>
          </p:spPr>
          <p:txBody>
            <a:bodyPr wrap="square" rtlCol="0">
              <a:spAutoFit/>
            </a:bodyPr>
            <a:lstStyle/>
            <a:p>
              <a:pPr algn="ctr"/>
              <a:r>
                <a:rPr lang="en-GB" sz="800" b="1" dirty="0">
                  <a:latin typeface="+mn-lt"/>
                </a:rPr>
                <a:t>A</a:t>
              </a:r>
              <a:r>
                <a:rPr lang="en-GB" sz="1200" dirty="0"/>
                <a:t> </a:t>
              </a:r>
            </a:p>
          </p:txBody>
        </p:sp>
        <p:sp>
          <p:nvSpPr>
            <p:cNvPr id="120" name="TextBox 119"/>
            <p:cNvSpPr txBox="1"/>
            <p:nvPr/>
          </p:nvSpPr>
          <p:spPr>
            <a:xfrm>
              <a:off x="1839392" y="4082054"/>
              <a:ext cx="900400" cy="710353"/>
            </a:xfrm>
            <a:prstGeom prst="rect">
              <a:avLst/>
            </a:prstGeom>
            <a:noFill/>
          </p:spPr>
          <p:txBody>
            <a:bodyPr wrap="square" rtlCol="0">
              <a:spAutoFit/>
            </a:bodyPr>
            <a:lstStyle/>
            <a:p>
              <a:pPr algn="ctr"/>
              <a:r>
                <a:rPr lang="en-GB" sz="800" b="1" dirty="0">
                  <a:latin typeface="+mn-lt"/>
                </a:rPr>
                <a:t>B</a:t>
              </a:r>
              <a:r>
                <a:rPr lang="en-GB" sz="1200" dirty="0"/>
                <a:t> </a:t>
              </a:r>
            </a:p>
          </p:txBody>
        </p:sp>
        <p:cxnSp>
          <p:nvCxnSpPr>
            <p:cNvPr id="121" name="Straight Connector 111"/>
            <p:cNvCxnSpPr/>
            <p:nvPr/>
          </p:nvCxnSpPr>
          <p:spPr bwMode="auto">
            <a:xfrm>
              <a:off x="2640055" y="2822924"/>
              <a:ext cx="585817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122" name="Rechte verbindingslijn met pijl 102"/>
            <p:cNvCxnSpPr/>
            <p:nvPr/>
          </p:nvCxnSpPr>
          <p:spPr bwMode="auto">
            <a:xfrm>
              <a:off x="6216618" y="2822924"/>
              <a:ext cx="0" cy="695419"/>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23" name="Tekstvak 104"/>
            <p:cNvSpPr txBox="1"/>
            <p:nvPr/>
          </p:nvSpPr>
          <p:spPr bwMode="auto">
            <a:xfrm>
              <a:off x="5995541" y="2869233"/>
              <a:ext cx="865188" cy="552498"/>
            </a:xfrm>
            <a:prstGeom prst="rect">
              <a:avLst/>
            </a:prstGeom>
            <a:noFill/>
            <a:ln w="9525">
              <a:noFill/>
            </a:ln>
          </p:spPr>
          <p:txBody>
            <a:bodyPr>
              <a:spAutoFit/>
            </a:bodyPr>
            <a:lstStyle/>
            <a:p>
              <a:pPr algn="ctr">
                <a:defRPr/>
              </a:pPr>
              <a:r>
                <a:rPr lang="nl-BE" sz="800" dirty="0">
                  <a:solidFill>
                    <a:schemeClr val="accent3"/>
                  </a:solidFill>
                  <a:latin typeface="Arial" panose="020B0604020202020204" pitchFamily="34" charset="0"/>
                  <a:cs typeface="Arial" panose="020B0604020202020204" pitchFamily="34" charset="0"/>
                </a:rPr>
                <a:t>DS</a:t>
              </a:r>
            </a:p>
          </p:txBody>
        </p:sp>
      </p:grpSp>
      <p:grpSp>
        <p:nvGrpSpPr>
          <p:cNvPr id="144" name="Group 143"/>
          <p:cNvGrpSpPr/>
          <p:nvPr/>
        </p:nvGrpSpPr>
        <p:grpSpPr>
          <a:xfrm>
            <a:off x="4943872" y="3156768"/>
            <a:ext cx="4203900" cy="1578368"/>
            <a:chOff x="1839392" y="1484785"/>
            <a:chExt cx="7401254" cy="3150104"/>
          </a:xfrm>
        </p:grpSpPr>
        <p:grpSp>
          <p:nvGrpSpPr>
            <p:cNvPr id="145" name="Group 144"/>
            <p:cNvGrpSpPr/>
            <p:nvPr/>
          </p:nvGrpSpPr>
          <p:grpSpPr>
            <a:xfrm>
              <a:off x="2506919" y="1484785"/>
              <a:ext cx="6733727" cy="2829214"/>
              <a:chOff x="1758705" y="2310056"/>
              <a:chExt cx="8927866" cy="2742976"/>
            </a:xfrm>
          </p:grpSpPr>
          <p:pic>
            <p:nvPicPr>
              <p:cNvPr id="151" name="Picture 1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4431" y="2568735"/>
                <a:ext cx="1786385" cy="1062429"/>
              </a:xfrm>
              <a:prstGeom prst="rect">
                <a:avLst/>
              </a:prstGeom>
            </p:spPr>
          </p:pic>
          <p:cxnSp>
            <p:nvCxnSpPr>
              <p:cNvPr id="152" name="Straight Connector 14"/>
              <p:cNvCxnSpPr/>
              <p:nvPr/>
            </p:nvCxnSpPr>
            <p:spPr bwMode="auto">
              <a:xfrm flipV="1">
                <a:off x="1758705" y="4281620"/>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cxnSp>
            <p:nvCxnSpPr>
              <p:cNvPr id="153" name="Straight Connector 14"/>
              <p:cNvCxnSpPr/>
              <p:nvPr/>
            </p:nvCxnSpPr>
            <p:spPr bwMode="auto">
              <a:xfrm flipV="1">
                <a:off x="1758705" y="4951255"/>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154" name="Chevron 29"/>
              <p:cNvSpPr>
                <a:spLocks noChangeArrowheads="1"/>
              </p:cNvSpPr>
              <p:nvPr/>
            </p:nvSpPr>
            <p:spPr bwMode="auto">
              <a:xfrm>
                <a:off x="2385556" y="4234235"/>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55" name="Chevron 30"/>
              <p:cNvSpPr>
                <a:spLocks noChangeAspect="1"/>
              </p:cNvSpPr>
              <p:nvPr/>
            </p:nvSpPr>
            <p:spPr bwMode="auto">
              <a:xfrm flipH="1">
                <a:off x="2375760" y="4908570"/>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pic>
            <p:nvPicPr>
              <p:cNvPr id="156" name="Picture 1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6892" y="2929587"/>
                <a:ext cx="271844" cy="641147"/>
              </a:xfrm>
              <a:prstGeom prst="rect">
                <a:avLst/>
              </a:prstGeom>
            </p:spPr>
          </p:pic>
          <p:sp>
            <p:nvSpPr>
              <p:cNvPr id="157" name="Oval 63"/>
              <p:cNvSpPr>
                <a:spLocks noChangeArrowheads="1"/>
              </p:cNvSpPr>
              <p:nvPr/>
            </p:nvSpPr>
            <p:spPr bwMode="auto">
              <a:xfrm>
                <a:off x="2909752" y="4252504"/>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58" name="Rectangle 18"/>
              <p:cNvSpPr>
                <a:spLocks noChangeArrowheads="1"/>
              </p:cNvSpPr>
              <p:nvPr/>
            </p:nvSpPr>
            <p:spPr bwMode="auto">
              <a:xfrm>
                <a:off x="9440073" y="4221208"/>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59" name="TextBox 158"/>
              <p:cNvSpPr txBox="1"/>
              <p:nvPr/>
            </p:nvSpPr>
            <p:spPr>
              <a:xfrm>
                <a:off x="1778294" y="3718228"/>
                <a:ext cx="1373659" cy="535983"/>
              </a:xfrm>
              <a:prstGeom prst="rect">
                <a:avLst/>
              </a:prstGeom>
              <a:noFill/>
            </p:spPr>
            <p:txBody>
              <a:bodyPr wrap="square" rtlCol="0">
                <a:spAutoFit/>
              </a:bodyPr>
              <a:lstStyle/>
              <a:p>
                <a:r>
                  <a:rPr lang="en-GB" sz="800" b="1" dirty="0">
                    <a:latin typeface="+mn-lt"/>
                  </a:rPr>
                  <a:t>Namur</a:t>
                </a:r>
                <a:r>
                  <a:rPr lang="en-GB" sz="1200" dirty="0"/>
                  <a:t> </a:t>
                </a:r>
              </a:p>
            </p:txBody>
          </p:sp>
          <p:sp>
            <p:nvSpPr>
              <p:cNvPr id="160" name="TextBox 159"/>
              <p:cNvSpPr txBox="1"/>
              <p:nvPr/>
            </p:nvSpPr>
            <p:spPr>
              <a:xfrm>
                <a:off x="9408009" y="3688757"/>
                <a:ext cx="1278562" cy="535983"/>
              </a:xfrm>
              <a:prstGeom prst="rect">
                <a:avLst/>
              </a:prstGeom>
              <a:noFill/>
            </p:spPr>
            <p:txBody>
              <a:bodyPr wrap="square" rtlCol="0">
                <a:spAutoFit/>
              </a:bodyPr>
              <a:lstStyle/>
              <a:p>
                <a:r>
                  <a:rPr lang="en-GB" sz="800" b="1" dirty="0">
                    <a:latin typeface="+mn-lt"/>
                  </a:rPr>
                  <a:t>Arlon</a:t>
                </a:r>
                <a:r>
                  <a:rPr lang="en-GB" sz="1200" dirty="0"/>
                  <a:t> </a:t>
                </a:r>
              </a:p>
            </p:txBody>
          </p:sp>
          <p:pic>
            <p:nvPicPr>
              <p:cNvPr id="161" name="Picture 1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49617" y="2584016"/>
                <a:ext cx="174298" cy="298564"/>
              </a:xfrm>
              <a:prstGeom prst="rect">
                <a:avLst/>
              </a:prstGeom>
            </p:spPr>
          </p:pic>
          <p:pic>
            <p:nvPicPr>
              <p:cNvPr id="162" name="Picture 1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6151" y="2310056"/>
                <a:ext cx="165063" cy="282744"/>
              </a:xfrm>
              <a:prstGeom prst="rect">
                <a:avLst/>
              </a:prstGeom>
            </p:spPr>
          </p:pic>
          <p:cxnSp>
            <p:nvCxnSpPr>
              <p:cNvPr id="163" name="Straight Arrow Connector 162"/>
              <p:cNvCxnSpPr>
                <a:stCxn id="156" idx="1"/>
              </p:cNvCxnSpPr>
              <p:nvPr/>
            </p:nvCxnSpPr>
            <p:spPr>
              <a:xfrm flipH="1">
                <a:off x="3009630" y="3250161"/>
                <a:ext cx="2537262" cy="983778"/>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stCxn id="156" idx="3"/>
              </p:cNvCxnSpPr>
              <p:nvPr/>
            </p:nvCxnSpPr>
            <p:spPr>
              <a:xfrm>
                <a:off x="5818736" y="3250161"/>
                <a:ext cx="3615801" cy="97457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161" idx="3"/>
                <a:endCxn id="162" idx="1"/>
              </p:cNvCxnSpPr>
              <p:nvPr/>
            </p:nvCxnSpPr>
            <p:spPr>
              <a:xfrm flipV="1">
                <a:off x="5723915" y="2451428"/>
                <a:ext cx="1082236" cy="281870"/>
              </a:xfrm>
              <a:prstGeom prst="straightConnector1">
                <a:avLst/>
              </a:prstGeom>
              <a:ln w="19050">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66" name="Picture 165" descr="D:\Documents And Settings\GQR7802\Local Settings\Temporary Internet Files\Content.IE5\HNYX0581\MC900441310[1].png"/>
              <p:cNvPicPr/>
              <p:nvPr/>
            </p:nvPicPr>
            <p:blipFill>
              <a:blip r:embed="rId5" cstate="print"/>
              <a:srcRect/>
              <a:stretch>
                <a:fillRect/>
              </a:stretch>
            </p:blipFill>
            <p:spPr bwMode="auto">
              <a:xfrm>
                <a:off x="6192447" y="2445074"/>
                <a:ext cx="246380" cy="246380"/>
              </a:xfrm>
              <a:prstGeom prst="rect">
                <a:avLst/>
              </a:prstGeom>
              <a:noFill/>
            </p:spPr>
          </p:pic>
          <p:pic>
            <p:nvPicPr>
              <p:cNvPr id="167" name="Picture 166" descr="D:\Documents And Settings\GQR7802\Local Settings\Temporary Internet Files\Content.IE5\HNYX0581\MC900441310[1].png"/>
              <p:cNvPicPr/>
              <p:nvPr/>
            </p:nvPicPr>
            <p:blipFill>
              <a:blip r:embed="rId5" cstate="print"/>
              <a:srcRect/>
              <a:stretch>
                <a:fillRect/>
              </a:stretch>
            </p:blipFill>
            <p:spPr bwMode="auto">
              <a:xfrm>
                <a:off x="3994801" y="3690830"/>
                <a:ext cx="246379" cy="246380"/>
              </a:xfrm>
              <a:prstGeom prst="rect">
                <a:avLst/>
              </a:prstGeom>
              <a:noFill/>
            </p:spPr>
          </p:pic>
          <p:cxnSp>
            <p:nvCxnSpPr>
              <p:cNvPr id="168" name="Straight Arrow Connector 167"/>
              <p:cNvCxnSpPr/>
              <p:nvPr/>
            </p:nvCxnSpPr>
            <p:spPr>
              <a:xfrm flipH="1">
                <a:off x="5829665" y="2768834"/>
                <a:ext cx="847520" cy="29518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69" name="Picture 168" descr="D:\Documents And Settings\GQR7802\Local Settings\Temporary Internet Files\Content.IE5\HNYX0581\MC900441310[1].png"/>
              <p:cNvPicPr/>
              <p:nvPr/>
            </p:nvPicPr>
            <p:blipFill>
              <a:blip r:embed="rId5" cstate="print"/>
              <a:srcRect/>
              <a:stretch>
                <a:fillRect/>
              </a:stretch>
            </p:blipFill>
            <p:spPr bwMode="auto">
              <a:xfrm>
                <a:off x="8057704" y="3741773"/>
                <a:ext cx="246379" cy="246380"/>
              </a:xfrm>
              <a:prstGeom prst="rect">
                <a:avLst/>
              </a:prstGeom>
              <a:noFill/>
            </p:spPr>
          </p:pic>
          <p:pic>
            <p:nvPicPr>
              <p:cNvPr id="170" name="Picture 169" descr="D:\Documents And Settings\GQR7802\Local Settings\Temporary Internet Files\Content.IE5\HNYX0581\MC900441310[1].png"/>
              <p:cNvPicPr/>
              <p:nvPr/>
            </p:nvPicPr>
            <p:blipFill>
              <a:blip r:embed="rId5" cstate="print"/>
              <a:srcRect/>
              <a:stretch>
                <a:fillRect/>
              </a:stretch>
            </p:blipFill>
            <p:spPr bwMode="auto">
              <a:xfrm>
                <a:off x="6185515" y="2775983"/>
                <a:ext cx="246380" cy="246380"/>
              </a:xfrm>
              <a:prstGeom prst="rect">
                <a:avLst/>
              </a:prstGeom>
              <a:noFill/>
            </p:spPr>
          </p:pic>
        </p:grpSp>
        <p:sp>
          <p:nvSpPr>
            <p:cNvPr id="146" name="TextBox 145"/>
            <p:cNvSpPr txBox="1"/>
            <p:nvPr/>
          </p:nvSpPr>
          <p:spPr>
            <a:xfrm>
              <a:off x="1839392" y="3383378"/>
              <a:ext cx="900401" cy="552834"/>
            </a:xfrm>
            <a:prstGeom prst="rect">
              <a:avLst/>
            </a:prstGeom>
            <a:noFill/>
          </p:spPr>
          <p:txBody>
            <a:bodyPr wrap="square" rtlCol="0">
              <a:spAutoFit/>
            </a:bodyPr>
            <a:lstStyle/>
            <a:p>
              <a:pPr algn="ctr"/>
              <a:r>
                <a:rPr lang="en-GB" sz="800" b="1" dirty="0">
                  <a:latin typeface="+mn-lt"/>
                </a:rPr>
                <a:t>A</a:t>
              </a:r>
              <a:r>
                <a:rPr lang="en-GB" sz="1200" dirty="0"/>
                <a:t> </a:t>
              </a:r>
            </a:p>
          </p:txBody>
        </p:sp>
        <p:sp>
          <p:nvSpPr>
            <p:cNvPr id="147" name="TextBox 146"/>
            <p:cNvSpPr txBox="1"/>
            <p:nvPr/>
          </p:nvSpPr>
          <p:spPr>
            <a:xfrm>
              <a:off x="1839392" y="4082055"/>
              <a:ext cx="900401" cy="552834"/>
            </a:xfrm>
            <a:prstGeom prst="rect">
              <a:avLst/>
            </a:prstGeom>
            <a:noFill/>
          </p:spPr>
          <p:txBody>
            <a:bodyPr wrap="square" rtlCol="0">
              <a:spAutoFit/>
            </a:bodyPr>
            <a:lstStyle/>
            <a:p>
              <a:pPr algn="ctr"/>
              <a:r>
                <a:rPr lang="en-GB" sz="800" b="1" dirty="0">
                  <a:latin typeface="+mn-lt"/>
                </a:rPr>
                <a:t>B</a:t>
              </a:r>
              <a:r>
                <a:rPr lang="en-GB" sz="1200" dirty="0"/>
                <a:t> </a:t>
              </a:r>
            </a:p>
          </p:txBody>
        </p:sp>
        <p:cxnSp>
          <p:nvCxnSpPr>
            <p:cNvPr id="148" name="Straight Connector 111"/>
            <p:cNvCxnSpPr/>
            <p:nvPr/>
          </p:nvCxnSpPr>
          <p:spPr bwMode="auto">
            <a:xfrm>
              <a:off x="2640055" y="2822924"/>
              <a:ext cx="585817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149" name="Rechte verbindingslijn met pijl 102"/>
            <p:cNvCxnSpPr/>
            <p:nvPr/>
          </p:nvCxnSpPr>
          <p:spPr bwMode="auto">
            <a:xfrm>
              <a:off x="6216618" y="2822924"/>
              <a:ext cx="0" cy="695419"/>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50" name="Tekstvak 104"/>
            <p:cNvSpPr txBox="1"/>
            <p:nvPr/>
          </p:nvSpPr>
          <p:spPr bwMode="auto">
            <a:xfrm>
              <a:off x="5981175" y="2955642"/>
              <a:ext cx="865187" cy="429983"/>
            </a:xfrm>
            <a:prstGeom prst="rect">
              <a:avLst/>
            </a:prstGeom>
            <a:noFill/>
            <a:ln w="9525">
              <a:noFill/>
            </a:ln>
          </p:spPr>
          <p:txBody>
            <a:bodyPr>
              <a:spAutoFit/>
            </a:bodyPr>
            <a:lstStyle/>
            <a:p>
              <a:pPr algn="ctr">
                <a:defRPr/>
              </a:pPr>
              <a:r>
                <a:rPr lang="nl-BE" sz="800" dirty="0">
                  <a:solidFill>
                    <a:schemeClr val="accent3"/>
                  </a:solidFill>
                </a:rPr>
                <a:t>DS</a:t>
              </a:r>
            </a:p>
          </p:txBody>
        </p:sp>
      </p:gr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77167" y="5200742"/>
            <a:ext cx="570393" cy="1347506"/>
          </a:xfrm>
          <a:prstGeom prst="rect">
            <a:avLst/>
          </a:prstGeom>
        </p:spPr>
      </p:pic>
      <p:sp>
        <p:nvSpPr>
          <p:cNvPr id="171" name="TextBox 170"/>
          <p:cNvSpPr txBox="1"/>
          <p:nvPr/>
        </p:nvSpPr>
        <p:spPr>
          <a:xfrm>
            <a:off x="2947968" y="909231"/>
            <a:ext cx="1656184" cy="307777"/>
          </a:xfrm>
          <a:prstGeom prst="rect">
            <a:avLst/>
          </a:prstGeom>
          <a:noFill/>
        </p:spPr>
        <p:txBody>
          <a:bodyPr wrap="square" rtlCol="0">
            <a:spAutoFit/>
          </a:bodyPr>
          <a:lstStyle/>
          <a:p>
            <a:pPr algn="ctr"/>
            <a:r>
              <a:rPr lang="fr-BE" sz="700" b="1" dirty="0">
                <a:latin typeface="+mn-lt"/>
              </a:rPr>
              <a:t>tests préalables</a:t>
            </a:r>
          </a:p>
          <a:p>
            <a:pPr algn="ctr"/>
            <a:r>
              <a:rPr lang="fr-BE" sz="700" b="1" dirty="0">
                <a:latin typeface="+mn-lt"/>
              </a:rPr>
              <a:t>Jour J, Heure H, Minute M</a:t>
            </a:r>
          </a:p>
        </p:txBody>
      </p:sp>
      <p:sp>
        <p:nvSpPr>
          <p:cNvPr id="172" name="TextBox 171"/>
          <p:cNvSpPr txBox="1"/>
          <p:nvPr/>
        </p:nvSpPr>
        <p:spPr>
          <a:xfrm>
            <a:off x="2960111" y="1438688"/>
            <a:ext cx="1656184" cy="307777"/>
          </a:xfrm>
          <a:prstGeom prst="rect">
            <a:avLst/>
          </a:prstGeom>
          <a:noFill/>
        </p:spPr>
        <p:txBody>
          <a:bodyPr wrap="square" rtlCol="0">
            <a:spAutoFit/>
          </a:bodyPr>
          <a:lstStyle/>
          <a:p>
            <a:pPr algn="ctr"/>
            <a:r>
              <a:rPr lang="fr-BE" sz="700" b="1" dirty="0">
                <a:latin typeface="+mn-lt"/>
              </a:rPr>
              <a:t>tests de </a:t>
            </a:r>
          </a:p>
          <a:p>
            <a:pPr algn="ctr"/>
            <a:r>
              <a:rPr lang="fr-BE" sz="700" b="1" dirty="0">
                <a:latin typeface="+mn-lt"/>
              </a:rPr>
              <a:t>visibilité</a:t>
            </a:r>
          </a:p>
        </p:txBody>
      </p:sp>
      <p:sp>
        <p:nvSpPr>
          <p:cNvPr id="173" name="TextBox 172"/>
          <p:cNvSpPr txBox="1"/>
          <p:nvPr/>
        </p:nvSpPr>
        <p:spPr>
          <a:xfrm>
            <a:off x="4267485" y="1670045"/>
            <a:ext cx="855926" cy="369332"/>
          </a:xfrm>
          <a:prstGeom prst="rect">
            <a:avLst/>
          </a:prstGeom>
          <a:noFill/>
        </p:spPr>
        <p:txBody>
          <a:bodyPr wrap="square" rtlCol="0">
            <a:spAutoFit/>
          </a:bodyPr>
          <a:lstStyle/>
          <a:p>
            <a:pPr algn="ctr"/>
            <a:r>
              <a:rPr lang="fr-BE" sz="600" b="1" dirty="0">
                <a:latin typeface="+mn-lt"/>
              </a:rPr>
              <a:t>tests de visibilité des points de détection</a:t>
            </a:r>
          </a:p>
          <a:p>
            <a:pPr algn="ctr"/>
            <a:r>
              <a:rPr lang="fr-BE" sz="600" b="1" dirty="0">
                <a:latin typeface="+mn-lt"/>
              </a:rPr>
              <a:t>par l’annonceur</a:t>
            </a:r>
          </a:p>
        </p:txBody>
      </p:sp>
      <p:sp>
        <p:nvSpPr>
          <p:cNvPr id="174" name="TextBox 173"/>
          <p:cNvSpPr txBox="1"/>
          <p:nvPr/>
        </p:nvSpPr>
        <p:spPr>
          <a:xfrm>
            <a:off x="3873325" y="2460645"/>
            <a:ext cx="1656184" cy="276999"/>
          </a:xfrm>
          <a:prstGeom prst="rect">
            <a:avLst/>
          </a:prstGeom>
          <a:noFill/>
        </p:spPr>
        <p:txBody>
          <a:bodyPr wrap="square" rtlCol="0">
            <a:spAutoFit/>
          </a:bodyPr>
          <a:lstStyle/>
          <a:p>
            <a:pPr algn="ctr"/>
            <a:r>
              <a:rPr lang="fr-BE" sz="600" b="1" dirty="0">
                <a:latin typeface="+mn-lt"/>
              </a:rPr>
              <a:t>visibilité des postes</a:t>
            </a:r>
          </a:p>
          <a:p>
            <a:pPr algn="ctr"/>
            <a:r>
              <a:rPr lang="fr-BE" sz="600" b="1" dirty="0">
                <a:latin typeface="+mn-lt"/>
              </a:rPr>
              <a:t>de travail</a:t>
            </a:r>
          </a:p>
        </p:txBody>
      </p:sp>
      <p:sp>
        <p:nvSpPr>
          <p:cNvPr id="175" name="TextBox 174"/>
          <p:cNvSpPr txBox="1"/>
          <p:nvPr/>
        </p:nvSpPr>
        <p:spPr>
          <a:xfrm>
            <a:off x="2941739" y="3190629"/>
            <a:ext cx="1656184" cy="307777"/>
          </a:xfrm>
          <a:prstGeom prst="rect">
            <a:avLst/>
          </a:prstGeom>
          <a:noFill/>
        </p:spPr>
        <p:txBody>
          <a:bodyPr wrap="square" rtlCol="0">
            <a:spAutoFit/>
          </a:bodyPr>
          <a:lstStyle/>
          <a:p>
            <a:pPr algn="ctr"/>
            <a:r>
              <a:rPr lang="fr-BE" sz="700" b="1" dirty="0">
                <a:latin typeface="+mn-lt"/>
              </a:rPr>
              <a:t>tests de</a:t>
            </a:r>
          </a:p>
          <a:p>
            <a:pPr algn="ctr"/>
            <a:r>
              <a:rPr lang="fr-BE" sz="700" b="1" dirty="0">
                <a:latin typeface="+mn-lt"/>
              </a:rPr>
              <a:t>Visibilité </a:t>
            </a:r>
          </a:p>
        </p:txBody>
      </p:sp>
      <p:sp>
        <p:nvSpPr>
          <p:cNvPr id="176" name="TextBox 175"/>
          <p:cNvSpPr txBox="1"/>
          <p:nvPr/>
        </p:nvSpPr>
        <p:spPr>
          <a:xfrm>
            <a:off x="2951246" y="3769260"/>
            <a:ext cx="1656184" cy="200055"/>
          </a:xfrm>
          <a:prstGeom prst="rect">
            <a:avLst/>
          </a:prstGeom>
          <a:noFill/>
        </p:spPr>
        <p:txBody>
          <a:bodyPr wrap="square" rtlCol="0">
            <a:spAutoFit/>
          </a:bodyPr>
          <a:lstStyle/>
          <a:p>
            <a:pPr algn="ctr"/>
            <a:r>
              <a:rPr lang="fr-BE" sz="700" b="1" dirty="0">
                <a:latin typeface="+mn-lt"/>
              </a:rPr>
              <a:t>tests d’audition </a:t>
            </a:r>
          </a:p>
        </p:txBody>
      </p:sp>
      <p:sp>
        <p:nvSpPr>
          <p:cNvPr id="177" name="TextBox 176"/>
          <p:cNvSpPr txBox="1"/>
          <p:nvPr/>
        </p:nvSpPr>
        <p:spPr>
          <a:xfrm>
            <a:off x="4253948" y="4060232"/>
            <a:ext cx="857770" cy="276999"/>
          </a:xfrm>
          <a:prstGeom prst="rect">
            <a:avLst/>
          </a:prstGeom>
          <a:noFill/>
        </p:spPr>
        <p:txBody>
          <a:bodyPr wrap="square" rtlCol="0">
            <a:spAutoFit/>
          </a:bodyPr>
          <a:lstStyle/>
          <a:p>
            <a:pPr algn="ctr"/>
            <a:r>
              <a:rPr lang="fr-BE" sz="600" b="1" dirty="0">
                <a:latin typeface="+mn-lt"/>
              </a:rPr>
              <a:t>audition de postes de travail</a:t>
            </a:r>
          </a:p>
        </p:txBody>
      </p:sp>
      <p:sp>
        <p:nvSpPr>
          <p:cNvPr id="178" name="TextBox 177"/>
          <p:cNvSpPr txBox="1"/>
          <p:nvPr/>
        </p:nvSpPr>
        <p:spPr>
          <a:xfrm>
            <a:off x="2941739" y="4800314"/>
            <a:ext cx="1656184" cy="200055"/>
          </a:xfrm>
          <a:prstGeom prst="rect">
            <a:avLst/>
          </a:prstGeom>
          <a:noFill/>
        </p:spPr>
        <p:txBody>
          <a:bodyPr wrap="square" rtlCol="0">
            <a:spAutoFit/>
          </a:bodyPr>
          <a:lstStyle/>
          <a:p>
            <a:pPr algn="ctr"/>
            <a:r>
              <a:rPr lang="fr-BE" sz="700" b="1" dirty="0">
                <a:latin typeface="+mn-lt"/>
              </a:rPr>
              <a:t>Tests d’audition</a:t>
            </a:r>
          </a:p>
        </p:txBody>
      </p:sp>
      <p:cxnSp>
        <p:nvCxnSpPr>
          <p:cNvPr id="89" name="Straight Connector 111"/>
          <p:cNvCxnSpPr/>
          <p:nvPr/>
        </p:nvCxnSpPr>
        <p:spPr bwMode="auto">
          <a:xfrm>
            <a:off x="5534663" y="1452964"/>
            <a:ext cx="3109915"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90" name="Tekstvak 104"/>
          <p:cNvSpPr txBox="1"/>
          <p:nvPr/>
        </p:nvSpPr>
        <p:spPr bwMode="auto">
          <a:xfrm>
            <a:off x="7176703" y="1493265"/>
            <a:ext cx="459300" cy="215444"/>
          </a:xfrm>
          <a:prstGeom prst="rect">
            <a:avLst/>
          </a:prstGeom>
          <a:noFill/>
          <a:ln w="9525">
            <a:noFill/>
          </a:ln>
        </p:spPr>
        <p:txBody>
          <a:bodyPr>
            <a:spAutoFit/>
          </a:bodyPr>
          <a:lstStyle/>
          <a:p>
            <a:pPr algn="ctr">
              <a:defRPr/>
            </a:pPr>
            <a:r>
              <a:rPr lang="nl-BE" sz="800" dirty="0">
                <a:solidFill>
                  <a:schemeClr val="accent3"/>
                </a:solidFill>
                <a:latin typeface="Arial" panose="020B0604020202020204" pitchFamily="34" charset="0"/>
                <a:cs typeface="Arial" panose="020B0604020202020204" pitchFamily="34" charset="0"/>
              </a:rPr>
              <a:t>DS</a:t>
            </a:r>
          </a:p>
        </p:txBody>
      </p:sp>
      <p:cxnSp>
        <p:nvCxnSpPr>
          <p:cNvPr id="91" name="Rechte verbindingslijn met pijl 102"/>
          <p:cNvCxnSpPr/>
          <p:nvPr/>
        </p:nvCxnSpPr>
        <p:spPr bwMode="auto">
          <a:xfrm>
            <a:off x="7272270" y="1450681"/>
            <a:ext cx="0" cy="316765"/>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92" name="Rounded Rectangle 122"/>
          <p:cNvSpPr>
            <a:spLocks noChangeArrowheads="1"/>
          </p:cNvSpPr>
          <p:nvPr/>
        </p:nvSpPr>
        <p:spPr bwMode="auto">
          <a:xfrm>
            <a:off x="2312552" y="5332087"/>
            <a:ext cx="3968430" cy="1378948"/>
          </a:xfrm>
          <a:prstGeom prst="roundRect">
            <a:avLst>
              <a:gd name="adj" fmla="val 16667"/>
            </a:avLst>
          </a:prstGeom>
          <a:solidFill>
            <a:schemeClr val="bg1"/>
          </a:solidFill>
          <a:ln w="31750" algn="ctr">
            <a:solidFill>
              <a:schemeClr val="accent2"/>
            </a:solidFill>
            <a:round/>
            <a:headEnd/>
            <a:tailEnd/>
          </a:ln>
        </p:spPr>
        <p:txBody>
          <a:bodyPr lIns="36000" rIns="36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nl-BE" altLang="en-US" sz="1400" dirty="0">
                <a:latin typeface="+mn-lt"/>
              </a:rPr>
              <a:t>Si </a:t>
            </a:r>
            <a:r>
              <a:rPr lang="nl-BE" altLang="en-US" sz="1400" dirty="0" err="1">
                <a:latin typeface="+mn-lt"/>
              </a:rPr>
              <a:t>tous</a:t>
            </a:r>
            <a:r>
              <a:rPr lang="nl-BE" altLang="en-US" sz="1400" dirty="0">
                <a:latin typeface="+mn-lt"/>
              </a:rPr>
              <a:t> les tests ont </a:t>
            </a:r>
            <a:r>
              <a:rPr lang="nl-BE" altLang="en-US" sz="1400" dirty="0" err="1">
                <a:latin typeface="+mn-lt"/>
              </a:rPr>
              <a:t>obtenu</a:t>
            </a:r>
            <a:r>
              <a:rPr lang="nl-BE" altLang="en-US" sz="1400" dirty="0">
                <a:latin typeface="+mn-lt"/>
              </a:rPr>
              <a:t> </a:t>
            </a:r>
            <a:r>
              <a:rPr lang="nl-BE" altLang="en-US" sz="1400" dirty="0" err="1">
                <a:latin typeface="+mn-lt"/>
              </a:rPr>
              <a:t>un</a:t>
            </a:r>
            <a:r>
              <a:rPr lang="nl-BE" altLang="en-US" sz="1400" dirty="0">
                <a:latin typeface="+mn-lt"/>
              </a:rPr>
              <a:t>     , </a:t>
            </a:r>
            <a:r>
              <a:rPr lang="nl-BE" altLang="en-US" sz="1400" dirty="0" err="1">
                <a:latin typeface="+mn-lt"/>
              </a:rPr>
              <a:t>l’annonceur</a:t>
            </a:r>
            <a:r>
              <a:rPr lang="nl-BE" altLang="en-US" sz="1400" dirty="0">
                <a:latin typeface="+mn-lt"/>
              </a:rPr>
              <a:t> </a:t>
            </a:r>
            <a:r>
              <a:rPr lang="nl-BE" altLang="en-US" sz="1400" dirty="0" err="1">
                <a:latin typeface="+mn-lt"/>
              </a:rPr>
              <a:t>est</a:t>
            </a:r>
            <a:r>
              <a:rPr lang="nl-BE" altLang="en-US" sz="1400" dirty="0">
                <a:latin typeface="+mn-lt"/>
              </a:rPr>
              <a:t> </a:t>
            </a:r>
            <a:r>
              <a:rPr lang="nl-BE" altLang="en-US" sz="1400" dirty="0" err="1">
                <a:latin typeface="+mn-lt"/>
              </a:rPr>
              <a:t>prête</a:t>
            </a:r>
            <a:r>
              <a:rPr lang="nl-BE" altLang="en-US" sz="1400" dirty="0">
                <a:latin typeface="+mn-lt"/>
              </a:rPr>
              <a:t> à </a:t>
            </a:r>
            <a:r>
              <a:rPr lang="nl-BE" altLang="en-US" sz="1400" dirty="0" err="1">
                <a:latin typeface="+mn-lt"/>
              </a:rPr>
              <a:t>appliquer</a:t>
            </a:r>
            <a:r>
              <a:rPr lang="nl-BE" altLang="en-US" sz="1400" dirty="0">
                <a:latin typeface="+mn-lt"/>
              </a:rPr>
              <a:t> </a:t>
            </a:r>
            <a:r>
              <a:rPr lang="nl-BE" altLang="en-US" sz="1400" dirty="0" err="1">
                <a:latin typeface="+mn-lt"/>
              </a:rPr>
              <a:t>le</a:t>
            </a:r>
            <a:r>
              <a:rPr lang="nl-BE" altLang="en-US" sz="1400" dirty="0">
                <a:latin typeface="+mn-lt"/>
              </a:rPr>
              <a:t> </a:t>
            </a:r>
            <a:r>
              <a:rPr lang="nl-BE" altLang="en-US" sz="1400" dirty="0" err="1">
                <a:latin typeface="+mn-lt"/>
              </a:rPr>
              <a:t>système</a:t>
            </a:r>
            <a:r>
              <a:rPr lang="nl-BE" altLang="en-US" sz="1400" dirty="0">
                <a:latin typeface="+mn-lt"/>
              </a:rPr>
              <a:t> de </a:t>
            </a:r>
            <a:r>
              <a:rPr lang="nl-BE" altLang="en-US" sz="1400" dirty="0" err="1">
                <a:latin typeface="+mn-lt"/>
              </a:rPr>
              <a:t>protection</a:t>
            </a:r>
            <a:r>
              <a:rPr lang="nl-BE" altLang="en-US" sz="1400" dirty="0">
                <a:latin typeface="+mn-lt"/>
              </a:rPr>
              <a:t> (OK). </a:t>
            </a:r>
          </a:p>
          <a:p>
            <a:pPr algn="just" eaLnBrk="1" hangingPunct="1"/>
            <a:endParaRPr lang="nl-BE" altLang="en-US" sz="1400" dirty="0">
              <a:latin typeface="+mn-lt"/>
            </a:endParaRPr>
          </a:p>
          <a:p>
            <a:pPr algn="just" eaLnBrk="1" hangingPunct="1"/>
            <a:r>
              <a:rPr lang="nl-BE" altLang="en-US" sz="1400" b="1" dirty="0">
                <a:latin typeface="+mn-lt"/>
              </a:rPr>
              <a:t>Attention :</a:t>
            </a:r>
            <a:r>
              <a:rPr lang="nl-BE" altLang="en-US" sz="1400" dirty="0">
                <a:latin typeface="+mn-lt"/>
              </a:rPr>
              <a:t> Les tests </a:t>
            </a:r>
            <a:r>
              <a:rPr lang="nl-BE" altLang="en-US" sz="1400" dirty="0" err="1">
                <a:latin typeface="+mn-lt"/>
              </a:rPr>
              <a:t>relatifs</a:t>
            </a:r>
            <a:r>
              <a:rPr lang="nl-BE" altLang="en-US" sz="1400" dirty="0">
                <a:latin typeface="+mn-lt"/>
              </a:rPr>
              <a:t> au </a:t>
            </a:r>
            <a:r>
              <a:rPr lang="nl-BE" altLang="en-US" sz="1400" dirty="0" err="1">
                <a:latin typeface="+mn-lt"/>
              </a:rPr>
              <a:t>dégagement</a:t>
            </a:r>
            <a:r>
              <a:rPr lang="nl-BE" altLang="en-US" sz="1400" dirty="0">
                <a:latin typeface="+mn-lt"/>
              </a:rPr>
              <a:t> </a:t>
            </a:r>
            <a:r>
              <a:rPr lang="nl-BE" altLang="en-US" sz="1400" dirty="0" err="1">
                <a:latin typeface="+mn-lt"/>
              </a:rPr>
              <a:t>doivent</a:t>
            </a:r>
            <a:r>
              <a:rPr lang="nl-BE" altLang="en-US" sz="1400" dirty="0">
                <a:latin typeface="+mn-lt"/>
              </a:rPr>
              <a:t> </a:t>
            </a:r>
            <a:r>
              <a:rPr lang="nl-BE" altLang="en-US" sz="1400" dirty="0" err="1">
                <a:latin typeface="+mn-lt"/>
              </a:rPr>
              <a:t>encore</a:t>
            </a:r>
            <a:r>
              <a:rPr lang="nl-BE" altLang="en-US" sz="1400" dirty="0">
                <a:latin typeface="+mn-lt"/>
              </a:rPr>
              <a:t> </a:t>
            </a:r>
            <a:r>
              <a:rPr lang="nl-BE" altLang="en-US" sz="1400" dirty="0" err="1">
                <a:latin typeface="+mn-lt"/>
              </a:rPr>
              <a:t>être</a:t>
            </a:r>
            <a:r>
              <a:rPr lang="nl-BE" altLang="en-US" sz="1400" dirty="0">
                <a:latin typeface="+mn-lt"/>
              </a:rPr>
              <a:t> </a:t>
            </a:r>
            <a:r>
              <a:rPr lang="nl-BE" altLang="en-US" sz="1400" dirty="0" err="1">
                <a:latin typeface="+mn-lt"/>
              </a:rPr>
              <a:t>effectués</a:t>
            </a:r>
            <a:r>
              <a:rPr lang="nl-BE" altLang="en-US" sz="1400" dirty="0">
                <a:latin typeface="+mn-lt"/>
              </a:rPr>
              <a:t>.</a:t>
            </a:r>
            <a:endParaRPr lang="nl-BE" altLang="en-US" sz="1400" b="1" dirty="0">
              <a:latin typeface="+mn-lt"/>
            </a:endParaRPr>
          </a:p>
        </p:txBody>
      </p:sp>
      <p:pic>
        <p:nvPicPr>
          <p:cNvPr id="93" name="Picture 11" descr="D:\Documents And Settings\GQR7802\Local Settings\Temporary Internet Files\Content.IE5\HNYX0581\MC900441310[1].png"/>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95448" y="5492834"/>
            <a:ext cx="169917" cy="138410"/>
          </a:xfrm>
          <a:prstGeom prst="rect">
            <a:avLst/>
          </a:prstGeom>
          <a:noFill/>
          <a:ln w="9525">
            <a:noFill/>
            <a:miter lim="800000"/>
            <a:headEnd/>
            <a:tailEnd/>
          </a:ln>
        </p:spPr>
      </p:pic>
    </p:spTree>
    <p:extLst>
      <p:ext uri="{BB962C8B-B14F-4D97-AF65-F5344CB8AC3E}">
        <p14:creationId xmlns:p14="http://schemas.microsoft.com/office/powerpoint/2010/main" val="479104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70369" y="3445496"/>
            <a:ext cx="371392" cy="30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Placeholder 2"/>
          <p:cNvSpPr txBox="1">
            <a:spLocks/>
          </p:cNvSpPr>
          <p:nvPr/>
        </p:nvSpPr>
        <p:spPr>
          <a:xfrm>
            <a:off x="8627219" y="287094"/>
            <a:ext cx="3216292"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Annonceur</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5: Installation des agents et tests </a:t>
            </a:r>
            <a:r>
              <a:rPr lang="en-GB" sz="900" kern="0" dirty="0" err="1">
                <a:latin typeface="Calibri" panose="020F0502020204030204" pitchFamily="34" charset="0"/>
                <a:cs typeface="Calibri" panose="020F0502020204030204" pitchFamily="34" charset="0"/>
              </a:rPr>
              <a:t>préalables</a:t>
            </a:r>
            <a:endParaRPr lang="en-GB" sz="900" kern="0" dirty="0">
              <a:latin typeface="Calibri" panose="020F0502020204030204" pitchFamily="34" charset="0"/>
              <a:cs typeface="Calibri" panose="020F0502020204030204" pitchFamily="34" charset="0"/>
            </a:endParaRPr>
          </a:p>
        </p:txBody>
      </p:sp>
      <p:sp>
        <p:nvSpPr>
          <p:cNvPr id="31" name="Rounded Rectangle 30"/>
          <p:cNvSpPr/>
          <p:nvPr/>
        </p:nvSpPr>
        <p:spPr bwMode="auto">
          <a:xfrm>
            <a:off x="1199456" y="1413986"/>
            <a:ext cx="8938797" cy="790878"/>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defRPr/>
            </a:pPr>
            <a:r>
              <a:rPr lang="fr-BE" sz="1600" dirty="0">
                <a:latin typeface="+mn-lt"/>
              </a:rPr>
              <a:t>Si les mouvements sont annoncés par des signaux acoustiques, une </a:t>
            </a:r>
            <a:r>
              <a:rPr lang="fr-BE" sz="1600" b="1" dirty="0">
                <a:latin typeface="+mn-lt"/>
              </a:rPr>
              <a:t>audition satisfaisante</a:t>
            </a:r>
            <a:r>
              <a:rPr lang="fr-BE" sz="1600" dirty="0">
                <a:latin typeface="+mn-lt"/>
              </a:rPr>
              <a:t> est nécessaire, compte tenu de la distance à laquelle le signal est émis et du niveau du bruit ambiant. </a:t>
            </a:r>
          </a:p>
        </p:txBody>
      </p:sp>
      <p:sp>
        <p:nvSpPr>
          <p:cNvPr id="32" name="Title 1"/>
          <p:cNvSpPr txBox="1">
            <a:spLocks/>
          </p:cNvSpPr>
          <p:nvPr/>
        </p:nvSpPr>
        <p:spPr bwMode="auto">
          <a:xfrm>
            <a:off x="1213223" y="602649"/>
            <a:ext cx="4608512" cy="356169"/>
          </a:xfrm>
          <a:prstGeom prst="rect">
            <a:avLst/>
          </a:prstGeom>
          <a:noFill/>
          <a:ln w="9525">
            <a:noFill/>
            <a:miter lim="800000"/>
            <a:headEnd/>
            <a:tailEnd/>
          </a:ln>
          <a:effectLst/>
        </p:spPr>
        <p:txBody>
          <a:bodyPr lIns="0" tIns="0" rIns="0" bIns="0"/>
          <a:lstStyle/>
          <a:p>
            <a:pPr marL="447675" indent="-447675">
              <a:defRPr/>
            </a:pPr>
            <a:r>
              <a:rPr lang="en-US" b="1" kern="0" dirty="0">
                <a:solidFill>
                  <a:srgbClr val="0070C0"/>
                </a:solidFill>
                <a:latin typeface="+mj-lt"/>
                <a:ea typeface="+mj-ea"/>
                <a:cs typeface="+mj-cs"/>
              </a:rPr>
              <a:t>Les conditions de </a:t>
            </a:r>
            <a:r>
              <a:rPr lang="en-US" b="1" kern="0" dirty="0" err="1">
                <a:solidFill>
                  <a:srgbClr val="0070C0"/>
                </a:solidFill>
                <a:latin typeface="+mj-lt"/>
                <a:ea typeface="+mj-ea"/>
                <a:cs typeface="+mj-cs"/>
              </a:rPr>
              <a:t>visibilité</a:t>
            </a:r>
            <a:r>
              <a:rPr lang="en-US" b="1" kern="0" dirty="0">
                <a:solidFill>
                  <a:srgbClr val="0070C0"/>
                </a:solidFill>
                <a:latin typeface="+mj-lt"/>
                <a:ea typeface="+mj-ea"/>
                <a:cs typeface="+mj-cs"/>
              </a:rPr>
              <a:t> et </a:t>
            </a:r>
            <a:r>
              <a:rPr lang="en-US" b="1" kern="0" dirty="0" err="1">
                <a:solidFill>
                  <a:srgbClr val="0070C0"/>
                </a:solidFill>
                <a:latin typeface="+mj-lt"/>
                <a:ea typeface="+mj-ea"/>
                <a:cs typeface="+mj-cs"/>
              </a:rPr>
              <a:t>d’audition</a:t>
            </a:r>
            <a:endParaRPr lang="en-US" b="1" kern="0" dirty="0">
              <a:solidFill>
                <a:srgbClr val="0070C0"/>
              </a:solidFill>
              <a:latin typeface="+mj-lt"/>
              <a:ea typeface="+mj-ea"/>
              <a:cs typeface="+mj-cs"/>
            </a:endParaRPr>
          </a:p>
        </p:txBody>
      </p:sp>
      <p:sp>
        <p:nvSpPr>
          <p:cNvPr id="37" name="Rounded Rectangle 36"/>
          <p:cNvSpPr/>
          <p:nvPr/>
        </p:nvSpPr>
        <p:spPr bwMode="auto">
          <a:xfrm>
            <a:off x="1213223" y="2905601"/>
            <a:ext cx="8925029" cy="1416904"/>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defRPr/>
            </a:pPr>
            <a:r>
              <a:rPr lang="fr-BE" sz="1600" dirty="0">
                <a:latin typeface="+mn-lt"/>
              </a:rPr>
              <a:t>Tout travail dans les voies en service exige une </a:t>
            </a:r>
            <a:r>
              <a:rPr lang="fr-BE" sz="1600" b="1" dirty="0">
                <a:latin typeface="+mn-lt"/>
              </a:rPr>
              <a:t>visibilité suffisante</a:t>
            </a:r>
            <a:r>
              <a:rPr lang="fr-BE" sz="1600" dirty="0">
                <a:latin typeface="+mn-lt"/>
              </a:rPr>
              <a:t> dans toutes les directions possibles d’arrivée des mouvements. </a:t>
            </a:r>
          </a:p>
          <a:p>
            <a:pPr>
              <a:defRPr/>
            </a:pPr>
            <a:r>
              <a:rPr lang="fr-BE" sz="1600" dirty="0">
                <a:latin typeface="+mn-lt"/>
              </a:rPr>
              <a:t>La visibilité est considérée comme </a:t>
            </a:r>
            <a:r>
              <a:rPr lang="fr-BE" sz="1600" b="1" dirty="0">
                <a:latin typeface="+mn-lt"/>
              </a:rPr>
              <a:t>insuffisante</a:t>
            </a:r>
            <a:r>
              <a:rPr lang="fr-BE" sz="1600" dirty="0">
                <a:latin typeface="+mn-lt"/>
              </a:rPr>
              <a:t> notamment en raison de pluie, neige, brouillard, fumée, vapeur, ou poussières, lorsque les circonstances empêchent d’apercevoir distinctement.</a:t>
            </a:r>
            <a:endParaRPr lang="fr-FR" sz="1600" dirty="0">
              <a:latin typeface="+mn-lt"/>
            </a:endParaRPr>
          </a:p>
        </p:txBody>
      </p:sp>
      <p:sp>
        <p:nvSpPr>
          <p:cNvPr id="38" name="Rounded Rectangle 37"/>
          <p:cNvSpPr/>
          <p:nvPr/>
        </p:nvSpPr>
        <p:spPr bwMode="auto">
          <a:xfrm>
            <a:off x="1847529" y="4977002"/>
            <a:ext cx="8316338" cy="972279"/>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defRPr/>
            </a:pPr>
            <a:r>
              <a:rPr lang="fr-BE" sz="1600" dirty="0">
                <a:latin typeface="+mn-lt"/>
              </a:rPr>
              <a:t>Si les conditions de visibilité minimales définies ci-dessus ne sont pas ou ne sont plus remplies, le ou les agent(s) </a:t>
            </a:r>
            <a:r>
              <a:rPr lang="fr-BE" sz="1600" dirty="0" err="1">
                <a:latin typeface="+mn-lt"/>
              </a:rPr>
              <a:t>doi</a:t>
            </a:r>
            <a:r>
              <a:rPr lang="fr-BE" sz="1600" dirty="0">
                <a:latin typeface="+mn-lt"/>
              </a:rPr>
              <a:t>(</a:t>
            </a:r>
            <a:r>
              <a:rPr lang="fr-BE" sz="1600" dirty="0" err="1">
                <a:latin typeface="+mn-lt"/>
              </a:rPr>
              <a:t>ven</a:t>
            </a:r>
            <a:r>
              <a:rPr lang="fr-BE" sz="1600" dirty="0">
                <a:latin typeface="+mn-lt"/>
              </a:rPr>
              <a:t>)t arrêter les activités présentant un risque d’empiètement. </a:t>
            </a:r>
          </a:p>
          <a:p>
            <a:pPr algn="just">
              <a:defRPr/>
            </a:pPr>
            <a:r>
              <a:rPr lang="fr-BE" sz="1600" dirty="0">
                <a:latin typeface="+mn-lt"/>
              </a:rPr>
              <a:t>Une mesure de sécurité de niveau hiérarchique supérieur doit être appliquée.  </a:t>
            </a:r>
          </a:p>
        </p:txBody>
      </p:sp>
      <p:pic>
        <p:nvPicPr>
          <p:cNvPr id="6" name="Picture 5"/>
          <p:cNvPicPr>
            <a:picLocks noChangeAspect="1"/>
          </p:cNvPicPr>
          <p:nvPr/>
        </p:nvPicPr>
        <p:blipFill>
          <a:blip r:embed="rId3"/>
          <a:stretch>
            <a:fillRect/>
          </a:stretch>
        </p:blipFill>
        <p:spPr>
          <a:xfrm>
            <a:off x="10235365" y="5214490"/>
            <a:ext cx="237765" cy="237765"/>
          </a:xfrm>
          <a:prstGeom prst="rect">
            <a:avLst/>
          </a:prstGeom>
        </p:spPr>
      </p:pic>
      <p:pic>
        <p:nvPicPr>
          <p:cNvPr id="7" name="Picture 6"/>
          <p:cNvPicPr>
            <a:picLocks noChangeAspect="1"/>
          </p:cNvPicPr>
          <p:nvPr/>
        </p:nvPicPr>
        <p:blipFill>
          <a:blip r:embed="rId4"/>
          <a:stretch>
            <a:fillRect/>
          </a:stretch>
        </p:blipFill>
        <p:spPr>
          <a:xfrm>
            <a:off x="1199456" y="5016352"/>
            <a:ext cx="469433" cy="634039"/>
          </a:xfrm>
          <a:prstGeom prst="rect">
            <a:avLst/>
          </a:prstGeom>
        </p:spPr>
      </p:pic>
      <p:pic>
        <p:nvPicPr>
          <p:cNvPr id="40"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63865" y="1655112"/>
            <a:ext cx="371392" cy="30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312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endParaRPr lang="en-GB"/>
          </a:p>
        </p:txBody>
      </p:sp>
      <p:sp>
        <p:nvSpPr>
          <p:cNvPr id="3" name="Content Placeholder 2"/>
          <p:cNvSpPr>
            <a:spLocks noGrp="1"/>
          </p:cNvSpPr>
          <p:nvPr>
            <p:ph idx="4294967295"/>
          </p:nvPr>
        </p:nvSpPr>
        <p:spPr>
          <a:xfrm>
            <a:off x="1758374" y="1700809"/>
            <a:ext cx="8064500" cy="2879725"/>
          </a:xfrm>
          <a:prstGeom prst="rect">
            <a:avLst/>
          </a:prstGeom>
        </p:spPr>
        <p:txBody>
          <a:bodyPr/>
          <a:lstStyle/>
          <a:p>
            <a:pPr marL="0" indent="0" defTabSz="685800">
              <a:lnSpc>
                <a:spcPct val="100000"/>
              </a:lnSpc>
              <a:spcBef>
                <a:spcPts val="0"/>
              </a:spcBef>
              <a:buNone/>
              <a:defRPr/>
            </a:pPr>
            <a:r>
              <a:rPr lang="en-US" sz="1400" kern="0" dirty="0">
                <a:solidFill>
                  <a:srgbClr val="FF0000"/>
                </a:solidFill>
                <a:latin typeface="Calibri" panose="020F0502020204030204" pitchFamily="34" charset="0"/>
                <a:cs typeface="Calibri" panose="020F0502020204030204" pitchFamily="34" charset="0"/>
              </a:rPr>
              <a:t>Fascicule 576 </a:t>
            </a:r>
            <a:r>
              <a:rPr lang="en-US" sz="1400" kern="0" dirty="0">
                <a:latin typeface="Calibri" panose="020F0502020204030204" pitchFamily="34" charset="0"/>
                <a:cs typeface="Calibri" panose="020F0502020204030204" pitchFamily="34" charset="0"/>
              </a:rPr>
              <a:t>– </a:t>
            </a:r>
            <a:r>
              <a:rPr lang="en-US" sz="1400" kern="0" dirty="0" err="1">
                <a:latin typeface="Calibri" panose="020F0502020204030204" pitchFamily="34" charset="0"/>
                <a:cs typeface="Calibri" panose="020F0502020204030204" pitchFamily="34" charset="0"/>
              </a:rPr>
              <a:t>Règlement</a:t>
            </a:r>
            <a:r>
              <a:rPr lang="en-US" sz="1400" kern="0" dirty="0">
                <a:latin typeface="Calibri" panose="020F0502020204030204" pitchFamily="34" charset="0"/>
                <a:cs typeface="Calibri" panose="020F0502020204030204" pitchFamily="34" charset="0"/>
              </a:rPr>
              <a:t> de la </a:t>
            </a:r>
            <a:r>
              <a:rPr lang="en-US" sz="1400" kern="0" dirty="0" err="1">
                <a:latin typeface="Calibri" panose="020F0502020204030204" pitchFamily="34" charset="0"/>
                <a:cs typeface="Calibri" panose="020F0502020204030204" pitchFamily="34" charset="0"/>
              </a:rPr>
              <a:t>sécurité</a:t>
            </a:r>
            <a:r>
              <a:rPr lang="en-US" sz="1400" kern="0" dirty="0">
                <a:latin typeface="Calibri" panose="020F0502020204030204" pitchFamily="34" charset="0"/>
                <a:cs typeface="Calibri" panose="020F0502020204030204" pitchFamily="34" charset="0"/>
              </a:rPr>
              <a:t> au travail (RST), </a:t>
            </a:r>
            <a:r>
              <a:rPr lang="en-US" sz="1400" kern="0" dirty="0" err="1">
                <a:latin typeface="Calibri" panose="020F0502020204030204" pitchFamily="34" charset="0"/>
                <a:cs typeface="Calibri" panose="020F0502020204030204" pitchFamily="34" charset="0"/>
              </a:rPr>
              <a:t>Partie</a:t>
            </a:r>
            <a:r>
              <a:rPr lang="en-US" sz="1400" kern="0" dirty="0">
                <a:latin typeface="Calibri" panose="020F0502020204030204" pitchFamily="34" charset="0"/>
                <a:cs typeface="Calibri" panose="020F0502020204030204" pitchFamily="34" charset="0"/>
              </a:rPr>
              <a:t> III, </a:t>
            </a:r>
            <a:r>
              <a:rPr lang="en-US" sz="1400" kern="0" dirty="0" err="1">
                <a:latin typeface="Calibri" panose="020F0502020204030204" pitchFamily="34" charset="0"/>
                <a:cs typeface="Calibri" panose="020F0502020204030204" pitchFamily="34" charset="0"/>
              </a:rPr>
              <a:t>Titre</a:t>
            </a:r>
            <a:r>
              <a:rPr lang="en-US" sz="1400" kern="0" dirty="0">
                <a:latin typeface="Calibri" panose="020F0502020204030204" pitchFamily="34" charset="0"/>
                <a:cs typeface="Calibri" panose="020F0502020204030204" pitchFamily="34" charset="0"/>
              </a:rPr>
              <a:t> IV, </a:t>
            </a:r>
            <a:r>
              <a:rPr lang="en-US" sz="1400" kern="0" dirty="0" err="1">
                <a:latin typeface="Calibri" panose="020F0502020204030204" pitchFamily="34" charset="0"/>
                <a:cs typeface="Calibri" panose="020F0502020204030204" pitchFamily="34" charset="0"/>
              </a:rPr>
              <a:t>Chapitre</a:t>
            </a:r>
            <a:r>
              <a:rPr lang="en-US" sz="1400" kern="0" dirty="0">
                <a:latin typeface="Calibri" panose="020F0502020204030204" pitchFamily="34" charset="0"/>
                <a:cs typeface="Calibri" panose="020F0502020204030204" pitchFamily="34" charset="0"/>
              </a:rPr>
              <a:t> I, </a:t>
            </a:r>
            <a:r>
              <a:rPr lang="en-US" sz="1400" kern="0" dirty="0" err="1">
                <a:latin typeface="Calibri" panose="020F0502020204030204" pitchFamily="34" charset="0"/>
                <a:cs typeface="Calibri" panose="020F0502020204030204" pitchFamily="34" charset="0"/>
              </a:rPr>
              <a:t>Rubrique</a:t>
            </a:r>
            <a:r>
              <a:rPr lang="en-US" sz="1400" kern="0" dirty="0">
                <a:latin typeface="Calibri" panose="020F0502020204030204" pitchFamily="34" charset="0"/>
                <a:cs typeface="Calibri" panose="020F0502020204030204" pitchFamily="34" charset="0"/>
              </a:rPr>
              <a:t> 1: Protection d’un </a:t>
            </a:r>
            <a:r>
              <a:rPr lang="en-US" sz="1400" kern="0" dirty="0" err="1">
                <a:latin typeface="Calibri" panose="020F0502020204030204" pitchFamily="34" charset="0"/>
                <a:cs typeface="Calibri" panose="020F0502020204030204" pitchFamily="34" charset="0"/>
              </a:rPr>
              <a:t>ou</a:t>
            </a:r>
            <a:r>
              <a:rPr lang="en-US" sz="1400" kern="0" dirty="0">
                <a:latin typeface="Calibri" panose="020F0502020204030204" pitchFamily="34" charset="0"/>
                <a:cs typeface="Calibri" panose="020F0502020204030204" pitchFamily="34" charset="0"/>
              </a:rPr>
              <a:t> </a:t>
            </a:r>
            <a:r>
              <a:rPr lang="en-US" sz="1400" kern="0" dirty="0" err="1">
                <a:latin typeface="Calibri" panose="020F0502020204030204" pitchFamily="34" charset="0"/>
                <a:cs typeface="Calibri" panose="020F0502020204030204" pitchFamily="34" charset="0"/>
              </a:rPr>
              <a:t>deux</a:t>
            </a:r>
            <a:r>
              <a:rPr lang="en-US" sz="1400" kern="0" dirty="0">
                <a:latin typeface="Calibri" panose="020F0502020204030204" pitchFamily="34" charset="0"/>
                <a:cs typeface="Calibri" panose="020F0502020204030204" pitchFamily="34" charset="0"/>
              </a:rPr>
              <a:t> agents au travail</a:t>
            </a:r>
          </a:p>
          <a:p>
            <a:pPr algn="just"/>
            <a:endParaRPr lang="en-US" sz="1800" dirty="0"/>
          </a:p>
          <a:p>
            <a:pPr marL="0" indent="0" algn="just">
              <a:buNone/>
            </a:pPr>
            <a:r>
              <a:rPr lang="en-US" sz="1400" dirty="0">
                <a:solidFill>
                  <a:srgbClr val="FF0000"/>
                </a:solidFill>
              </a:rPr>
              <a:t>Avis 4 SE/2010 </a:t>
            </a:r>
            <a:r>
              <a:rPr lang="en-US" sz="1400" dirty="0"/>
              <a:t>– 10ème </a:t>
            </a:r>
            <a:r>
              <a:rPr lang="en-US" sz="1400" dirty="0" err="1"/>
              <a:t>supplément</a:t>
            </a:r>
            <a:r>
              <a:rPr lang="en-US" sz="1400" dirty="0"/>
              <a:t> au RGPS Fascicule 576</a:t>
            </a:r>
          </a:p>
          <a:p>
            <a:pPr marL="0" indent="0" algn="just">
              <a:buNone/>
            </a:pPr>
            <a:endParaRPr lang="en-US" sz="1400" dirty="0">
              <a:solidFill>
                <a:srgbClr val="FF0000"/>
              </a:solidFill>
            </a:endParaRPr>
          </a:p>
          <a:p>
            <a:pPr marL="0" indent="0" algn="just">
              <a:buNone/>
            </a:pPr>
            <a:r>
              <a:rPr lang="en-US" sz="1400" dirty="0" err="1">
                <a:solidFill>
                  <a:srgbClr val="FF0000"/>
                </a:solidFill>
              </a:rPr>
              <a:t>Circulaire</a:t>
            </a:r>
            <a:r>
              <a:rPr lang="en-US" sz="1400" dirty="0">
                <a:solidFill>
                  <a:srgbClr val="FF0000"/>
                </a:solidFill>
              </a:rPr>
              <a:t> 02 I-AM/2019</a:t>
            </a:r>
            <a:r>
              <a:rPr lang="en-US" sz="1400" dirty="0"/>
              <a:t> – </a:t>
            </a:r>
            <a:r>
              <a:rPr lang="en-US" sz="1400" dirty="0" err="1"/>
              <a:t>Travaux</a:t>
            </a:r>
            <a:r>
              <a:rPr lang="en-US" sz="1400" dirty="0"/>
              <a:t> avec </a:t>
            </a:r>
            <a:r>
              <a:rPr lang="en-US" sz="1400" dirty="0" err="1"/>
              <a:t>empiètements</a:t>
            </a:r>
            <a:r>
              <a:rPr lang="en-US" sz="1400" dirty="0"/>
              <a:t> de type I – </a:t>
            </a:r>
            <a:r>
              <a:rPr lang="en-US" sz="1400" dirty="0" err="1"/>
              <a:t>Hiérarchie</a:t>
            </a:r>
            <a:r>
              <a:rPr lang="en-US" sz="1400" dirty="0"/>
              <a:t> des </a:t>
            </a:r>
            <a:r>
              <a:rPr lang="en-US" sz="1400" dirty="0" err="1"/>
              <a:t>mesures</a:t>
            </a:r>
            <a:r>
              <a:rPr lang="en-US" sz="1400" dirty="0"/>
              <a:t> de </a:t>
            </a:r>
            <a:r>
              <a:rPr lang="en-US" sz="1400" dirty="0" err="1"/>
              <a:t>sécurité</a:t>
            </a:r>
            <a:endParaRPr lang="en-US" sz="1400" dirty="0">
              <a:solidFill>
                <a:srgbClr val="FF0000"/>
              </a:solidFill>
            </a:endParaRPr>
          </a:p>
          <a:p>
            <a:pPr marL="0" indent="0" algn="just">
              <a:buNone/>
            </a:pPr>
            <a:endParaRPr lang="en-US" sz="1400" dirty="0"/>
          </a:p>
          <a:p>
            <a:pPr marL="0" indent="0" algn="just">
              <a:buNone/>
            </a:pPr>
            <a:r>
              <a:rPr lang="en-US" sz="1400" dirty="0" err="1">
                <a:solidFill>
                  <a:srgbClr val="FF0000"/>
                </a:solidFill>
              </a:rPr>
              <a:t>Circulaire</a:t>
            </a:r>
            <a:r>
              <a:rPr lang="en-US" sz="1400" dirty="0">
                <a:solidFill>
                  <a:srgbClr val="FF0000"/>
                </a:solidFill>
              </a:rPr>
              <a:t> 01 I-AM/2020 </a:t>
            </a:r>
            <a:r>
              <a:rPr lang="en-US" sz="1400" dirty="0"/>
              <a:t>– Directives pour la protection des </a:t>
            </a:r>
            <a:r>
              <a:rPr lang="en-US" sz="1400" dirty="0" err="1"/>
              <a:t>travaux</a:t>
            </a:r>
            <a:r>
              <a:rPr lang="en-US" sz="1400" dirty="0"/>
              <a:t> avec </a:t>
            </a:r>
            <a:r>
              <a:rPr lang="en-US" sz="1400" dirty="0" err="1"/>
              <a:t>empiètements</a:t>
            </a:r>
            <a:r>
              <a:rPr lang="en-US" sz="1400" dirty="0"/>
              <a:t> de type II</a:t>
            </a:r>
          </a:p>
          <a:p>
            <a:pPr marL="0" indent="0" algn="just">
              <a:buNone/>
            </a:pPr>
            <a:endParaRPr lang="en-US" sz="1400" dirty="0"/>
          </a:p>
          <a:p>
            <a:pPr marL="0" indent="0" algn="just">
              <a:buNone/>
            </a:pPr>
            <a:r>
              <a:rPr lang="fr-BE" sz="1400" dirty="0">
                <a:solidFill>
                  <a:srgbClr val="FF0000"/>
                </a:solidFill>
              </a:rPr>
              <a:t>Fascicule 63 version 2.1 </a:t>
            </a:r>
            <a:r>
              <a:rPr lang="fr-BE" sz="1400" dirty="0"/>
              <a:t>– Mesures de sécurité et de santé lors de l’exécution de marchés de travaux, de fournitures et de services </a:t>
            </a:r>
            <a:endParaRPr lang="fr-FR" sz="1400" dirty="0"/>
          </a:p>
          <a:p>
            <a:pPr marL="0" indent="0" algn="just">
              <a:buNone/>
            </a:pPr>
            <a:endParaRPr lang="en-US" sz="1400" dirty="0">
              <a:solidFill>
                <a:srgbClr val="FF0000"/>
              </a:solidFill>
            </a:endParaRPr>
          </a:p>
          <a:p>
            <a:pPr marL="0" indent="0" algn="just">
              <a:buNone/>
            </a:pPr>
            <a:r>
              <a:rPr lang="en-US" sz="1400" dirty="0">
                <a:solidFill>
                  <a:srgbClr val="FF0000"/>
                </a:solidFill>
              </a:rPr>
              <a:t>WIT 1009.fr </a:t>
            </a:r>
            <a:r>
              <a:rPr lang="en-US" sz="1400" dirty="0"/>
              <a:t>– </a:t>
            </a:r>
            <a:r>
              <a:rPr lang="en-US" sz="1400" dirty="0" err="1"/>
              <a:t>Mesure</a:t>
            </a:r>
            <a:r>
              <a:rPr lang="en-US" sz="1400" dirty="0"/>
              <a:t> de </a:t>
            </a:r>
            <a:r>
              <a:rPr lang="en-US" sz="1400" dirty="0" err="1"/>
              <a:t>sécurité</a:t>
            </a:r>
            <a:r>
              <a:rPr lang="en-US" sz="1400" dirty="0"/>
              <a:t> “</a:t>
            </a:r>
            <a:r>
              <a:rPr lang="en-US" sz="1400" dirty="0" err="1"/>
              <a:t>Dispositifs</a:t>
            </a:r>
            <a:r>
              <a:rPr lang="en-US" sz="1400" dirty="0"/>
              <a:t> </a:t>
            </a:r>
            <a:r>
              <a:rPr lang="en-US" sz="1400" dirty="0" err="1"/>
              <a:t>d’annonce</a:t>
            </a:r>
            <a:r>
              <a:rPr lang="en-US" sz="1400" dirty="0"/>
              <a:t>” – version entrepreneur</a:t>
            </a:r>
          </a:p>
          <a:p>
            <a:pPr algn="just"/>
            <a:endParaRPr lang="en-US" sz="1800" dirty="0"/>
          </a:p>
          <a:p>
            <a:pPr algn="just"/>
            <a:endParaRPr lang="en-US" sz="1800" dirty="0"/>
          </a:p>
        </p:txBody>
      </p:sp>
      <p:sp>
        <p:nvSpPr>
          <p:cNvPr id="18" name="Espace réservé du texte 1"/>
          <p:cNvSpPr txBox="1">
            <a:spLocks/>
          </p:cNvSpPr>
          <p:nvPr/>
        </p:nvSpPr>
        <p:spPr>
          <a:xfrm>
            <a:off x="1774631" y="868571"/>
            <a:ext cx="7649844" cy="478554"/>
          </a:xfrm>
          <a:prstGeom prst="rect">
            <a:avLst/>
          </a:prstGeom>
        </p:spPr>
        <p:txBody>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fontAlgn="auto">
              <a:spcAft>
                <a:spcPts val="0"/>
              </a:spcAft>
              <a:buNone/>
            </a:pPr>
            <a:r>
              <a:rPr lang="fr-FR" sz="2700" b="1" dirty="0">
                <a:solidFill>
                  <a:schemeClr val="accent2"/>
                </a:solidFill>
                <a:latin typeface="Calibri" panose="020F0502020204030204" pitchFamily="34" charset="0"/>
                <a:cs typeface="Calibri" panose="020F0502020204030204" pitchFamily="34" charset="0"/>
              </a:rPr>
              <a:t>Documents de référence</a:t>
            </a:r>
          </a:p>
        </p:txBody>
      </p:sp>
    </p:spTree>
    <p:extLst>
      <p:ext uri="{BB962C8B-B14F-4D97-AF65-F5344CB8AC3E}">
        <p14:creationId xmlns:p14="http://schemas.microsoft.com/office/powerpoint/2010/main" val="2463944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
          <p:cNvSpPr txBox="1">
            <a:spLocks/>
          </p:cNvSpPr>
          <p:nvPr/>
        </p:nvSpPr>
        <p:spPr>
          <a:xfrm>
            <a:off x="8760296" y="291189"/>
            <a:ext cx="3216292"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Annonceur</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5: Installation des agents et tests </a:t>
            </a:r>
            <a:r>
              <a:rPr lang="en-GB" sz="900" kern="0" dirty="0" err="1">
                <a:latin typeface="Calibri" panose="020F0502020204030204" pitchFamily="34" charset="0"/>
                <a:cs typeface="Calibri" panose="020F0502020204030204" pitchFamily="34" charset="0"/>
              </a:rPr>
              <a:t>préalables</a:t>
            </a:r>
            <a:endParaRPr lang="en-GB" sz="900" kern="0" dirty="0">
              <a:latin typeface="Calibri" panose="020F0502020204030204" pitchFamily="34" charset="0"/>
              <a:cs typeface="Calibri" panose="020F0502020204030204" pitchFamily="34" charset="0"/>
            </a:endParaRPr>
          </a:p>
        </p:txBody>
      </p:sp>
      <p:sp>
        <p:nvSpPr>
          <p:cNvPr id="32" name="Title 1"/>
          <p:cNvSpPr txBox="1">
            <a:spLocks/>
          </p:cNvSpPr>
          <p:nvPr/>
        </p:nvSpPr>
        <p:spPr bwMode="auto">
          <a:xfrm>
            <a:off x="1088795" y="522210"/>
            <a:ext cx="6895487" cy="638999"/>
          </a:xfrm>
          <a:prstGeom prst="rect">
            <a:avLst/>
          </a:prstGeom>
          <a:noFill/>
          <a:ln w="9525">
            <a:noFill/>
            <a:miter lim="800000"/>
            <a:headEnd/>
            <a:tailEnd/>
          </a:ln>
          <a:effectLst/>
        </p:spPr>
        <p:txBody>
          <a:bodyPr lIns="0" tIns="0" rIns="0" bIns="0"/>
          <a:lstStyle/>
          <a:p>
            <a:pPr marL="447675" indent="-447675">
              <a:defRPr/>
            </a:pPr>
            <a:r>
              <a:rPr lang="en-US" b="1" kern="0" dirty="0">
                <a:solidFill>
                  <a:srgbClr val="0070C0"/>
                </a:solidFill>
                <a:latin typeface="+mj-lt"/>
                <a:ea typeface="+mj-ea"/>
                <a:cs typeface="+mj-cs"/>
              </a:rPr>
              <a:t>Que faire </a:t>
            </a:r>
            <a:r>
              <a:rPr lang="en-US" b="1" kern="0" dirty="0" err="1">
                <a:solidFill>
                  <a:srgbClr val="0070C0"/>
                </a:solidFill>
                <a:latin typeface="+mj-lt"/>
                <a:ea typeface="+mj-ea"/>
                <a:cs typeface="+mj-cs"/>
              </a:rPr>
              <a:t>si</a:t>
            </a:r>
            <a:r>
              <a:rPr lang="en-US" b="1" kern="0" dirty="0">
                <a:solidFill>
                  <a:srgbClr val="0070C0"/>
                </a:solidFill>
                <a:latin typeface="+mj-lt"/>
                <a:ea typeface="+mj-ea"/>
                <a:cs typeface="+mj-cs"/>
              </a:rPr>
              <a:t> les conditions de </a:t>
            </a:r>
            <a:r>
              <a:rPr lang="en-US" b="1" kern="0" dirty="0" err="1">
                <a:solidFill>
                  <a:srgbClr val="0070C0"/>
                </a:solidFill>
                <a:latin typeface="+mj-lt"/>
                <a:ea typeface="+mj-ea"/>
                <a:cs typeface="+mj-cs"/>
              </a:rPr>
              <a:t>visibilité</a:t>
            </a:r>
            <a:r>
              <a:rPr lang="en-US" b="1" kern="0" dirty="0">
                <a:solidFill>
                  <a:srgbClr val="0070C0"/>
                </a:solidFill>
                <a:latin typeface="+mj-lt"/>
                <a:ea typeface="+mj-ea"/>
                <a:cs typeface="+mj-cs"/>
              </a:rPr>
              <a:t> et/ou audition ne </a:t>
            </a:r>
            <a:r>
              <a:rPr lang="en-US" b="1" kern="0" dirty="0" err="1">
                <a:solidFill>
                  <a:srgbClr val="0070C0"/>
                </a:solidFill>
                <a:latin typeface="+mj-lt"/>
                <a:ea typeface="+mj-ea"/>
                <a:cs typeface="+mj-cs"/>
              </a:rPr>
              <a:t>sont</a:t>
            </a:r>
            <a:r>
              <a:rPr lang="en-US" b="1" kern="0" dirty="0">
                <a:solidFill>
                  <a:srgbClr val="0070C0"/>
                </a:solidFill>
                <a:latin typeface="+mj-lt"/>
                <a:ea typeface="+mj-ea"/>
                <a:cs typeface="+mj-cs"/>
              </a:rPr>
              <a:t> pas </a:t>
            </a:r>
            <a:r>
              <a:rPr lang="en-US" b="1" kern="0" dirty="0" err="1">
                <a:solidFill>
                  <a:srgbClr val="0070C0"/>
                </a:solidFill>
                <a:latin typeface="+mj-lt"/>
                <a:ea typeface="+mj-ea"/>
                <a:cs typeface="+mj-cs"/>
              </a:rPr>
              <a:t>remplies</a:t>
            </a:r>
            <a:r>
              <a:rPr lang="en-US" b="1" kern="0" dirty="0">
                <a:solidFill>
                  <a:srgbClr val="0070C0"/>
                </a:solidFill>
                <a:latin typeface="+mj-lt"/>
                <a:ea typeface="+mj-ea"/>
                <a:cs typeface="+mj-cs"/>
              </a:rPr>
              <a:t>? </a:t>
            </a:r>
          </a:p>
        </p:txBody>
      </p:sp>
      <p:sp>
        <p:nvSpPr>
          <p:cNvPr id="11" name="Rounded Rectangular Callout 16"/>
          <p:cNvSpPr/>
          <p:nvPr/>
        </p:nvSpPr>
        <p:spPr bwMode="auto">
          <a:xfrm>
            <a:off x="2279576" y="3424573"/>
            <a:ext cx="694778" cy="504056"/>
          </a:xfrm>
          <a:prstGeom prst="wedgeRoundRectCallout">
            <a:avLst>
              <a:gd name="adj1" fmla="val -107052"/>
              <a:gd name="adj2" fmla="val 56528"/>
              <a:gd name="adj3" fmla="val 16667"/>
            </a:avLst>
          </a:prstGeom>
          <a:solidFill>
            <a:schemeClr val="bg1">
              <a:lumMod val="95000"/>
            </a:schemeClr>
          </a:solidFill>
          <a:ln w="9525">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8000" tIns="36000" rIns="0" bIns="36000" anchor="ctr"/>
          <a:lstStyle>
            <a:lvl1pPr marL="228600" indent="-228600" defTabSz="622300" eaLnBrk="0" hangingPunct="0">
              <a:spcBef>
                <a:spcPct val="20000"/>
              </a:spcBef>
              <a:spcAft>
                <a:spcPct val="5000"/>
              </a:spcAft>
              <a:buChar char="•"/>
              <a:defRPr sz="2000">
                <a:solidFill>
                  <a:schemeClr val="tx1"/>
                </a:solidFill>
                <a:latin typeface="Arial" charset="0"/>
                <a:cs typeface="Arial" charset="0"/>
              </a:defRPr>
            </a:lvl1pPr>
            <a:lvl2pPr marL="742950" indent="-285750" defTabSz="622300" eaLnBrk="0" hangingPunct="0">
              <a:spcBef>
                <a:spcPct val="20000"/>
              </a:spcBef>
              <a:spcAft>
                <a:spcPct val="5000"/>
              </a:spcAft>
              <a:buSzPct val="85000"/>
              <a:buFont typeface="Symbol" pitchFamily="18" charset="2"/>
              <a:buChar char="°"/>
              <a:defRPr sz="2000">
                <a:solidFill>
                  <a:schemeClr val="tx1"/>
                </a:solidFill>
                <a:latin typeface="Arial" charset="0"/>
                <a:cs typeface="Arial" charset="0"/>
              </a:defRPr>
            </a:lvl2pPr>
            <a:lvl3pPr marL="1143000" indent="-228600" defTabSz="622300" eaLnBrk="0" hangingPunct="0">
              <a:spcBef>
                <a:spcPct val="20000"/>
              </a:spcBef>
              <a:spcAft>
                <a:spcPct val="5000"/>
              </a:spcAft>
              <a:buFont typeface="Wingdings" pitchFamily="2" charset="2"/>
              <a:buChar char="ú"/>
              <a:defRPr sz="2000">
                <a:solidFill>
                  <a:schemeClr val="tx1"/>
                </a:solidFill>
                <a:latin typeface="Arial" charset="0"/>
                <a:cs typeface="Arial" charset="0"/>
              </a:defRPr>
            </a:lvl3pPr>
            <a:lvl4pPr marL="1600200" indent="-228600" defTabSz="622300" eaLnBrk="0" hangingPunct="0">
              <a:spcBef>
                <a:spcPct val="20000"/>
              </a:spcBef>
              <a:spcAft>
                <a:spcPct val="5000"/>
              </a:spcAft>
              <a:buFont typeface="Wingdings" pitchFamily="2" charset="2"/>
              <a:buChar char="§"/>
              <a:defRPr sz="2000">
                <a:solidFill>
                  <a:schemeClr val="tx1"/>
                </a:solidFill>
                <a:latin typeface="Arial" charset="0"/>
                <a:cs typeface="Arial" charset="0"/>
              </a:defRPr>
            </a:lvl4pPr>
            <a:lvl5pPr marL="2057400" indent="-228600" defTabSz="622300" eaLnBrk="0" hangingPunct="0">
              <a:spcBef>
                <a:spcPct val="20000"/>
              </a:spcBef>
              <a:spcAft>
                <a:spcPct val="5000"/>
              </a:spcAft>
              <a:buFont typeface="Arial" charset="0"/>
              <a:buChar char="-"/>
              <a:defRPr sz="2000">
                <a:solidFill>
                  <a:schemeClr val="tx1"/>
                </a:solidFill>
                <a:latin typeface="Arial" charset="0"/>
                <a:cs typeface="Arial" charset="0"/>
              </a:defRPr>
            </a:lvl5pPr>
            <a:lvl6pPr marL="25146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6pPr>
            <a:lvl7pPr marL="29718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7pPr>
            <a:lvl8pPr marL="34290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8pPr>
            <a:lvl9pPr marL="38862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9pPr>
          </a:lstStyle>
          <a:p>
            <a:pPr marL="0" indent="0">
              <a:lnSpc>
                <a:spcPct val="90000"/>
              </a:lnSpc>
              <a:spcBef>
                <a:spcPct val="0"/>
              </a:spcBef>
              <a:spcAft>
                <a:spcPct val="35000"/>
              </a:spcAft>
              <a:buNone/>
              <a:tabLst>
                <a:tab pos="266700" algn="l"/>
              </a:tabLst>
              <a:defRPr/>
            </a:pPr>
            <a:r>
              <a:rPr lang="en-US" altLang="en-US" sz="1000" b="1">
                <a:solidFill>
                  <a:srgbClr val="000000"/>
                </a:solidFill>
              </a:rPr>
              <a:t>	…</a:t>
            </a:r>
          </a:p>
        </p:txBody>
      </p:sp>
      <p:pic>
        <p:nvPicPr>
          <p:cNvPr id="12" name="Picture 55"/>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32592" y="3592004"/>
            <a:ext cx="239664" cy="238448"/>
          </a:xfrm>
          <a:prstGeom prst="rect">
            <a:avLst/>
          </a:prstGeom>
          <a:noFill/>
          <a:ln w="9525">
            <a:noFill/>
            <a:miter lim="800000"/>
            <a:headEnd/>
            <a:tailEnd/>
          </a:ln>
        </p:spPr>
      </p:pic>
      <p:sp>
        <p:nvSpPr>
          <p:cNvPr id="13" name="Rounded Rectangle 12"/>
          <p:cNvSpPr/>
          <p:nvPr/>
        </p:nvSpPr>
        <p:spPr bwMode="auto">
          <a:xfrm>
            <a:off x="4323637" y="2852936"/>
            <a:ext cx="6308867" cy="3240360"/>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400" dirty="0"/>
              <a:t>Pour </a:t>
            </a:r>
            <a:r>
              <a:rPr lang="en-US" sz="1400" dirty="0" err="1"/>
              <a:t>chaque</a:t>
            </a:r>
            <a:r>
              <a:rPr lang="en-US" sz="1400" dirty="0"/>
              <a:t> manque         le RS </a:t>
            </a:r>
            <a:r>
              <a:rPr lang="en-US" sz="1400" dirty="0" err="1"/>
              <a:t>doit</a:t>
            </a:r>
            <a:r>
              <a:rPr lang="en-US" sz="1400" dirty="0"/>
              <a:t> </a:t>
            </a:r>
            <a:r>
              <a:rPr lang="en-US" sz="1400" dirty="0" err="1"/>
              <a:t>être</a:t>
            </a:r>
            <a:r>
              <a:rPr lang="en-US" sz="1400" dirty="0"/>
              <a:t> </a:t>
            </a:r>
            <a:r>
              <a:rPr lang="en-US" sz="1400" dirty="0" err="1"/>
              <a:t>averti</a:t>
            </a:r>
            <a:r>
              <a:rPr lang="en-US" sz="1400" dirty="0"/>
              <a:t> et </a:t>
            </a:r>
            <a:r>
              <a:rPr lang="en-US" sz="1400" dirty="0" err="1"/>
              <a:t>trouver</a:t>
            </a:r>
            <a:r>
              <a:rPr lang="en-US" sz="1400" dirty="0"/>
              <a:t> </a:t>
            </a:r>
            <a:r>
              <a:rPr lang="en-US" sz="1400" dirty="0" err="1"/>
              <a:t>une</a:t>
            </a:r>
            <a:r>
              <a:rPr lang="en-US" sz="1400" dirty="0"/>
              <a:t> solution.</a:t>
            </a:r>
          </a:p>
          <a:p>
            <a:pPr algn="just"/>
            <a:endParaRPr lang="en-US" sz="1400" dirty="0"/>
          </a:p>
          <a:p>
            <a:pPr algn="just"/>
            <a:r>
              <a:rPr lang="en-US" sz="1400" dirty="0"/>
              <a:t>Si le RS </a:t>
            </a:r>
            <a:r>
              <a:rPr lang="en-US" sz="1400" dirty="0" err="1"/>
              <a:t>n'a</a:t>
            </a:r>
            <a:r>
              <a:rPr lang="en-US" sz="1400" dirty="0"/>
              <a:t> pas de solution pour </a:t>
            </a:r>
            <a:r>
              <a:rPr lang="en-US" sz="1400" dirty="0" err="1"/>
              <a:t>palier</a:t>
            </a:r>
            <a:r>
              <a:rPr lang="en-US" sz="1400" dirty="0"/>
              <a:t> au(x) </a:t>
            </a:r>
            <a:r>
              <a:rPr lang="en-US" sz="1400" dirty="0" err="1"/>
              <a:t>manque</a:t>
            </a:r>
            <a:r>
              <a:rPr lang="en-US" sz="1400" dirty="0"/>
              <a:t>(s), </a:t>
            </a:r>
            <a:r>
              <a:rPr lang="en-US" sz="1400" dirty="0" err="1"/>
              <a:t>il</a:t>
            </a:r>
            <a:r>
              <a:rPr lang="en-US" sz="1400" dirty="0"/>
              <a:t> </a:t>
            </a:r>
            <a:r>
              <a:rPr lang="en-US" sz="1400" dirty="0" err="1"/>
              <a:t>prend</a:t>
            </a:r>
            <a:r>
              <a:rPr lang="en-US" sz="1400" dirty="0"/>
              <a:t> </a:t>
            </a:r>
            <a:r>
              <a:rPr lang="en-US" sz="1400" dirty="0" err="1"/>
              <a:t>une</a:t>
            </a:r>
            <a:r>
              <a:rPr lang="en-US" sz="1400" dirty="0"/>
              <a:t> des </a:t>
            </a:r>
            <a:r>
              <a:rPr lang="en-US" sz="1400" dirty="0" err="1"/>
              <a:t>mesures</a:t>
            </a:r>
            <a:r>
              <a:rPr lang="en-US" sz="1400" dirty="0"/>
              <a:t> </a:t>
            </a:r>
            <a:r>
              <a:rPr lang="en-US" sz="1400" dirty="0" err="1"/>
              <a:t>suivantes</a:t>
            </a:r>
            <a:r>
              <a:rPr lang="en-US" sz="1400" dirty="0"/>
              <a:t> par rapport à la </a:t>
            </a:r>
            <a:r>
              <a:rPr lang="en-US" sz="1400" dirty="0" err="1"/>
              <a:t>poursuite</a:t>
            </a:r>
            <a:r>
              <a:rPr lang="en-US" sz="1400" dirty="0"/>
              <a:t> des </a:t>
            </a:r>
            <a:r>
              <a:rPr lang="en-US" sz="1400" dirty="0" err="1"/>
              <a:t>travaux</a:t>
            </a:r>
            <a:r>
              <a:rPr lang="en-US" sz="1400" dirty="0"/>
              <a:t> : </a:t>
            </a:r>
          </a:p>
          <a:p>
            <a:pPr algn="just"/>
            <a:endParaRPr lang="en-US" sz="1400" dirty="0"/>
          </a:p>
          <a:p>
            <a:pPr marL="228600" indent="-228600" algn="just">
              <a:buAutoNum type="arabicPeriod"/>
            </a:pPr>
            <a:r>
              <a:rPr lang="en-US" sz="1400" dirty="0" err="1"/>
              <a:t>il</a:t>
            </a:r>
            <a:r>
              <a:rPr lang="en-US" sz="1400" dirty="0"/>
              <a:t> attend que la situation </a:t>
            </a:r>
            <a:r>
              <a:rPr lang="en-US" sz="1400" dirty="0" err="1"/>
              <a:t>s'améliore</a:t>
            </a:r>
            <a:r>
              <a:rPr lang="en-US" sz="1400" dirty="0"/>
              <a:t> et </a:t>
            </a:r>
            <a:r>
              <a:rPr lang="en-US" sz="1400" dirty="0" err="1"/>
              <a:t>reprend</a:t>
            </a:r>
            <a:r>
              <a:rPr lang="en-US" sz="1400" dirty="0"/>
              <a:t> </a:t>
            </a:r>
            <a:r>
              <a:rPr lang="en-US" sz="1400" dirty="0" err="1"/>
              <a:t>ensuite</a:t>
            </a:r>
            <a:r>
              <a:rPr lang="en-US" sz="1400" dirty="0"/>
              <a:t> les travaux ; </a:t>
            </a:r>
          </a:p>
          <a:p>
            <a:pPr marL="228600" indent="-228600" algn="just">
              <a:buAutoNum type="arabicPeriod"/>
            </a:pPr>
            <a:endParaRPr lang="en-US" sz="1400" dirty="0"/>
          </a:p>
          <a:p>
            <a:pPr marL="228600" indent="-228600" algn="just">
              <a:buAutoNum type="arabicPeriod"/>
            </a:pPr>
            <a:r>
              <a:rPr lang="en-US" sz="1400" dirty="0" err="1"/>
              <a:t>il</a:t>
            </a:r>
            <a:r>
              <a:rPr lang="en-US" sz="1400" dirty="0"/>
              <a:t> change de </a:t>
            </a:r>
            <a:r>
              <a:rPr lang="en-US" sz="1400" dirty="0" err="1"/>
              <a:t>système</a:t>
            </a:r>
            <a:r>
              <a:rPr lang="en-US" sz="1400" dirty="0"/>
              <a:t> de protection et </a:t>
            </a:r>
            <a:r>
              <a:rPr lang="en-US" sz="1400" dirty="0" err="1"/>
              <a:t>reprend</a:t>
            </a:r>
            <a:r>
              <a:rPr lang="en-US" sz="1400" dirty="0"/>
              <a:t> </a:t>
            </a:r>
            <a:r>
              <a:rPr lang="en-US" sz="1400" dirty="0" err="1"/>
              <a:t>ensuite</a:t>
            </a:r>
            <a:r>
              <a:rPr lang="en-US" sz="1400" dirty="0"/>
              <a:t> les travaux ; </a:t>
            </a:r>
          </a:p>
          <a:p>
            <a:pPr marL="228600" indent="-228600" algn="just">
              <a:buAutoNum type="arabicPeriod"/>
            </a:pPr>
            <a:endParaRPr lang="en-US" sz="1400" dirty="0"/>
          </a:p>
          <a:p>
            <a:pPr marL="228600" indent="-228600" algn="just">
              <a:buAutoNum type="arabicPeriod"/>
            </a:pPr>
            <a:r>
              <a:rPr lang="en-US" sz="1400" dirty="0" err="1"/>
              <a:t>il</a:t>
            </a:r>
            <a:r>
              <a:rPr lang="en-US" sz="1400" dirty="0"/>
              <a:t> fait </a:t>
            </a:r>
            <a:r>
              <a:rPr lang="en-US" sz="1400" dirty="0" err="1"/>
              <a:t>définitivement</a:t>
            </a:r>
            <a:r>
              <a:rPr lang="en-US" sz="1400" dirty="0"/>
              <a:t> </a:t>
            </a:r>
            <a:r>
              <a:rPr lang="en-US" sz="1400" dirty="0" err="1"/>
              <a:t>arrêter</a:t>
            </a:r>
            <a:r>
              <a:rPr lang="en-US" sz="1400" dirty="0"/>
              <a:t> les travaux </a:t>
            </a:r>
            <a:r>
              <a:rPr lang="en-US" sz="1400" dirty="0" err="1"/>
              <a:t>planifiés</a:t>
            </a:r>
            <a:r>
              <a:rPr lang="en-US" sz="1400" dirty="0"/>
              <a:t>.</a:t>
            </a:r>
          </a:p>
          <a:p>
            <a:pPr algn="just"/>
            <a:endParaRPr lang="en-US" sz="1400" dirty="0">
              <a:latin typeface="+mn-lt"/>
            </a:endParaRPr>
          </a:p>
        </p:txBody>
      </p:sp>
      <p:pic>
        <p:nvPicPr>
          <p:cNvPr id="14" name="Picture 55"/>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12024" y="3279147"/>
            <a:ext cx="239664" cy="238448"/>
          </a:xfrm>
          <a:prstGeom prst="rect">
            <a:avLst/>
          </a:prstGeom>
          <a:noFill/>
          <a:ln w="9525">
            <a:noFill/>
            <a:miter lim="800000"/>
            <a:headEnd/>
            <a:tailEnd/>
          </a:ln>
        </p:spPr>
      </p:pic>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95131" y="2917555"/>
            <a:ext cx="471168" cy="637061"/>
          </a:xfrm>
          <a:prstGeom prst="rect">
            <a:avLst/>
          </a:prstGeom>
          <a:noFill/>
          <a:ln w="9525">
            <a:noFill/>
            <a:miter lim="800000"/>
            <a:headEnd/>
            <a:tailEnd/>
          </a:ln>
        </p:spPr>
      </p:pic>
      <p:sp>
        <p:nvSpPr>
          <p:cNvPr id="19" name="Rounded Rectangle 18"/>
          <p:cNvSpPr/>
          <p:nvPr/>
        </p:nvSpPr>
        <p:spPr bwMode="auto">
          <a:xfrm>
            <a:off x="1088796" y="1190632"/>
            <a:ext cx="9579204" cy="1442270"/>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en-US" sz="1400" dirty="0">
              <a:latin typeface="+mn-lt"/>
            </a:endParaRPr>
          </a:p>
        </p:txBody>
      </p:sp>
      <p:pic>
        <p:nvPicPr>
          <p:cNvPr id="2" name="Picture 1"/>
          <p:cNvPicPr>
            <a:picLocks noChangeAspect="1"/>
          </p:cNvPicPr>
          <p:nvPr/>
        </p:nvPicPr>
        <p:blipFill>
          <a:blip r:embed="rId4"/>
          <a:stretch>
            <a:fillRect/>
          </a:stretch>
        </p:blipFill>
        <p:spPr>
          <a:xfrm>
            <a:off x="3076997" y="2056571"/>
            <a:ext cx="371888" cy="304826"/>
          </a:xfrm>
          <a:prstGeom prst="rect">
            <a:avLst/>
          </a:prstGeom>
        </p:spPr>
      </p:pic>
      <p:pic>
        <p:nvPicPr>
          <p:cNvPr id="3" name="Picture 2"/>
          <p:cNvPicPr>
            <a:picLocks noChangeAspect="1"/>
          </p:cNvPicPr>
          <p:nvPr/>
        </p:nvPicPr>
        <p:blipFill>
          <a:blip r:embed="rId5"/>
          <a:stretch>
            <a:fillRect/>
          </a:stretch>
        </p:blipFill>
        <p:spPr>
          <a:xfrm>
            <a:off x="4079776" y="2106086"/>
            <a:ext cx="243861" cy="237765"/>
          </a:xfrm>
          <a:prstGeom prst="rect">
            <a:avLst/>
          </a:prstGeom>
        </p:spPr>
      </p:pic>
      <p:sp>
        <p:nvSpPr>
          <p:cNvPr id="6" name="Rectangle 5"/>
          <p:cNvSpPr/>
          <p:nvPr/>
        </p:nvSpPr>
        <p:spPr>
          <a:xfrm>
            <a:off x="1144126" y="1393114"/>
            <a:ext cx="9433047" cy="1077218"/>
          </a:xfrm>
          <a:prstGeom prst="rect">
            <a:avLst/>
          </a:prstGeom>
        </p:spPr>
        <p:txBody>
          <a:bodyPr wrap="square">
            <a:spAutoFit/>
          </a:bodyPr>
          <a:lstStyle/>
          <a:p>
            <a:pPr algn="just"/>
            <a:r>
              <a:rPr lang="en-US" sz="1600" dirty="0">
                <a:latin typeface="+mn-lt"/>
              </a:rPr>
              <a:t>Les conditions de </a:t>
            </a:r>
            <a:r>
              <a:rPr lang="en-US" sz="1600" dirty="0" err="1">
                <a:latin typeface="+mn-lt"/>
              </a:rPr>
              <a:t>visibilité</a:t>
            </a:r>
            <a:r>
              <a:rPr lang="en-US" sz="1600" dirty="0">
                <a:latin typeface="+mn-lt"/>
              </a:rPr>
              <a:t> et </a:t>
            </a:r>
            <a:r>
              <a:rPr lang="en-US" sz="1600" dirty="0" err="1">
                <a:latin typeface="+mn-lt"/>
              </a:rPr>
              <a:t>d’audition</a:t>
            </a:r>
            <a:r>
              <a:rPr lang="en-US" sz="1600" dirty="0">
                <a:latin typeface="+mn-lt"/>
              </a:rPr>
              <a:t> </a:t>
            </a:r>
            <a:r>
              <a:rPr lang="en-US" sz="1600" dirty="0" err="1">
                <a:latin typeface="+mn-lt"/>
              </a:rPr>
              <a:t>doivent</a:t>
            </a:r>
            <a:r>
              <a:rPr lang="en-US" sz="1600" dirty="0">
                <a:latin typeface="+mn-lt"/>
              </a:rPr>
              <a:t> </a:t>
            </a:r>
            <a:r>
              <a:rPr lang="en-US" sz="1600" dirty="0" err="1">
                <a:latin typeface="+mn-lt"/>
              </a:rPr>
              <a:t>être</a:t>
            </a:r>
            <a:r>
              <a:rPr lang="en-US" sz="1600" dirty="0">
                <a:latin typeface="+mn-lt"/>
              </a:rPr>
              <a:t> </a:t>
            </a:r>
            <a:r>
              <a:rPr lang="en-US" sz="1600" dirty="0" err="1">
                <a:latin typeface="+mn-lt"/>
              </a:rPr>
              <a:t>vérifiées</a:t>
            </a:r>
            <a:r>
              <a:rPr lang="en-US" sz="1600" dirty="0">
                <a:latin typeface="+mn-lt"/>
              </a:rPr>
              <a:t> </a:t>
            </a:r>
            <a:r>
              <a:rPr lang="en-US" sz="1600" dirty="0" err="1">
                <a:latin typeface="+mn-lt"/>
              </a:rPr>
              <a:t>constamment</a:t>
            </a:r>
            <a:r>
              <a:rPr lang="en-US" sz="1600" dirty="0">
                <a:latin typeface="+mn-lt"/>
              </a:rPr>
              <a:t>. </a:t>
            </a:r>
          </a:p>
          <a:p>
            <a:pPr algn="just"/>
            <a:endParaRPr lang="en-US" sz="1600" dirty="0">
              <a:latin typeface="+mn-lt"/>
            </a:endParaRPr>
          </a:p>
          <a:p>
            <a:pPr algn="just">
              <a:defRPr/>
            </a:pPr>
            <a:r>
              <a:rPr lang="en-US" sz="1600" dirty="0">
                <a:latin typeface="+mn-lt"/>
              </a:rPr>
              <a:t>Si, pendant </a:t>
            </a:r>
            <a:r>
              <a:rPr lang="en-US" sz="1600" dirty="0" err="1">
                <a:latin typeface="+mn-lt"/>
              </a:rPr>
              <a:t>l’exécution</a:t>
            </a:r>
            <a:r>
              <a:rPr lang="en-US" sz="1600" dirty="0">
                <a:latin typeface="+mn-lt"/>
              </a:rPr>
              <a:t> des travaux, pour </a:t>
            </a:r>
            <a:r>
              <a:rPr lang="en-US" sz="1600" dirty="0" err="1">
                <a:latin typeface="+mn-lt"/>
              </a:rPr>
              <a:t>quelque</a:t>
            </a:r>
            <a:r>
              <a:rPr lang="en-US" sz="1600" dirty="0">
                <a:latin typeface="+mn-lt"/>
              </a:rPr>
              <a:t> raison que </a:t>
            </a:r>
            <a:r>
              <a:rPr lang="en-US" sz="1600" dirty="0" err="1">
                <a:latin typeface="+mn-lt"/>
              </a:rPr>
              <a:t>ce</a:t>
            </a:r>
            <a:r>
              <a:rPr lang="en-US" sz="1600" dirty="0">
                <a:latin typeface="+mn-lt"/>
              </a:rPr>
              <a:t> </a:t>
            </a:r>
            <a:r>
              <a:rPr lang="en-US" sz="1600" dirty="0" err="1">
                <a:latin typeface="+mn-lt"/>
              </a:rPr>
              <a:t>soit</a:t>
            </a:r>
            <a:r>
              <a:rPr lang="en-US" sz="1600" dirty="0">
                <a:latin typeface="+mn-lt"/>
              </a:rPr>
              <a:t>, les conditions de </a:t>
            </a:r>
            <a:r>
              <a:rPr lang="en-US" sz="1600" dirty="0" err="1">
                <a:latin typeface="+mn-lt"/>
              </a:rPr>
              <a:t>visibilité</a:t>
            </a:r>
            <a:r>
              <a:rPr lang="en-US" sz="1600" dirty="0">
                <a:latin typeface="+mn-lt"/>
              </a:rPr>
              <a:t> et/</a:t>
            </a:r>
            <a:r>
              <a:rPr lang="en-US" sz="1600" dirty="0" err="1">
                <a:latin typeface="+mn-lt"/>
              </a:rPr>
              <a:t>ou</a:t>
            </a:r>
            <a:r>
              <a:rPr lang="en-US" sz="1600" dirty="0">
                <a:latin typeface="+mn-lt"/>
              </a:rPr>
              <a:t> </a:t>
            </a:r>
            <a:r>
              <a:rPr lang="en-US" sz="1600" dirty="0" err="1">
                <a:latin typeface="+mn-lt"/>
              </a:rPr>
              <a:t>d’audition</a:t>
            </a:r>
            <a:r>
              <a:rPr lang="en-US" sz="1600" dirty="0">
                <a:latin typeface="+mn-lt"/>
              </a:rPr>
              <a:t> ne </a:t>
            </a:r>
            <a:r>
              <a:rPr lang="en-US" sz="1600" dirty="0" err="1">
                <a:latin typeface="+mn-lt"/>
              </a:rPr>
              <a:t>sont</a:t>
            </a:r>
            <a:r>
              <a:rPr lang="en-US" sz="1600" dirty="0">
                <a:latin typeface="+mn-lt"/>
              </a:rPr>
              <a:t> pas </a:t>
            </a:r>
            <a:r>
              <a:rPr lang="en-US" sz="1600" dirty="0" err="1">
                <a:latin typeface="+mn-lt"/>
              </a:rPr>
              <a:t>garanties</a:t>
            </a:r>
            <a:r>
              <a:rPr lang="en-US" sz="1600" dirty="0">
                <a:latin typeface="+mn-lt"/>
              </a:rPr>
              <a:t> (       </a:t>
            </a:r>
            <a:r>
              <a:rPr lang="en-US" sz="1600" dirty="0" err="1">
                <a:latin typeface="+mn-lt"/>
              </a:rPr>
              <a:t>devient</a:t>
            </a:r>
            <a:r>
              <a:rPr lang="en-US" sz="1600" dirty="0">
                <a:latin typeface="+mn-lt"/>
              </a:rPr>
              <a:t>       ); le RS fait </a:t>
            </a:r>
            <a:r>
              <a:rPr lang="en-US" sz="1600" dirty="0" err="1">
                <a:latin typeface="+mn-lt"/>
              </a:rPr>
              <a:t>arrêter</a:t>
            </a:r>
            <a:r>
              <a:rPr lang="en-US" sz="1600" dirty="0">
                <a:latin typeface="+mn-lt"/>
              </a:rPr>
              <a:t> </a:t>
            </a:r>
            <a:r>
              <a:rPr lang="en-US" sz="1600" dirty="0" err="1">
                <a:latin typeface="+mn-lt"/>
              </a:rPr>
              <a:t>tous</a:t>
            </a:r>
            <a:r>
              <a:rPr lang="en-US" sz="1600" dirty="0">
                <a:latin typeface="+mn-lt"/>
              </a:rPr>
              <a:t> </a:t>
            </a:r>
            <a:r>
              <a:rPr lang="fr-BE" sz="1600" dirty="0">
                <a:latin typeface="+mn-lt"/>
              </a:rPr>
              <a:t>les activités présentant un risque d’empiètement. </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4479" y="4009973"/>
            <a:ext cx="1223314" cy="165739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9507" y="3902522"/>
            <a:ext cx="701568" cy="1657395"/>
          </a:xfrm>
          <a:prstGeom prst="rect">
            <a:avLst/>
          </a:prstGeom>
        </p:spPr>
      </p:pic>
    </p:spTree>
    <p:extLst>
      <p:ext uri="{BB962C8B-B14F-4D97-AF65-F5344CB8AC3E}">
        <p14:creationId xmlns:p14="http://schemas.microsoft.com/office/powerpoint/2010/main" val="12448898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Validation de </a:t>
            </a:r>
            <a:r>
              <a:rPr lang="en-US" sz="1200" dirty="0" err="1"/>
              <a:t>l’étude</a:t>
            </a:r>
            <a:r>
              <a:rPr lang="en-US" sz="1200" dirty="0"/>
              <a:t> </a:t>
            </a:r>
            <a:r>
              <a:rPr lang="en-US" sz="1200" dirty="0" err="1"/>
              <a:t>théorique</a:t>
            </a:r>
            <a:r>
              <a:rPr lang="en-US" sz="1200" dirty="0"/>
              <a:t> sur le terrain</a:t>
            </a:r>
          </a:p>
        </p:txBody>
      </p:sp>
      <p:sp>
        <p:nvSpPr>
          <p:cNvPr id="9" name="Rectangle 8"/>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Calculs</a:t>
            </a:r>
            <a:r>
              <a:rPr lang="en-US" sz="1200" dirty="0"/>
              <a:t> de base </a:t>
            </a:r>
          </a:p>
          <a:p>
            <a:pPr algn="ctr"/>
            <a:r>
              <a:rPr lang="en-US" sz="1200" dirty="0" err="1"/>
              <a:t>Étude</a:t>
            </a:r>
            <a:r>
              <a:rPr lang="en-US" sz="1200" dirty="0"/>
              <a:t> </a:t>
            </a:r>
            <a:r>
              <a:rPr lang="en-US" sz="1200" dirty="0" err="1"/>
              <a:t>théorique</a:t>
            </a:r>
            <a:endParaRPr lang="en-US" sz="1200" dirty="0"/>
          </a:p>
        </p:txBody>
      </p:sp>
      <p:sp>
        <p:nvSpPr>
          <p:cNvPr id="10"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11"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12" name="Rectangle 11"/>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t>Déterminer</a:t>
            </a:r>
            <a:r>
              <a:rPr lang="nl-NL" sz="1200" dirty="0"/>
              <a:t> </a:t>
            </a:r>
            <a:r>
              <a:rPr lang="nl-NL" sz="1200" dirty="0" err="1"/>
              <a:t>l’emplacement</a:t>
            </a:r>
            <a:r>
              <a:rPr lang="nl-NL" sz="1200" dirty="0"/>
              <a:t> de </a:t>
            </a:r>
            <a:r>
              <a:rPr lang="nl-NL" sz="1200" dirty="0" err="1"/>
              <a:t>l’annonceur</a:t>
            </a:r>
            <a:endParaRPr lang="en-US" sz="1200" dirty="0"/>
          </a:p>
        </p:txBody>
      </p:sp>
      <p:sp>
        <p:nvSpPr>
          <p:cNvPr id="13"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14" name="Rectangle 13"/>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Briefing des agents</a:t>
            </a:r>
          </a:p>
          <a:p>
            <a:pPr algn="ctr"/>
            <a:r>
              <a:rPr lang="en-US" sz="1200" dirty="0" err="1"/>
              <a:t>Contrôle</a:t>
            </a:r>
            <a:r>
              <a:rPr lang="en-US" sz="1200" dirty="0"/>
              <a:t> de </a:t>
            </a:r>
            <a:r>
              <a:rPr lang="en-US" sz="1200" dirty="0" err="1"/>
              <a:t>l’équipement</a:t>
            </a:r>
            <a:r>
              <a:rPr lang="en-US" sz="1200" dirty="0"/>
              <a:t> de </a:t>
            </a:r>
            <a:r>
              <a:rPr lang="en-US" sz="1200" dirty="0" err="1"/>
              <a:t>l’annonceur</a:t>
            </a:r>
            <a:endParaRPr lang="en-US" sz="1200" dirty="0"/>
          </a:p>
        </p:txBody>
      </p:sp>
      <p:sp>
        <p:nvSpPr>
          <p:cNvPr id="15"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16" name="Rectangle 15"/>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Installation des agents</a:t>
            </a:r>
          </a:p>
          <a:p>
            <a:pPr algn="ctr"/>
            <a:r>
              <a:rPr lang="en-US" sz="1200" dirty="0"/>
              <a:t>Tests </a:t>
            </a:r>
            <a:r>
              <a:rPr lang="en-US" sz="1200" dirty="0" err="1"/>
              <a:t>préalables</a:t>
            </a:r>
            <a:endParaRPr lang="en-US" sz="1200" dirty="0"/>
          </a:p>
        </p:txBody>
      </p:sp>
      <p:sp>
        <p:nvSpPr>
          <p:cNvPr id="17" name="Ovaal 22"/>
          <p:cNvSpPr/>
          <p:nvPr/>
        </p:nvSpPr>
        <p:spPr bwMode="auto">
          <a:xfrm>
            <a:off x="7018266" y="5158477"/>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18" name="Rectangle 17"/>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Fonctionnement</a:t>
            </a:r>
            <a:r>
              <a:rPr lang="en-US" sz="1200" dirty="0"/>
              <a:t> du </a:t>
            </a:r>
            <a:r>
              <a:rPr lang="en-US" sz="1200" dirty="0" err="1"/>
              <a:t>système</a:t>
            </a:r>
            <a:r>
              <a:rPr lang="en-US" sz="1200" dirty="0"/>
              <a:t> de protection</a:t>
            </a:r>
          </a:p>
        </p:txBody>
      </p:sp>
      <p:sp>
        <p:nvSpPr>
          <p:cNvPr id="19"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20" name="Rectangle 19"/>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Fin des </a:t>
            </a:r>
            <a:r>
              <a:rPr lang="en-US" sz="1200" dirty="0" err="1"/>
              <a:t>travaux</a:t>
            </a:r>
            <a:r>
              <a:rPr lang="en-US" sz="1200" dirty="0"/>
              <a:t> </a:t>
            </a:r>
          </a:p>
          <a:p>
            <a:pPr algn="ctr"/>
            <a:r>
              <a:rPr lang="en-US" sz="1200" dirty="0"/>
              <a:t>Suppression de la protection</a:t>
            </a:r>
          </a:p>
        </p:txBody>
      </p:sp>
      <p:sp>
        <p:nvSpPr>
          <p:cNvPr id="21"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sp>
        <p:nvSpPr>
          <p:cNvPr id="23" name="Draaiende pijl 15"/>
          <p:cNvSpPr/>
          <p:nvPr/>
        </p:nvSpPr>
        <p:spPr bwMode="auto">
          <a:xfrm rot="1987104">
            <a:off x="4388265" y="2450767"/>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pic>
        <p:nvPicPr>
          <p:cNvPr id="36"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37"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1427745"/>
            <a:ext cx="519343" cy="423042"/>
          </a:xfrm>
          <a:prstGeom prst="rect">
            <a:avLst/>
          </a:prstGeom>
          <a:noFill/>
          <a:ln w="9525">
            <a:noFill/>
            <a:miter lim="800000"/>
            <a:headEnd/>
            <a:tailEnd/>
          </a:ln>
        </p:spPr>
      </p:pic>
      <p:pic>
        <p:nvPicPr>
          <p:cNvPr id="38"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2705887"/>
            <a:ext cx="519343" cy="423042"/>
          </a:xfrm>
          <a:prstGeom prst="rect">
            <a:avLst/>
          </a:prstGeom>
          <a:noFill/>
          <a:ln w="9525">
            <a:noFill/>
            <a:miter lim="800000"/>
            <a:headEnd/>
            <a:tailEnd/>
          </a:ln>
        </p:spPr>
      </p:pic>
      <p:pic>
        <p:nvPicPr>
          <p:cNvPr id="39"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3937197"/>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5169863"/>
            <a:ext cx="519343" cy="423042"/>
          </a:xfrm>
          <a:prstGeom prst="rect">
            <a:avLst/>
          </a:prstGeom>
          <a:noFill/>
          <a:ln w="9525">
            <a:noFill/>
            <a:miter lim="800000"/>
            <a:headEnd/>
            <a:tailEnd/>
          </a:ln>
        </p:spPr>
      </p:pic>
      <p:grpSp>
        <p:nvGrpSpPr>
          <p:cNvPr id="24" name="Group 23"/>
          <p:cNvGrpSpPr/>
          <p:nvPr/>
        </p:nvGrpSpPr>
        <p:grpSpPr>
          <a:xfrm>
            <a:off x="3531526" y="2450767"/>
            <a:ext cx="2924776" cy="2160240"/>
            <a:chOff x="2007525" y="2644722"/>
            <a:chExt cx="2924776" cy="2160240"/>
          </a:xfrm>
        </p:grpSpPr>
        <p:sp>
          <p:nvSpPr>
            <p:cNvPr id="25"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27"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28"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3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32" name="Ovaal 18"/>
            <p:cNvSpPr/>
            <p:nvPr/>
          </p:nvSpPr>
          <p:spPr bwMode="auto">
            <a:xfrm>
              <a:off x="4246839" y="4374201"/>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33"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34"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35"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4735" y="2875785"/>
            <a:ext cx="993981" cy="1346685"/>
          </a:xfrm>
          <a:prstGeom prst="rect">
            <a:avLst/>
          </a:prstGeom>
        </p:spPr>
      </p:pic>
      <p:sp>
        <p:nvSpPr>
          <p:cNvPr id="41" name="Wolkvormige toelichting 17"/>
          <p:cNvSpPr/>
          <p:nvPr/>
        </p:nvSpPr>
        <p:spPr bwMode="auto">
          <a:xfrm>
            <a:off x="2079673" y="2176077"/>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dirty="0">
                <a:solidFill>
                  <a:schemeClr val="tx2"/>
                </a:solidFill>
              </a:rPr>
              <a:t>Een beveiligingssysteem opstellen? Hoe pak ik dit aan?</a:t>
            </a:r>
          </a:p>
        </p:txBody>
      </p:sp>
      <p:sp>
        <p:nvSpPr>
          <p:cNvPr id="42" name="TextBox 41"/>
          <p:cNvSpPr txBox="1"/>
          <p:nvPr/>
        </p:nvSpPr>
        <p:spPr>
          <a:xfrm>
            <a:off x="2552499" y="2336555"/>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spTree>
    <p:extLst>
      <p:ext uri="{BB962C8B-B14F-4D97-AF65-F5344CB8AC3E}">
        <p14:creationId xmlns:p14="http://schemas.microsoft.com/office/powerpoint/2010/main" val="2800269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240DFE-0F7A-412A-AF3A-9221322A4E34}"/>
              </a:ext>
            </a:extLst>
          </p:cNvPr>
          <p:cNvPicPr>
            <a:picLocks noChangeAspect="1"/>
          </p:cNvPicPr>
          <p:nvPr/>
        </p:nvPicPr>
        <p:blipFill>
          <a:blip r:embed="rId2"/>
          <a:stretch>
            <a:fillRect/>
          </a:stretch>
        </p:blipFill>
        <p:spPr>
          <a:xfrm>
            <a:off x="2147708" y="970422"/>
            <a:ext cx="158510" cy="5736833"/>
          </a:xfrm>
          <a:prstGeom prst="rect">
            <a:avLst/>
          </a:prstGeom>
        </p:spPr>
      </p:pic>
      <p:cxnSp>
        <p:nvCxnSpPr>
          <p:cNvPr id="14" name="Straight Connector 13"/>
          <p:cNvCxnSpPr/>
          <p:nvPr/>
        </p:nvCxnSpPr>
        <p:spPr bwMode="auto">
          <a:xfrm>
            <a:off x="2205230" y="1848395"/>
            <a:ext cx="0" cy="3564450"/>
          </a:xfrm>
          <a:prstGeom prst="line">
            <a:avLst/>
          </a:prstGeom>
          <a:solidFill>
            <a:schemeClr val="accent1"/>
          </a:solidFill>
          <a:ln w="31750" cap="flat" cmpd="sng" algn="ctr">
            <a:solidFill>
              <a:schemeClr val="accent2"/>
            </a:solidFill>
            <a:prstDash val="solid"/>
            <a:round/>
            <a:headEnd type="none" w="med" len="med"/>
            <a:tailEnd type="none" w="med" len="med"/>
          </a:ln>
          <a:effectLst/>
        </p:spPr>
      </p:cxnSp>
      <p:sp>
        <p:nvSpPr>
          <p:cNvPr id="12" name="Rounded Rectangle 122"/>
          <p:cNvSpPr>
            <a:spLocks noChangeArrowheads="1"/>
          </p:cNvSpPr>
          <p:nvPr/>
        </p:nvSpPr>
        <p:spPr bwMode="auto">
          <a:xfrm>
            <a:off x="1775520" y="4595485"/>
            <a:ext cx="864096"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tests de liaison radio</a:t>
            </a:r>
          </a:p>
        </p:txBody>
      </p:sp>
      <p:sp>
        <p:nvSpPr>
          <p:cNvPr id="15" name="Title 1"/>
          <p:cNvSpPr txBox="1">
            <a:spLocks/>
          </p:cNvSpPr>
          <p:nvPr/>
        </p:nvSpPr>
        <p:spPr bwMode="auto">
          <a:xfrm>
            <a:off x="1775520" y="724470"/>
            <a:ext cx="8064500" cy="506413"/>
          </a:xfrm>
          <a:prstGeom prst="rect">
            <a:avLst/>
          </a:prstGeom>
          <a:noFill/>
          <a:ln w="9525">
            <a:noFill/>
            <a:miter lim="800000"/>
            <a:headEnd/>
            <a:tailEnd/>
          </a:ln>
          <a:effectLst/>
        </p:spPr>
        <p:txBody>
          <a:bodyPr lIns="0" tIns="0" rIns="0" bIns="0"/>
          <a:lstStyle/>
          <a:p>
            <a:pPr marL="895350" indent="-895350">
              <a:defRPr/>
            </a:pP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Fonctionnement</a:t>
            </a:r>
            <a:r>
              <a:rPr lang="en-US" sz="2000" b="1" kern="0" dirty="0">
                <a:solidFill>
                  <a:srgbClr val="0070C0"/>
                </a:solidFill>
                <a:latin typeface="+mj-lt"/>
                <a:ea typeface="+mj-ea"/>
                <a:cs typeface="+mj-cs"/>
              </a:rPr>
              <a:t> du </a:t>
            </a:r>
            <a:r>
              <a:rPr lang="en-US" sz="2000" b="1" kern="0" dirty="0" err="1">
                <a:solidFill>
                  <a:srgbClr val="0070C0"/>
                </a:solidFill>
                <a:latin typeface="+mj-lt"/>
                <a:ea typeface="+mj-ea"/>
                <a:cs typeface="+mj-cs"/>
              </a:rPr>
              <a:t>système</a:t>
            </a:r>
            <a:r>
              <a:rPr lang="en-US" sz="2000" b="1" kern="0" dirty="0">
                <a:solidFill>
                  <a:srgbClr val="0070C0"/>
                </a:solidFill>
                <a:latin typeface="+mj-lt"/>
                <a:ea typeface="+mj-ea"/>
                <a:cs typeface="+mj-cs"/>
              </a:rPr>
              <a:t> de protection</a:t>
            </a:r>
          </a:p>
        </p:txBody>
      </p:sp>
      <p:sp>
        <p:nvSpPr>
          <p:cNvPr id="20" name="Rounded Rectangle 122"/>
          <p:cNvSpPr>
            <a:spLocks noChangeArrowheads="1"/>
          </p:cNvSpPr>
          <p:nvPr/>
        </p:nvSpPr>
        <p:spPr bwMode="auto">
          <a:xfrm>
            <a:off x="1850560" y="2064419"/>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tests de visibilité</a:t>
            </a:r>
          </a:p>
        </p:txBody>
      </p:sp>
      <p:sp>
        <p:nvSpPr>
          <p:cNvPr id="21" name="Rounded Rectangle 122"/>
          <p:cNvSpPr>
            <a:spLocks noChangeArrowheads="1"/>
          </p:cNvSpPr>
          <p:nvPr/>
        </p:nvSpPr>
        <p:spPr bwMode="auto">
          <a:xfrm>
            <a:off x="1850560" y="2908108"/>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tests d’audition</a:t>
            </a:r>
          </a:p>
        </p:txBody>
      </p:sp>
      <p:sp>
        <p:nvSpPr>
          <p:cNvPr id="22" name="Rounded Rectangle 122"/>
          <p:cNvSpPr>
            <a:spLocks noChangeArrowheads="1"/>
          </p:cNvSpPr>
          <p:nvPr/>
        </p:nvSpPr>
        <p:spPr bwMode="auto">
          <a:xfrm>
            <a:off x="1850560" y="3751797"/>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tests de </a:t>
            </a:r>
            <a:r>
              <a:rPr lang="nl-BE" sz="800" dirty="0" err="1">
                <a:latin typeface="Arial" panose="020B0604020202020204" pitchFamily="34" charset="0"/>
                <a:cs typeface="Arial" panose="020B0604020202020204" pitchFamily="34" charset="0"/>
              </a:rPr>
              <a:t>libération</a:t>
            </a:r>
            <a:endParaRPr lang="nl-BE" sz="800" dirty="0">
              <a:latin typeface="Arial" panose="020B0604020202020204" pitchFamily="34" charset="0"/>
              <a:cs typeface="Arial" panose="020B0604020202020204" pitchFamily="34" charset="0"/>
            </a:endParaRPr>
          </a:p>
        </p:txBody>
      </p:sp>
      <p:pic>
        <p:nvPicPr>
          <p:cNvPr id="28" name="Picture 11" descr="D:\Documents And Settings\GQR7802\Local Settings\Temporary Internet Files\Content.IE5\HNYX0581\MC900441310[1].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16874" y="1848395"/>
            <a:ext cx="443568" cy="361318"/>
          </a:xfrm>
          <a:prstGeom prst="rect">
            <a:avLst/>
          </a:prstGeom>
          <a:noFill/>
          <a:ln w="9525">
            <a:noFill/>
            <a:miter lim="800000"/>
            <a:headEnd/>
            <a:tailEnd/>
          </a:ln>
        </p:spPr>
      </p:pic>
      <p:pic>
        <p:nvPicPr>
          <p:cNvPr id="29" name="Picture 11" descr="D:\Documents And Settings\GQR7802\Local Settings\Temporary Internet Files\Content.IE5\HNYX0581\MC900441310[1].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16874" y="2711213"/>
            <a:ext cx="443568" cy="361318"/>
          </a:xfrm>
          <a:prstGeom prst="rect">
            <a:avLst/>
          </a:prstGeom>
          <a:noFill/>
          <a:ln w="9525">
            <a:noFill/>
            <a:miter lim="800000"/>
            <a:headEnd/>
            <a:tailEnd/>
          </a:ln>
        </p:spPr>
      </p:pic>
      <p:pic>
        <p:nvPicPr>
          <p:cNvPr id="30" name="Picture 11" descr="D:\Documents And Settings\GQR7802\Local Settings\Temporary Internet Files\Content.IE5\HNYX0581\MC900441310[1].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40063" y="3575309"/>
            <a:ext cx="443568" cy="361318"/>
          </a:xfrm>
          <a:prstGeom prst="rect">
            <a:avLst/>
          </a:prstGeom>
          <a:noFill/>
          <a:ln w="9525">
            <a:noFill/>
            <a:miter lim="800000"/>
            <a:headEnd/>
            <a:tailEnd/>
          </a:ln>
        </p:spPr>
      </p:pic>
      <p:sp>
        <p:nvSpPr>
          <p:cNvPr id="32" name="Rectangle 31"/>
          <p:cNvSpPr/>
          <p:nvPr/>
        </p:nvSpPr>
        <p:spPr bwMode="auto">
          <a:xfrm>
            <a:off x="3719735" y="2755858"/>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Installation des agents</a:t>
            </a:r>
          </a:p>
          <a:p>
            <a:pPr algn="ctr"/>
            <a:r>
              <a:rPr lang="en-US" sz="1200" dirty="0"/>
              <a:t>Tests </a:t>
            </a:r>
            <a:r>
              <a:rPr lang="en-US" sz="1200" dirty="0" err="1"/>
              <a:t>préalables</a:t>
            </a:r>
            <a:endParaRPr lang="en-US" sz="1200" dirty="0"/>
          </a:p>
        </p:txBody>
      </p:sp>
      <p:sp>
        <p:nvSpPr>
          <p:cNvPr id="33" name="Ovaal 22"/>
          <p:cNvSpPr/>
          <p:nvPr/>
        </p:nvSpPr>
        <p:spPr bwMode="auto">
          <a:xfrm>
            <a:off x="3575719" y="2559594"/>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34" name="Right Brace 33"/>
          <p:cNvSpPr/>
          <p:nvPr/>
        </p:nvSpPr>
        <p:spPr bwMode="auto">
          <a:xfrm>
            <a:off x="2992202" y="1981398"/>
            <a:ext cx="504056" cy="3065036"/>
          </a:xfrm>
          <a:prstGeom prst="rightBrace">
            <a:avLst>
              <a:gd name="adj1" fmla="val 106596"/>
              <a:gd name="adj2" fmla="val 49170"/>
            </a:avLst>
          </a:prstGeom>
          <a:noFill/>
          <a:ln w="28575"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35" name="Picture 11" descr="D:\Documents And Settings\GQR7802\Local Settings\Temporary Internet Files\Content.IE5\HNYX0581\MC900441310[1].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0239" y="2559594"/>
            <a:ext cx="443568" cy="361318"/>
          </a:xfrm>
          <a:prstGeom prst="rect">
            <a:avLst/>
          </a:prstGeom>
          <a:noFill/>
          <a:ln w="9525">
            <a:noFill/>
            <a:miter lim="800000"/>
            <a:headEnd/>
            <a:tailEnd/>
          </a:ln>
        </p:spPr>
      </p:pic>
      <p:sp>
        <p:nvSpPr>
          <p:cNvPr id="23" name="Text Placeholder 2"/>
          <p:cNvSpPr txBox="1">
            <a:spLocks/>
          </p:cNvSpPr>
          <p:nvPr/>
        </p:nvSpPr>
        <p:spPr>
          <a:xfrm>
            <a:off x="8764161" y="217434"/>
            <a:ext cx="3168352" cy="459043"/>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Annonceur</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6: </a:t>
            </a:r>
            <a:r>
              <a:rPr lang="en-GB" sz="900" kern="0" dirty="0" err="1">
                <a:latin typeface="Calibri" panose="020F0502020204030204" pitchFamily="34" charset="0"/>
                <a:cs typeface="Calibri" panose="020F0502020204030204" pitchFamily="34" charset="0"/>
              </a:rPr>
              <a:t>Fonctionnement</a:t>
            </a:r>
            <a:r>
              <a:rPr lang="en-GB" sz="900" kern="0" dirty="0">
                <a:latin typeface="Calibri" panose="020F0502020204030204" pitchFamily="34" charset="0"/>
                <a:cs typeface="Calibri" panose="020F0502020204030204" pitchFamily="34" charset="0"/>
              </a:rPr>
              <a:t> du </a:t>
            </a: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a:t>
            </a:r>
          </a:p>
        </p:txBody>
      </p:sp>
      <p:sp>
        <p:nvSpPr>
          <p:cNvPr id="19" name="Rounded Rectangle 122"/>
          <p:cNvSpPr>
            <a:spLocks noChangeArrowheads="1"/>
          </p:cNvSpPr>
          <p:nvPr/>
        </p:nvSpPr>
        <p:spPr bwMode="auto">
          <a:xfrm>
            <a:off x="1851531" y="5425616"/>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err="1">
                <a:latin typeface="Arial" panose="020B0604020202020204" pitchFamily="34" charset="0"/>
                <a:cs typeface="Arial" panose="020B0604020202020204" pitchFamily="34" charset="0"/>
              </a:rPr>
              <a:t>début</a:t>
            </a:r>
            <a:r>
              <a:rPr lang="nl-BE" sz="800" dirty="0">
                <a:latin typeface="Arial" panose="020B0604020202020204" pitchFamily="34" charset="0"/>
                <a:cs typeface="Arial" panose="020B0604020202020204" pitchFamily="34" charset="0"/>
              </a:rPr>
              <a:t> des </a:t>
            </a:r>
            <a:r>
              <a:rPr lang="nl-BE" sz="800" dirty="0" err="1">
                <a:latin typeface="Arial" panose="020B0604020202020204" pitchFamily="34" charset="0"/>
                <a:cs typeface="Arial" panose="020B0604020202020204" pitchFamily="34" charset="0"/>
              </a:rPr>
              <a:t>travaux</a:t>
            </a:r>
            <a:endParaRPr lang="nl-BE" sz="800" dirty="0">
              <a:latin typeface="Arial" panose="020B0604020202020204" pitchFamily="34" charset="0"/>
              <a:cs typeface="Arial" panose="020B0604020202020204" pitchFamily="34" charset="0"/>
            </a:endParaRPr>
          </a:p>
        </p:txBody>
      </p:sp>
      <p:pic>
        <p:nvPicPr>
          <p:cNvPr id="24" name="Picture 11" descr="D:\Documents And Settings\GQR7802\Local Settings\Temporary Internet Files\Content.IE5\HNYX0581\MC900441310[1].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30868" y="4446346"/>
            <a:ext cx="443568" cy="361318"/>
          </a:xfrm>
          <a:prstGeom prst="rect">
            <a:avLst/>
          </a:prstGeom>
          <a:noFill/>
          <a:ln w="9525">
            <a:noFill/>
            <a:miter lim="800000"/>
            <a:headEnd/>
            <a:tailEnd/>
          </a:ln>
        </p:spPr>
      </p:pic>
      <p:sp>
        <p:nvSpPr>
          <p:cNvPr id="25" name="Ovaal 21"/>
          <p:cNvSpPr>
            <a:spLocks noChangeAspect="1"/>
          </p:cNvSpPr>
          <p:nvPr/>
        </p:nvSpPr>
        <p:spPr bwMode="auto">
          <a:xfrm>
            <a:off x="839416" y="440891"/>
            <a:ext cx="807461" cy="807461"/>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3200" b="1" dirty="0">
                <a:solidFill>
                  <a:schemeClr val="bg1"/>
                </a:solidFill>
                <a:latin typeface="Arial" charset="0"/>
                <a:cs typeface="Arial" charset="0"/>
              </a:rPr>
              <a:t>6</a:t>
            </a:r>
            <a:endParaRPr lang="nl-BE" sz="3200" b="1" dirty="0">
              <a:solidFill>
                <a:schemeClr val="bg1"/>
              </a:solidFill>
              <a:latin typeface="Arial" charset="0"/>
              <a:cs typeface="Arial" charset="0"/>
            </a:endParaRPr>
          </a:p>
        </p:txBody>
      </p:sp>
      <p:grpSp>
        <p:nvGrpSpPr>
          <p:cNvPr id="26" name="Group 25"/>
          <p:cNvGrpSpPr/>
          <p:nvPr/>
        </p:nvGrpSpPr>
        <p:grpSpPr>
          <a:xfrm>
            <a:off x="3329367" y="3732687"/>
            <a:ext cx="6943096" cy="2559699"/>
            <a:chOff x="1099799" y="1971317"/>
            <a:chExt cx="9522430" cy="3194695"/>
          </a:xfrm>
        </p:grpSpPr>
        <p:sp>
          <p:nvSpPr>
            <p:cNvPr id="27" name="TextBox 26"/>
            <p:cNvSpPr txBox="1"/>
            <p:nvPr/>
          </p:nvSpPr>
          <p:spPr>
            <a:xfrm>
              <a:off x="1099799" y="4130542"/>
              <a:ext cx="900400" cy="345715"/>
            </a:xfrm>
            <a:prstGeom prst="rect">
              <a:avLst/>
            </a:prstGeom>
            <a:noFill/>
          </p:spPr>
          <p:txBody>
            <a:bodyPr wrap="square" rtlCol="0">
              <a:spAutoFit/>
            </a:bodyPr>
            <a:lstStyle/>
            <a:p>
              <a:pPr algn="ctr"/>
              <a:r>
                <a:rPr lang="en-GB" sz="1050" b="1" dirty="0">
                  <a:latin typeface="+mn-lt"/>
                </a:rPr>
                <a:t>A</a:t>
              </a:r>
              <a:r>
                <a:rPr lang="en-GB" sz="1200" dirty="0"/>
                <a:t> </a:t>
              </a:r>
            </a:p>
          </p:txBody>
        </p:sp>
        <p:sp>
          <p:nvSpPr>
            <p:cNvPr id="31" name="TextBox 30"/>
            <p:cNvSpPr txBox="1"/>
            <p:nvPr/>
          </p:nvSpPr>
          <p:spPr>
            <a:xfrm>
              <a:off x="1117936" y="4820297"/>
              <a:ext cx="900400" cy="345715"/>
            </a:xfrm>
            <a:prstGeom prst="rect">
              <a:avLst/>
            </a:prstGeom>
            <a:noFill/>
          </p:spPr>
          <p:txBody>
            <a:bodyPr wrap="square" rtlCol="0">
              <a:spAutoFit/>
            </a:bodyPr>
            <a:lstStyle/>
            <a:p>
              <a:pPr algn="ctr"/>
              <a:r>
                <a:rPr lang="en-GB" sz="1000" b="1" dirty="0">
                  <a:latin typeface="+mn-lt"/>
                </a:rPr>
                <a:t>B</a:t>
              </a:r>
              <a:r>
                <a:rPr lang="en-GB" sz="1200" dirty="0"/>
                <a:t> </a:t>
              </a:r>
            </a:p>
          </p:txBody>
        </p:sp>
        <p:grpSp>
          <p:nvGrpSpPr>
            <p:cNvPr id="36" name="Group 35"/>
            <p:cNvGrpSpPr/>
            <p:nvPr/>
          </p:nvGrpSpPr>
          <p:grpSpPr>
            <a:xfrm>
              <a:off x="3645068" y="1971317"/>
              <a:ext cx="1667777" cy="499368"/>
              <a:chOff x="3960426" y="345489"/>
              <a:chExt cx="1477819" cy="628775"/>
            </a:xfrm>
          </p:grpSpPr>
          <p:sp>
            <p:nvSpPr>
              <p:cNvPr id="62" name="Rectangle 61"/>
              <p:cNvSpPr/>
              <p:nvPr/>
            </p:nvSpPr>
            <p:spPr>
              <a:xfrm>
                <a:off x="3960427" y="375520"/>
                <a:ext cx="1477818" cy="56587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63" name="TextBox 62"/>
              <p:cNvSpPr txBox="1"/>
              <p:nvPr/>
            </p:nvSpPr>
            <p:spPr>
              <a:xfrm>
                <a:off x="3960426" y="345489"/>
                <a:ext cx="1420821" cy="628775"/>
              </a:xfrm>
              <a:prstGeom prst="rect">
                <a:avLst/>
              </a:prstGeom>
              <a:noFill/>
            </p:spPr>
            <p:txBody>
              <a:bodyPr wrap="square" rtlCol="0">
                <a:spAutoFit/>
              </a:bodyPr>
              <a:lstStyle/>
              <a:p>
                <a:pPr algn="ctr"/>
                <a:r>
                  <a:rPr lang="en-GB" sz="1000" b="1" dirty="0">
                    <a:solidFill>
                      <a:schemeClr val="bg1"/>
                    </a:solidFill>
                    <a:latin typeface="+mn-lt"/>
                  </a:rPr>
                  <a:t>ANNONCEUR</a:t>
                </a:r>
              </a:p>
              <a:p>
                <a:pPr algn="ctr"/>
                <a:r>
                  <a:rPr lang="en-GB" sz="1000" b="1" dirty="0">
                    <a:solidFill>
                      <a:schemeClr val="bg1"/>
                    </a:solidFill>
                    <a:latin typeface="+mn-lt"/>
                  </a:rPr>
                  <a:t>ENTREPRENEUR</a:t>
                </a:r>
              </a:p>
            </p:txBody>
          </p:sp>
        </p:grpSp>
        <p:grpSp>
          <p:nvGrpSpPr>
            <p:cNvPr id="37" name="Group 36"/>
            <p:cNvGrpSpPr/>
            <p:nvPr/>
          </p:nvGrpSpPr>
          <p:grpSpPr>
            <a:xfrm>
              <a:off x="1743698" y="2310056"/>
              <a:ext cx="8878531" cy="2742976"/>
              <a:chOff x="1743698" y="2310056"/>
              <a:chExt cx="8878531" cy="2742976"/>
            </a:xfrm>
          </p:grpSpPr>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4431" y="2568735"/>
                <a:ext cx="1786385" cy="1062429"/>
              </a:xfrm>
              <a:prstGeom prst="rect">
                <a:avLst/>
              </a:prstGeom>
            </p:spPr>
          </p:pic>
          <p:cxnSp>
            <p:nvCxnSpPr>
              <p:cNvPr id="44" name="Straight Connector 14"/>
              <p:cNvCxnSpPr/>
              <p:nvPr/>
            </p:nvCxnSpPr>
            <p:spPr bwMode="auto">
              <a:xfrm flipV="1">
                <a:off x="1758705" y="4281620"/>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cxnSp>
            <p:nvCxnSpPr>
              <p:cNvPr id="45" name="Straight Connector 14"/>
              <p:cNvCxnSpPr/>
              <p:nvPr/>
            </p:nvCxnSpPr>
            <p:spPr bwMode="auto">
              <a:xfrm flipV="1">
                <a:off x="1758705" y="4951255"/>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46" name="Chevron 29"/>
              <p:cNvSpPr>
                <a:spLocks noChangeArrowheads="1"/>
              </p:cNvSpPr>
              <p:nvPr/>
            </p:nvSpPr>
            <p:spPr bwMode="auto">
              <a:xfrm>
                <a:off x="2385556" y="4234235"/>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7" name="Chevron 30"/>
              <p:cNvSpPr>
                <a:spLocks noChangeAspect="1"/>
              </p:cNvSpPr>
              <p:nvPr/>
            </p:nvSpPr>
            <p:spPr bwMode="auto">
              <a:xfrm flipH="1">
                <a:off x="2375760" y="4908570"/>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8" name="Oval 63"/>
              <p:cNvSpPr>
                <a:spLocks noChangeArrowheads="1"/>
              </p:cNvSpPr>
              <p:nvPr/>
            </p:nvSpPr>
            <p:spPr bwMode="auto">
              <a:xfrm>
                <a:off x="2862760" y="4247431"/>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9" name="Rectangle 18"/>
              <p:cNvSpPr>
                <a:spLocks noChangeArrowheads="1"/>
              </p:cNvSpPr>
              <p:nvPr/>
            </p:nvSpPr>
            <p:spPr bwMode="auto">
              <a:xfrm>
                <a:off x="9440073" y="4221208"/>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50" name="TextBox 49"/>
              <p:cNvSpPr txBox="1"/>
              <p:nvPr/>
            </p:nvSpPr>
            <p:spPr>
              <a:xfrm>
                <a:off x="1743698" y="3797353"/>
                <a:ext cx="900400" cy="345715"/>
              </a:xfrm>
              <a:prstGeom prst="rect">
                <a:avLst/>
              </a:prstGeom>
              <a:noFill/>
            </p:spPr>
            <p:txBody>
              <a:bodyPr wrap="square" rtlCol="0">
                <a:spAutoFit/>
              </a:bodyPr>
              <a:lstStyle/>
              <a:p>
                <a:r>
                  <a:rPr lang="en-GB" sz="1000" b="1" dirty="0">
                    <a:latin typeface="+mn-lt"/>
                  </a:rPr>
                  <a:t>Namur</a:t>
                </a:r>
                <a:r>
                  <a:rPr lang="en-GB" sz="1200" dirty="0"/>
                  <a:t> </a:t>
                </a:r>
              </a:p>
            </p:txBody>
          </p:sp>
          <p:sp>
            <p:nvSpPr>
              <p:cNvPr id="51" name="TextBox 50"/>
              <p:cNvSpPr txBox="1"/>
              <p:nvPr/>
            </p:nvSpPr>
            <p:spPr>
              <a:xfrm>
                <a:off x="9343667" y="3755696"/>
                <a:ext cx="1278562" cy="345715"/>
              </a:xfrm>
              <a:prstGeom prst="rect">
                <a:avLst/>
              </a:prstGeom>
              <a:noFill/>
            </p:spPr>
            <p:txBody>
              <a:bodyPr wrap="square" rtlCol="0">
                <a:spAutoFit/>
              </a:bodyPr>
              <a:lstStyle/>
              <a:p>
                <a:r>
                  <a:rPr lang="en-GB" sz="1000" b="1" dirty="0">
                    <a:latin typeface="+mn-lt"/>
                  </a:rPr>
                  <a:t>Arlon</a:t>
                </a:r>
                <a:r>
                  <a:rPr lang="en-GB" sz="1200" dirty="0"/>
                  <a:t> </a:t>
                </a:r>
              </a:p>
            </p:txBody>
          </p:sp>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9617" y="2584016"/>
                <a:ext cx="174298" cy="298564"/>
              </a:xfrm>
              <a:prstGeom prst="rect">
                <a:avLst/>
              </a:prstGeom>
            </p:spPr>
          </p:pic>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6151" y="2310056"/>
                <a:ext cx="165063" cy="282744"/>
              </a:xfrm>
              <a:prstGeom prst="rect">
                <a:avLst/>
              </a:prstGeom>
            </p:spPr>
          </p:pic>
          <p:cxnSp>
            <p:nvCxnSpPr>
              <p:cNvPr id="54" name="Straight Arrow Connector 53"/>
              <p:cNvCxnSpPr>
                <a:endCxn id="48" idx="0"/>
              </p:cNvCxnSpPr>
              <p:nvPr/>
            </p:nvCxnSpPr>
            <p:spPr>
              <a:xfrm flipH="1">
                <a:off x="2915942" y="3309426"/>
                <a:ext cx="2638595" cy="93800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826381" y="3309426"/>
                <a:ext cx="3615800" cy="97457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2" idx="3"/>
                <a:endCxn id="53" idx="1"/>
              </p:cNvCxnSpPr>
              <p:nvPr/>
            </p:nvCxnSpPr>
            <p:spPr>
              <a:xfrm flipV="1">
                <a:off x="5723915" y="2451428"/>
                <a:ext cx="1082236" cy="281870"/>
              </a:xfrm>
              <a:prstGeom prst="straightConnector1">
                <a:avLst/>
              </a:prstGeom>
              <a:ln w="19050">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7" name="Picture 56" descr="D:\Documents And Settings\GQR7802\Local Settings\Temporary Internet Files\Content.IE5\HNYX0581\MC900441310[1].png"/>
              <p:cNvPicPr/>
              <p:nvPr/>
            </p:nvPicPr>
            <p:blipFill>
              <a:blip r:embed="rId7" cstate="print"/>
              <a:srcRect/>
              <a:stretch>
                <a:fillRect/>
              </a:stretch>
            </p:blipFill>
            <p:spPr bwMode="auto">
              <a:xfrm>
                <a:off x="6192447" y="2445074"/>
                <a:ext cx="246380" cy="246380"/>
              </a:xfrm>
              <a:prstGeom prst="rect">
                <a:avLst/>
              </a:prstGeom>
              <a:noFill/>
            </p:spPr>
          </p:pic>
          <p:pic>
            <p:nvPicPr>
              <p:cNvPr id="58" name="Picture 57" descr="D:\Documents And Settings\GQR7802\Local Settings\Temporary Internet Files\Content.IE5\HNYX0581\MC900441310[1].png"/>
              <p:cNvPicPr/>
              <p:nvPr/>
            </p:nvPicPr>
            <p:blipFill>
              <a:blip r:embed="rId7" cstate="print"/>
              <a:srcRect/>
              <a:stretch>
                <a:fillRect/>
              </a:stretch>
            </p:blipFill>
            <p:spPr bwMode="auto">
              <a:xfrm>
                <a:off x="4151372" y="3661180"/>
                <a:ext cx="246380" cy="246380"/>
              </a:xfrm>
              <a:prstGeom prst="rect">
                <a:avLst/>
              </a:prstGeom>
              <a:noFill/>
            </p:spPr>
          </p:pic>
          <p:cxnSp>
            <p:nvCxnSpPr>
              <p:cNvPr id="59" name="Straight Arrow Connector 58"/>
              <p:cNvCxnSpPr/>
              <p:nvPr/>
            </p:nvCxnSpPr>
            <p:spPr>
              <a:xfrm flipH="1">
                <a:off x="5829665" y="2768834"/>
                <a:ext cx="847520" cy="29518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0" name="Picture 59" descr="D:\Documents And Settings\GQR7802\Local Settings\Temporary Internet Files\Content.IE5\HNYX0581\MC900441310[1].png"/>
              <p:cNvPicPr/>
              <p:nvPr/>
            </p:nvPicPr>
            <p:blipFill>
              <a:blip r:embed="rId7" cstate="print"/>
              <a:srcRect/>
              <a:stretch>
                <a:fillRect/>
              </a:stretch>
            </p:blipFill>
            <p:spPr bwMode="auto">
              <a:xfrm>
                <a:off x="7703051" y="3726521"/>
                <a:ext cx="246380" cy="246380"/>
              </a:xfrm>
              <a:prstGeom prst="rect">
                <a:avLst/>
              </a:prstGeom>
              <a:noFill/>
            </p:spPr>
          </p:pic>
          <p:pic>
            <p:nvPicPr>
              <p:cNvPr id="61" name="Picture 60" descr="D:\Documents And Settings\GQR7802\Local Settings\Temporary Internet Files\Content.IE5\HNYX0581\MC900441310[1].png"/>
              <p:cNvPicPr/>
              <p:nvPr/>
            </p:nvPicPr>
            <p:blipFill>
              <a:blip r:embed="rId7" cstate="print"/>
              <a:srcRect/>
              <a:stretch>
                <a:fillRect/>
              </a:stretch>
            </p:blipFill>
            <p:spPr bwMode="auto">
              <a:xfrm>
                <a:off x="6185515" y="2775983"/>
                <a:ext cx="246380" cy="246380"/>
              </a:xfrm>
              <a:prstGeom prst="rect">
                <a:avLst/>
              </a:prstGeom>
              <a:noFill/>
            </p:spPr>
          </p:pic>
        </p:grpSp>
        <p:grpSp>
          <p:nvGrpSpPr>
            <p:cNvPr id="38" name="Group 37"/>
            <p:cNvGrpSpPr/>
            <p:nvPr/>
          </p:nvGrpSpPr>
          <p:grpSpPr>
            <a:xfrm>
              <a:off x="1801740" y="2889100"/>
              <a:ext cx="7797236" cy="1417290"/>
              <a:chOff x="1801740" y="2889100"/>
              <a:chExt cx="7797236" cy="1417290"/>
            </a:xfrm>
          </p:grpSpPr>
          <p:pic>
            <p:nvPicPr>
              <p:cNvPr id="39" name="Pictur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21933" y="2889100"/>
                <a:ext cx="296642" cy="700791"/>
              </a:xfrm>
              <a:prstGeom prst="rect">
                <a:avLst/>
              </a:prstGeom>
            </p:spPr>
          </p:pic>
          <p:cxnSp>
            <p:nvCxnSpPr>
              <p:cNvPr id="40" name="Straight Connector 111"/>
              <p:cNvCxnSpPr/>
              <p:nvPr/>
            </p:nvCxnSpPr>
            <p:spPr bwMode="auto">
              <a:xfrm>
                <a:off x="1801740" y="3610971"/>
                <a:ext cx="7797236" cy="0"/>
              </a:xfrm>
              <a:prstGeom prst="line">
                <a:avLst/>
              </a:prstGeom>
              <a:ln>
                <a:solidFill>
                  <a:schemeClr val="accent3"/>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41" name="Rechte verbindingslijn met pijl 102"/>
              <p:cNvCxnSpPr/>
              <p:nvPr/>
            </p:nvCxnSpPr>
            <p:spPr bwMode="auto">
              <a:xfrm>
                <a:off x="6715145" y="3610971"/>
                <a:ext cx="0" cy="695419"/>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42" name="Tekstvak 104"/>
              <p:cNvSpPr txBox="1"/>
              <p:nvPr/>
            </p:nvSpPr>
            <p:spPr bwMode="auto">
              <a:xfrm>
                <a:off x="6431895" y="3811374"/>
                <a:ext cx="865186" cy="307302"/>
              </a:xfrm>
              <a:prstGeom prst="rect">
                <a:avLst/>
              </a:prstGeom>
              <a:noFill/>
              <a:ln w="9525">
                <a:noFill/>
              </a:ln>
            </p:spPr>
            <p:txBody>
              <a:bodyPr>
                <a:spAutoFit/>
              </a:bodyPr>
              <a:lstStyle/>
              <a:p>
                <a:pPr algn="ctr">
                  <a:defRPr/>
                </a:pPr>
                <a:r>
                  <a:rPr lang="nl-BE" sz="1000" dirty="0">
                    <a:solidFill>
                      <a:schemeClr val="accent3"/>
                    </a:solidFill>
                    <a:latin typeface="+mn-lt"/>
                  </a:rPr>
                  <a:t>DS</a:t>
                </a:r>
              </a:p>
            </p:txBody>
          </p:sp>
        </p:grpSp>
      </p:grpSp>
      <p:sp>
        <p:nvSpPr>
          <p:cNvPr id="64" name="Rectangular Callout 50"/>
          <p:cNvSpPr>
            <a:spLocks noChangeArrowheads="1"/>
          </p:cNvSpPr>
          <p:nvPr/>
        </p:nvSpPr>
        <p:spPr bwMode="auto">
          <a:xfrm>
            <a:off x="3999100" y="4200562"/>
            <a:ext cx="2188446" cy="214974"/>
          </a:xfrm>
          <a:prstGeom prst="wedgeRectCallout">
            <a:avLst>
              <a:gd name="adj1" fmla="val 59587"/>
              <a:gd name="adj2" fmla="val 138919"/>
            </a:avLst>
          </a:prstGeom>
          <a:solidFill>
            <a:srgbClr val="92D050"/>
          </a:solidFill>
          <a:ln w="31750" algn="ctr">
            <a:solidFill>
              <a:srgbClr val="92D050"/>
            </a:solidFill>
            <a:round/>
            <a:headEnd/>
            <a:tailEnd/>
          </a:ln>
        </p:spPr>
        <p:txBody>
          <a:bodyPr wrap="none" anchor="ctr"/>
          <a:lstStyle/>
          <a:p>
            <a:pPr algn="ctr"/>
            <a:r>
              <a:rPr lang="en-US" sz="1200" b="1" dirty="0">
                <a:solidFill>
                  <a:schemeClr val="bg1"/>
                </a:solidFill>
                <a:latin typeface="+mn-lt"/>
              </a:rPr>
              <a:t>LES TRAVAUX PEUVENT DÉBUTER</a:t>
            </a:r>
            <a:endParaRPr lang="nl-BE" sz="1050" b="1" dirty="0">
              <a:solidFill>
                <a:schemeClr val="bg1"/>
              </a:solidFill>
              <a:latin typeface="+mn-lt"/>
            </a:endParaRPr>
          </a:p>
        </p:txBody>
      </p:sp>
      <p:sp>
        <p:nvSpPr>
          <p:cNvPr id="65" name="Rounded Rectangle 64"/>
          <p:cNvSpPr/>
          <p:nvPr/>
        </p:nvSpPr>
        <p:spPr bwMode="auto">
          <a:xfrm>
            <a:off x="7490043" y="980336"/>
            <a:ext cx="4316157" cy="1762889"/>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400" dirty="0">
                <a:latin typeface="+mn-lt"/>
              </a:rPr>
              <a:t>Tests de liaison radio </a:t>
            </a:r>
            <a:r>
              <a:rPr lang="en-US" sz="1400" dirty="0" err="1">
                <a:latin typeface="+mn-lt"/>
              </a:rPr>
              <a:t>uniquement</a:t>
            </a:r>
            <a:r>
              <a:rPr lang="en-US" sz="1400" dirty="0">
                <a:latin typeface="+mn-lt"/>
              </a:rPr>
              <a:t> </a:t>
            </a:r>
            <a:r>
              <a:rPr lang="en-US" sz="1400" dirty="0" err="1">
                <a:latin typeface="+mn-lt"/>
              </a:rPr>
              <a:t>si</a:t>
            </a:r>
            <a:r>
              <a:rPr lang="en-US" sz="1400" dirty="0">
                <a:latin typeface="+mn-lt"/>
              </a:rPr>
              <a:t> la communication radio a lieu entre </a:t>
            </a:r>
            <a:r>
              <a:rPr lang="en-US" sz="1400" dirty="0" err="1">
                <a:latin typeface="+mn-lt"/>
              </a:rPr>
              <a:t>l’annonceur</a:t>
            </a:r>
            <a:r>
              <a:rPr lang="en-US" sz="1400" dirty="0">
                <a:latin typeface="+mn-lt"/>
              </a:rPr>
              <a:t> et le personnel aux </a:t>
            </a:r>
            <a:r>
              <a:rPr lang="en-US" sz="1400" dirty="0" err="1">
                <a:latin typeface="+mn-lt"/>
              </a:rPr>
              <a:t>postes</a:t>
            </a:r>
            <a:r>
              <a:rPr lang="en-US" sz="1400" dirty="0">
                <a:latin typeface="+mn-lt"/>
              </a:rPr>
              <a:t> de travail. </a:t>
            </a:r>
            <a:r>
              <a:rPr lang="en-US" sz="1400" dirty="0" err="1">
                <a:latin typeface="+mn-lt"/>
              </a:rPr>
              <a:t>Ces</a:t>
            </a:r>
            <a:r>
              <a:rPr lang="en-US" sz="1400" dirty="0">
                <a:latin typeface="+mn-lt"/>
              </a:rPr>
              <a:t> tests </a:t>
            </a:r>
            <a:r>
              <a:rPr lang="en-US" sz="1400" dirty="0" err="1">
                <a:latin typeface="+mn-lt"/>
              </a:rPr>
              <a:t>doivent</a:t>
            </a:r>
            <a:r>
              <a:rPr lang="en-US" sz="1400" dirty="0">
                <a:latin typeface="+mn-lt"/>
              </a:rPr>
              <a:t> </a:t>
            </a:r>
            <a:r>
              <a:rPr lang="en-US" sz="1400" dirty="0" err="1">
                <a:latin typeface="+mn-lt"/>
              </a:rPr>
              <a:t>être</a:t>
            </a:r>
            <a:r>
              <a:rPr lang="en-US" sz="1400" dirty="0">
                <a:latin typeface="+mn-lt"/>
              </a:rPr>
              <a:t> </a:t>
            </a:r>
            <a:r>
              <a:rPr lang="en-US" sz="1400" dirty="0" err="1">
                <a:latin typeface="+mn-lt"/>
              </a:rPr>
              <a:t>répétés</a:t>
            </a:r>
            <a:r>
              <a:rPr lang="en-US" sz="1400" dirty="0">
                <a:latin typeface="+mn-lt"/>
              </a:rPr>
              <a:t> à </a:t>
            </a:r>
            <a:r>
              <a:rPr lang="en-US" sz="1400" dirty="0" err="1">
                <a:latin typeface="+mn-lt"/>
              </a:rPr>
              <a:t>intervalles</a:t>
            </a:r>
            <a:r>
              <a:rPr lang="en-US" sz="1400" dirty="0">
                <a:latin typeface="+mn-lt"/>
              </a:rPr>
              <a:t> </a:t>
            </a:r>
            <a:r>
              <a:rPr lang="en-US" sz="1400" dirty="0" err="1">
                <a:latin typeface="+mn-lt"/>
              </a:rPr>
              <a:t>réguliers</a:t>
            </a:r>
            <a:r>
              <a:rPr lang="en-US" sz="1400" dirty="0">
                <a:latin typeface="+mn-lt"/>
              </a:rPr>
              <a:t> pendant les </a:t>
            </a:r>
            <a:r>
              <a:rPr lang="en-US" sz="1400" dirty="0" err="1">
                <a:latin typeface="+mn-lt"/>
              </a:rPr>
              <a:t>travaux</a:t>
            </a:r>
            <a:r>
              <a:rPr lang="en-US" sz="1400" dirty="0">
                <a:latin typeface="+mn-lt"/>
              </a:rPr>
              <a:t> </a:t>
            </a:r>
            <a:r>
              <a:rPr lang="en-US" sz="1400" dirty="0" err="1">
                <a:latin typeface="+mn-lt"/>
              </a:rPr>
              <a:t>afin</a:t>
            </a:r>
            <a:r>
              <a:rPr lang="en-US" sz="1400" dirty="0">
                <a:latin typeface="+mn-lt"/>
              </a:rPr>
              <a:t> de </a:t>
            </a:r>
            <a:r>
              <a:rPr lang="en-US" sz="1400" dirty="0" err="1">
                <a:latin typeface="+mn-lt"/>
              </a:rPr>
              <a:t>garantir</a:t>
            </a:r>
            <a:r>
              <a:rPr lang="en-US" sz="1400" dirty="0">
                <a:latin typeface="+mn-lt"/>
              </a:rPr>
              <a:t> </a:t>
            </a:r>
            <a:r>
              <a:rPr lang="en-US" sz="1400" dirty="0" err="1">
                <a:latin typeface="+mn-lt"/>
              </a:rPr>
              <a:t>une</a:t>
            </a:r>
            <a:r>
              <a:rPr lang="en-US" sz="1400" dirty="0">
                <a:latin typeface="+mn-lt"/>
              </a:rPr>
              <a:t> communication radio </a:t>
            </a:r>
            <a:r>
              <a:rPr lang="en-US" sz="1400" dirty="0" err="1">
                <a:latin typeface="+mn-lt"/>
              </a:rPr>
              <a:t>permanente</a:t>
            </a:r>
            <a:r>
              <a:rPr lang="en-US" sz="1400" dirty="0">
                <a:latin typeface="+mn-lt"/>
              </a:rPr>
              <a:t>.</a:t>
            </a:r>
          </a:p>
        </p:txBody>
      </p:sp>
      <p:pic>
        <p:nvPicPr>
          <p:cNvPr id="66"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018875" y="984548"/>
            <a:ext cx="471168" cy="637061"/>
          </a:xfrm>
          <a:prstGeom prst="rect">
            <a:avLst/>
          </a:prstGeom>
          <a:noFill/>
          <a:ln w="9525">
            <a:noFill/>
            <a:miter lim="800000"/>
            <a:headEnd/>
            <a:tailEnd/>
          </a:ln>
        </p:spPr>
      </p:pic>
      <p:sp>
        <p:nvSpPr>
          <p:cNvPr id="67" name="Rectangle 21">
            <a:extLst>
              <a:ext uri="{FF2B5EF4-FFF2-40B4-BE49-F238E27FC236}">
                <a16:creationId xmlns:a16="http://schemas.microsoft.com/office/drawing/2014/main" id="{F2BA07DC-0B2C-4F7D-9D06-768FE3970F84}"/>
              </a:ext>
            </a:extLst>
          </p:cNvPr>
          <p:cNvSpPr>
            <a:spLocks noChangeArrowheads="1"/>
          </p:cNvSpPr>
          <p:nvPr/>
        </p:nvSpPr>
        <p:spPr bwMode="auto">
          <a:xfrm>
            <a:off x="2023842" y="6296608"/>
            <a:ext cx="7191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spcAft>
                <a:spcPts val="600"/>
              </a:spcAft>
              <a:defRPr sz="2000">
                <a:solidFill>
                  <a:schemeClr val="tx1"/>
                </a:solidFill>
                <a:latin typeface="Arial" charset="0"/>
                <a:cs typeface="Arial" charset="0"/>
              </a:defRPr>
            </a:lvl1pPr>
            <a:lvl2pPr marL="742950" indent="-285750" eaLnBrk="0" hangingPunct="0">
              <a:spcAft>
                <a:spcPts val="600"/>
              </a:spcAft>
              <a:buSzPct val="100000"/>
              <a:buFont typeface="Arial" charset="0"/>
              <a:buChar char="•"/>
              <a:defRPr sz="2000">
                <a:solidFill>
                  <a:schemeClr val="tx1"/>
                </a:solidFill>
                <a:latin typeface="Arial" charset="0"/>
                <a:cs typeface="Arial" charset="0"/>
              </a:defRPr>
            </a:lvl2pPr>
            <a:lvl3pPr marL="1143000" indent="-228600" eaLnBrk="0" hangingPunct="0">
              <a:spcAft>
                <a:spcPts val="600"/>
              </a:spcAft>
              <a:buFont typeface="Wingdings" pitchFamily="2" charset="2"/>
              <a:buChar char="à"/>
              <a:defRPr sz="2000">
                <a:solidFill>
                  <a:schemeClr val="tx1"/>
                </a:solidFill>
                <a:latin typeface="Arial" charset="0"/>
                <a:cs typeface="Arial" charset="0"/>
              </a:defRPr>
            </a:lvl3pPr>
            <a:lvl4pPr marL="1600200" indent="-228600" eaLnBrk="0" hangingPunct="0">
              <a:spcAft>
                <a:spcPts val="600"/>
              </a:spcAft>
              <a:buFont typeface="Arial" charset="0"/>
              <a:buChar char="-"/>
              <a:defRPr sz="2000">
                <a:solidFill>
                  <a:schemeClr val="tx1"/>
                </a:solidFill>
                <a:latin typeface="Arial" charset="0"/>
                <a:cs typeface="Arial" charset="0"/>
              </a:defRPr>
            </a:lvl4pPr>
            <a:lvl5pPr marL="2057400" indent="-228600" eaLnBrk="0" hangingPunct="0">
              <a:spcAft>
                <a:spcPts val="600"/>
              </a:spcAft>
              <a:buFont typeface="Arial" charset="0"/>
              <a:buChar char="•"/>
              <a:defRPr sz="2000">
                <a:solidFill>
                  <a:schemeClr val="tx1"/>
                </a:solidFill>
                <a:latin typeface="Arial" charset="0"/>
                <a:cs typeface="Arial" charset="0"/>
              </a:defRPr>
            </a:lvl5pPr>
            <a:lvl6pPr marL="25146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6pPr>
            <a:lvl7pPr marL="29718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7pPr>
            <a:lvl8pPr marL="34290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8pPr>
            <a:lvl9pPr marL="3886200" indent="-228600" eaLnBrk="0" fontAlgn="base" hangingPunct="0">
              <a:spcBef>
                <a:spcPct val="0"/>
              </a:spcBef>
              <a:spcAft>
                <a:spcPts val="600"/>
              </a:spcAft>
              <a:buFont typeface="Arial" charset="0"/>
              <a:buChar char="•"/>
              <a:defRPr sz="2000">
                <a:solidFill>
                  <a:schemeClr val="tx1"/>
                </a:solidFill>
                <a:latin typeface="Arial" charset="0"/>
                <a:cs typeface="Arial" charset="0"/>
              </a:defRPr>
            </a:lvl9pPr>
          </a:lstStyle>
          <a:p>
            <a:pPr algn="ctr" eaLnBrk="1" hangingPunct="1">
              <a:spcAft>
                <a:spcPct val="0"/>
              </a:spcAft>
            </a:pPr>
            <a:r>
              <a:rPr lang="en-US" altLang="en-US" sz="1600" dirty="0">
                <a:solidFill>
                  <a:schemeClr val="accent2"/>
                </a:solidFill>
              </a:rPr>
              <a:t>t</a:t>
            </a:r>
            <a:endParaRPr lang="en-US" altLang="en-US" sz="1100" dirty="0">
              <a:solidFill>
                <a:schemeClr val="accent2"/>
              </a:solidFill>
            </a:endParaRPr>
          </a:p>
        </p:txBody>
      </p:sp>
      <p:pic>
        <p:nvPicPr>
          <p:cNvPr id="3" name="Picture 2">
            <a:extLst>
              <a:ext uri="{FF2B5EF4-FFF2-40B4-BE49-F238E27FC236}">
                <a16:creationId xmlns:a16="http://schemas.microsoft.com/office/drawing/2014/main" id="{FB86A834-2D5D-4163-9F11-BDE7E24BFD4A}"/>
              </a:ext>
            </a:extLst>
          </p:cNvPr>
          <p:cNvPicPr>
            <a:picLocks noChangeAspect="1"/>
          </p:cNvPicPr>
          <p:nvPr/>
        </p:nvPicPr>
        <p:blipFill>
          <a:blip r:embed="rId10"/>
          <a:stretch>
            <a:fillRect/>
          </a:stretch>
        </p:blipFill>
        <p:spPr>
          <a:xfrm>
            <a:off x="8378446" y="3901824"/>
            <a:ext cx="561541" cy="469861"/>
          </a:xfrm>
          <a:prstGeom prst="rect">
            <a:avLst/>
          </a:prstGeom>
        </p:spPr>
      </p:pic>
    </p:spTree>
    <p:extLst>
      <p:ext uri="{BB962C8B-B14F-4D97-AF65-F5344CB8AC3E}">
        <p14:creationId xmlns:p14="http://schemas.microsoft.com/office/powerpoint/2010/main" val="2082304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2064521" y="2106347"/>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8" name="Straight Arrow Connector 135"/>
          <p:cNvCxnSpPr>
            <a:cxnSpLocks noChangeShapeType="1"/>
            <a:endCxn id="9" idx="0"/>
          </p:cNvCxnSpPr>
          <p:nvPr/>
        </p:nvCxnSpPr>
        <p:spPr bwMode="auto">
          <a:xfrm>
            <a:off x="2067065" y="913518"/>
            <a:ext cx="9525" cy="730866"/>
          </a:xfrm>
          <a:prstGeom prst="straightConnector1">
            <a:avLst/>
          </a:prstGeom>
          <a:noFill/>
          <a:ln w="12700" algn="ctr">
            <a:solidFill>
              <a:schemeClr val="accent1"/>
            </a:solidFill>
            <a:prstDash val="dash"/>
            <a:round/>
            <a:headEnd/>
            <a:tailEnd type="none" w="med" len="med"/>
          </a:ln>
        </p:spPr>
      </p:cxnSp>
      <p:sp>
        <p:nvSpPr>
          <p:cNvPr id="9" name="Rounded Rectangle 122"/>
          <p:cNvSpPr>
            <a:spLocks noChangeArrowheads="1"/>
          </p:cNvSpPr>
          <p:nvPr/>
        </p:nvSpPr>
        <p:spPr bwMode="auto">
          <a:xfrm>
            <a:off x="1725752" y="1644384"/>
            <a:ext cx="701675" cy="461962"/>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800" dirty="0" err="1">
                <a:latin typeface="Arial" panose="020B0604020202020204" pitchFamily="34" charset="0"/>
                <a:cs typeface="Arial" panose="020B0604020202020204" pitchFamily="34" charset="0"/>
              </a:rPr>
              <a:t>alarme</a:t>
            </a:r>
            <a:endParaRPr lang="nl-BE" sz="900" dirty="0">
              <a:latin typeface="Arial" panose="020B0604020202020204" pitchFamily="34" charset="0"/>
              <a:cs typeface="Arial" panose="020B0604020202020204" pitchFamily="34" charset="0"/>
            </a:endParaRPr>
          </a:p>
        </p:txBody>
      </p:sp>
      <p:cxnSp>
        <p:nvCxnSpPr>
          <p:cNvPr id="10" name="Straight Arrow Connector 135"/>
          <p:cNvCxnSpPr>
            <a:cxnSpLocks noChangeShapeType="1"/>
          </p:cNvCxnSpPr>
          <p:nvPr/>
        </p:nvCxnSpPr>
        <p:spPr bwMode="auto">
          <a:xfrm>
            <a:off x="2067064" y="2333528"/>
            <a:ext cx="4762" cy="365433"/>
          </a:xfrm>
          <a:prstGeom prst="straightConnector1">
            <a:avLst/>
          </a:prstGeom>
          <a:noFill/>
          <a:ln w="12700" algn="ctr">
            <a:solidFill>
              <a:schemeClr val="accent1"/>
            </a:solidFill>
            <a:prstDash val="dash"/>
            <a:round/>
            <a:headEnd/>
            <a:tailEnd type="none" w="med" len="med"/>
          </a:ln>
        </p:spPr>
      </p:cxnSp>
      <p:cxnSp>
        <p:nvCxnSpPr>
          <p:cNvPr id="11" name="Straight Connector 10"/>
          <p:cNvCxnSpPr/>
          <p:nvPr/>
        </p:nvCxnSpPr>
        <p:spPr bwMode="auto">
          <a:xfrm>
            <a:off x="2076589" y="1387582"/>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19" name="Straight Connector 18"/>
          <p:cNvCxnSpPr/>
          <p:nvPr/>
        </p:nvCxnSpPr>
        <p:spPr bwMode="auto">
          <a:xfrm>
            <a:off x="2064521" y="5390448"/>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20" name="Straight Arrow Connector 135"/>
          <p:cNvCxnSpPr>
            <a:cxnSpLocks noChangeShapeType="1"/>
            <a:endCxn id="21" idx="0"/>
          </p:cNvCxnSpPr>
          <p:nvPr/>
        </p:nvCxnSpPr>
        <p:spPr bwMode="auto">
          <a:xfrm>
            <a:off x="2067065" y="4197619"/>
            <a:ext cx="22552" cy="730866"/>
          </a:xfrm>
          <a:prstGeom prst="straightConnector1">
            <a:avLst/>
          </a:prstGeom>
          <a:noFill/>
          <a:ln w="12700" algn="ctr">
            <a:solidFill>
              <a:schemeClr val="accent1"/>
            </a:solidFill>
            <a:prstDash val="dash"/>
            <a:round/>
            <a:headEnd/>
            <a:tailEnd type="none" w="med" len="med"/>
          </a:ln>
        </p:spPr>
      </p:cxnSp>
      <p:sp>
        <p:nvSpPr>
          <p:cNvPr id="21" name="Rounded Rectangle 122"/>
          <p:cNvSpPr>
            <a:spLocks noChangeArrowheads="1"/>
          </p:cNvSpPr>
          <p:nvPr/>
        </p:nvSpPr>
        <p:spPr bwMode="auto">
          <a:xfrm>
            <a:off x="1559496" y="4928485"/>
            <a:ext cx="1060241" cy="491324"/>
          </a:xfrm>
          <a:prstGeom prst="roundRect">
            <a:avLst>
              <a:gd name="adj" fmla="val 16667"/>
            </a:avLst>
          </a:prstGeom>
          <a:solidFill>
            <a:schemeClr val="bg1"/>
          </a:solidFill>
          <a:ln w="31750" algn="ctr">
            <a:solidFill>
              <a:schemeClr val="accent1"/>
            </a:solidFill>
            <a:round/>
            <a:headEnd/>
            <a:tailEnd/>
          </a:ln>
        </p:spPr>
        <p:txBody>
          <a:bodyPr lIns="36000" rIns="36000" anchor="ctr"/>
          <a:lstStyle/>
          <a:p>
            <a:pPr algn="ctr"/>
            <a:r>
              <a:rPr lang="nl-BE" sz="800" dirty="0">
                <a:latin typeface="Arial" panose="020B0604020202020204" pitchFamily="34" charset="0"/>
                <a:cs typeface="Arial" panose="020B0604020202020204" pitchFamily="34" charset="0"/>
              </a:rPr>
              <a:t>mise à </a:t>
            </a:r>
            <a:r>
              <a:rPr lang="nl-BE" sz="800" dirty="0" err="1">
                <a:latin typeface="Arial" panose="020B0604020202020204" pitchFamily="34" charset="0"/>
                <a:cs typeface="Arial" panose="020B0604020202020204" pitchFamily="34" charset="0"/>
              </a:rPr>
              <a:t>l’arrêt</a:t>
            </a:r>
            <a:r>
              <a:rPr lang="nl-BE" sz="800" dirty="0">
                <a:latin typeface="Arial" panose="020B0604020202020204" pitchFamily="34" charset="0"/>
                <a:cs typeface="Arial" panose="020B0604020202020204" pitchFamily="34" charset="0"/>
              </a:rPr>
              <a:t> des </a:t>
            </a:r>
            <a:r>
              <a:rPr lang="nl-BE" sz="800" dirty="0" err="1">
                <a:latin typeface="Arial" panose="020B0604020202020204" pitchFamily="34" charset="0"/>
                <a:cs typeface="Arial" panose="020B0604020202020204" pitchFamily="34" charset="0"/>
              </a:rPr>
              <a:t>activités</a:t>
            </a:r>
            <a:r>
              <a:rPr lang="nl-BE" sz="800" dirty="0">
                <a:latin typeface="Arial" panose="020B0604020202020204" pitchFamily="34" charset="0"/>
                <a:cs typeface="Arial" panose="020B0604020202020204" pitchFamily="34" charset="0"/>
              </a:rPr>
              <a:t> </a:t>
            </a:r>
            <a:r>
              <a:rPr lang="nl-BE" sz="800" dirty="0" err="1">
                <a:latin typeface="Arial" panose="020B0604020202020204" pitchFamily="34" charset="0"/>
                <a:cs typeface="Arial" panose="020B0604020202020204" pitchFamily="34" charset="0"/>
              </a:rPr>
              <a:t>pouvant</a:t>
            </a:r>
            <a:r>
              <a:rPr lang="nl-BE" sz="800" dirty="0">
                <a:latin typeface="Arial" panose="020B0604020202020204" pitchFamily="34" charset="0"/>
                <a:cs typeface="Arial" panose="020B0604020202020204" pitchFamily="34" charset="0"/>
              </a:rPr>
              <a:t> </a:t>
            </a:r>
            <a:r>
              <a:rPr lang="nl-BE" sz="800" dirty="0" err="1">
                <a:latin typeface="Arial" panose="020B0604020202020204" pitchFamily="34" charset="0"/>
                <a:cs typeface="Arial" panose="020B0604020202020204" pitchFamily="34" charset="0"/>
              </a:rPr>
              <a:t>provoquer</a:t>
            </a:r>
            <a:r>
              <a:rPr lang="nl-BE" sz="800" dirty="0">
                <a:latin typeface="Arial" panose="020B0604020202020204" pitchFamily="34" charset="0"/>
                <a:cs typeface="Arial" panose="020B0604020202020204" pitchFamily="34" charset="0"/>
              </a:rPr>
              <a:t> </a:t>
            </a:r>
            <a:r>
              <a:rPr lang="nl-BE" sz="800" dirty="0" err="1">
                <a:latin typeface="Arial" panose="020B0604020202020204" pitchFamily="34" charset="0"/>
                <a:cs typeface="Arial" panose="020B0604020202020204" pitchFamily="34" charset="0"/>
              </a:rPr>
              <a:t>un</a:t>
            </a:r>
            <a:r>
              <a:rPr lang="nl-BE" sz="800" dirty="0">
                <a:latin typeface="Arial" panose="020B0604020202020204" pitchFamily="34" charset="0"/>
                <a:cs typeface="Arial" panose="020B0604020202020204" pitchFamily="34" charset="0"/>
              </a:rPr>
              <a:t> </a:t>
            </a:r>
            <a:r>
              <a:rPr lang="nl-BE" sz="800" dirty="0" err="1">
                <a:latin typeface="Arial" panose="020B0604020202020204" pitchFamily="34" charset="0"/>
                <a:cs typeface="Arial" panose="020B0604020202020204" pitchFamily="34" charset="0"/>
              </a:rPr>
              <a:t>risque</a:t>
            </a:r>
            <a:r>
              <a:rPr lang="nl-BE" sz="800" dirty="0">
                <a:latin typeface="Arial" panose="020B0604020202020204" pitchFamily="34" charset="0"/>
                <a:cs typeface="Arial" panose="020B0604020202020204" pitchFamily="34" charset="0"/>
              </a:rPr>
              <a:t> </a:t>
            </a:r>
            <a:r>
              <a:rPr lang="nl-BE" sz="800" dirty="0" err="1">
                <a:latin typeface="Arial" panose="020B0604020202020204" pitchFamily="34" charset="0"/>
                <a:cs typeface="Arial" panose="020B0604020202020204" pitchFamily="34" charset="0"/>
              </a:rPr>
              <a:t>d’empiètement</a:t>
            </a:r>
            <a:r>
              <a:rPr lang="nl-BE" sz="800" dirty="0">
                <a:latin typeface="Arial" panose="020B0604020202020204" pitchFamily="34" charset="0"/>
                <a:cs typeface="Arial" panose="020B0604020202020204" pitchFamily="34" charset="0"/>
              </a:rPr>
              <a:t>.</a:t>
            </a:r>
          </a:p>
        </p:txBody>
      </p:sp>
      <p:cxnSp>
        <p:nvCxnSpPr>
          <p:cNvPr id="22" name="Straight Arrow Connector 135"/>
          <p:cNvCxnSpPr>
            <a:cxnSpLocks noChangeShapeType="1"/>
          </p:cNvCxnSpPr>
          <p:nvPr/>
        </p:nvCxnSpPr>
        <p:spPr bwMode="auto">
          <a:xfrm>
            <a:off x="2067064" y="5617629"/>
            <a:ext cx="4762" cy="365433"/>
          </a:xfrm>
          <a:prstGeom prst="straightConnector1">
            <a:avLst/>
          </a:prstGeom>
          <a:noFill/>
          <a:ln w="12700" algn="ctr">
            <a:solidFill>
              <a:schemeClr val="accent1"/>
            </a:solidFill>
            <a:prstDash val="dash"/>
            <a:round/>
            <a:headEnd/>
            <a:tailEnd type="none" w="med" len="med"/>
          </a:ln>
        </p:spPr>
      </p:cxnSp>
      <p:cxnSp>
        <p:nvCxnSpPr>
          <p:cNvPr id="23" name="Straight Connector 22"/>
          <p:cNvCxnSpPr/>
          <p:nvPr/>
        </p:nvCxnSpPr>
        <p:spPr bwMode="auto">
          <a:xfrm>
            <a:off x="2076589" y="4671683"/>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26" name="Text Placeholder 2"/>
          <p:cNvSpPr txBox="1">
            <a:spLocks/>
          </p:cNvSpPr>
          <p:nvPr/>
        </p:nvSpPr>
        <p:spPr>
          <a:xfrm>
            <a:off x="8830391" y="258491"/>
            <a:ext cx="3096344"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Annonceur</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6: </a:t>
            </a:r>
            <a:r>
              <a:rPr lang="en-GB" sz="900" kern="0" dirty="0" err="1">
                <a:latin typeface="Calibri" panose="020F0502020204030204" pitchFamily="34" charset="0"/>
                <a:cs typeface="Calibri" panose="020F0502020204030204" pitchFamily="34" charset="0"/>
              </a:rPr>
              <a:t>Fonctionnement</a:t>
            </a:r>
            <a:r>
              <a:rPr lang="en-GB" sz="900" kern="0" dirty="0">
                <a:latin typeface="Calibri" panose="020F0502020204030204" pitchFamily="34" charset="0"/>
                <a:cs typeface="Calibri" panose="020F0502020204030204" pitchFamily="34" charset="0"/>
              </a:rPr>
              <a:t> du </a:t>
            </a: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a:t>
            </a:r>
          </a:p>
        </p:txBody>
      </p:sp>
      <p:sp>
        <p:nvSpPr>
          <p:cNvPr id="28" name="TextBox 27"/>
          <p:cNvSpPr txBox="1"/>
          <p:nvPr/>
        </p:nvSpPr>
        <p:spPr>
          <a:xfrm>
            <a:off x="3348066" y="2800690"/>
            <a:ext cx="7247489" cy="738664"/>
          </a:xfrm>
          <a:prstGeom prst="rect">
            <a:avLst/>
          </a:prstGeom>
          <a:ln w="9525">
            <a:solidFill>
              <a:srgbClr val="FF0000"/>
            </a:solidFill>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1400" dirty="0" err="1"/>
              <a:t>Lorsque</a:t>
            </a:r>
            <a:r>
              <a:rPr lang="en-US" sz="1400" dirty="0"/>
              <a:t> </a:t>
            </a:r>
            <a:r>
              <a:rPr lang="en-US" sz="1400" dirty="0" err="1"/>
              <a:t>l’annonceur</a:t>
            </a:r>
            <a:r>
              <a:rPr lang="en-US" sz="1400" dirty="0"/>
              <a:t> </a:t>
            </a:r>
            <a:r>
              <a:rPr lang="en-US" sz="1400" dirty="0" err="1"/>
              <a:t>donne</a:t>
            </a:r>
            <a:r>
              <a:rPr lang="en-US" sz="1400" dirty="0"/>
              <a:t> </a:t>
            </a:r>
            <a:r>
              <a:rPr lang="en-US" sz="1400" dirty="0" err="1"/>
              <a:t>l’alarme</a:t>
            </a:r>
            <a:r>
              <a:rPr lang="en-US" sz="1400" dirty="0"/>
              <a:t>, le personnel aux </a:t>
            </a:r>
            <a:r>
              <a:rPr lang="en-US" sz="1400" dirty="0" err="1"/>
              <a:t>postes</a:t>
            </a:r>
            <a:r>
              <a:rPr lang="en-US" sz="1400" dirty="0"/>
              <a:t> de travail </a:t>
            </a:r>
            <a:r>
              <a:rPr lang="en-US" sz="1400" dirty="0" err="1"/>
              <a:t>arrète</a:t>
            </a:r>
            <a:r>
              <a:rPr lang="en-US" sz="1400" dirty="0"/>
              <a:t> </a:t>
            </a:r>
            <a:r>
              <a:rPr lang="en-US" sz="1400" dirty="0" err="1"/>
              <a:t>immédiatement</a:t>
            </a:r>
            <a:r>
              <a:rPr lang="en-US" sz="1400" dirty="0"/>
              <a:t> </a:t>
            </a:r>
            <a:r>
              <a:rPr lang="en-US" sz="1400" dirty="0" err="1"/>
              <a:t>tous</a:t>
            </a:r>
            <a:r>
              <a:rPr lang="en-US" sz="1400" dirty="0"/>
              <a:t> les </a:t>
            </a:r>
            <a:r>
              <a:rPr lang="en-US" sz="1400" dirty="0" err="1"/>
              <a:t>activités</a:t>
            </a:r>
            <a:r>
              <a:rPr lang="en-US" sz="1400" dirty="0"/>
              <a:t> </a:t>
            </a:r>
            <a:r>
              <a:rPr lang="fr-BE" sz="1400" dirty="0" err="1"/>
              <a:t>présentants</a:t>
            </a:r>
            <a:r>
              <a:rPr lang="fr-BE" sz="1400" dirty="0"/>
              <a:t> un risque d’empiètement</a:t>
            </a:r>
            <a:r>
              <a:rPr lang="en-US" sz="1400" dirty="0"/>
              <a:t>. Dans la </a:t>
            </a:r>
            <a:r>
              <a:rPr lang="en-US" sz="1400" dirty="0" err="1"/>
              <a:t>mesure</a:t>
            </a:r>
            <a:r>
              <a:rPr lang="en-US" sz="1400" dirty="0"/>
              <a:t> du possible, </a:t>
            </a:r>
            <a:r>
              <a:rPr lang="en-US" sz="1400" dirty="0" err="1"/>
              <a:t>l’engin</a:t>
            </a:r>
            <a:r>
              <a:rPr lang="en-US" sz="1400" dirty="0"/>
              <a:t> de travaux sera </a:t>
            </a:r>
            <a:r>
              <a:rPr lang="en-US" sz="1400" dirty="0" err="1"/>
              <a:t>placé</a:t>
            </a:r>
            <a:r>
              <a:rPr lang="en-US" sz="1400" dirty="0"/>
              <a:t> </a:t>
            </a:r>
            <a:r>
              <a:rPr lang="en-US" sz="1400" dirty="0" err="1"/>
              <a:t>parallèlement</a:t>
            </a:r>
            <a:r>
              <a:rPr lang="en-US" sz="1400" dirty="0"/>
              <a:t> à la </a:t>
            </a:r>
            <a:r>
              <a:rPr lang="en-US" sz="1400" dirty="0" err="1"/>
              <a:t>voie</a:t>
            </a:r>
            <a:r>
              <a:rPr lang="en-US" sz="1400" dirty="0"/>
              <a:t>, bras de travail au sol. </a:t>
            </a:r>
          </a:p>
        </p:txBody>
      </p:sp>
      <p:pic>
        <p:nvPicPr>
          <p:cNvPr id="6" name="Picture 5"/>
          <p:cNvPicPr>
            <a:picLocks noChangeAspect="1"/>
          </p:cNvPicPr>
          <p:nvPr/>
        </p:nvPicPr>
        <p:blipFill>
          <a:blip r:embed="rId2"/>
          <a:stretch>
            <a:fillRect/>
          </a:stretch>
        </p:blipFill>
        <p:spPr>
          <a:xfrm>
            <a:off x="2707684" y="3022792"/>
            <a:ext cx="469433" cy="640135"/>
          </a:xfrm>
          <a:prstGeom prst="rect">
            <a:avLst/>
          </a:prstGeom>
        </p:spPr>
      </p:pic>
      <p:sp>
        <p:nvSpPr>
          <p:cNvPr id="3" name="Rectangle 2"/>
          <p:cNvSpPr/>
          <p:nvPr/>
        </p:nvSpPr>
        <p:spPr>
          <a:xfrm>
            <a:off x="1596444" y="3890108"/>
            <a:ext cx="6096000" cy="338554"/>
          </a:xfrm>
          <a:prstGeom prst="rect">
            <a:avLst/>
          </a:prstGeom>
        </p:spPr>
        <p:txBody>
          <a:bodyPr>
            <a:spAutoFit/>
          </a:bodyPr>
          <a:lstStyle/>
          <a:p>
            <a:pPr algn="ctr"/>
            <a:r>
              <a:rPr lang="en-GB" sz="800" b="1" dirty="0">
                <a:solidFill>
                  <a:schemeClr val="bg1"/>
                </a:solidFill>
              </a:rPr>
              <a:t>AANKONDIGER</a:t>
            </a:r>
          </a:p>
          <a:p>
            <a:pPr algn="ctr"/>
            <a:r>
              <a:rPr lang="en-GB" sz="800" b="1" dirty="0">
                <a:solidFill>
                  <a:schemeClr val="bg1"/>
                </a:solidFill>
              </a:rPr>
              <a:t>AANEMER</a:t>
            </a:r>
          </a:p>
        </p:txBody>
      </p:sp>
      <p:grpSp>
        <p:nvGrpSpPr>
          <p:cNvPr id="24" name="Group 23"/>
          <p:cNvGrpSpPr/>
          <p:nvPr/>
        </p:nvGrpSpPr>
        <p:grpSpPr>
          <a:xfrm>
            <a:off x="2279576" y="338511"/>
            <a:ext cx="7308680" cy="2450048"/>
            <a:chOff x="1099799" y="1975225"/>
            <a:chExt cx="9453219" cy="3177621"/>
          </a:xfrm>
        </p:grpSpPr>
        <p:sp>
          <p:nvSpPr>
            <p:cNvPr id="25" name="Rectangular Callout 50"/>
            <p:cNvSpPr>
              <a:spLocks noChangeArrowheads="1"/>
            </p:cNvSpPr>
            <p:nvPr/>
          </p:nvSpPr>
          <p:spPr bwMode="auto">
            <a:xfrm>
              <a:off x="4404445" y="2639527"/>
              <a:ext cx="837901" cy="232081"/>
            </a:xfrm>
            <a:prstGeom prst="wedgeRectCallout">
              <a:avLst>
                <a:gd name="adj1" fmla="val 78548"/>
                <a:gd name="adj2" fmla="val 73756"/>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a:solidFill>
                    <a:schemeClr val="bg1"/>
                  </a:solidFill>
                  <a:latin typeface="+mn-lt"/>
                </a:rPr>
                <a:t>ALARME!</a:t>
              </a:r>
              <a:endParaRPr lang="nl-BE" altLang="en-US" sz="1200" b="1" dirty="0">
                <a:solidFill>
                  <a:schemeClr val="bg1"/>
                </a:solidFill>
                <a:latin typeface="+mn-lt"/>
              </a:endParaRPr>
            </a:p>
          </p:txBody>
        </p:sp>
        <p:sp>
          <p:nvSpPr>
            <p:cNvPr id="27" name="Rectangular Callout 50"/>
            <p:cNvSpPr>
              <a:spLocks noChangeArrowheads="1"/>
            </p:cNvSpPr>
            <p:nvPr/>
          </p:nvSpPr>
          <p:spPr bwMode="auto">
            <a:xfrm>
              <a:off x="2803107" y="2974849"/>
              <a:ext cx="2104112" cy="266281"/>
            </a:xfrm>
            <a:prstGeom prst="wedgeRectCallout">
              <a:avLst>
                <a:gd name="adj1" fmla="val 75050"/>
                <a:gd name="adj2" fmla="val -9290"/>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a:solidFill>
                    <a:schemeClr val="bg1"/>
                  </a:solidFill>
                  <a:latin typeface="+mn-lt"/>
                </a:rPr>
                <a:t>ARRÊTER LES TRAVAUX</a:t>
              </a:r>
              <a:endParaRPr lang="nl-BE" altLang="en-US" sz="1200" b="1" dirty="0">
                <a:solidFill>
                  <a:schemeClr val="bg1"/>
                </a:solidFill>
                <a:latin typeface="+mn-lt"/>
              </a:endParaRPr>
            </a:p>
          </p:txBody>
        </p:sp>
        <p:grpSp>
          <p:nvGrpSpPr>
            <p:cNvPr id="30" name="Group 29"/>
            <p:cNvGrpSpPr/>
            <p:nvPr/>
          </p:nvGrpSpPr>
          <p:grpSpPr>
            <a:xfrm>
              <a:off x="1099799" y="1975225"/>
              <a:ext cx="9453219" cy="3177621"/>
              <a:chOff x="1099799" y="1975225"/>
              <a:chExt cx="9453219" cy="3177621"/>
            </a:xfrm>
          </p:grpSpPr>
          <p:sp>
            <p:nvSpPr>
              <p:cNvPr id="31" name="TextBox 30"/>
              <p:cNvSpPr txBox="1"/>
              <p:nvPr/>
            </p:nvSpPr>
            <p:spPr>
              <a:xfrm>
                <a:off x="1099799" y="4130542"/>
                <a:ext cx="900400" cy="359258"/>
              </a:xfrm>
              <a:prstGeom prst="rect">
                <a:avLst/>
              </a:prstGeom>
              <a:noFill/>
            </p:spPr>
            <p:txBody>
              <a:bodyPr wrap="square" rtlCol="0">
                <a:spAutoFit/>
              </a:bodyPr>
              <a:lstStyle/>
              <a:p>
                <a:pPr algn="ctr"/>
                <a:r>
                  <a:rPr lang="en-GB" sz="1000" b="1" dirty="0">
                    <a:latin typeface="+mn-lt"/>
                  </a:rPr>
                  <a:t>A</a:t>
                </a:r>
                <a:r>
                  <a:rPr lang="en-GB" sz="1200" dirty="0"/>
                  <a:t> </a:t>
                </a:r>
              </a:p>
            </p:txBody>
          </p:sp>
          <p:sp>
            <p:nvSpPr>
              <p:cNvPr id="32" name="TextBox 31"/>
              <p:cNvSpPr txBox="1"/>
              <p:nvPr/>
            </p:nvSpPr>
            <p:spPr>
              <a:xfrm>
                <a:off x="1110089" y="4793589"/>
                <a:ext cx="900400" cy="359257"/>
              </a:xfrm>
              <a:prstGeom prst="rect">
                <a:avLst/>
              </a:prstGeom>
              <a:noFill/>
            </p:spPr>
            <p:txBody>
              <a:bodyPr wrap="square" rtlCol="0">
                <a:spAutoFit/>
              </a:bodyPr>
              <a:lstStyle/>
              <a:p>
                <a:pPr algn="ctr"/>
                <a:r>
                  <a:rPr lang="en-GB" sz="1000" b="1" dirty="0">
                    <a:latin typeface="+mn-lt"/>
                  </a:rPr>
                  <a:t>B</a:t>
                </a:r>
                <a:r>
                  <a:rPr lang="en-GB" sz="1200" dirty="0"/>
                  <a:t> </a:t>
                </a:r>
              </a:p>
            </p:txBody>
          </p:sp>
          <p:grpSp>
            <p:nvGrpSpPr>
              <p:cNvPr id="33" name="Group 32"/>
              <p:cNvGrpSpPr/>
              <p:nvPr/>
            </p:nvGrpSpPr>
            <p:grpSpPr>
              <a:xfrm>
                <a:off x="3645069" y="1975225"/>
                <a:ext cx="1667776" cy="479010"/>
                <a:chOff x="3960427" y="350410"/>
                <a:chExt cx="1477818" cy="603142"/>
              </a:xfrm>
            </p:grpSpPr>
            <p:sp>
              <p:nvSpPr>
                <p:cNvPr id="59" name="Rectangle 58"/>
                <p:cNvSpPr/>
                <p:nvPr/>
              </p:nvSpPr>
              <p:spPr>
                <a:xfrm>
                  <a:off x="3960427" y="375520"/>
                  <a:ext cx="1477818" cy="56587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60" name="TextBox 59"/>
                <p:cNvSpPr txBox="1"/>
                <p:nvPr/>
              </p:nvSpPr>
              <p:spPr>
                <a:xfrm>
                  <a:off x="4016230" y="350410"/>
                  <a:ext cx="1382714" cy="603142"/>
                </a:xfrm>
                <a:prstGeom prst="rect">
                  <a:avLst/>
                </a:prstGeom>
                <a:noFill/>
              </p:spPr>
              <p:txBody>
                <a:bodyPr wrap="square" rtlCol="0">
                  <a:spAutoFit/>
                </a:bodyPr>
                <a:lstStyle/>
                <a:p>
                  <a:pPr algn="ctr"/>
                  <a:r>
                    <a:rPr lang="en-GB" sz="900" b="1" dirty="0">
                      <a:solidFill>
                        <a:schemeClr val="bg1"/>
                      </a:solidFill>
                      <a:latin typeface="+mn-lt"/>
                    </a:rPr>
                    <a:t>ANNONCEUR</a:t>
                  </a:r>
                </a:p>
                <a:p>
                  <a:pPr algn="ctr"/>
                  <a:r>
                    <a:rPr lang="en-GB" sz="900" b="1" dirty="0">
                      <a:solidFill>
                        <a:schemeClr val="bg1"/>
                      </a:solidFill>
                      <a:latin typeface="+mn-lt"/>
                    </a:rPr>
                    <a:t>ENTREPRENEUR</a:t>
                  </a:r>
                </a:p>
              </p:txBody>
            </p:sp>
          </p:grpSp>
          <p:grpSp>
            <p:nvGrpSpPr>
              <p:cNvPr id="34" name="Group 33"/>
              <p:cNvGrpSpPr/>
              <p:nvPr/>
            </p:nvGrpSpPr>
            <p:grpSpPr>
              <a:xfrm>
                <a:off x="1682161" y="2310056"/>
                <a:ext cx="8870857" cy="2742976"/>
                <a:chOff x="1682161" y="2310056"/>
                <a:chExt cx="8870857" cy="2742976"/>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431" y="2568735"/>
                  <a:ext cx="1786385" cy="1062429"/>
                </a:xfrm>
                <a:prstGeom prst="rect">
                  <a:avLst/>
                </a:prstGeom>
              </p:spPr>
            </p:pic>
            <p:cxnSp>
              <p:nvCxnSpPr>
                <p:cNvPr id="41" name="Straight Connector 14"/>
                <p:cNvCxnSpPr/>
                <p:nvPr/>
              </p:nvCxnSpPr>
              <p:spPr bwMode="auto">
                <a:xfrm flipV="1">
                  <a:off x="1758705" y="4281620"/>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cxnSp>
              <p:nvCxnSpPr>
                <p:cNvPr id="42" name="Straight Connector 14"/>
                <p:cNvCxnSpPr/>
                <p:nvPr/>
              </p:nvCxnSpPr>
              <p:spPr bwMode="auto">
                <a:xfrm flipV="1">
                  <a:off x="1758705" y="4951255"/>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43" name="Chevron 29"/>
                <p:cNvSpPr>
                  <a:spLocks noChangeArrowheads="1"/>
                </p:cNvSpPr>
                <p:nvPr/>
              </p:nvSpPr>
              <p:spPr bwMode="auto">
                <a:xfrm>
                  <a:off x="2385556" y="4234235"/>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4" name="Chevron 30"/>
                <p:cNvSpPr>
                  <a:spLocks noChangeAspect="1"/>
                </p:cNvSpPr>
                <p:nvPr/>
              </p:nvSpPr>
              <p:spPr bwMode="auto">
                <a:xfrm flipH="1">
                  <a:off x="2375760" y="4908570"/>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5" name="Oval 63"/>
                <p:cNvSpPr>
                  <a:spLocks noChangeArrowheads="1"/>
                </p:cNvSpPr>
                <p:nvPr/>
              </p:nvSpPr>
              <p:spPr bwMode="auto">
                <a:xfrm>
                  <a:off x="2862760" y="4247431"/>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6" name="Rectangle 18"/>
                <p:cNvSpPr>
                  <a:spLocks noChangeArrowheads="1"/>
                </p:cNvSpPr>
                <p:nvPr/>
              </p:nvSpPr>
              <p:spPr bwMode="auto">
                <a:xfrm>
                  <a:off x="9440073" y="4221208"/>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7" name="TextBox 46"/>
                <p:cNvSpPr txBox="1"/>
                <p:nvPr/>
              </p:nvSpPr>
              <p:spPr>
                <a:xfrm>
                  <a:off x="1682161" y="3612231"/>
                  <a:ext cx="900400" cy="319339"/>
                </a:xfrm>
                <a:prstGeom prst="rect">
                  <a:avLst/>
                </a:prstGeom>
                <a:noFill/>
              </p:spPr>
              <p:txBody>
                <a:bodyPr wrap="square" rtlCol="0">
                  <a:spAutoFit/>
                </a:bodyPr>
                <a:lstStyle/>
                <a:p>
                  <a:r>
                    <a:rPr lang="en-GB" sz="1000" b="1" dirty="0">
                      <a:latin typeface="+mn-lt"/>
                    </a:rPr>
                    <a:t>Namur</a:t>
                  </a:r>
                  <a:r>
                    <a:rPr lang="en-GB" sz="1000" dirty="0">
                      <a:latin typeface="+mn-lt"/>
                    </a:rPr>
                    <a:t> </a:t>
                  </a:r>
                </a:p>
              </p:txBody>
            </p:sp>
            <p:sp>
              <p:nvSpPr>
                <p:cNvPr id="48" name="TextBox 47"/>
                <p:cNvSpPr txBox="1"/>
                <p:nvPr/>
              </p:nvSpPr>
              <p:spPr>
                <a:xfrm>
                  <a:off x="9274456" y="3610972"/>
                  <a:ext cx="1278562" cy="319339"/>
                </a:xfrm>
                <a:prstGeom prst="rect">
                  <a:avLst/>
                </a:prstGeom>
                <a:noFill/>
              </p:spPr>
              <p:txBody>
                <a:bodyPr wrap="square" rtlCol="0">
                  <a:spAutoFit/>
                </a:bodyPr>
                <a:lstStyle/>
                <a:p>
                  <a:r>
                    <a:rPr lang="en-GB" sz="1000" b="1" dirty="0">
                      <a:latin typeface="+mn-lt"/>
                    </a:rPr>
                    <a:t>Arlon</a:t>
                  </a:r>
                  <a:r>
                    <a:rPr lang="en-GB" sz="1000" dirty="0">
                      <a:latin typeface="+mn-lt"/>
                    </a:rPr>
                    <a:t> </a:t>
                  </a:r>
                </a:p>
              </p:txBody>
            </p:sp>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9617" y="2584016"/>
                  <a:ext cx="174298" cy="298564"/>
                </a:xfrm>
                <a:prstGeom prst="rect">
                  <a:avLst/>
                </a:prstGeom>
              </p:spPr>
            </p:pic>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6151" y="2310056"/>
                  <a:ext cx="165063" cy="282744"/>
                </a:xfrm>
                <a:prstGeom prst="rect">
                  <a:avLst/>
                </a:prstGeom>
              </p:spPr>
            </p:pic>
            <p:cxnSp>
              <p:nvCxnSpPr>
                <p:cNvPr id="51" name="Straight Arrow Connector 50"/>
                <p:cNvCxnSpPr>
                  <a:endCxn id="45" idx="0"/>
                </p:cNvCxnSpPr>
                <p:nvPr/>
              </p:nvCxnSpPr>
              <p:spPr>
                <a:xfrm flipH="1">
                  <a:off x="2915942" y="3309426"/>
                  <a:ext cx="2638595" cy="93800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826381" y="3309426"/>
                  <a:ext cx="3615800" cy="97457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9" idx="3"/>
                  <a:endCxn id="50" idx="1"/>
                </p:cNvCxnSpPr>
                <p:nvPr/>
              </p:nvCxnSpPr>
              <p:spPr>
                <a:xfrm flipV="1">
                  <a:off x="5723915" y="2451428"/>
                  <a:ext cx="1082236" cy="281870"/>
                </a:xfrm>
                <a:prstGeom prst="straightConnector1">
                  <a:avLst/>
                </a:prstGeom>
                <a:ln w="19050">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4" name="Picture 53" descr="D:\Documents And Settings\GQR7802\Local Settings\Temporary Internet Files\Content.IE5\HNYX0581\MC900441310[1].png"/>
                <p:cNvPicPr/>
                <p:nvPr/>
              </p:nvPicPr>
              <p:blipFill>
                <a:blip r:embed="rId6" cstate="print"/>
                <a:srcRect/>
                <a:stretch>
                  <a:fillRect/>
                </a:stretch>
              </p:blipFill>
              <p:spPr bwMode="auto">
                <a:xfrm>
                  <a:off x="6192447" y="2445074"/>
                  <a:ext cx="246380" cy="246380"/>
                </a:xfrm>
                <a:prstGeom prst="rect">
                  <a:avLst/>
                </a:prstGeom>
                <a:noFill/>
              </p:spPr>
            </p:pic>
            <p:cxnSp>
              <p:nvCxnSpPr>
                <p:cNvPr id="56" name="Straight Arrow Connector 55"/>
                <p:cNvCxnSpPr/>
                <p:nvPr/>
              </p:nvCxnSpPr>
              <p:spPr>
                <a:xfrm flipH="1">
                  <a:off x="5829665" y="2768834"/>
                  <a:ext cx="847520" cy="29518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7" name="Picture 56" descr="D:\Documents And Settings\GQR7802\Local Settings\Temporary Internet Files\Content.IE5\HNYX0581\MC900441310[1].png"/>
                <p:cNvPicPr/>
                <p:nvPr/>
              </p:nvPicPr>
              <p:blipFill>
                <a:blip r:embed="rId6" cstate="print"/>
                <a:srcRect/>
                <a:stretch>
                  <a:fillRect/>
                </a:stretch>
              </p:blipFill>
              <p:spPr bwMode="auto">
                <a:xfrm>
                  <a:off x="7703051" y="3726521"/>
                  <a:ext cx="246380" cy="246380"/>
                </a:xfrm>
                <a:prstGeom prst="rect">
                  <a:avLst/>
                </a:prstGeom>
                <a:noFill/>
              </p:spPr>
            </p:pic>
            <p:pic>
              <p:nvPicPr>
                <p:cNvPr id="58" name="Picture 57" descr="D:\Documents And Settings\GQR7802\Local Settings\Temporary Internet Files\Content.IE5\HNYX0581\MC900441310[1].png"/>
                <p:cNvPicPr/>
                <p:nvPr/>
              </p:nvPicPr>
              <p:blipFill>
                <a:blip r:embed="rId6" cstate="print"/>
                <a:srcRect/>
                <a:stretch>
                  <a:fillRect/>
                </a:stretch>
              </p:blipFill>
              <p:spPr bwMode="auto">
                <a:xfrm>
                  <a:off x="6185515" y="2775983"/>
                  <a:ext cx="246380" cy="246380"/>
                </a:xfrm>
                <a:prstGeom prst="rect">
                  <a:avLst/>
                </a:prstGeom>
                <a:noFill/>
              </p:spPr>
            </p:pic>
          </p:grpSp>
          <p:grpSp>
            <p:nvGrpSpPr>
              <p:cNvPr id="35" name="Group 34"/>
              <p:cNvGrpSpPr/>
              <p:nvPr/>
            </p:nvGrpSpPr>
            <p:grpSpPr>
              <a:xfrm>
                <a:off x="1801740" y="2889100"/>
                <a:ext cx="7797236" cy="1417290"/>
                <a:chOff x="1801740" y="2889100"/>
                <a:chExt cx="7797236" cy="1417290"/>
              </a:xfrm>
            </p:grpSpPr>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21933" y="2889100"/>
                  <a:ext cx="296642" cy="700791"/>
                </a:xfrm>
                <a:prstGeom prst="rect">
                  <a:avLst/>
                </a:prstGeom>
              </p:spPr>
            </p:pic>
            <p:cxnSp>
              <p:nvCxnSpPr>
                <p:cNvPr id="37" name="Straight Connector 111"/>
                <p:cNvCxnSpPr/>
                <p:nvPr/>
              </p:nvCxnSpPr>
              <p:spPr bwMode="auto">
                <a:xfrm>
                  <a:off x="1801740" y="3610971"/>
                  <a:ext cx="7797236"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38" name="Rechte verbindingslijn met pijl 102"/>
                <p:cNvCxnSpPr/>
                <p:nvPr/>
              </p:nvCxnSpPr>
              <p:spPr bwMode="auto">
                <a:xfrm>
                  <a:off x="6715145" y="3610971"/>
                  <a:ext cx="0" cy="695419"/>
                </a:xfrm>
                <a:prstGeom prst="straightConnector1">
                  <a:avLst/>
                </a:prstGeom>
                <a:solidFill>
                  <a:schemeClr val="accent1"/>
                </a:solidFill>
                <a:ln w="12700" cap="flat" cmpd="sng" algn="ctr">
                  <a:solidFill>
                    <a:schemeClr val="accent3"/>
                  </a:solidFill>
                  <a:prstDash val="solid"/>
                  <a:round/>
                  <a:headEnd type="arrow"/>
                  <a:tailEnd type="arrow"/>
                </a:ln>
                <a:effectLst/>
              </p:spPr>
            </p:cxnSp>
            <p:sp>
              <p:nvSpPr>
                <p:cNvPr id="39" name="Tekstvak 104"/>
                <p:cNvSpPr txBox="1"/>
                <p:nvPr/>
              </p:nvSpPr>
              <p:spPr bwMode="auto">
                <a:xfrm>
                  <a:off x="6409900" y="3806819"/>
                  <a:ext cx="865187" cy="319340"/>
                </a:xfrm>
                <a:prstGeom prst="rect">
                  <a:avLst/>
                </a:prstGeom>
                <a:noFill/>
                <a:ln w="9525">
                  <a:noFill/>
                </a:ln>
              </p:spPr>
              <p:txBody>
                <a:bodyPr>
                  <a:spAutoFit/>
                </a:bodyPr>
                <a:lstStyle/>
                <a:p>
                  <a:pPr algn="ctr">
                    <a:defRPr/>
                  </a:pPr>
                  <a:r>
                    <a:rPr lang="nl-BE" sz="1000" dirty="0">
                      <a:solidFill>
                        <a:schemeClr val="accent3"/>
                      </a:solidFill>
                      <a:latin typeface="+mn-lt"/>
                    </a:rPr>
                    <a:t>DS</a:t>
                  </a:r>
                </a:p>
              </p:txBody>
            </p:sp>
          </p:grpSp>
        </p:grpSp>
      </p:grpSp>
      <p:grpSp>
        <p:nvGrpSpPr>
          <p:cNvPr id="61" name="Groep 80"/>
          <p:cNvGrpSpPr>
            <a:grpSpLocks noChangeAspect="1"/>
          </p:cNvGrpSpPr>
          <p:nvPr/>
        </p:nvGrpSpPr>
        <p:grpSpPr bwMode="auto">
          <a:xfrm>
            <a:off x="2374968" y="1786927"/>
            <a:ext cx="1297402" cy="431800"/>
            <a:chOff x="6620090" y="3861048"/>
            <a:chExt cx="1552310" cy="432048"/>
          </a:xfrm>
        </p:grpSpPr>
        <p:pic>
          <p:nvPicPr>
            <p:cNvPr id="62" name="Picture 1" descr="F:\treinen frans van ackeleyen\HLD7701.png"/>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7308304" y="3861048"/>
              <a:ext cx="86409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 descr="F:\treinen frans van ackeleyen\HLD7701.png"/>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6620090" y="4111271"/>
              <a:ext cx="864096" cy="1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p:cNvGrpSpPr/>
          <p:nvPr/>
        </p:nvGrpSpPr>
        <p:grpSpPr>
          <a:xfrm>
            <a:off x="2676289" y="641648"/>
            <a:ext cx="2160677" cy="1145279"/>
            <a:chOff x="2676289" y="641648"/>
            <a:chExt cx="2160677" cy="1145279"/>
          </a:xfrm>
        </p:grpSpPr>
        <p:sp>
          <p:nvSpPr>
            <p:cNvPr id="64" name="Tekstvak 87"/>
            <p:cNvSpPr txBox="1">
              <a:spLocks noChangeArrowheads="1"/>
            </p:cNvSpPr>
            <p:nvPr/>
          </p:nvSpPr>
          <p:spPr bwMode="auto">
            <a:xfrm>
              <a:off x="4671143" y="1539119"/>
              <a:ext cx="165823" cy="247808"/>
            </a:xfrm>
            <a:prstGeom prst="rect">
              <a:avLst/>
            </a:prstGeom>
            <a:noFill/>
            <a:ln w="9525">
              <a:noFill/>
              <a:miter lim="800000"/>
              <a:headEnd/>
              <a:tailEnd/>
            </a:ln>
          </p:spPr>
          <p:txBody>
            <a:bodyPr>
              <a:spAutoFit/>
            </a:bodyPr>
            <a:lstStyle/>
            <a:p>
              <a:pPr algn="ctr"/>
              <a:r>
                <a:rPr lang="nl-BE" dirty="0">
                  <a:solidFill>
                    <a:srgbClr val="FF0000"/>
                  </a:solidFill>
                </a:rPr>
                <a:t>!</a:t>
              </a:r>
            </a:p>
          </p:txBody>
        </p:sp>
        <p:pic>
          <p:nvPicPr>
            <p:cNvPr id="65"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76289" y="641648"/>
              <a:ext cx="614759" cy="506426"/>
            </a:xfrm>
            <a:prstGeom prst="rect">
              <a:avLst/>
            </a:prstGeom>
            <a:noFill/>
            <a:ln w="9525">
              <a:noFill/>
              <a:miter lim="800000"/>
              <a:headEnd/>
              <a:tailEnd/>
            </a:ln>
          </p:spPr>
        </p:pic>
      </p:grpSp>
      <p:sp>
        <p:nvSpPr>
          <p:cNvPr id="66" name="Tekstvak 64"/>
          <p:cNvSpPr txBox="1">
            <a:spLocks noChangeArrowheads="1"/>
          </p:cNvSpPr>
          <p:nvPr/>
        </p:nvSpPr>
        <p:spPr bwMode="auto">
          <a:xfrm>
            <a:off x="1921198" y="1105967"/>
            <a:ext cx="2156916" cy="307777"/>
          </a:xfrm>
          <a:prstGeom prst="rect">
            <a:avLst/>
          </a:prstGeom>
          <a:noFill/>
          <a:ln w="9525">
            <a:noFill/>
            <a:miter lim="800000"/>
            <a:headEnd/>
            <a:tailEnd/>
          </a:ln>
        </p:spPr>
        <p:txBody>
          <a:bodyPr wrap="square">
            <a:spAutoFit/>
          </a:bodyPr>
          <a:lstStyle/>
          <a:p>
            <a:pPr algn="ctr"/>
            <a:r>
              <a:rPr lang="en-US" sz="1400" dirty="0">
                <a:solidFill>
                  <a:srgbClr val="F08010"/>
                </a:solidFill>
                <a:latin typeface="+mn-lt"/>
              </a:rPr>
              <a:t>Alarme !</a:t>
            </a:r>
            <a:endParaRPr lang="nl-BE" sz="1400" dirty="0">
              <a:solidFill>
                <a:srgbClr val="F08010"/>
              </a:solidFill>
              <a:latin typeface="+mn-lt"/>
            </a:endParaRPr>
          </a:p>
        </p:txBody>
      </p:sp>
      <p:grpSp>
        <p:nvGrpSpPr>
          <p:cNvPr id="70" name="Group 69"/>
          <p:cNvGrpSpPr/>
          <p:nvPr/>
        </p:nvGrpSpPr>
        <p:grpSpPr>
          <a:xfrm>
            <a:off x="2602403" y="3954072"/>
            <a:ext cx="7308680" cy="2450048"/>
            <a:chOff x="1099799" y="1975225"/>
            <a:chExt cx="9453219" cy="3177621"/>
          </a:xfrm>
        </p:grpSpPr>
        <p:sp>
          <p:nvSpPr>
            <p:cNvPr id="71" name="TextBox 70"/>
            <p:cNvSpPr txBox="1"/>
            <p:nvPr/>
          </p:nvSpPr>
          <p:spPr>
            <a:xfrm>
              <a:off x="1099799" y="4130542"/>
              <a:ext cx="900400" cy="359258"/>
            </a:xfrm>
            <a:prstGeom prst="rect">
              <a:avLst/>
            </a:prstGeom>
            <a:noFill/>
          </p:spPr>
          <p:txBody>
            <a:bodyPr wrap="square" rtlCol="0">
              <a:spAutoFit/>
            </a:bodyPr>
            <a:lstStyle/>
            <a:p>
              <a:pPr algn="ctr"/>
              <a:r>
                <a:rPr lang="en-GB" sz="1000" b="1" dirty="0">
                  <a:latin typeface="+mn-lt"/>
                </a:rPr>
                <a:t>A</a:t>
              </a:r>
              <a:r>
                <a:rPr lang="en-GB" sz="1200" dirty="0"/>
                <a:t> </a:t>
              </a:r>
            </a:p>
          </p:txBody>
        </p:sp>
        <p:sp>
          <p:nvSpPr>
            <p:cNvPr id="72" name="TextBox 71"/>
            <p:cNvSpPr txBox="1"/>
            <p:nvPr/>
          </p:nvSpPr>
          <p:spPr>
            <a:xfrm>
              <a:off x="1110089" y="4793589"/>
              <a:ext cx="900400" cy="359257"/>
            </a:xfrm>
            <a:prstGeom prst="rect">
              <a:avLst/>
            </a:prstGeom>
            <a:noFill/>
          </p:spPr>
          <p:txBody>
            <a:bodyPr wrap="square" rtlCol="0">
              <a:spAutoFit/>
            </a:bodyPr>
            <a:lstStyle/>
            <a:p>
              <a:pPr algn="ctr"/>
              <a:r>
                <a:rPr lang="en-GB" sz="1000" b="1" dirty="0">
                  <a:latin typeface="+mn-lt"/>
                </a:rPr>
                <a:t>B</a:t>
              </a:r>
              <a:r>
                <a:rPr lang="en-GB" sz="1200" dirty="0"/>
                <a:t> </a:t>
              </a:r>
            </a:p>
          </p:txBody>
        </p:sp>
        <p:grpSp>
          <p:nvGrpSpPr>
            <p:cNvPr id="73" name="Group 72"/>
            <p:cNvGrpSpPr/>
            <p:nvPr/>
          </p:nvGrpSpPr>
          <p:grpSpPr>
            <a:xfrm>
              <a:off x="3645069" y="1975225"/>
              <a:ext cx="1667776" cy="479010"/>
              <a:chOff x="3960427" y="350410"/>
              <a:chExt cx="1477818" cy="603142"/>
            </a:xfrm>
          </p:grpSpPr>
          <p:sp>
            <p:nvSpPr>
              <p:cNvPr id="98" name="Rectangle 97"/>
              <p:cNvSpPr/>
              <p:nvPr/>
            </p:nvSpPr>
            <p:spPr>
              <a:xfrm>
                <a:off x="3960427" y="375520"/>
                <a:ext cx="1477818" cy="56587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99" name="TextBox 98"/>
              <p:cNvSpPr txBox="1"/>
              <p:nvPr/>
            </p:nvSpPr>
            <p:spPr>
              <a:xfrm>
                <a:off x="4016230" y="350410"/>
                <a:ext cx="1382714" cy="603142"/>
              </a:xfrm>
              <a:prstGeom prst="rect">
                <a:avLst/>
              </a:prstGeom>
              <a:noFill/>
            </p:spPr>
            <p:txBody>
              <a:bodyPr wrap="square" rtlCol="0">
                <a:spAutoFit/>
              </a:bodyPr>
              <a:lstStyle/>
              <a:p>
                <a:pPr algn="ctr"/>
                <a:r>
                  <a:rPr lang="en-GB" sz="900" b="1" dirty="0">
                    <a:solidFill>
                      <a:schemeClr val="bg1"/>
                    </a:solidFill>
                    <a:latin typeface="+mn-lt"/>
                  </a:rPr>
                  <a:t>ANNONCEUR</a:t>
                </a:r>
              </a:p>
              <a:p>
                <a:pPr algn="ctr"/>
                <a:r>
                  <a:rPr lang="en-GB" sz="900" b="1" dirty="0">
                    <a:solidFill>
                      <a:schemeClr val="bg1"/>
                    </a:solidFill>
                    <a:latin typeface="+mn-lt"/>
                  </a:rPr>
                  <a:t>ENTREPRENEUR</a:t>
                </a:r>
              </a:p>
            </p:txBody>
          </p:sp>
        </p:grpSp>
        <p:grpSp>
          <p:nvGrpSpPr>
            <p:cNvPr id="74" name="Group 73"/>
            <p:cNvGrpSpPr/>
            <p:nvPr/>
          </p:nvGrpSpPr>
          <p:grpSpPr>
            <a:xfrm>
              <a:off x="1682161" y="2310056"/>
              <a:ext cx="8870857" cy="2742976"/>
              <a:chOff x="1682161" y="2310056"/>
              <a:chExt cx="8870857" cy="2742976"/>
            </a:xfrm>
          </p:grpSpPr>
          <p:pic>
            <p:nvPicPr>
              <p:cNvPr id="80" name="Picture 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431" y="2568735"/>
                <a:ext cx="1786385" cy="1062429"/>
              </a:xfrm>
              <a:prstGeom prst="rect">
                <a:avLst/>
              </a:prstGeom>
            </p:spPr>
          </p:pic>
          <p:cxnSp>
            <p:nvCxnSpPr>
              <p:cNvPr id="81" name="Straight Connector 14"/>
              <p:cNvCxnSpPr/>
              <p:nvPr/>
            </p:nvCxnSpPr>
            <p:spPr bwMode="auto">
              <a:xfrm flipV="1">
                <a:off x="1758705" y="4281620"/>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cxnSp>
            <p:nvCxnSpPr>
              <p:cNvPr id="82" name="Straight Connector 14"/>
              <p:cNvCxnSpPr/>
              <p:nvPr/>
            </p:nvCxnSpPr>
            <p:spPr bwMode="auto">
              <a:xfrm flipV="1">
                <a:off x="1758705" y="4951255"/>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83" name="Chevron 29"/>
              <p:cNvSpPr>
                <a:spLocks noChangeArrowheads="1"/>
              </p:cNvSpPr>
              <p:nvPr/>
            </p:nvSpPr>
            <p:spPr bwMode="auto">
              <a:xfrm>
                <a:off x="2385556" y="4234235"/>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4" name="Chevron 30"/>
              <p:cNvSpPr>
                <a:spLocks noChangeAspect="1"/>
              </p:cNvSpPr>
              <p:nvPr/>
            </p:nvSpPr>
            <p:spPr bwMode="auto">
              <a:xfrm flipH="1">
                <a:off x="2375760" y="4908570"/>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5" name="Oval 63"/>
              <p:cNvSpPr>
                <a:spLocks noChangeArrowheads="1"/>
              </p:cNvSpPr>
              <p:nvPr/>
            </p:nvSpPr>
            <p:spPr bwMode="auto">
              <a:xfrm>
                <a:off x="2862760" y="4247431"/>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6" name="Rectangle 18"/>
              <p:cNvSpPr>
                <a:spLocks noChangeArrowheads="1"/>
              </p:cNvSpPr>
              <p:nvPr/>
            </p:nvSpPr>
            <p:spPr bwMode="auto">
              <a:xfrm>
                <a:off x="9440073" y="4221208"/>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7" name="TextBox 86"/>
              <p:cNvSpPr txBox="1"/>
              <p:nvPr/>
            </p:nvSpPr>
            <p:spPr>
              <a:xfrm>
                <a:off x="1682161" y="3612231"/>
                <a:ext cx="900400" cy="319339"/>
              </a:xfrm>
              <a:prstGeom prst="rect">
                <a:avLst/>
              </a:prstGeom>
              <a:noFill/>
            </p:spPr>
            <p:txBody>
              <a:bodyPr wrap="square" rtlCol="0">
                <a:spAutoFit/>
              </a:bodyPr>
              <a:lstStyle/>
              <a:p>
                <a:r>
                  <a:rPr lang="en-GB" sz="1000" b="1" dirty="0">
                    <a:latin typeface="+mn-lt"/>
                  </a:rPr>
                  <a:t>Namur</a:t>
                </a:r>
                <a:r>
                  <a:rPr lang="en-GB" sz="1000" dirty="0">
                    <a:latin typeface="+mn-lt"/>
                  </a:rPr>
                  <a:t> </a:t>
                </a:r>
              </a:p>
            </p:txBody>
          </p:sp>
          <p:sp>
            <p:nvSpPr>
              <p:cNvPr id="88" name="TextBox 87"/>
              <p:cNvSpPr txBox="1"/>
              <p:nvPr/>
            </p:nvSpPr>
            <p:spPr>
              <a:xfrm>
                <a:off x="9274456" y="3610972"/>
                <a:ext cx="1278562" cy="319339"/>
              </a:xfrm>
              <a:prstGeom prst="rect">
                <a:avLst/>
              </a:prstGeom>
              <a:noFill/>
            </p:spPr>
            <p:txBody>
              <a:bodyPr wrap="square" rtlCol="0">
                <a:spAutoFit/>
              </a:bodyPr>
              <a:lstStyle/>
              <a:p>
                <a:r>
                  <a:rPr lang="en-GB" sz="1000" b="1" dirty="0">
                    <a:latin typeface="+mn-lt"/>
                  </a:rPr>
                  <a:t>Arlon</a:t>
                </a:r>
                <a:r>
                  <a:rPr lang="en-GB" sz="1000" dirty="0">
                    <a:latin typeface="+mn-lt"/>
                  </a:rPr>
                  <a:t> </a:t>
                </a:r>
              </a:p>
            </p:txBody>
          </p:sp>
          <p:pic>
            <p:nvPicPr>
              <p:cNvPr id="89" name="Picture 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9617" y="2584016"/>
                <a:ext cx="174298" cy="298564"/>
              </a:xfrm>
              <a:prstGeom prst="rect">
                <a:avLst/>
              </a:prstGeom>
            </p:spPr>
          </p:pic>
          <p:pic>
            <p:nvPicPr>
              <p:cNvPr id="90" name="Picture 8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6151" y="2310056"/>
                <a:ext cx="165063" cy="282744"/>
              </a:xfrm>
              <a:prstGeom prst="rect">
                <a:avLst/>
              </a:prstGeom>
            </p:spPr>
          </p:pic>
          <p:cxnSp>
            <p:nvCxnSpPr>
              <p:cNvPr id="91" name="Straight Arrow Connector 90"/>
              <p:cNvCxnSpPr>
                <a:endCxn id="85" idx="0"/>
              </p:cNvCxnSpPr>
              <p:nvPr/>
            </p:nvCxnSpPr>
            <p:spPr>
              <a:xfrm flipH="1">
                <a:off x="2915942" y="3309426"/>
                <a:ext cx="2638595" cy="938005"/>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5826381" y="3309426"/>
                <a:ext cx="3615800" cy="97457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89" idx="3"/>
                <a:endCxn id="90" idx="1"/>
              </p:cNvCxnSpPr>
              <p:nvPr/>
            </p:nvCxnSpPr>
            <p:spPr>
              <a:xfrm flipV="1">
                <a:off x="5723915" y="2451428"/>
                <a:ext cx="1082236" cy="281870"/>
              </a:xfrm>
              <a:prstGeom prst="straightConnector1">
                <a:avLst/>
              </a:prstGeom>
              <a:ln w="19050">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4" name="Picture 93" descr="D:\Documents And Settings\GQR7802\Local Settings\Temporary Internet Files\Content.IE5\HNYX0581\MC900441310[1].png"/>
              <p:cNvPicPr/>
              <p:nvPr/>
            </p:nvPicPr>
            <p:blipFill>
              <a:blip r:embed="rId6" cstate="print"/>
              <a:srcRect/>
              <a:stretch>
                <a:fillRect/>
              </a:stretch>
            </p:blipFill>
            <p:spPr bwMode="auto">
              <a:xfrm>
                <a:off x="6192447" y="2445074"/>
                <a:ext cx="246380" cy="246380"/>
              </a:xfrm>
              <a:prstGeom prst="rect">
                <a:avLst/>
              </a:prstGeom>
              <a:noFill/>
            </p:spPr>
          </p:pic>
          <p:cxnSp>
            <p:nvCxnSpPr>
              <p:cNvPr id="95" name="Straight Arrow Connector 94"/>
              <p:cNvCxnSpPr/>
              <p:nvPr/>
            </p:nvCxnSpPr>
            <p:spPr>
              <a:xfrm flipH="1">
                <a:off x="5829665" y="2768834"/>
                <a:ext cx="847520" cy="29518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6" name="Picture 95" descr="D:\Documents And Settings\GQR7802\Local Settings\Temporary Internet Files\Content.IE5\HNYX0581\MC900441310[1].png"/>
              <p:cNvPicPr/>
              <p:nvPr/>
            </p:nvPicPr>
            <p:blipFill>
              <a:blip r:embed="rId6" cstate="print"/>
              <a:srcRect/>
              <a:stretch>
                <a:fillRect/>
              </a:stretch>
            </p:blipFill>
            <p:spPr bwMode="auto">
              <a:xfrm>
                <a:off x="7703051" y="3726521"/>
                <a:ext cx="246380" cy="246380"/>
              </a:xfrm>
              <a:prstGeom prst="rect">
                <a:avLst/>
              </a:prstGeom>
              <a:noFill/>
            </p:spPr>
          </p:pic>
          <p:pic>
            <p:nvPicPr>
              <p:cNvPr id="97" name="Picture 96" descr="D:\Documents And Settings\GQR7802\Local Settings\Temporary Internet Files\Content.IE5\HNYX0581\MC900441310[1].png"/>
              <p:cNvPicPr/>
              <p:nvPr/>
            </p:nvPicPr>
            <p:blipFill>
              <a:blip r:embed="rId6" cstate="print"/>
              <a:srcRect/>
              <a:stretch>
                <a:fillRect/>
              </a:stretch>
            </p:blipFill>
            <p:spPr bwMode="auto">
              <a:xfrm>
                <a:off x="6185515" y="2775983"/>
                <a:ext cx="246380" cy="246380"/>
              </a:xfrm>
              <a:prstGeom prst="rect">
                <a:avLst/>
              </a:prstGeom>
              <a:noFill/>
            </p:spPr>
          </p:pic>
        </p:grpSp>
        <p:grpSp>
          <p:nvGrpSpPr>
            <p:cNvPr id="75" name="Group 74"/>
            <p:cNvGrpSpPr/>
            <p:nvPr/>
          </p:nvGrpSpPr>
          <p:grpSpPr>
            <a:xfrm>
              <a:off x="1801740" y="2889100"/>
              <a:ext cx="7797236" cy="1417290"/>
              <a:chOff x="1801740" y="2889100"/>
              <a:chExt cx="7797236" cy="1417290"/>
            </a:xfrm>
          </p:grpSpPr>
          <p:pic>
            <p:nvPicPr>
              <p:cNvPr id="76" name="Picture 7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21933" y="2889100"/>
                <a:ext cx="296642" cy="700791"/>
              </a:xfrm>
              <a:prstGeom prst="rect">
                <a:avLst/>
              </a:prstGeom>
            </p:spPr>
          </p:pic>
          <p:cxnSp>
            <p:nvCxnSpPr>
              <p:cNvPr id="77" name="Straight Connector 111"/>
              <p:cNvCxnSpPr/>
              <p:nvPr/>
            </p:nvCxnSpPr>
            <p:spPr bwMode="auto">
              <a:xfrm>
                <a:off x="1801740" y="3610971"/>
                <a:ext cx="7797236"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78" name="Rechte verbindingslijn met pijl 102"/>
              <p:cNvCxnSpPr/>
              <p:nvPr/>
            </p:nvCxnSpPr>
            <p:spPr bwMode="auto">
              <a:xfrm>
                <a:off x="6715145" y="3610971"/>
                <a:ext cx="0" cy="695419"/>
              </a:xfrm>
              <a:prstGeom prst="straightConnector1">
                <a:avLst/>
              </a:prstGeom>
              <a:solidFill>
                <a:schemeClr val="accent1"/>
              </a:solidFill>
              <a:ln w="12700" cap="flat" cmpd="sng" algn="ctr">
                <a:solidFill>
                  <a:schemeClr val="accent3"/>
                </a:solidFill>
                <a:prstDash val="solid"/>
                <a:round/>
                <a:headEnd type="arrow"/>
                <a:tailEnd type="arrow"/>
              </a:ln>
              <a:effectLst/>
            </p:spPr>
          </p:cxnSp>
          <p:sp>
            <p:nvSpPr>
              <p:cNvPr id="79" name="Tekstvak 104"/>
              <p:cNvSpPr txBox="1"/>
              <p:nvPr/>
            </p:nvSpPr>
            <p:spPr bwMode="auto">
              <a:xfrm>
                <a:off x="6409900" y="3806819"/>
                <a:ext cx="865187" cy="319340"/>
              </a:xfrm>
              <a:prstGeom prst="rect">
                <a:avLst/>
              </a:prstGeom>
              <a:noFill/>
              <a:ln w="9525">
                <a:noFill/>
              </a:ln>
            </p:spPr>
            <p:txBody>
              <a:bodyPr>
                <a:spAutoFit/>
              </a:bodyPr>
              <a:lstStyle/>
              <a:p>
                <a:pPr algn="ctr">
                  <a:defRPr/>
                </a:pPr>
                <a:r>
                  <a:rPr lang="nl-BE" sz="1000" dirty="0">
                    <a:solidFill>
                      <a:schemeClr val="accent3"/>
                    </a:solidFill>
                    <a:latin typeface="+mn-lt"/>
                  </a:rPr>
                  <a:t>DS</a:t>
                </a:r>
              </a:p>
            </p:txBody>
          </p:sp>
        </p:grpSp>
      </p:grpSp>
      <p:grpSp>
        <p:nvGrpSpPr>
          <p:cNvPr id="103" name="Groep 80"/>
          <p:cNvGrpSpPr>
            <a:grpSpLocks noChangeAspect="1"/>
          </p:cNvGrpSpPr>
          <p:nvPr/>
        </p:nvGrpSpPr>
        <p:grpSpPr bwMode="auto">
          <a:xfrm>
            <a:off x="3101814" y="5421102"/>
            <a:ext cx="1297402" cy="431800"/>
            <a:chOff x="6620090" y="3861048"/>
            <a:chExt cx="1552310" cy="432048"/>
          </a:xfrm>
        </p:grpSpPr>
        <p:pic>
          <p:nvPicPr>
            <p:cNvPr id="104" name="Picture 1" descr="F:\treinen frans van ackeleyen\HLD7701.png"/>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7308304" y="3861048"/>
              <a:ext cx="86409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 descr="F:\treinen frans van ackeleyen\HLD7701.png"/>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6620090" y="4111271"/>
              <a:ext cx="864096" cy="1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8A2AFAAF-E0C5-45EA-AD3C-9403BCC9C14D}"/>
              </a:ext>
            </a:extLst>
          </p:cNvPr>
          <p:cNvPicPr>
            <a:picLocks noChangeAspect="1"/>
          </p:cNvPicPr>
          <p:nvPr/>
        </p:nvPicPr>
        <p:blipFill>
          <a:blip r:embed="rId11"/>
          <a:stretch>
            <a:fillRect/>
          </a:stretch>
        </p:blipFill>
        <p:spPr>
          <a:xfrm>
            <a:off x="7898037" y="4057710"/>
            <a:ext cx="826986" cy="840323"/>
          </a:xfrm>
          <a:prstGeom prst="rect">
            <a:avLst/>
          </a:prstGeom>
        </p:spPr>
      </p:pic>
    </p:spTree>
    <p:extLst>
      <p:ext uri="{BB962C8B-B14F-4D97-AF65-F5344CB8AC3E}">
        <p14:creationId xmlns:p14="http://schemas.microsoft.com/office/powerpoint/2010/main" val="33105113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H="1">
            <a:off x="2064522" y="1623396"/>
            <a:ext cx="1" cy="54456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8" name="Straight Arrow Connector 135"/>
          <p:cNvCxnSpPr>
            <a:cxnSpLocks noChangeShapeType="1"/>
            <a:endCxn id="9" idx="0"/>
          </p:cNvCxnSpPr>
          <p:nvPr/>
        </p:nvCxnSpPr>
        <p:spPr bwMode="auto">
          <a:xfrm>
            <a:off x="2076589" y="692696"/>
            <a:ext cx="0" cy="468738"/>
          </a:xfrm>
          <a:prstGeom prst="straightConnector1">
            <a:avLst/>
          </a:prstGeom>
          <a:noFill/>
          <a:ln w="12700" algn="ctr">
            <a:solidFill>
              <a:schemeClr val="accent1"/>
            </a:solidFill>
            <a:prstDash val="dash"/>
            <a:round/>
            <a:headEnd/>
            <a:tailEnd type="none" w="med" len="med"/>
          </a:ln>
        </p:spPr>
      </p:cxnSp>
      <p:sp>
        <p:nvSpPr>
          <p:cNvPr id="9" name="Rounded Rectangle 122"/>
          <p:cNvSpPr>
            <a:spLocks noChangeArrowheads="1"/>
          </p:cNvSpPr>
          <p:nvPr/>
        </p:nvSpPr>
        <p:spPr bwMode="auto">
          <a:xfrm>
            <a:off x="1725752" y="1161434"/>
            <a:ext cx="701675" cy="461962"/>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mouvement</a:t>
            </a:r>
          </a:p>
          <a:p>
            <a:pPr algn="ctr"/>
            <a:r>
              <a:rPr lang="nl-BE" sz="800" dirty="0">
                <a:latin typeface="Arial" panose="020B0604020202020204" pitchFamily="34" charset="0"/>
                <a:cs typeface="Arial" panose="020B0604020202020204" pitchFamily="34" charset="0"/>
              </a:rPr>
              <a:t>en passage</a:t>
            </a:r>
          </a:p>
        </p:txBody>
      </p:sp>
      <p:cxnSp>
        <p:nvCxnSpPr>
          <p:cNvPr id="11" name="Straight Connector 10"/>
          <p:cNvCxnSpPr/>
          <p:nvPr/>
        </p:nvCxnSpPr>
        <p:spPr bwMode="auto">
          <a:xfrm>
            <a:off x="2076589" y="904632"/>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7" name="Rounded Rectangle 16"/>
          <p:cNvSpPr/>
          <p:nvPr/>
        </p:nvSpPr>
        <p:spPr bwMode="auto">
          <a:xfrm>
            <a:off x="2908281" y="1901391"/>
            <a:ext cx="6719596" cy="570468"/>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400" dirty="0">
                <a:latin typeface="+mn-lt"/>
              </a:rPr>
              <a:t>Les </a:t>
            </a:r>
            <a:r>
              <a:rPr lang="en-US" sz="1400" dirty="0" err="1">
                <a:latin typeface="+mn-lt"/>
              </a:rPr>
              <a:t>mouvements</a:t>
            </a:r>
            <a:r>
              <a:rPr lang="en-US" sz="1400" dirty="0">
                <a:latin typeface="+mn-lt"/>
              </a:rPr>
              <a:t> </a:t>
            </a:r>
            <a:r>
              <a:rPr lang="en-US" sz="1400" dirty="0" err="1">
                <a:latin typeface="+mn-lt"/>
              </a:rPr>
              <a:t>en</a:t>
            </a:r>
            <a:r>
              <a:rPr lang="en-US" sz="1400" dirty="0">
                <a:latin typeface="+mn-lt"/>
              </a:rPr>
              <a:t> passage </a:t>
            </a:r>
            <a:r>
              <a:rPr lang="en-US" sz="1400" dirty="0" err="1">
                <a:latin typeface="+mn-lt"/>
              </a:rPr>
              <a:t>influencent</a:t>
            </a:r>
            <a:r>
              <a:rPr lang="en-US" sz="1400" dirty="0">
                <a:latin typeface="+mn-lt"/>
              </a:rPr>
              <a:t> </a:t>
            </a:r>
          </a:p>
          <a:p>
            <a:pPr algn="ctr"/>
            <a:r>
              <a:rPr lang="en-US" sz="1400" dirty="0">
                <a:latin typeface="+mn-lt"/>
              </a:rPr>
              <a:t>les conditions de bonne </a:t>
            </a:r>
            <a:r>
              <a:rPr lang="en-US" sz="1400" dirty="0" err="1">
                <a:latin typeface="+mn-lt"/>
              </a:rPr>
              <a:t>visibilité</a:t>
            </a:r>
            <a:r>
              <a:rPr lang="en-US" sz="1400" dirty="0">
                <a:latin typeface="+mn-lt"/>
              </a:rPr>
              <a:t> des points de </a:t>
            </a:r>
            <a:r>
              <a:rPr lang="en-US" sz="1400" dirty="0" err="1">
                <a:latin typeface="+mn-lt"/>
              </a:rPr>
              <a:t>détection</a:t>
            </a:r>
            <a:r>
              <a:rPr lang="en-US" sz="1400" dirty="0">
                <a:latin typeface="+mn-lt"/>
              </a:rPr>
              <a:t>. </a:t>
            </a:r>
          </a:p>
        </p:txBody>
      </p:sp>
      <p:pic>
        <p:nvPicPr>
          <p:cNvPr id="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68837" y="1755024"/>
            <a:ext cx="471168" cy="637061"/>
          </a:xfrm>
          <a:prstGeom prst="rect">
            <a:avLst/>
          </a:prstGeom>
          <a:noFill/>
          <a:ln w="9525">
            <a:noFill/>
            <a:miter lim="800000"/>
            <a:headEnd/>
            <a:tailEnd/>
          </a:ln>
        </p:spPr>
      </p:pic>
      <p:sp>
        <p:nvSpPr>
          <p:cNvPr id="19" name="Rounded Rectangle 122"/>
          <p:cNvSpPr>
            <a:spLocks noChangeArrowheads="1"/>
          </p:cNvSpPr>
          <p:nvPr/>
        </p:nvSpPr>
        <p:spPr bwMode="auto">
          <a:xfrm>
            <a:off x="1722920" y="2182059"/>
            <a:ext cx="701675" cy="461962"/>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800" dirty="0" err="1">
                <a:latin typeface="Arial" panose="020B0604020202020204" pitchFamily="34" charset="0"/>
                <a:cs typeface="Arial" panose="020B0604020202020204" pitchFamily="34" charset="0"/>
              </a:rPr>
              <a:t>visibilité</a:t>
            </a:r>
            <a:endParaRPr lang="nl-BE" sz="800" dirty="0">
              <a:latin typeface="Arial" panose="020B0604020202020204" pitchFamily="34" charset="0"/>
              <a:cs typeface="Arial" panose="020B0604020202020204" pitchFamily="34" charset="0"/>
            </a:endParaRPr>
          </a:p>
          <a:p>
            <a:pPr algn="ctr"/>
            <a:r>
              <a:rPr lang="nl-BE" sz="800" dirty="0" err="1">
                <a:latin typeface="Arial" panose="020B0604020202020204" pitchFamily="34" charset="0"/>
                <a:cs typeface="Arial" panose="020B0604020202020204" pitchFamily="34" charset="0"/>
              </a:rPr>
              <a:t>rétablie</a:t>
            </a:r>
            <a:endParaRPr lang="nl-BE" sz="800" dirty="0">
              <a:latin typeface="Arial" panose="020B0604020202020204" pitchFamily="34" charset="0"/>
              <a:cs typeface="Arial" panose="020B0604020202020204" pitchFamily="34" charset="0"/>
            </a:endParaRPr>
          </a:p>
        </p:txBody>
      </p:sp>
      <p:sp>
        <p:nvSpPr>
          <p:cNvPr id="27" name="Rounded Rectangle 122"/>
          <p:cNvSpPr>
            <a:spLocks noChangeArrowheads="1"/>
          </p:cNvSpPr>
          <p:nvPr/>
        </p:nvSpPr>
        <p:spPr bwMode="auto">
          <a:xfrm>
            <a:off x="2468664" y="4841454"/>
            <a:ext cx="1008063" cy="441325"/>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700" dirty="0" err="1">
                <a:latin typeface="Arial" panose="020B0604020202020204" pitchFamily="34" charset="0"/>
                <a:cs typeface="Arial" panose="020B0604020202020204" pitchFamily="34" charset="0"/>
              </a:rPr>
              <a:t>visibilité</a:t>
            </a:r>
            <a:r>
              <a:rPr lang="nl-BE" sz="700" dirty="0">
                <a:latin typeface="Arial" panose="020B0604020202020204" pitchFamily="34" charset="0"/>
                <a:cs typeface="Arial" panose="020B0604020202020204" pitchFamily="34" charset="0"/>
              </a:rPr>
              <a:t> du (des) point(s) de </a:t>
            </a:r>
            <a:r>
              <a:rPr lang="nl-BE" sz="700" dirty="0" err="1">
                <a:latin typeface="Arial" panose="020B0604020202020204" pitchFamily="34" charset="0"/>
                <a:cs typeface="Arial" panose="020B0604020202020204" pitchFamily="34" charset="0"/>
              </a:rPr>
              <a:t>détection</a:t>
            </a:r>
            <a:r>
              <a:rPr lang="nl-BE" sz="700" dirty="0">
                <a:latin typeface="Arial" panose="020B0604020202020204" pitchFamily="34" charset="0"/>
                <a:cs typeface="Arial" panose="020B0604020202020204" pitchFamily="34" charset="0"/>
              </a:rPr>
              <a:t> par </a:t>
            </a:r>
            <a:r>
              <a:rPr lang="nl-BE" sz="700" dirty="0" err="1">
                <a:latin typeface="Arial" panose="020B0604020202020204" pitchFamily="34" charset="0"/>
                <a:cs typeface="Arial" panose="020B0604020202020204" pitchFamily="34" charset="0"/>
              </a:rPr>
              <a:t>l’annonceur</a:t>
            </a:r>
            <a:endParaRPr lang="nl-BE" sz="700" dirty="0">
              <a:latin typeface="Arial" panose="020B0604020202020204" pitchFamily="34" charset="0"/>
              <a:cs typeface="Arial" panose="020B0604020202020204" pitchFamily="34" charset="0"/>
            </a:endParaRPr>
          </a:p>
        </p:txBody>
      </p:sp>
      <p:pic>
        <p:nvPicPr>
          <p:cNvPr id="26" name="Picture 11" descr="D:\Documents And Settings\GQR7802\Local Settings\Temporary Internet Files\Content.IE5\HNYX0581\MC90044131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3201" y="4646191"/>
            <a:ext cx="479425" cy="390525"/>
          </a:xfrm>
          <a:prstGeom prst="rect">
            <a:avLst/>
          </a:prstGeom>
          <a:noFill/>
          <a:ln w="9525">
            <a:noFill/>
            <a:miter lim="800000"/>
            <a:headEnd/>
            <a:tailEnd/>
          </a:ln>
        </p:spPr>
      </p:pic>
      <p:sp>
        <p:nvSpPr>
          <p:cNvPr id="28" name="Rounded Rectangle 122"/>
          <p:cNvSpPr>
            <a:spLocks noChangeArrowheads="1"/>
          </p:cNvSpPr>
          <p:nvPr/>
        </p:nvSpPr>
        <p:spPr bwMode="auto">
          <a:xfrm>
            <a:off x="2468838" y="3587769"/>
            <a:ext cx="1008063" cy="441325"/>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700" dirty="0" err="1">
                <a:latin typeface="Arial" panose="020B0604020202020204" pitchFamily="34" charset="0"/>
                <a:cs typeface="Arial" panose="020B0604020202020204" pitchFamily="34" charset="0"/>
              </a:rPr>
              <a:t>visibilité</a:t>
            </a:r>
            <a:r>
              <a:rPr lang="nl-BE" sz="700" dirty="0">
                <a:latin typeface="Arial" panose="020B0604020202020204" pitchFamily="34" charset="0"/>
                <a:cs typeface="Arial" panose="020B0604020202020204" pitchFamily="34" charset="0"/>
              </a:rPr>
              <a:t> du (des) point(s) de </a:t>
            </a:r>
            <a:r>
              <a:rPr lang="nl-BE" sz="700" dirty="0" err="1">
                <a:latin typeface="Arial" panose="020B0604020202020204" pitchFamily="34" charset="0"/>
                <a:cs typeface="Arial" panose="020B0604020202020204" pitchFamily="34" charset="0"/>
              </a:rPr>
              <a:t>détection</a:t>
            </a:r>
            <a:r>
              <a:rPr lang="nl-BE" sz="700" dirty="0">
                <a:latin typeface="Arial" panose="020B0604020202020204" pitchFamily="34" charset="0"/>
                <a:cs typeface="Arial" panose="020B0604020202020204" pitchFamily="34" charset="0"/>
              </a:rPr>
              <a:t> par </a:t>
            </a:r>
            <a:r>
              <a:rPr lang="nl-BE" sz="700" dirty="0" err="1">
                <a:latin typeface="Arial" panose="020B0604020202020204" pitchFamily="34" charset="0"/>
                <a:cs typeface="Arial" panose="020B0604020202020204" pitchFamily="34" charset="0"/>
              </a:rPr>
              <a:t>l’annonceur</a:t>
            </a:r>
            <a:endParaRPr lang="nl-BE" sz="700" dirty="0">
              <a:latin typeface="Arial" panose="020B0604020202020204" pitchFamily="34" charset="0"/>
              <a:cs typeface="Arial" panose="020B0604020202020204" pitchFamily="34" charset="0"/>
            </a:endParaRPr>
          </a:p>
        </p:txBody>
      </p:sp>
      <p:cxnSp>
        <p:nvCxnSpPr>
          <p:cNvPr id="30" name="Straight Connector 29"/>
          <p:cNvCxnSpPr/>
          <p:nvPr/>
        </p:nvCxnSpPr>
        <p:spPr bwMode="auto">
          <a:xfrm flipH="1">
            <a:off x="2037006" y="2644022"/>
            <a:ext cx="2" cy="2434409"/>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34" name="Straight Connector 33"/>
          <p:cNvCxnSpPr>
            <a:endCxn id="28" idx="1"/>
          </p:cNvCxnSpPr>
          <p:nvPr/>
        </p:nvCxnSpPr>
        <p:spPr bwMode="auto">
          <a:xfrm>
            <a:off x="2037007" y="3783030"/>
            <a:ext cx="431831"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35" name="Straight Connector 34"/>
          <p:cNvCxnSpPr/>
          <p:nvPr/>
        </p:nvCxnSpPr>
        <p:spPr bwMode="auto">
          <a:xfrm>
            <a:off x="2036833" y="5046690"/>
            <a:ext cx="431831" cy="0"/>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42" name="Straight Connector 41"/>
          <p:cNvCxnSpPr/>
          <p:nvPr/>
        </p:nvCxnSpPr>
        <p:spPr bwMode="auto">
          <a:xfrm>
            <a:off x="2039838" y="5078431"/>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43" name="Straight Arrow Connector 135"/>
          <p:cNvCxnSpPr>
            <a:cxnSpLocks noChangeShapeType="1"/>
          </p:cNvCxnSpPr>
          <p:nvPr/>
        </p:nvCxnSpPr>
        <p:spPr bwMode="auto">
          <a:xfrm>
            <a:off x="2039838" y="5274762"/>
            <a:ext cx="0" cy="468738"/>
          </a:xfrm>
          <a:prstGeom prst="straightConnector1">
            <a:avLst/>
          </a:prstGeom>
          <a:noFill/>
          <a:ln w="12700" algn="ctr">
            <a:solidFill>
              <a:schemeClr val="accent1"/>
            </a:solidFill>
            <a:prstDash val="dash"/>
            <a:round/>
            <a:headEnd/>
            <a:tailEnd type="none" w="med" len="med"/>
          </a:ln>
        </p:spPr>
      </p:cxnSp>
      <p:pic>
        <p:nvPicPr>
          <p:cNvPr id="25" name="Picture 55"/>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96544" y="3422668"/>
            <a:ext cx="31273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 Placeholder 2"/>
          <p:cNvSpPr txBox="1">
            <a:spLocks/>
          </p:cNvSpPr>
          <p:nvPr/>
        </p:nvSpPr>
        <p:spPr>
          <a:xfrm>
            <a:off x="8866312" y="273294"/>
            <a:ext cx="3096344"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Annonceur</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6: </a:t>
            </a:r>
            <a:r>
              <a:rPr lang="en-GB" sz="900" kern="0" dirty="0" err="1">
                <a:latin typeface="Calibri" panose="020F0502020204030204" pitchFamily="34" charset="0"/>
                <a:cs typeface="Calibri" panose="020F0502020204030204" pitchFamily="34" charset="0"/>
              </a:rPr>
              <a:t>Fonctionnement</a:t>
            </a:r>
            <a:r>
              <a:rPr lang="en-GB" sz="900" kern="0" dirty="0">
                <a:latin typeface="Calibri" panose="020F0502020204030204" pitchFamily="34" charset="0"/>
                <a:cs typeface="Calibri" panose="020F0502020204030204" pitchFamily="34" charset="0"/>
              </a:rPr>
              <a:t> du </a:t>
            </a: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489" y="325732"/>
            <a:ext cx="610806" cy="517315"/>
          </a:xfrm>
          <a:prstGeom prst="rect">
            <a:avLst/>
          </a:prstGeom>
          <a:solidFill>
            <a:srgbClr val="00B050"/>
          </a:solidFill>
          <a:ln w="28575">
            <a:noFill/>
          </a:ln>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3376" y="132289"/>
            <a:ext cx="142597" cy="244261"/>
          </a:xfrm>
          <a:prstGeom prst="rect">
            <a:avLst/>
          </a:prstGeom>
        </p:spPr>
      </p:pic>
      <p:pic>
        <p:nvPicPr>
          <p:cNvPr id="68" name="Picture 6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0517" y="378802"/>
            <a:ext cx="132249" cy="226537"/>
          </a:xfrm>
          <a:prstGeom prst="rect">
            <a:avLst/>
          </a:prstGeom>
        </p:spPr>
      </p:pic>
      <p:grpSp>
        <p:nvGrpSpPr>
          <p:cNvPr id="73" name="Group 72"/>
          <p:cNvGrpSpPr/>
          <p:nvPr/>
        </p:nvGrpSpPr>
        <p:grpSpPr>
          <a:xfrm>
            <a:off x="2857044" y="891707"/>
            <a:ext cx="5666526" cy="855658"/>
            <a:chOff x="1452100" y="3421450"/>
            <a:chExt cx="8366363" cy="1342335"/>
          </a:xfrm>
        </p:grpSpPr>
        <p:grpSp>
          <p:nvGrpSpPr>
            <p:cNvPr id="74" name="Groep 80"/>
            <p:cNvGrpSpPr>
              <a:grpSpLocks noChangeAspect="1"/>
            </p:cNvGrpSpPr>
            <p:nvPr/>
          </p:nvGrpSpPr>
          <p:grpSpPr bwMode="auto">
            <a:xfrm>
              <a:off x="1452100" y="3635690"/>
              <a:ext cx="1482455" cy="431800"/>
              <a:chOff x="6620090" y="3861048"/>
              <a:chExt cx="1552310" cy="432048"/>
            </a:xfrm>
          </p:grpSpPr>
          <p:pic>
            <p:nvPicPr>
              <p:cNvPr id="82" name="Picture 1" descr="F:\treinen frans van ackeleyen\HLD7701.png"/>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7308304" y="3861048"/>
                <a:ext cx="86409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1" descr="F:\treinen frans van ackeleyen\HLD7701.png"/>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620090" y="4111271"/>
                <a:ext cx="864096" cy="1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75" name="Straight Connector 14"/>
            <p:cNvCxnSpPr/>
            <p:nvPr/>
          </p:nvCxnSpPr>
          <p:spPr bwMode="auto">
            <a:xfrm flipV="1">
              <a:off x="1616613" y="3992373"/>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cxnSp>
          <p:nvCxnSpPr>
            <p:cNvPr id="76" name="Straight Connector 14"/>
            <p:cNvCxnSpPr/>
            <p:nvPr/>
          </p:nvCxnSpPr>
          <p:spPr bwMode="auto">
            <a:xfrm flipV="1">
              <a:off x="1616613" y="4662008"/>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77" name="Chevron 29"/>
            <p:cNvSpPr>
              <a:spLocks noChangeArrowheads="1"/>
            </p:cNvSpPr>
            <p:nvPr/>
          </p:nvSpPr>
          <p:spPr bwMode="auto">
            <a:xfrm>
              <a:off x="2243464" y="3944988"/>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78" name="Chevron 30"/>
            <p:cNvSpPr>
              <a:spLocks noChangeAspect="1"/>
            </p:cNvSpPr>
            <p:nvPr/>
          </p:nvSpPr>
          <p:spPr bwMode="auto">
            <a:xfrm flipH="1">
              <a:off x="2233668" y="4619323"/>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79" name="Oval 63"/>
            <p:cNvSpPr>
              <a:spLocks noChangeArrowheads="1"/>
            </p:cNvSpPr>
            <p:nvPr/>
          </p:nvSpPr>
          <p:spPr bwMode="auto">
            <a:xfrm>
              <a:off x="2720668" y="3958184"/>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0" name="Rectangle 18"/>
            <p:cNvSpPr>
              <a:spLocks noChangeArrowheads="1"/>
            </p:cNvSpPr>
            <p:nvPr/>
          </p:nvSpPr>
          <p:spPr bwMode="auto">
            <a:xfrm>
              <a:off x="9297981" y="3931961"/>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1" name="TextBox 80"/>
            <p:cNvSpPr txBox="1"/>
            <p:nvPr/>
          </p:nvSpPr>
          <p:spPr>
            <a:xfrm>
              <a:off x="1527749" y="3421450"/>
              <a:ext cx="900400" cy="386265"/>
            </a:xfrm>
            <a:prstGeom prst="rect">
              <a:avLst/>
            </a:prstGeom>
            <a:noFill/>
          </p:spPr>
          <p:txBody>
            <a:bodyPr wrap="square" rtlCol="0">
              <a:spAutoFit/>
            </a:bodyPr>
            <a:lstStyle/>
            <a:p>
              <a:r>
                <a:rPr lang="en-GB" sz="1000" b="1" dirty="0">
                  <a:latin typeface="+mn-lt"/>
                </a:rPr>
                <a:t>Namur</a:t>
              </a:r>
              <a:r>
                <a:rPr lang="en-GB" sz="1000" dirty="0">
                  <a:latin typeface="+mn-lt"/>
                </a:rPr>
                <a:t> </a:t>
              </a:r>
            </a:p>
          </p:txBody>
        </p:sp>
      </p:grpSp>
      <p:sp>
        <p:nvSpPr>
          <p:cNvPr id="84" name="TextBox 83"/>
          <p:cNvSpPr txBox="1"/>
          <p:nvPr/>
        </p:nvSpPr>
        <p:spPr>
          <a:xfrm>
            <a:off x="8039945" y="886463"/>
            <a:ext cx="609840" cy="246221"/>
          </a:xfrm>
          <a:prstGeom prst="rect">
            <a:avLst/>
          </a:prstGeom>
          <a:noFill/>
        </p:spPr>
        <p:txBody>
          <a:bodyPr wrap="square" rtlCol="0">
            <a:spAutoFit/>
          </a:bodyPr>
          <a:lstStyle/>
          <a:p>
            <a:r>
              <a:rPr lang="en-GB" sz="1000" b="1" dirty="0">
                <a:latin typeface="+mn-lt"/>
              </a:rPr>
              <a:t>Arlon</a:t>
            </a:r>
            <a:r>
              <a:rPr lang="en-GB" sz="1000" dirty="0">
                <a:latin typeface="+mn-lt"/>
              </a:rPr>
              <a:t> </a:t>
            </a:r>
          </a:p>
        </p:txBody>
      </p:sp>
      <p:cxnSp>
        <p:nvCxnSpPr>
          <p:cNvPr id="85" name="Straight Connector 111"/>
          <p:cNvCxnSpPr/>
          <p:nvPr/>
        </p:nvCxnSpPr>
        <p:spPr bwMode="auto">
          <a:xfrm>
            <a:off x="3086337" y="883095"/>
            <a:ext cx="5325616"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86" name="Tekstvak 104"/>
          <p:cNvSpPr txBox="1"/>
          <p:nvPr/>
        </p:nvSpPr>
        <p:spPr bwMode="auto">
          <a:xfrm>
            <a:off x="6127949" y="940953"/>
            <a:ext cx="865187" cy="246221"/>
          </a:xfrm>
          <a:prstGeom prst="rect">
            <a:avLst/>
          </a:prstGeom>
          <a:noFill/>
          <a:ln w="9525">
            <a:noFill/>
          </a:ln>
        </p:spPr>
        <p:txBody>
          <a:bodyPr>
            <a:spAutoFit/>
          </a:bodyPr>
          <a:lstStyle/>
          <a:p>
            <a:pPr algn="ctr">
              <a:defRPr/>
            </a:pPr>
            <a:r>
              <a:rPr lang="nl-BE" sz="1000" dirty="0">
                <a:solidFill>
                  <a:schemeClr val="accent3"/>
                </a:solidFill>
                <a:latin typeface="+mn-lt"/>
              </a:rPr>
              <a:t>DS</a:t>
            </a:r>
          </a:p>
        </p:txBody>
      </p:sp>
      <p:cxnSp>
        <p:nvCxnSpPr>
          <p:cNvPr id="87" name="Rechte verbindingslijn met pijl 102"/>
          <p:cNvCxnSpPr/>
          <p:nvPr/>
        </p:nvCxnSpPr>
        <p:spPr bwMode="auto">
          <a:xfrm>
            <a:off x="6384033" y="901174"/>
            <a:ext cx="6363" cy="375981"/>
          </a:xfrm>
          <a:prstGeom prst="straightConnector1">
            <a:avLst/>
          </a:prstGeom>
          <a:solidFill>
            <a:schemeClr val="accent1"/>
          </a:solidFill>
          <a:ln w="12700" cap="flat" cmpd="sng" algn="ctr">
            <a:solidFill>
              <a:schemeClr val="accent3"/>
            </a:solidFill>
            <a:prstDash val="solid"/>
            <a:round/>
            <a:headEnd type="arrow"/>
            <a:tailEnd type="arrow"/>
          </a:ln>
          <a:effectLst/>
        </p:spPr>
      </p:cxnSp>
      <p:grpSp>
        <p:nvGrpSpPr>
          <p:cNvPr id="88" name="Group 87"/>
          <p:cNvGrpSpPr/>
          <p:nvPr/>
        </p:nvGrpSpPr>
        <p:grpSpPr>
          <a:xfrm>
            <a:off x="3707219" y="2630357"/>
            <a:ext cx="6529466" cy="1996929"/>
            <a:chOff x="1099799" y="2310056"/>
            <a:chExt cx="9522430" cy="2818019"/>
          </a:xfrm>
        </p:grpSpPr>
        <p:grpSp>
          <p:nvGrpSpPr>
            <p:cNvPr id="89" name="Group 88"/>
            <p:cNvGrpSpPr/>
            <p:nvPr/>
          </p:nvGrpSpPr>
          <p:grpSpPr>
            <a:xfrm>
              <a:off x="1099799" y="2310056"/>
              <a:ext cx="9522430" cy="2818019"/>
              <a:chOff x="1099799" y="2310056"/>
              <a:chExt cx="9522430" cy="2818019"/>
            </a:xfrm>
          </p:grpSpPr>
          <p:sp>
            <p:nvSpPr>
              <p:cNvPr id="93" name="TextBox 92"/>
              <p:cNvSpPr txBox="1"/>
              <p:nvPr/>
            </p:nvSpPr>
            <p:spPr>
              <a:xfrm>
                <a:off x="1099799" y="4130542"/>
                <a:ext cx="900400" cy="307777"/>
              </a:xfrm>
              <a:prstGeom prst="rect">
                <a:avLst/>
              </a:prstGeom>
              <a:noFill/>
            </p:spPr>
            <p:txBody>
              <a:bodyPr wrap="square" rtlCol="0">
                <a:spAutoFit/>
              </a:bodyPr>
              <a:lstStyle/>
              <a:p>
                <a:pPr algn="ctr"/>
                <a:r>
                  <a:rPr lang="en-GB" sz="1400" b="1" dirty="0"/>
                  <a:t>A</a:t>
                </a:r>
                <a:r>
                  <a:rPr lang="en-GB" sz="1200" dirty="0"/>
                  <a:t> </a:t>
                </a:r>
              </a:p>
            </p:txBody>
          </p:sp>
          <p:sp>
            <p:nvSpPr>
              <p:cNvPr id="94" name="TextBox 93"/>
              <p:cNvSpPr txBox="1"/>
              <p:nvPr/>
            </p:nvSpPr>
            <p:spPr>
              <a:xfrm>
                <a:off x="1117935" y="4820298"/>
                <a:ext cx="900400" cy="307777"/>
              </a:xfrm>
              <a:prstGeom prst="rect">
                <a:avLst/>
              </a:prstGeom>
              <a:noFill/>
            </p:spPr>
            <p:txBody>
              <a:bodyPr wrap="square" rtlCol="0">
                <a:spAutoFit/>
              </a:bodyPr>
              <a:lstStyle/>
              <a:p>
                <a:pPr algn="ctr"/>
                <a:r>
                  <a:rPr lang="en-GB" sz="1400" b="1" dirty="0"/>
                  <a:t>B</a:t>
                </a:r>
                <a:r>
                  <a:rPr lang="en-GB" sz="1200" dirty="0"/>
                  <a:t> </a:t>
                </a:r>
              </a:p>
            </p:txBody>
          </p:sp>
          <p:grpSp>
            <p:nvGrpSpPr>
              <p:cNvPr id="95" name="Group 94"/>
              <p:cNvGrpSpPr/>
              <p:nvPr/>
            </p:nvGrpSpPr>
            <p:grpSpPr>
              <a:xfrm>
                <a:off x="1743698" y="2310056"/>
                <a:ext cx="8878531" cy="2742976"/>
                <a:chOff x="1743698" y="2310056"/>
                <a:chExt cx="8878531" cy="2742976"/>
              </a:xfrm>
            </p:grpSpPr>
            <p:grpSp>
              <p:nvGrpSpPr>
                <p:cNvPr id="97" name="Group 96"/>
                <p:cNvGrpSpPr/>
                <p:nvPr/>
              </p:nvGrpSpPr>
              <p:grpSpPr>
                <a:xfrm>
                  <a:off x="1743698" y="2310056"/>
                  <a:ext cx="8878531" cy="2742976"/>
                  <a:chOff x="1743698" y="2310056"/>
                  <a:chExt cx="8878531" cy="2742976"/>
                </a:xfrm>
              </p:grpSpPr>
              <p:pic>
                <p:nvPicPr>
                  <p:cNvPr id="102" name="Picture 10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64431" y="2568735"/>
                    <a:ext cx="1786385" cy="1062429"/>
                  </a:xfrm>
                  <a:prstGeom prst="rect">
                    <a:avLst/>
                  </a:prstGeom>
                </p:spPr>
              </p:pic>
              <p:cxnSp>
                <p:nvCxnSpPr>
                  <p:cNvPr id="103" name="Straight Connector 14"/>
                  <p:cNvCxnSpPr/>
                  <p:nvPr/>
                </p:nvCxnSpPr>
                <p:spPr bwMode="auto">
                  <a:xfrm flipV="1">
                    <a:off x="1758705" y="4281620"/>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cxnSp>
                <p:nvCxnSpPr>
                  <p:cNvPr id="104" name="Straight Connector 14"/>
                  <p:cNvCxnSpPr/>
                  <p:nvPr/>
                </p:nvCxnSpPr>
                <p:spPr bwMode="auto">
                  <a:xfrm flipV="1">
                    <a:off x="1758705" y="4951255"/>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105" name="Chevron 29"/>
                  <p:cNvSpPr>
                    <a:spLocks noChangeArrowheads="1"/>
                  </p:cNvSpPr>
                  <p:nvPr/>
                </p:nvSpPr>
                <p:spPr bwMode="auto">
                  <a:xfrm>
                    <a:off x="2385556" y="4234235"/>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06" name="Chevron 30"/>
                  <p:cNvSpPr>
                    <a:spLocks noChangeAspect="1"/>
                  </p:cNvSpPr>
                  <p:nvPr/>
                </p:nvSpPr>
                <p:spPr bwMode="auto">
                  <a:xfrm flipH="1">
                    <a:off x="2375760" y="4908570"/>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07" name="TextBox 106"/>
                  <p:cNvSpPr txBox="1"/>
                  <p:nvPr/>
                </p:nvSpPr>
                <p:spPr>
                  <a:xfrm>
                    <a:off x="6567552" y="3794737"/>
                    <a:ext cx="1596066" cy="347461"/>
                  </a:xfrm>
                  <a:prstGeom prst="rect">
                    <a:avLst/>
                  </a:prstGeom>
                  <a:noFill/>
                </p:spPr>
                <p:txBody>
                  <a:bodyPr wrap="square" rtlCol="0">
                    <a:spAutoFit/>
                  </a:bodyPr>
                  <a:lstStyle/>
                  <a:p>
                    <a:pPr algn="ctr"/>
                    <a:r>
                      <a:rPr lang="en-GB" sz="1000" dirty="0">
                        <a:solidFill>
                          <a:schemeClr val="accent3"/>
                        </a:solidFill>
                        <a:latin typeface="+mn-lt"/>
                      </a:rPr>
                      <a:t>DS</a:t>
                    </a:r>
                  </a:p>
                </p:txBody>
              </p:sp>
              <p:sp>
                <p:nvSpPr>
                  <p:cNvPr id="108" name="Oval 63"/>
                  <p:cNvSpPr>
                    <a:spLocks noChangeArrowheads="1"/>
                  </p:cNvSpPr>
                  <p:nvPr/>
                </p:nvSpPr>
                <p:spPr bwMode="auto">
                  <a:xfrm>
                    <a:off x="2862760" y="4247431"/>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09" name="Rectangle 18"/>
                  <p:cNvSpPr>
                    <a:spLocks noChangeArrowheads="1"/>
                  </p:cNvSpPr>
                  <p:nvPr/>
                </p:nvSpPr>
                <p:spPr bwMode="auto">
                  <a:xfrm>
                    <a:off x="9440073" y="4221208"/>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10" name="TextBox 109"/>
                  <p:cNvSpPr txBox="1"/>
                  <p:nvPr/>
                </p:nvSpPr>
                <p:spPr>
                  <a:xfrm>
                    <a:off x="1743698" y="3797353"/>
                    <a:ext cx="900400" cy="390895"/>
                  </a:xfrm>
                  <a:prstGeom prst="rect">
                    <a:avLst/>
                  </a:prstGeom>
                  <a:noFill/>
                </p:spPr>
                <p:txBody>
                  <a:bodyPr wrap="square" rtlCol="0">
                    <a:spAutoFit/>
                  </a:bodyPr>
                  <a:lstStyle/>
                  <a:p>
                    <a:r>
                      <a:rPr lang="en-GB" sz="1000" b="1" dirty="0">
                        <a:latin typeface="+mn-lt"/>
                      </a:rPr>
                      <a:t>Namur</a:t>
                    </a:r>
                    <a:r>
                      <a:rPr lang="en-GB" sz="1200" dirty="0"/>
                      <a:t> </a:t>
                    </a:r>
                  </a:p>
                </p:txBody>
              </p:sp>
              <p:sp>
                <p:nvSpPr>
                  <p:cNvPr id="111" name="TextBox 110"/>
                  <p:cNvSpPr txBox="1"/>
                  <p:nvPr/>
                </p:nvSpPr>
                <p:spPr>
                  <a:xfrm>
                    <a:off x="9343668" y="3755696"/>
                    <a:ext cx="1278561" cy="390895"/>
                  </a:xfrm>
                  <a:prstGeom prst="rect">
                    <a:avLst/>
                  </a:prstGeom>
                  <a:noFill/>
                </p:spPr>
                <p:txBody>
                  <a:bodyPr wrap="square" rtlCol="0">
                    <a:spAutoFit/>
                  </a:bodyPr>
                  <a:lstStyle/>
                  <a:p>
                    <a:r>
                      <a:rPr lang="en-GB" sz="1000" b="1" dirty="0">
                        <a:latin typeface="+mn-lt"/>
                      </a:rPr>
                      <a:t>Arlon</a:t>
                    </a:r>
                    <a:r>
                      <a:rPr lang="en-GB" sz="1200" dirty="0"/>
                      <a:t> </a:t>
                    </a:r>
                  </a:p>
                </p:txBody>
              </p:sp>
              <p:pic>
                <p:nvPicPr>
                  <p:cNvPr id="112" name="Picture 1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49617" y="2584016"/>
                    <a:ext cx="174298" cy="298564"/>
                  </a:xfrm>
                  <a:prstGeom prst="rect">
                    <a:avLst/>
                  </a:prstGeom>
                </p:spPr>
              </p:pic>
              <p:pic>
                <p:nvPicPr>
                  <p:cNvPr id="113" name="Picture 1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06151" y="2310056"/>
                    <a:ext cx="165063" cy="282744"/>
                  </a:xfrm>
                  <a:prstGeom prst="rect">
                    <a:avLst/>
                  </a:prstGeom>
                </p:spPr>
              </p:pic>
              <p:cxnSp>
                <p:nvCxnSpPr>
                  <p:cNvPr id="114" name="Straight Arrow Connector 113"/>
                  <p:cNvCxnSpPr>
                    <a:endCxn id="108" idx="0"/>
                  </p:cNvCxnSpPr>
                  <p:nvPr/>
                </p:nvCxnSpPr>
                <p:spPr>
                  <a:xfrm flipH="1">
                    <a:off x="2915942" y="3309426"/>
                    <a:ext cx="2638595" cy="93800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5826381" y="3309426"/>
                    <a:ext cx="3615800" cy="97457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12" idx="3"/>
                    <a:endCxn id="113" idx="1"/>
                  </p:cNvCxnSpPr>
                  <p:nvPr/>
                </p:nvCxnSpPr>
                <p:spPr>
                  <a:xfrm flipV="1">
                    <a:off x="5723915" y="2451428"/>
                    <a:ext cx="1082236" cy="281870"/>
                  </a:xfrm>
                  <a:prstGeom prst="straightConnector1">
                    <a:avLst/>
                  </a:prstGeom>
                  <a:ln w="19050">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7" name="Picture 116" descr="D:\Documents And Settings\GQR7802\Local Settings\Temporary Internet Files\Content.IE5\HNYX0581\MC900441310[1].png"/>
                  <p:cNvPicPr/>
                  <p:nvPr/>
                </p:nvPicPr>
                <p:blipFill>
                  <a:blip r:embed="rId12" cstate="print"/>
                  <a:srcRect/>
                  <a:stretch>
                    <a:fillRect/>
                  </a:stretch>
                </p:blipFill>
                <p:spPr bwMode="auto">
                  <a:xfrm>
                    <a:off x="6192447" y="2445074"/>
                    <a:ext cx="246380" cy="246380"/>
                  </a:xfrm>
                  <a:prstGeom prst="rect">
                    <a:avLst/>
                  </a:prstGeom>
                  <a:noFill/>
                </p:spPr>
              </p:pic>
              <p:pic>
                <p:nvPicPr>
                  <p:cNvPr id="118" name="Picture 117" descr="D:\Documents And Settings\GQR7802\Local Settings\Temporary Internet Files\Content.IE5\HNYX0581\MC900441310[1].png"/>
                  <p:cNvPicPr/>
                  <p:nvPr/>
                </p:nvPicPr>
                <p:blipFill>
                  <a:blip r:embed="rId12" cstate="print"/>
                  <a:srcRect/>
                  <a:stretch>
                    <a:fillRect/>
                  </a:stretch>
                </p:blipFill>
                <p:spPr bwMode="auto">
                  <a:xfrm>
                    <a:off x="4151372" y="3661180"/>
                    <a:ext cx="246380" cy="246380"/>
                  </a:xfrm>
                  <a:prstGeom prst="rect">
                    <a:avLst/>
                  </a:prstGeom>
                  <a:noFill/>
                </p:spPr>
              </p:pic>
              <p:cxnSp>
                <p:nvCxnSpPr>
                  <p:cNvPr id="119" name="Straight Arrow Connector 118"/>
                  <p:cNvCxnSpPr/>
                  <p:nvPr/>
                </p:nvCxnSpPr>
                <p:spPr>
                  <a:xfrm flipH="1">
                    <a:off x="5829665" y="2768834"/>
                    <a:ext cx="847520" cy="29518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0" name="Picture 119" descr="D:\Documents And Settings\GQR7802\Local Settings\Temporary Internet Files\Content.IE5\HNYX0581\MC900441310[1].png"/>
                  <p:cNvPicPr/>
                  <p:nvPr/>
                </p:nvPicPr>
                <p:blipFill>
                  <a:blip r:embed="rId12" cstate="print"/>
                  <a:srcRect/>
                  <a:stretch>
                    <a:fillRect/>
                  </a:stretch>
                </p:blipFill>
                <p:spPr bwMode="auto">
                  <a:xfrm>
                    <a:off x="6185515" y="2775983"/>
                    <a:ext cx="246380" cy="246380"/>
                  </a:xfrm>
                  <a:prstGeom prst="rect">
                    <a:avLst/>
                  </a:prstGeom>
                  <a:noFill/>
                </p:spPr>
              </p:pic>
            </p:grpSp>
            <p:grpSp>
              <p:nvGrpSpPr>
                <p:cNvPr id="98" name="Groep 80"/>
                <p:cNvGrpSpPr>
                  <a:grpSpLocks noChangeAspect="1"/>
                </p:cNvGrpSpPr>
                <p:nvPr/>
              </p:nvGrpSpPr>
              <p:grpSpPr bwMode="auto">
                <a:xfrm>
                  <a:off x="8018412" y="3937330"/>
                  <a:ext cx="1482455" cy="431800"/>
                  <a:chOff x="6620090" y="3861048"/>
                  <a:chExt cx="1552310" cy="432048"/>
                </a:xfrm>
              </p:grpSpPr>
              <p:pic>
                <p:nvPicPr>
                  <p:cNvPr id="100" name="Picture 1" descr="F:\treinen frans van ackeleyen\HLD7701.png"/>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7308304" y="3861048"/>
                    <a:ext cx="86409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 descr="F:\treinen frans van ackeleyen\HLD7701.png"/>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620090" y="4111271"/>
                    <a:ext cx="864096" cy="1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 name="Tekstvak 87"/>
                <p:cNvSpPr txBox="1">
                  <a:spLocks noChangeArrowheads="1"/>
                </p:cNvSpPr>
                <p:nvPr/>
              </p:nvSpPr>
              <p:spPr bwMode="auto">
                <a:xfrm>
                  <a:off x="7819903" y="3676493"/>
                  <a:ext cx="165823" cy="247808"/>
                </a:xfrm>
                <a:prstGeom prst="rect">
                  <a:avLst/>
                </a:prstGeom>
                <a:noFill/>
                <a:ln w="9525">
                  <a:noFill/>
                  <a:miter lim="800000"/>
                  <a:headEnd/>
                  <a:tailEnd/>
                </a:ln>
              </p:spPr>
              <p:txBody>
                <a:bodyPr>
                  <a:spAutoFit/>
                </a:bodyPr>
                <a:lstStyle/>
                <a:p>
                  <a:pPr algn="ctr"/>
                  <a:r>
                    <a:rPr lang="nl-BE" dirty="0">
                      <a:solidFill>
                        <a:srgbClr val="FF0000"/>
                      </a:solidFill>
                    </a:rPr>
                    <a:t>!</a:t>
                  </a:r>
                </a:p>
              </p:txBody>
            </p:sp>
          </p:grpSp>
          <p:pic>
            <p:nvPicPr>
              <p:cNvPr id="96" name="Picture 9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13842" y="2902440"/>
                <a:ext cx="297183" cy="702069"/>
              </a:xfrm>
              <a:prstGeom prst="rect">
                <a:avLst/>
              </a:prstGeom>
            </p:spPr>
          </p:pic>
        </p:grpSp>
        <p:grpSp>
          <p:nvGrpSpPr>
            <p:cNvPr id="90" name="Group 89"/>
            <p:cNvGrpSpPr/>
            <p:nvPr/>
          </p:nvGrpSpPr>
          <p:grpSpPr>
            <a:xfrm>
              <a:off x="2071135" y="3604509"/>
              <a:ext cx="7797236" cy="683155"/>
              <a:chOff x="2071135" y="3604509"/>
              <a:chExt cx="7797236" cy="683155"/>
            </a:xfrm>
          </p:grpSpPr>
          <p:cxnSp>
            <p:nvCxnSpPr>
              <p:cNvPr id="91" name="Straight Connector 111"/>
              <p:cNvCxnSpPr/>
              <p:nvPr/>
            </p:nvCxnSpPr>
            <p:spPr bwMode="auto">
              <a:xfrm>
                <a:off x="2071135" y="3604509"/>
                <a:ext cx="7797236"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92" name="Rechte verbindingslijn met pijl 102"/>
              <p:cNvCxnSpPr/>
              <p:nvPr/>
            </p:nvCxnSpPr>
            <p:spPr bwMode="auto">
              <a:xfrm>
                <a:off x="7179183" y="3621591"/>
                <a:ext cx="6363" cy="666073"/>
              </a:xfrm>
              <a:prstGeom prst="straightConnector1">
                <a:avLst/>
              </a:prstGeom>
              <a:solidFill>
                <a:schemeClr val="accent1"/>
              </a:solidFill>
              <a:ln w="12700" cap="flat" cmpd="sng" algn="ctr">
                <a:solidFill>
                  <a:schemeClr val="accent3"/>
                </a:solidFill>
                <a:prstDash val="solid"/>
                <a:round/>
                <a:headEnd type="arrow"/>
                <a:tailEnd type="arrow"/>
              </a:ln>
              <a:effectLst/>
            </p:spPr>
          </p:cxnSp>
        </p:grpSp>
      </p:grpSp>
      <p:grpSp>
        <p:nvGrpSpPr>
          <p:cNvPr id="121" name="Group 120"/>
          <p:cNvGrpSpPr/>
          <p:nvPr/>
        </p:nvGrpSpPr>
        <p:grpSpPr>
          <a:xfrm>
            <a:off x="3788283" y="4544236"/>
            <a:ext cx="6732990" cy="1996929"/>
            <a:chOff x="1099799" y="2310056"/>
            <a:chExt cx="9819246" cy="2818019"/>
          </a:xfrm>
        </p:grpSpPr>
        <p:grpSp>
          <p:nvGrpSpPr>
            <p:cNvPr id="122" name="Group 121"/>
            <p:cNvGrpSpPr/>
            <p:nvPr/>
          </p:nvGrpSpPr>
          <p:grpSpPr>
            <a:xfrm>
              <a:off x="1099799" y="2310056"/>
              <a:ext cx="9819246" cy="2818019"/>
              <a:chOff x="1099799" y="2310056"/>
              <a:chExt cx="9819246" cy="2818019"/>
            </a:xfrm>
          </p:grpSpPr>
          <p:sp>
            <p:nvSpPr>
              <p:cNvPr id="126" name="TextBox 125"/>
              <p:cNvSpPr txBox="1"/>
              <p:nvPr/>
            </p:nvSpPr>
            <p:spPr>
              <a:xfrm>
                <a:off x="1099799" y="4130542"/>
                <a:ext cx="900400" cy="307777"/>
              </a:xfrm>
              <a:prstGeom prst="rect">
                <a:avLst/>
              </a:prstGeom>
              <a:noFill/>
            </p:spPr>
            <p:txBody>
              <a:bodyPr wrap="square" rtlCol="0">
                <a:spAutoFit/>
              </a:bodyPr>
              <a:lstStyle/>
              <a:p>
                <a:pPr algn="ctr"/>
                <a:r>
                  <a:rPr lang="en-GB" sz="1400" b="1" dirty="0"/>
                  <a:t>A</a:t>
                </a:r>
                <a:r>
                  <a:rPr lang="en-GB" sz="1200" dirty="0"/>
                  <a:t> </a:t>
                </a:r>
              </a:p>
            </p:txBody>
          </p:sp>
          <p:sp>
            <p:nvSpPr>
              <p:cNvPr id="127" name="TextBox 126"/>
              <p:cNvSpPr txBox="1"/>
              <p:nvPr/>
            </p:nvSpPr>
            <p:spPr>
              <a:xfrm>
                <a:off x="1117935" y="4820298"/>
                <a:ext cx="900400" cy="307777"/>
              </a:xfrm>
              <a:prstGeom prst="rect">
                <a:avLst/>
              </a:prstGeom>
              <a:noFill/>
            </p:spPr>
            <p:txBody>
              <a:bodyPr wrap="square" rtlCol="0">
                <a:spAutoFit/>
              </a:bodyPr>
              <a:lstStyle/>
              <a:p>
                <a:pPr algn="ctr"/>
                <a:r>
                  <a:rPr lang="en-GB" sz="1400" b="1" dirty="0"/>
                  <a:t>B</a:t>
                </a:r>
                <a:r>
                  <a:rPr lang="en-GB" sz="1200" dirty="0"/>
                  <a:t> </a:t>
                </a:r>
              </a:p>
            </p:txBody>
          </p:sp>
          <p:grpSp>
            <p:nvGrpSpPr>
              <p:cNvPr id="128" name="Group 127"/>
              <p:cNvGrpSpPr/>
              <p:nvPr/>
            </p:nvGrpSpPr>
            <p:grpSpPr>
              <a:xfrm>
                <a:off x="1734116" y="2310056"/>
                <a:ext cx="9184929" cy="2742976"/>
                <a:chOff x="1734116" y="2310056"/>
                <a:chExt cx="9184929" cy="2742976"/>
              </a:xfrm>
            </p:grpSpPr>
            <p:grpSp>
              <p:nvGrpSpPr>
                <p:cNvPr id="130" name="Group 129"/>
                <p:cNvGrpSpPr/>
                <p:nvPr/>
              </p:nvGrpSpPr>
              <p:grpSpPr>
                <a:xfrm>
                  <a:off x="1734116" y="2310056"/>
                  <a:ext cx="9051413" cy="2742976"/>
                  <a:chOff x="1734116" y="2310056"/>
                  <a:chExt cx="9051413" cy="2742976"/>
                </a:xfrm>
              </p:grpSpPr>
              <p:pic>
                <p:nvPicPr>
                  <p:cNvPr id="135" name="Picture 1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64431" y="2568735"/>
                    <a:ext cx="1786385" cy="1062429"/>
                  </a:xfrm>
                  <a:prstGeom prst="rect">
                    <a:avLst/>
                  </a:prstGeom>
                </p:spPr>
              </p:pic>
              <p:cxnSp>
                <p:nvCxnSpPr>
                  <p:cNvPr id="136" name="Straight Connector 14"/>
                  <p:cNvCxnSpPr/>
                  <p:nvPr/>
                </p:nvCxnSpPr>
                <p:spPr bwMode="auto">
                  <a:xfrm flipV="1">
                    <a:off x="1763498" y="4281619"/>
                    <a:ext cx="9022031"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cxnSp>
                <p:nvCxnSpPr>
                  <p:cNvPr id="137" name="Straight Connector 14"/>
                  <p:cNvCxnSpPr/>
                  <p:nvPr/>
                </p:nvCxnSpPr>
                <p:spPr bwMode="auto">
                  <a:xfrm flipV="1">
                    <a:off x="1741270" y="4951255"/>
                    <a:ext cx="9022037"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138" name="Chevron 29"/>
                  <p:cNvSpPr>
                    <a:spLocks noChangeArrowheads="1"/>
                  </p:cNvSpPr>
                  <p:nvPr/>
                </p:nvSpPr>
                <p:spPr bwMode="auto">
                  <a:xfrm>
                    <a:off x="2385556" y="4234235"/>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39" name="Chevron 30"/>
                  <p:cNvSpPr>
                    <a:spLocks noChangeAspect="1"/>
                  </p:cNvSpPr>
                  <p:nvPr/>
                </p:nvSpPr>
                <p:spPr bwMode="auto">
                  <a:xfrm flipH="1">
                    <a:off x="2375760" y="4908570"/>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0" name="TextBox 139"/>
                  <p:cNvSpPr txBox="1"/>
                  <p:nvPr/>
                </p:nvSpPr>
                <p:spPr>
                  <a:xfrm>
                    <a:off x="6567552" y="3794737"/>
                    <a:ext cx="1596066" cy="347461"/>
                  </a:xfrm>
                  <a:prstGeom prst="rect">
                    <a:avLst/>
                  </a:prstGeom>
                  <a:noFill/>
                </p:spPr>
                <p:txBody>
                  <a:bodyPr wrap="square" rtlCol="0">
                    <a:spAutoFit/>
                  </a:bodyPr>
                  <a:lstStyle/>
                  <a:p>
                    <a:pPr algn="ctr"/>
                    <a:r>
                      <a:rPr lang="en-GB" sz="1000" dirty="0">
                        <a:solidFill>
                          <a:schemeClr val="accent3"/>
                        </a:solidFill>
                        <a:latin typeface="+mn-lt"/>
                      </a:rPr>
                      <a:t>DS</a:t>
                    </a:r>
                  </a:p>
                </p:txBody>
              </p:sp>
              <p:sp>
                <p:nvSpPr>
                  <p:cNvPr id="141" name="Oval 63"/>
                  <p:cNvSpPr>
                    <a:spLocks noChangeArrowheads="1"/>
                  </p:cNvSpPr>
                  <p:nvPr/>
                </p:nvSpPr>
                <p:spPr bwMode="auto">
                  <a:xfrm>
                    <a:off x="2862760" y="4247431"/>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 name="Rectangle 18"/>
                  <p:cNvSpPr>
                    <a:spLocks noChangeArrowheads="1"/>
                  </p:cNvSpPr>
                  <p:nvPr/>
                </p:nvSpPr>
                <p:spPr bwMode="auto">
                  <a:xfrm>
                    <a:off x="9440073" y="4221208"/>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3" name="TextBox 142"/>
                  <p:cNvSpPr txBox="1"/>
                  <p:nvPr/>
                </p:nvSpPr>
                <p:spPr>
                  <a:xfrm>
                    <a:off x="1734116" y="3548543"/>
                    <a:ext cx="900400" cy="390895"/>
                  </a:xfrm>
                  <a:prstGeom prst="rect">
                    <a:avLst/>
                  </a:prstGeom>
                  <a:noFill/>
                </p:spPr>
                <p:txBody>
                  <a:bodyPr wrap="square" rtlCol="0">
                    <a:spAutoFit/>
                  </a:bodyPr>
                  <a:lstStyle/>
                  <a:p>
                    <a:r>
                      <a:rPr lang="en-GB" sz="1000" b="1" dirty="0">
                        <a:latin typeface="+mn-lt"/>
                      </a:rPr>
                      <a:t>Namur</a:t>
                    </a:r>
                    <a:r>
                      <a:rPr lang="en-GB" sz="1200" dirty="0"/>
                      <a:t> </a:t>
                    </a:r>
                  </a:p>
                </p:txBody>
              </p:sp>
              <p:sp>
                <p:nvSpPr>
                  <p:cNvPr id="144" name="TextBox 143"/>
                  <p:cNvSpPr txBox="1"/>
                  <p:nvPr/>
                </p:nvSpPr>
                <p:spPr>
                  <a:xfrm>
                    <a:off x="9314068" y="3544678"/>
                    <a:ext cx="1278561" cy="390895"/>
                  </a:xfrm>
                  <a:prstGeom prst="rect">
                    <a:avLst/>
                  </a:prstGeom>
                  <a:noFill/>
                </p:spPr>
                <p:txBody>
                  <a:bodyPr wrap="square" rtlCol="0">
                    <a:spAutoFit/>
                  </a:bodyPr>
                  <a:lstStyle/>
                  <a:p>
                    <a:r>
                      <a:rPr lang="en-GB" sz="1000" b="1" dirty="0">
                        <a:latin typeface="+mn-lt"/>
                      </a:rPr>
                      <a:t>Arlon</a:t>
                    </a:r>
                    <a:r>
                      <a:rPr lang="en-GB" sz="1200" dirty="0"/>
                      <a:t> </a:t>
                    </a:r>
                  </a:p>
                </p:txBody>
              </p:sp>
              <p:pic>
                <p:nvPicPr>
                  <p:cNvPr id="145" name="Picture 1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49617" y="2584016"/>
                    <a:ext cx="174298" cy="298564"/>
                  </a:xfrm>
                  <a:prstGeom prst="rect">
                    <a:avLst/>
                  </a:prstGeom>
                </p:spPr>
              </p:pic>
              <p:pic>
                <p:nvPicPr>
                  <p:cNvPr id="146" name="Picture 14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06151" y="2310056"/>
                    <a:ext cx="165063" cy="282744"/>
                  </a:xfrm>
                  <a:prstGeom prst="rect">
                    <a:avLst/>
                  </a:prstGeom>
                </p:spPr>
              </p:pic>
              <p:cxnSp>
                <p:nvCxnSpPr>
                  <p:cNvPr id="147" name="Straight Arrow Connector 146"/>
                  <p:cNvCxnSpPr>
                    <a:endCxn id="141" idx="0"/>
                  </p:cNvCxnSpPr>
                  <p:nvPr/>
                </p:nvCxnSpPr>
                <p:spPr>
                  <a:xfrm flipH="1">
                    <a:off x="2915942" y="3309426"/>
                    <a:ext cx="2638595" cy="93800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a:off x="5826381" y="3309426"/>
                    <a:ext cx="3615800" cy="97457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45" idx="3"/>
                    <a:endCxn id="146" idx="1"/>
                  </p:cNvCxnSpPr>
                  <p:nvPr/>
                </p:nvCxnSpPr>
                <p:spPr>
                  <a:xfrm flipV="1">
                    <a:off x="5723915" y="2451428"/>
                    <a:ext cx="1082236" cy="281870"/>
                  </a:xfrm>
                  <a:prstGeom prst="straightConnector1">
                    <a:avLst/>
                  </a:prstGeom>
                  <a:ln w="19050">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0" name="Picture 149" descr="D:\Documents And Settings\GQR7802\Local Settings\Temporary Internet Files\Content.IE5\HNYX0581\MC900441310[1].png"/>
                  <p:cNvPicPr/>
                  <p:nvPr/>
                </p:nvPicPr>
                <p:blipFill>
                  <a:blip r:embed="rId12" cstate="print"/>
                  <a:srcRect/>
                  <a:stretch>
                    <a:fillRect/>
                  </a:stretch>
                </p:blipFill>
                <p:spPr bwMode="auto">
                  <a:xfrm>
                    <a:off x="6192447" y="2445074"/>
                    <a:ext cx="246380" cy="246380"/>
                  </a:xfrm>
                  <a:prstGeom prst="rect">
                    <a:avLst/>
                  </a:prstGeom>
                  <a:noFill/>
                </p:spPr>
              </p:pic>
              <p:pic>
                <p:nvPicPr>
                  <p:cNvPr id="151" name="Picture 150" descr="D:\Documents And Settings\GQR7802\Local Settings\Temporary Internet Files\Content.IE5\HNYX0581\MC900441310[1].png"/>
                  <p:cNvPicPr/>
                  <p:nvPr/>
                </p:nvPicPr>
                <p:blipFill>
                  <a:blip r:embed="rId12" cstate="print"/>
                  <a:srcRect/>
                  <a:stretch>
                    <a:fillRect/>
                  </a:stretch>
                </p:blipFill>
                <p:spPr bwMode="auto">
                  <a:xfrm>
                    <a:off x="4151372" y="3661180"/>
                    <a:ext cx="246380" cy="246380"/>
                  </a:xfrm>
                  <a:prstGeom prst="rect">
                    <a:avLst/>
                  </a:prstGeom>
                  <a:noFill/>
                </p:spPr>
              </p:pic>
              <p:cxnSp>
                <p:nvCxnSpPr>
                  <p:cNvPr id="152" name="Straight Arrow Connector 151"/>
                  <p:cNvCxnSpPr/>
                  <p:nvPr/>
                </p:nvCxnSpPr>
                <p:spPr>
                  <a:xfrm flipH="1">
                    <a:off x="5829665" y="2768834"/>
                    <a:ext cx="847520" cy="29518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3" name="Picture 152" descr="D:\Documents And Settings\GQR7802\Local Settings\Temporary Internet Files\Content.IE5\HNYX0581\MC900441310[1].png"/>
                  <p:cNvPicPr/>
                  <p:nvPr/>
                </p:nvPicPr>
                <p:blipFill>
                  <a:blip r:embed="rId12" cstate="print"/>
                  <a:srcRect/>
                  <a:stretch>
                    <a:fillRect/>
                  </a:stretch>
                </p:blipFill>
                <p:spPr bwMode="auto">
                  <a:xfrm>
                    <a:off x="6185515" y="2775983"/>
                    <a:ext cx="246380" cy="246380"/>
                  </a:xfrm>
                  <a:prstGeom prst="rect">
                    <a:avLst/>
                  </a:prstGeom>
                  <a:noFill/>
                </p:spPr>
              </p:pic>
            </p:grpSp>
            <p:grpSp>
              <p:nvGrpSpPr>
                <p:cNvPr id="131" name="Groep 80"/>
                <p:cNvGrpSpPr>
                  <a:grpSpLocks noChangeAspect="1"/>
                </p:cNvGrpSpPr>
                <p:nvPr/>
              </p:nvGrpSpPr>
              <p:grpSpPr bwMode="auto">
                <a:xfrm>
                  <a:off x="9457535" y="3935572"/>
                  <a:ext cx="1461510" cy="431800"/>
                  <a:chOff x="8127033" y="3859288"/>
                  <a:chExt cx="1530379" cy="432048"/>
                </a:xfrm>
              </p:grpSpPr>
              <p:pic>
                <p:nvPicPr>
                  <p:cNvPr id="133" name="Picture 1" descr="F:\treinen frans van ackeleyen\HLD7701.png"/>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793316" y="3859288"/>
                    <a:ext cx="86409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1" descr="F:\treinen frans van ackeleyen\HLD7701.png"/>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8127033" y="4104989"/>
                    <a:ext cx="864095" cy="1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29" name="Picture 1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13842" y="2902440"/>
                <a:ext cx="297183" cy="702069"/>
              </a:xfrm>
              <a:prstGeom prst="rect">
                <a:avLst/>
              </a:prstGeom>
            </p:spPr>
          </p:pic>
        </p:grpSp>
        <p:grpSp>
          <p:nvGrpSpPr>
            <p:cNvPr id="123" name="Group 122"/>
            <p:cNvGrpSpPr/>
            <p:nvPr/>
          </p:nvGrpSpPr>
          <p:grpSpPr>
            <a:xfrm>
              <a:off x="2071135" y="3604509"/>
              <a:ext cx="7797236" cy="683155"/>
              <a:chOff x="2071135" y="3604509"/>
              <a:chExt cx="7797236" cy="683155"/>
            </a:xfrm>
          </p:grpSpPr>
          <p:cxnSp>
            <p:nvCxnSpPr>
              <p:cNvPr id="124" name="Straight Connector 111"/>
              <p:cNvCxnSpPr/>
              <p:nvPr/>
            </p:nvCxnSpPr>
            <p:spPr bwMode="auto">
              <a:xfrm>
                <a:off x="2071135" y="3604509"/>
                <a:ext cx="7797236"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125" name="Rechte verbindingslijn met pijl 102"/>
              <p:cNvCxnSpPr/>
              <p:nvPr/>
            </p:nvCxnSpPr>
            <p:spPr bwMode="auto">
              <a:xfrm>
                <a:off x="7179183" y="3621591"/>
                <a:ext cx="6363" cy="666073"/>
              </a:xfrm>
              <a:prstGeom prst="straightConnector1">
                <a:avLst/>
              </a:prstGeom>
              <a:solidFill>
                <a:schemeClr val="accent1"/>
              </a:solidFill>
              <a:ln w="12700" cap="flat" cmpd="sng" algn="ctr">
                <a:solidFill>
                  <a:schemeClr val="accent3"/>
                </a:solidFill>
                <a:prstDash val="solid"/>
                <a:round/>
                <a:headEnd type="arrow"/>
                <a:tailEnd type="arrow"/>
              </a:ln>
              <a:effectLst/>
            </p:spPr>
          </p:cxnSp>
        </p:grpSp>
      </p:grpSp>
      <p:pic>
        <p:nvPicPr>
          <p:cNvPr id="154" name="Picture 153" descr="D:\Documents And Settings\GQR7802\Local Settings\Temporary Internet Files\Content.IE5\HNYX0581\MC900441310[1].png"/>
          <p:cNvPicPr/>
          <p:nvPr/>
        </p:nvPicPr>
        <p:blipFill>
          <a:blip r:embed="rId12" cstate="print"/>
          <a:srcRect/>
          <a:stretch>
            <a:fillRect/>
          </a:stretch>
        </p:blipFill>
        <p:spPr bwMode="auto">
          <a:xfrm>
            <a:off x="8518564" y="5602163"/>
            <a:ext cx="168941" cy="174592"/>
          </a:xfrm>
          <a:prstGeom prst="rect">
            <a:avLst/>
          </a:prstGeom>
          <a:noFill/>
        </p:spPr>
      </p:pic>
      <p:pic>
        <p:nvPicPr>
          <p:cNvPr id="10" name="Picture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59196" y="26724"/>
            <a:ext cx="344071" cy="812839"/>
          </a:xfrm>
          <a:prstGeom prst="rect">
            <a:avLst/>
          </a:prstGeom>
          <a:ln w="31750">
            <a:noFill/>
          </a:ln>
        </p:spPr>
      </p:pic>
      <p:pic>
        <p:nvPicPr>
          <p:cNvPr id="2" name="Picture 1">
            <a:extLst>
              <a:ext uri="{FF2B5EF4-FFF2-40B4-BE49-F238E27FC236}">
                <a16:creationId xmlns:a16="http://schemas.microsoft.com/office/drawing/2014/main" id="{F6D008FA-96E8-4424-9E3E-8BE0381E452A}"/>
              </a:ext>
            </a:extLst>
          </p:cNvPr>
          <p:cNvPicPr>
            <a:picLocks noChangeAspect="1"/>
          </p:cNvPicPr>
          <p:nvPr/>
        </p:nvPicPr>
        <p:blipFill>
          <a:blip r:embed="rId15"/>
          <a:stretch>
            <a:fillRect/>
          </a:stretch>
        </p:blipFill>
        <p:spPr>
          <a:xfrm>
            <a:off x="8372001" y="2850845"/>
            <a:ext cx="365792" cy="371888"/>
          </a:xfrm>
          <a:prstGeom prst="rect">
            <a:avLst/>
          </a:prstGeom>
        </p:spPr>
      </p:pic>
      <p:pic>
        <p:nvPicPr>
          <p:cNvPr id="6" name="Picture 5">
            <a:extLst>
              <a:ext uri="{FF2B5EF4-FFF2-40B4-BE49-F238E27FC236}">
                <a16:creationId xmlns:a16="http://schemas.microsoft.com/office/drawing/2014/main" id="{FC34DF6A-AD29-4EE0-B5DB-AB8B6E12F366}"/>
              </a:ext>
            </a:extLst>
          </p:cNvPr>
          <p:cNvPicPr>
            <a:picLocks noChangeAspect="1"/>
          </p:cNvPicPr>
          <p:nvPr/>
        </p:nvPicPr>
        <p:blipFill>
          <a:blip r:embed="rId15"/>
          <a:stretch>
            <a:fillRect/>
          </a:stretch>
        </p:blipFill>
        <p:spPr>
          <a:xfrm>
            <a:off x="8536141" y="4843739"/>
            <a:ext cx="365792" cy="371888"/>
          </a:xfrm>
          <a:prstGeom prst="rect">
            <a:avLst/>
          </a:prstGeom>
        </p:spPr>
      </p:pic>
    </p:spTree>
    <p:extLst>
      <p:ext uri="{BB962C8B-B14F-4D97-AF65-F5344CB8AC3E}">
        <p14:creationId xmlns:p14="http://schemas.microsoft.com/office/powerpoint/2010/main" val="5901514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135"/>
          <p:cNvCxnSpPr>
            <a:cxnSpLocks noChangeShapeType="1"/>
          </p:cNvCxnSpPr>
          <p:nvPr/>
        </p:nvCxnSpPr>
        <p:spPr bwMode="auto">
          <a:xfrm>
            <a:off x="2076589" y="692696"/>
            <a:ext cx="0" cy="468738"/>
          </a:xfrm>
          <a:prstGeom prst="straightConnector1">
            <a:avLst/>
          </a:prstGeom>
          <a:noFill/>
          <a:ln w="12700" algn="ctr">
            <a:solidFill>
              <a:schemeClr val="accent1"/>
            </a:solidFill>
            <a:prstDash val="dash"/>
            <a:round/>
            <a:headEnd/>
            <a:tailEnd type="none" w="med" len="med"/>
          </a:ln>
        </p:spPr>
      </p:cxnSp>
      <p:cxnSp>
        <p:nvCxnSpPr>
          <p:cNvPr id="10" name="Straight Connector 9"/>
          <p:cNvCxnSpPr/>
          <p:nvPr/>
        </p:nvCxnSpPr>
        <p:spPr bwMode="auto">
          <a:xfrm>
            <a:off x="2076589" y="1052408"/>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1" name="Rounded Rectangle 122"/>
          <p:cNvSpPr>
            <a:spLocks noChangeArrowheads="1"/>
          </p:cNvSpPr>
          <p:nvPr/>
        </p:nvSpPr>
        <p:spPr bwMode="auto">
          <a:xfrm>
            <a:off x="1669917" y="1195247"/>
            <a:ext cx="812403" cy="589826"/>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800" dirty="0" err="1">
                <a:latin typeface="Arial" panose="020B0604020202020204" pitchFamily="34" charset="0"/>
                <a:cs typeface="Arial" panose="020B0604020202020204" pitchFamily="34" charset="0"/>
              </a:rPr>
              <a:t>disposition</a:t>
            </a:r>
            <a:endParaRPr lang="nl-BE" sz="800" dirty="0">
              <a:latin typeface="Arial" panose="020B0604020202020204" pitchFamily="34" charset="0"/>
              <a:cs typeface="Arial" panose="020B0604020202020204" pitchFamily="34" charset="0"/>
            </a:endParaRPr>
          </a:p>
          <a:p>
            <a:pPr algn="ctr"/>
            <a:r>
              <a:rPr lang="nl-BE" sz="800" dirty="0">
                <a:latin typeface="Arial" panose="020B0604020202020204" pitchFamily="34" charset="0"/>
                <a:cs typeface="Arial" panose="020B0604020202020204" pitchFamily="34" charset="0"/>
              </a:rPr>
              <a:t>complémentaire</a:t>
            </a:r>
          </a:p>
        </p:txBody>
      </p:sp>
      <p:sp>
        <p:nvSpPr>
          <p:cNvPr id="18" name="Rounded Rectangle 122"/>
          <p:cNvSpPr>
            <a:spLocks noChangeArrowheads="1"/>
          </p:cNvSpPr>
          <p:nvPr/>
        </p:nvSpPr>
        <p:spPr bwMode="auto">
          <a:xfrm>
            <a:off x="1728468" y="3054003"/>
            <a:ext cx="701675" cy="461962"/>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800" dirty="0" err="1">
                <a:latin typeface="Arial" panose="020B0604020202020204" pitchFamily="34" charset="0"/>
                <a:cs typeface="Arial" panose="020B0604020202020204" pitchFamily="34" charset="0"/>
              </a:rPr>
              <a:t>conditions</a:t>
            </a:r>
            <a:endParaRPr lang="nl-BE" sz="800" dirty="0">
              <a:latin typeface="Arial" panose="020B0604020202020204" pitchFamily="34" charset="0"/>
              <a:cs typeface="Arial" panose="020B0604020202020204" pitchFamily="34" charset="0"/>
            </a:endParaRPr>
          </a:p>
          <a:p>
            <a:pPr algn="ctr"/>
            <a:r>
              <a:rPr lang="nl-BE" sz="800" dirty="0">
                <a:latin typeface="Arial" panose="020B0604020202020204" pitchFamily="34" charset="0"/>
                <a:cs typeface="Arial" panose="020B0604020202020204" pitchFamily="34" charset="0"/>
              </a:rPr>
              <a:t>OK</a:t>
            </a:r>
          </a:p>
        </p:txBody>
      </p:sp>
      <p:cxnSp>
        <p:nvCxnSpPr>
          <p:cNvPr id="19" name="Straight Arrow Connector 135"/>
          <p:cNvCxnSpPr>
            <a:cxnSpLocks noChangeShapeType="1"/>
            <a:endCxn id="18" idx="0"/>
          </p:cNvCxnSpPr>
          <p:nvPr/>
        </p:nvCxnSpPr>
        <p:spPr bwMode="auto">
          <a:xfrm flipH="1">
            <a:off x="2079306" y="1785073"/>
            <a:ext cx="12261" cy="1268930"/>
          </a:xfrm>
          <a:prstGeom prst="straightConnector1">
            <a:avLst/>
          </a:prstGeom>
          <a:noFill/>
          <a:ln w="12700" algn="ctr">
            <a:solidFill>
              <a:schemeClr val="accent1"/>
            </a:solidFill>
            <a:prstDash val="dash"/>
            <a:round/>
            <a:headEnd/>
            <a:tailEnd type="none" w="med" len="med"/>
          </a:ln>
        </p:spPr>
      </p:cxnSp>
      <p:cxnSp>
        <p:nvCxnSpPr>
          <p:cNvPr id="21" name="Straight Connector 20"/>
          <p:cNvCxnSpPr/>
          <p:nvPr/>
        </p:nvCxnSpPr>
        <p:spPr bwMode="auto">
          <a:xfrm>
            <a:off x="2076119" y="2797201"/>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22" name="Straight Connector 21"/>
          <p:cNvCxnSpPr/>
          <p:nvPr/>
        </p:nvCxnSpPr>
        <p:spPr bwMode="auto">
          <a:xfrm>
            <a:off x="2091566" y="1785074"/>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23" name="Straight Connector 22"/>
          <p:cNvCxnSpPr/>
          <p:nvPr/>
        </p:nvCxnSpPr>
        <p:spPr bwMode="auto">
          <a:xfrm>
            <a:off x="2057839" y="351596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24" name="Straight Arrow Connector 135"/>
          <p:cNvCxnSpPr>
            <a:cxnSpLocks noChangeShapeType="1"/>
          </p:cNvCxnSpPr>
          <p:nvPr/>
        </p:nvCxnSpPr>
        <p:spPr bwMode="auto">
          <a:xfrm flipH="1">
            <a:off x="2048101" y="3515965"/>
            <a:ext cx="12261" cy="1268930"/>
          </a:xfrm>
          <a:prstGeom prst="straightConnector1">
            <a:avLst/>
          </a:prstGeom>
          <a:noFill/>
          <a:ln w="12700" algn="ctr">
            <a:solidFill>
              <a:schemeClr val="accent1"/>
            </a:solidFill>
            <a:prstDash val="dash"/>
            <a:round/>
            <a:headEnd/>
            <a:tailEnd type="none" w="med" len="med"/>
          </a:ln>
        </p:spPr>
      </p:cxnSp>
      <p:sp>
        <p:nvSpPr>
          <p:cNvPr id="25" name="Rounded Rectangle 122"/>
          <p:cNvSpPr>
            <a:spLocks noChangeArrowheads="1"/>
          </p:cNvSpPr>
          <p:nvPr/>
        </p:nvSpPr>
        <p:spPr bwMode="auto">
          <a:xfrm>
            <a:off x="1706499" y="4767951"/>
            <a:ext cx="701675" cy="461962"/>
          </a:xfrm>
          <a:prstGeom prst="roundRect">
            <a:avLst>
              <a:gd name="adj" fmla="val 16667"/>
            </a:avLst>
          </a:prstGeom>
          <a:solidFill>
            <a:schemeClr val="bg1"/>
          </a:solidFill>
          <a:ln w="31750" algn="ctr">
            <a:solidFill>
              <a:schemeClr val="accent1"/>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reprise du</a:t>
            </a:r>
          </a:p>
          <a:p>
            <a:pPr algn="ctr"/>
            <a:r>
              <a:rPr lang="nl-BE" sz="800" dirty="0" err="1">
                <a:latin typeface="Arial" panose="020B0604020202020204" pitchFamily="34" charset="0"/>
                <a:cs typeface="Arial" panose="020B0604020202020204" pitchFamily="34" charset="0"/>
              </a:rPr>
              <a:t>travail</a:t>
            </a:r>
            <a:endParaRPr lang="nl-BE" sz="800" dirty="0">
              <a:latin typeface="Arial" panose="020B0604020202020204" pitchFamily="34" charset="0"/>
              <a:cs typeface="Arial" panose="020B0604020202020204" pitchFamily="34" charset="0"/>
            </a:endParaRPr>
          </a:p>
        </p:txBody>
      </p:sp>
      <p:cxnSp>
        <p:nvCxnSpPr>
          <p:cNvPr id="26" name="Straight Connector 25"/>
          <p:cNvCxnSpPr/>
          <p:nvPr/>
        </p:nvCxnSpPr>
        <p:spPr bwMode="auto">
          <a:xfrm>
            <a:off x="2054150" y="4511149"/>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27" name="Straight Connector 26"/>
          <p:cNvCxnSpPr/>
          <p:nvPr/>
        </p:nvCxnSpPr>
        <p:spPr bwMode="auto">
          <a:xfrm>
            <a:off x="2035870" y="5229914"/>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28" name="Straight Arrow Connector 135"/>
          <p:cNvCxnSpPr>
            <a:cxnSpLocks noChangeShapeType="1"/>
          </p:cNvCxnSpPr>
          <p:nvPr/>
        </p:nvCxnSpPr>
        <p:spPr bwMode="auto">
          <a:xfrm>
            <a:off x="2035870" y="5358314"/>
            <a:ext cx="0" cy="468738"/>
          </a:xfrm>
          <a:prstGeom prst="straightConnector1">
            <a:avLst/>
          </a:prstGeom>
          <a:noFill/>
          <a:ln w="12700" algn="ctr">
            <a:solidFill>
              <a:schemeClr val="accent1"/>
            </a:solidFill>
            <a:prstDash val="dash"/>
            <a:round/>
            <a:headEnd/>
            <a:tailEnd type="none" w="med" len="med"/>
          </a:ln>
        </p:spPr>
      </p:cxnSp>
      <p:sp>
        <p:nvSpPr>
          <p:cNvPr id="31" name="Rounded Rectangle 30"/>
          <p:cNvSpPr/>
          <p:nvPr/>
        </p:nvSpPr>
        <p:spPr bwMode="auto">
          <a:xfrm>
            <a:off x="3453338" y="1305001"/>
            <a:ext cx="6719596" cy="570468"/>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400" dirty="0">
                <a:solidFill>
                  <a:srgbClr val="FF0000"/>
                </a:solidFill>
                <a:latin typeface="Calibri" panose="020F0502020204030204" pitchFamily="34" charset="0"/>
                <a:cs typeface="Calibri" panose="020F0502020204030204" pitchFamily="34" charset="0"/>
              </a:rPr>
              <a:t>Avant de </a:t>
            </a:r>
            <a:r>
              <a:rPr lang="en-US" sz="1400" dirty="0" err="1">
                <a:solidFill>
                  <a:srgbClr val="FF0000"/>
                </a:solidFill>
                <a:latin typeface="Calibri" panose="020F0502020204030204" pitchFamily="34" charset="0"/>
                <a:cs typeface="Calibri" panose="020F0502020204030204" pitchFamily="34" charset="0"/>
              </a:rPr>
              <a:t>reprendre</a:t>
            </a:r>
            <a:r>
              <a:rPr lang="en-US" sz="1400" dirty="0">
                <a:solidFill>
                  <a:srgbClr val="FF0000"/>
                </a:solidFill>
                <a:latin typeface="Calibri" panose="020F0502020204030204" pitchFamily="34" charset="0"/>
                <a:cs typeface="Calibri" panose="020F0502020204030204" pitchFamily="34" charset="0"/>
              </a:rPr>
              <a:t> le travail, </a:t>
            </a:r>
            <a:r>
              <a:rPr lang="en-US" sz="1400" dirty="0" err="1">
                <a:solidFill>
                  <a:srgbClr val="FF0000"/>
                </a:solidFill>
                <a:latin typeface="Calibri" panose="020F0502020204030204" pitchFamily="34" charset="0"/>
                <a:cs typeface="Calibri" panose="020F0502020204030204" pitchFamily="34" charset="0"/>
              </a:rPr>
              <a:t>s’assurer</a:t>
            </a:r>
            <a:r>
              <a:rPr lang="en-US" sz="1400" dirty="0">
                <a:solidFill>
                  <a:srgbClr val="FF0000"/>
                </a:solidFill>
                <a:latin typeface="Calibri" panose="020F0502020204030204" pitchFamily="34" charset="0"/>
                <a:cs typeface="Calibri" panose="020F0502020204030204" pitchFamily="34" charset="0"/>
              </a:rPr>
              <a:t> </a:t>
            </a:r>
            <a:r>
              <a:rPr lang="en-US" sz="1400" dirty="0" err="1">
                <a:solidFill>
                  <a:srgbClr val="FF0000"/>
                </a:solidFill>
                <a:latin typeface="Calibri" panose="020F0502020204030204" pitchFamily="34" charset="0"/>
                <a:cs typeface="Calibri" panose="020F0502020204030204" pitchFamily="34" charset="0"/>
              </a:rPr>
              <a:t>qu’aucun</a:t>
            </a:r>
            <a:r>
              <a:rPr lang="en-US" sz="1400" dirty="0">
                <a:solidFill>
                  <a:srgbClr val="FF0000"/>
                </a:solidFill>
                <a:latin typeface="Calibri" panose="020F0502020204030204" pitchFamily="34" charset="0"/>
                <a:cs typeface="Calibri" panose="020F0502020204030204" pitchFamily="34" charset="0"/>
              </a:rPr>
              <a:t> </a:t>
            </a:r>
            <a:r>
              <a:rPr lang="en-US" sz="1400" dirty="0" err="1">
                <a:solidFill>
                  <a:srgbClr val="FF0000"/>
                </a:solidFill>
                <a:latin typeface="Calibri" panose="020F0502020204030204" pitchFamily="34" charset="0"/>
                <a:cs typeface="Calibri" panose="020F0502020204030204" pitchFamily="34" charset="0"/>
              </a:rPr>
              <a:t>autre</a:t>
            </a:r>
            <a:r>
              <a:rPr lang="en-US" sz="1400" dirty="0">
                <a:solidFill>
                  <a:srgbClr val="FF0000"/>
                </a:solidFill>
                <a:latin typeface="Calibri" panose="020F0502020204030204" pitchFamily="34" charset="0"/>
                <a:cs typeface="Calibri" panose="020F0502020204030204" pitchFamily="34" charset="0"/>
              </a:rPr>
              <a:t> </a:t>
            </a:r>
            <a:r>
              <a:rPr lang="en-US" sz="1400" dirty="0" err="1">
                <a:solidFill>
                  <a:srgbClr val="FF0000"/>
                </a:solidFill>
                <a:latin typeface="Calibri" panose="020F0502020204030204" pitchFamily="34" charset="0"/>
                <a:cs typeface="Calibri" panose="020F0502020204030204" pitchFamily="34" charset="0"/>
              </a:rPr>
              <a:t>mouvement</a:t>
            </a:r>
            <a:r>
              <a:rPr lang="en-US" sz="1400" dirty="0">
                <a:solidFill>
                  <a:srgbClr val="FF0000"/>
                </a:solidFill>
                <a:latin typeface="Calibri" panose="020F0502020204030204" pitchFamily="34" charset="0"/>
                <a:cs typeface="Calibri" panose="020F0502020204030204" pitchFamily="34" charset="0"/>
              </a:rPr>
              <a:t> ne </a:t>
            </a:r>
            <a:r>
              <a:rPr lang="en-US" sz="1400" dirty="0" err="1">
                <a:solidFill>
                  <a:srgbClr val="FF0000"/>
                </a:solidFill>
                <a:latin typeface="Calibri" panose="020F0502020204030204" pitchFamily="34" charset="0"/>
                <a:cs typeface="Calibri" panose="020F0502020204030204" pitchFamily="34" charset="0"/>
              </a:rPr>
              <a:t>survient</a:t>
            </a:r>
            <a:r>
              <a:rPr lang="en-US" sz="1400" dirty="0">
                <a:solidFill>
                  <a:srgbClr val="FF0000"/>
                </a:solidFill>
                <a:latin typeface="Calibri" panose="020F0502020204030204" pitchFamily="34" charset="0"/>
                <a:cs typeface="Calibri" panose="020F0502020204030204" pitchFamily="34" charset="0"/>
              </a:rPr>
              <a:t>, </a:t>
            </a:r>
            <a:r>
              <a:rPr lang="en-US" sz="1400" dirty="0" err="1">
                <a:solidFill>
                  <a:srgbClr val="FF0000"/>
                </a:solidFill>
                <a:latin typeface="Calibri" panose="020F0502020204030204" pitchFamily="34" charset="0"/>
                <a:cs typeface="Calibri" panose="020F0502020204030204" pitchFamily="34" charset="0"/>
              </a:rPr>
              <a:t>ni</a:t>
            </a:r>
            <a:r>
              <a:rPr lang="en-US" sz="1400" dirty="0">
                <a:solidFill>
                  <a:srgbClr val="FF0000"/>
                </a:solidFill>
                <a:latin typeface="Calibri" panose="020F0502020204030204" pitchFamily="34" charset="0"/>
                <a:cs typeface="Calibri" panose="020F0502020204030204" pitchFamily="34" charset="0"/>
              </a:rPr>
              <a:t> </a:t>
            </a:r>
            <a:r>
              <a:rPr lang="en-US" sz="1400" dirty="0" err="1">
                <a:solidFill>
                  <a:srgbClr val="FF0000"/>
                </a:solidFill>
                <a:latin typeface="Calibri" panose="020F0502020204030204" pitchFamily="34" charset="0"/>
                <a:cs typeface="Calibri" panose="020F0502020204030204" pitchFamily="34" charset="0"/>
              </a:rPr>
              <a:t>n’a</a:t>
            </a:r>
            <a:r>
              <a:rPr lang="en-US" sz="1400" dirty="0">
                <a:solidFill>
                  <a:srgbClr val="FF0000"/>
                </a:solidFill>
                <a:latin typeface="Calibri" panose="020F0502020204030204" pitchFamily="34" charset="0"/>
                <a:cs typeface="Calibri" panose="020F0502020204030204" pitchFamily="34" charset="0"/>
              </a:rPr>
              <a:t> </a:t>
            </a:r>
            <a:r>
              <a:rPr lang="en-US" sz="1400" dirty="0" err="1">
                <a:solidFill>
                  <a:srgbClr val="FF0000"/>
                </a:solidFill>
                <a:latin typeface="Calibri" panose="020F0502020204030204" pitchFamily="34" charset="0"/>
                <a:cs typeface="Calibri" panose="020F0502020204030204" pitchFamily="34" charset="0"/>
              </a:rPr>
              <a:t>été</a:t>
            </a:r>
            <a:r>
              <a:rPr lang="en-US" sz="1400" dirty="0">
                <a:solidFill>
                  <a:srgbClr val="FF0000"/>
                </a:solidFill>
                <a:latin typeface="Calibri" panose="020F0502020204030204" pitchFamily="34" charset="0"/>
                <a:cs typeface="Calibri" panose="020F0502020204030204" pitchFamily="34" charset="0"/>
              </a:rPr>
              <a:t> </a:t>
            </a:r>
            <a:r>
              <a:rPr lang="en-US" sz="1400" dirty="0" err="1">
                <a:solidFill>
                  <a:srgbClr val="FF0000"/>
                </a:solidFill>
                <a:latin typeface="Calibri" panose="020F0502020204030204" pitchFamily="34" charset="0"/>
                <a:cs typeface="Calibri" panose="020F0502020204030204" pitchFamily="34" charset="0"/>
              </a:rPr>
              <a:t>signalé</a:t>
            </a:r>
            <a:r>
              <a:rPr lang="en-US" sz="1400" dirty="0">
                <a:solidFill>
                  <a:srgbClr val="FF0000"/>
                </a:solidFill>
                <a:latin typeface="Calibri" panose="020F0502020204030204" pitchFamily="34" charset="0"/>
                <a:cs typeface="Calibri" panose="020F0502020204030204" pitchFamily="34" charset="0"/>
              </a:rPr>
              <a:t>.</a:t>
            </a:r>
          </a:p>
        </p:txBody>
      </p:sp>
      <p:pic>
        <p:nvPicPr>
          <p:cNvPr id="6" name="Picture 5"/>
          <p:cNvPicPr>
            <a:picLocks noChangeAspect="1"/>
          </p:cNvPicPr>
          <p:nvPr/>
        </p:nvPicPr>
        <p:blipFill>
          <a:blip r:embed="rId2"/>
          <a:stretch>
            <a:fillRect/>
          </a:stretch>
        </p:blipFill>
        <p:spPr>
          <a:xfrm>
            <a:off x="2835930" y="1273216"/>
            <a:ext cx="469433" cy="634039"/>
          </a:xfrm>
          <a:prstGeom prst="rect">
            <a:avLst/>
          </a:prstGeom>
        </p:spPr>
      </p:pic>
      <p:sp>
        <p:nvSpPr>
          <p:cNvPr id="32" name="Text Placeholder 2"/>
          <p:cNvSpPr txBox="1">
            <a:spLocks/>
          </p:cNvSpPr>
          <p:nvPr/>
        </p:nvSpPr>
        <p:spPr>
          <a:xfrm>
            <a:off x="8878383" y="248559"/>
            <a:ext cx="3096344"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Annonceur</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6: </a:t>
            </a:r>
            <a:r>
              <a:rPr lang="en-GB" sz="900" kern="0" dirty="0" err="1">
                <a:latin typeface="Calibri" panose="020F0502020204030204" pitchFamily="34" charset="0"/>
                <a:cs typeface="Calibri" panose="020F0502020204030204" pitchFamily="34" charset="0"/>
              </a:rPr>
              <a:t>Fonctionnement</a:t>
            </a:r>
            <a:r>
              <a:rPr lang="en-GB" sz="900" kern="0" dirty="0">
                <a:latin typeface="Calibri" panose="020F0502020204030204" pitchFamily="34" charset="0"/>
                <a:cs typeface="Calibri" panose="020F0502020204030204" pitchFamily="34" charset="0"/>
              </a:rPr>
              <a:t> du </a:t>
            </a: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a:t>
            </a:r>
          </a:p>
        </p:txBody>
      </p:sp>
      <p:sp>
        <p:nvSpPr>
          <p:cNvPr id="4" name="Rectangle 3"/>
          <p:cNvSpPr/>
          <p:nvPr/>
        </p:nvSpPr>
        <p:spPr>
          <a:xfrm>
            <a:off x="1455844" y="1906635"/>
            <a:ext cx="6096000" cy="338554"/>
          </a:xfrm>
          <a:prstGeom prst="rect">
            <a:avLst/>
          </a:prstGeom>
        </p:spPr>
        <p:txBody>
          <a:bodyPr>
            <a:spAutoFit/>
          </a:bodyPr>
          <a:lstStyle/>
          <a:p>
            <a:pPr algn="ctr"/>
            <a:r>
              <a:rPr lang="en-GB" sz="800" b="1">
                <a:solidFill>
                  <a:schemeClr val="bg1"/>
                </a:solidFill>
              </a:rPr>
              <a:t>AANKONDIGER</a:t>
            </a:r>
          </a:p>
          <a:p>
            <a:pPr algn="ctr"/>
            <a:r>
              <a:rPr lang="en-GB" sz="800" b="1">
                <a:solidFill>
                  <a:schemeClr val="bg1"/>
                </a:solidFill>
              </a:rPr>
              <a:t>AANEMER</a:t>
            </a:r>
            <a:endParaRPr lang="en-GB" sz="800" b="1" dirty="0">
              <a:solidFill>
                <a:schemeClr val="bg1"/>
              </a:solidFill>
            </a:endParaRPr>
          </a:p>
        </p:txBody>
      </p:sp>
      <p:sp>
        <p:nvSpPr>
          <p:cNvPr id="30" name="Rectangle 29"/>
          <p:cNvSpPr/>
          <p:nvPr/>
        </p:nvSpPr>
        <p:spPr>
          <a:xfrm>
            <a:off x="1612192" y="4165072"/>
            <a:ext cx="6096000" cy="338554"/>
          </a:xfrm>
          <a:prstGeom prst="rect">
            <a:avLst/>
          </a:prstGeom>
        </p:spPr>
        <p:txBody>
          <a:bodyPr>
            <a:spAutoFit/>
          </a:bodyPr>
          <a:lstStyle/>
          <a:p>
            <a:pPr algn="ctr"/>
            <a:r>
              <a:rPr lang="en-GB" sz="800" b="1">
                <a:solidFill>
                  <a:schemeClr val="bg1"/>
                </a:solidFill>
              </a:rPr>
              <a:t>AANKONDIGER</a:t>
            </a:r>
          </a:p>
          <a:p>
            <a:pPr algn="ctr"/>
            <a:r>
              <a:rPr lang="en-GB" sz="800" b="1">
                <a:solidFill>
                  <a:schemeClr val="bg1"/>
                </a:solidFill>
              </a:rPr>
              <a:t>AANEMER</a:t>
            </a:r>
            <a:endParaRPr lang="en-GB" sz="800" b="1" dirty="0">
              <a:solidFill>
                <a:schemeClr val="bg1"/>
              </a:solidFill>
            </a:endParaRPr>
          </a:p>
        </p:txBody>
      </p:sp>
      <p:grpSp>
        <p:nvGrpSpPr>
          <p:cNvPr id="29" name="Group 28"/>
          <p:cNvGrpSpPr/>
          <p:nvPr/>
        </p:nvGrpSpPr>
        <p:grpSpPr>
          <a:xfrm>
            <a:off x="2804459" y="2075912"/>
            <a:ext cx="6747925" cy="1702594"/>
            <a:chOff x="1099707" y="2310056"/>
            <a:chExt cx="9522522" cy="2875398"/>
          </a:xfrm>
        </p:grpSpPr>
        <p:grpSp>
          <p:nvGrpSpPr>
            <p:cNvPr id="33" name="Group 32"/>
            <p:cNvGrpSpPr/>
            <p:nvPr/>
          </p:nvGrpSpPr>
          <p:grpSpPr>
            <a:xfrm>
              <a:off x="1099707" y="2310056"/>
              <a:ext cx="9522522" cy="2875398"/>
              <a:chOff x="1099707" y="2310056"/>
              <a:chExt cx="9522522" cy="2875398"/>
            </a:xfrm>
          </p:grpSpPr>
          <p:sp>
            <p:nvSpPr>
              <p:cNvPr id="37" name="TextBox 36"/>
              <p:cNvSpPr txBox="1"/>
              <p:nvPr/>
            </p:nvSpPr>
            <p:spPr>
              <a:xfrm>
                <a:off x="1099707" y="4053114"/>
                <a:ext cx="900401" cy="467805"/>
              </a:xfrm>
              <a:prstGeom prst="rect">
                <a:avLst/>
              </a:prstGeom>
              <a:noFill/>
            </p:spPr>
            <p:txBody>
              <a:bodyPr wrap="square" rtlCol="0">
                <a:spAutoFit/>
              </a:bodyPr>
              <a:lstStyle/>
              <a:p>
                <a:pPr algn="ctr"/>
                <a:r>
                  <a:rPr lang="en-GB" sz="1000" b="1" dirty="0">
                    <a:latin typeface="+mn-lt"/>
                  </a:rPr>
                  <a:t>A</a:t>
                </a:r>
                <a:r>
                  <a:rPr lang="en-GB" sz="1200" dirty="0"/>
                  <a:t> </a:t>
                </a:r>
              </a:p>
            </p:txBody>
          </p:sp>
          <p:sp>
            <p:nvSpPr>
              <p:cNvPr id="38" name="TextBox 37"/>
              <p:cNvSpPr txBox="1"/>
              <p:nvPr/>
            </p:nvSpPr>
            <p:spPr>
              <a:xfrm>
                <a:off x="1114990" y="4717649"/>
                <a:ext cx="900401" cy="467805"/>
              </a:xfrm>
              <a:prstGeom prst="rect">
                <a:avLst/>
              </a:prstGeom>
              <a:noFill/>
            </p:spPr>
            <p:txBody>
              <a:bodyPr wrap="square" rtlCol="0">
                <a:spAutoFit/>
              </a:bodyPr>
              <a:lstStyle/>
              <a:p>
                <a:pPr algn="ctr"/>
                <a:r>
                  <a:rPr lang="en-GB" sz="1000" b="1" dirty="0">
                    <a:latin typeface="+mn-lt"/>
                  </a:rPr>
                  <a:t>B</a:t>
                </a:r>
                <a:r>
                  <a:rPr lang="en-GB" sz="1200" dirty="0"/>
                  <a:t> </a:t>
                </a:r>
              </a:p>
            </p:txBody>
          </p:sp>
          <p:grpSp>
            <p:nvGrpSpPr>
              <p:cNvPr id="41" name="Group 40"/>
              <p:cNvGrpSpPr/>
              <p:nvPr/>
            </p:nvGrpSpPr>
            <p:grpSpPr>
              <a:xfrm>
                <a:off x="1743698" y="2310056"/>
                <a:ext cx="8878531" cy="2742976"/>
                <a:chOff x="1743698" y="2310056"/>
                <a:chExt cx="8878531" cy="2742976"/>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431" y="2568735"/>
                  <a:ext cx="1786385" cy="1062429"/>
                </a:xfrm>
                <a:prstGeom prst="rect">
                  <a:avLst/>
                </a:prstGeom>
              </p:spPr>
            </p:pic>
            <p:cxnSp>
              <p:nvCxnSpPr>
                <p:cNvPr id="47" name="Straight Connector 14"/>
                <p:cNvCxnSpPr/>
                <p:nvPr/>
              </p:nvCxnSpPr>
              <p:spPr bwMode="auto">
                <a:xfrm flipV="1">
                  <a:off x="1758705" y="4281620"/>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cxnSp>
              <p:nvCxnSpPr>
                <p:cNvPr id="48" name="Straight Connector 14"/>
                <p:cNvCxnSpPr/>
                <p:nvPr/>
              </p:nvCxnSpPr>
              <p:spPr bwMode="auto">
                <a:xfrm flipV="1">
                  <a:off x="1758705" y="4951255"/>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49" name="Chevron 29"/>
                <p:cNvSpPr>
                  <a:spLocks noChangeArrowheads="1"/>
                </p:cNvSpPr>
                <p:nvPr/>
              </p:nvSpPr>
              <p:spPr bwMode="auto">
                <a:xfrm>
                  <a:off x="2385556" y="4234235"/>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50" name="Chevron 30"/>
                <p:cNvSpPr>
                  <a:spLocks noChangeAspect="1"/>
                </p:cNvSpPr>
                <p:nvPr/>
              </p:nvSpPr>
              <p:spPr bwMode="auto">
                <a:xfrm flipH="1">
                  <a:off x="2375760" y="4908570"/>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51" name="TextBox 50"/>
                <p:cNvSpPr txBox="1"/>
                <p:nvPr/>
              </p:nvSpPr>
              <p:spPr>
                <a:xfrm>
                  <a:off x="6555874" y="3766500"/>
                  <a:ext cx="1596067" cy="415826"/>
                </a:xfrm>
                <a:prstGeom prst="rect">
                  <a:avLst/>
                </a:prstGeom>
                <a:noFill/>
              </p:spPr>
              <p:txBody>
                <a:bodyPr wrap="square" rtlCol="0">
                  <a:spAutoFit/>
                </a:bodyPr>
                <a:lstStyle/>
                <a:p>
                  <a:pPr algn="ctr"/>
                  <a:r>
                    <a:rPr lang="en-GB" sz="1000" dirty="0">
                      <a:solidFill>
                        <a:schemeClr val="accent3"/>
                      </a:solidFill>
                      <a:latin typeface="+mn-lt"/>
                    </a:rPr>
                    <a:t>DS</a:t>
                  </a:r>
                </a:p>
              </p:txBody>
            </p:sp>
            <p:sp>
              <p:nvSpPr>
                <p:cNvPr id="52" name="Oval 63"/>
                <p:cNvSpPr>
                  <a:spLocks noChangeArrowheads="1"/>
                </p:cNvSpPr>
                <p:nvPr/>
              </p:nvSpPr>
              <p:spPr bwMode="auto">
                <a:xfrm>
                  <a:off x="2862760" y="4247431"/>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53" name="Rectangle 18"/>
                <p:cNvSpPr>
                  <a:spLocks noChangeArrowheads="1"/>
                </p:cNvSpPr>
                <p:nvPr/>
              </p:nvSpPr>
              <p:spPr bwMode="auto">
                <a:xfrm>
                  <a:off x="9440073" y="4221208"/>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54" name="TextBox 53"/>
                <p:cNvSpPr txBox="1"/>
                <p:nvPr/>
              </p:nvSpPr>
              <p:spPr>
                <a:xfrm>
                  <a:off x="1743698" y="3797353"/>
                  <a:ext cx="900401" cy="467805"/>
                </a:xfrm>
                <a:prstGeom prst="rect">
                  <a:avLst/>
                </a:prstGeom>
                <a:noFill/>
              </p:spPr>
              <p:txBody>
                <a:bodyPr wrap="square" rtlCol="0">
                  <a:spAutoFit/>
                </a:bodyPr>
                <a:lstStyle/>
                <a:p>
                  <a:r>
                    <a:rPr lang="en-GB" sz="1000" b="1" dirty="0">
                      <a:latin typeface="+mn-lt"/>
                    </a:rPr>
                    <a:t>Namur</a:t>
                  </a:r>
                  <a:r>
                    <a:rPr lang="en-GB" sz="1200" dirty="0"/>
                    <a:t> </a:t>
                  </a:r>
                </a:p>
              </p:txBody>
            </p:sp>
            <p:sp>
              <p:nvSpPr>
                <p:cNvPr id="55" name="TextBox 54"/>
                <p:cNvSpPr txBox="1"/>
                <p:nvPr/>
              </p:nvSpPr>
              <p:spPr>
                <a:xfrm>
                  <a:off x="9343667" y="3755696"/>
                  <a:ext cx="1278562" cy="467805"/>
                </a:xfrm>
                <a:prstGeom prst="rect">
                  <a:avLst/>
                </a:prstGeom>
                <a:noFill/>
              </p:spPr>
              <p:txBody>
                <a:bodyPr wrap="square" rtlCol="0">
                  <a:spAutoFit/>
                </a:bodyPr>
                <a:lstStyle/>
                <a:p>
                  <a:r>
                    <a:rPr lang="en-GB" sz="1000" b="1" dirty="0">
                      <a:latin typeface="+mn-lt"/>
                    </a:rPr>
                    <a:t>Arlon</a:t>
                  </a:r>
                  <a:r>
                    <a:rPr lang="en-GB" sz="1200" dirty="0"/>
                    <a:t> </a:t>
                  </a:r>
                </a:p>
              </p:txBody>
            </p:sp>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9617" y="2584016"/>
                  <a:ext cx="174298" cy="298564"/>
                </a:xfrm>
                <a:prstGeom prst="rect">
                  <a:avLst/>
                </a:prstGeom>
              </p:spPr>
            </p:pic>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6151" y="2310056"/>
                  <a:ext cx="165063" cy="282744"/>
                </a:xfrm>
                <a:prstGeom prst="rect">
                  <a:avLst/>
                </a:prstGeom>
              </p:spPr>
            </p:pic>
            <p:cxnSp>
              <p:nvCxnSpPr>
                <p:cNvPr id="58" name="Straight Arrow Connector 57"/>
                <p:cNvCxnSpPr>
                  <a:endCxn id="52" idx="0"/>
                </p:cNvCxnSpPr>
                <p:nvPr/>
              </p:nvCxnSpPr>
              <p:spPr>
                <a:xfrm flipH="1">
                  <a:off x="2915942" y="3309426"/>
                  <a:ext cx="2638595" cy="93800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826381" y="3309426"/>
                  <a:ext cx="3615800" cy="97457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6" idx="3"/>
                  <a:endCxn id="57" idx="1"/>
                </p:cNvCxnSpPr>
                <p:nvPr/>
              </p:nvCxnSpPr>
              <p:spPr>
                <a:xfrm flipV="1">
                  <a:off x="5723915" y="2451428"/>
                  <a:ext cx="1082236" cy="281870"/>
                </a:xfrm>
                <a:prstGeom prst="straightConnector1">
                  <a:avLst/>
                </a:prstGeom>
                <a:ln w="19050">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1" name="Picture 60" descr="D:\Documents And Settings\GQR7802\Local Settings\Temporary Internet Files\Content.IE5\HNYX0581\MC900441310[1].png"/>
                <p:cNvPicPr/>
                <p:nvPr/>
              </p:nvPicPr>
              <p:blipFill>
                <a:blip r:embed="rId6" cstate="print"/>
                <a:srcRect/>
                <a:stretch>
                  <a:fillRect/>
                </a:stretch>
              </p:blipFill>
              <p:spPr bwMode="auto">
                <a:xfrm>
                  <a:off x="6192447" y="2445074"/>
                  <a:ext cx="246380" cy="246380"/>
                </a:xfrm>
                <a:prstGeom prst="rect">
                  <a:avLst/>
                </a:prstGeom>
                <a:noFill/>
              </p:spPr>
            </p:pic>
            <p:pic>
              <p:nvPicPr>
                <p:cNvPr id="62" name="Picture 61" descr="D:\Documents And Settings\GQR7802\Local Settings\Temporary Internet Files\Content.IE5\HNYX0581\MC900441310[1].png"/>
                <p:cNvPicPr/>
                <p:nvPr/>
              </p:nvPicPr>
              <p:blipFill>
                <a:blip r:embed="rId6" cstate="print"/>
                <a:srcRect/>
                <a:stretch>
                  <a:fillRect/>
                </a:stretch>
              </p:blipFill>
              <p:spPr bwMode="auto">
                <a:xfrm>
                  <a:off x="4151372" y="3661180"/>
                  <a:ext cx="246380" cy="246380"/>
                </a:xfrm>
                <a:prstGeom prst="rect">
                  <a:avLst/>
                </a:prstGeom>
                <a:noFill/>
              </p:spPr>
            </p:pic>
            <p:cxnSp>
              <p:nvCxnSpPr>
                <p:cNvPr id="63" name="Straight Arrow Connector 62"/>
                <p:cNvCxnSpPr/>
                <p:nvPr/>
              </p:nvCxnSpPr>
              <p:spPr>
                <a:xfrm flipH="1">
                  <a:off x="5829665" y="2768834"/>
                  <a:ext cx="847520" cy="29518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4" name="Picture 63" descr="D:\Documents And Settings\GQR7802\Local Settings\Temporary Internet Files\Content.IE5\HNYX0581\MC900441310[1].png"/>
                <p:cNvPicPr/>
                <p:nvPr/>
              </p:nvPicPr>
              <p:blipFill>
                <a:blip r:embed="rId6" cstate="print"/>
                <a:srcRect/>
                <a:stretch>
                  <a:fillRect/>
                </a:stretch>
              </p:blipFill>
              <p:spPr bwMode="auto">
                <a:xfrm>
                  <a:off x="6185515" y="2775983"/>
                  <a:ext cx="246380" cy="246380"/>
                </a:xfrm>
                <a:prstGeom prst="rect">
                  <a:avLst/>
                </a:prstGeom>
                <a:noFill/>
              </p:spPr>
            </p:pic>
          </p:grpSp>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13842" y="2902440"/>
                <a:ext cx="297183" cy="702068"/>
              </a:xfrm>
              <a:prstGeom prst="rect">
                <a:avLst/>
              </a:prstGeom>
            </p:spPr>
          </p:pic>
        </p:grpSp>
        <p:grpSp>
          <p:nvGrpSpPr>
            <p:cNvPr id="34" name="Group 33"/>
            <p:cNvGrpSpPr/>
            <p:nvPr/>
          </p:nvGrpSpPr>
          <p:grpSpPr>
            <a:xfrm>
              <a:off x="2071135" y="3604509"/>
              <a:ext cx="7797236" cy="683155"/>
              <a:chOff x="2071135" y="3604509"/>
              <a:chExt cx="7797236" cy="683155"/>
            </a:xfrm>
          </p:grpSpPr>
          <p:cxnSp>
            <p:nvCxnSpPr>
              <p:cNvPr id="35" name="Straight Connector 111"/>
              <p:cNvCxnSpPr/>
              <p:nvPr/>
            </p:nvCxnSpPr>
            <p:spPr bwMode="auto">
              <a:xfrm>
                <a:off x="2071135" y="3604509"/>
                <a:ext cx="7797236"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36" name="Rechte verbindingslijn met pijl 102"/>
              <p:cNvCxnSpPr/>
              <p:nvPr/>
            </p:nvCxnSpPr>
            <p:spPr bwMode="auto">
              <a:xfrm>
                <a:off x="7179183" y="3621591"/>
                <a:ext cx="6363" cy="666073"/>
              </a:xfrm>
              <a:prstGeom prst="straightConnector1">
                <a:avLst/>
              </a:prstGeom>
              <a:solidFill>
                <a:schemeClr val="accent1"/>
              </a:solidFill>
              <a:ln w="12700" cap="flat" cmpd="sng" algn="ctr">
                <a:solidFill>
                  <a:schemeClr val="accent3"/>
                </a:solidFill>
                <a:prstDash val="solid"/>
                <a:round/>
                <a:headEnd type="arrow"/>
                <a:tailEnd type="arrow"/>
              </a:ln>
              <a:effectLst/>
            </p:spPr>
          </p:cxnSp>
        </p:grpSp>
      </p:grpSp>
      <p:grpSp>
        <p:nvGrpSpPr>
          <p:cNvPr id="65" name="Group 64"/>
          <p:cNvGrpSpPr/>
          <p:nvPr/>
        </p:nvGrpSpPr>
        <p:grpSpPr>
          <a:xfrm>
            <a:off x="4710879" y="1923296"/>
            <a:ext cx="1044243" cy="636433"/>
            <a:chOff x="4543645" y="2274465"/>
            <a:chExt cx="1044243" cy="636433"/>
          </a:xfrm>
        </p:grpSpPr>
        <p:grpSp>
          <p:nvGrpSpPr>
            <p:cNvPr id="66" name="Group 65"/>
            <p:cNvGrpSpPr/>
            <p:nvPr/>
          </p:nvGrpSpPr>
          <p:grpSpPr>
            <a:xfrm>
              <a:off x="4543645" y="2274465"/>
              <a:ext cx="1044243" cy="369332"/>
              <a:chOff x="4828614" y="356235"/>
              <a:chExt cx="925305" cy="465041"/>
            </a:xfrm>
          </p:grpSpPr>
          <p:sp>
            <p:nvSpPr>
              <p:cNvPr id="69" name="Rectangle 68"/>
              <p:cNvSpPr/>
              <p:nvPr/>
            </p:nvSpPr>
            <p:spPr>
              <a:xfrm>
                <a:off x="4828614" y="362763"/>
                <a:ext cx="925305" cy="4115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70" name="TextBox 69"/>
              <p:cNvSpPr txBox="1"/>
              <p:nvPr/>
            </p:nvSpPr>
            <p:spPr>
              <a:xfrm>
                <a:off x="4863463" y="356235"/>
                <a:ext cx="849280" cy="465041"/>
              </a:xfrm>
              <a:prstGeom prst="rect">
                <a:avLst/>
              </a:prstGeom>
              <a:noFill/>
            </p:spPr>
            <p:txBody>
              <a:bodyPr wrap="square" rtlCol="0">
                <a:spAutoFit/>
              </a:bodyPr>
              <a:lstStyle/>
              <a:p>
                <a:pPr algn="ctr"/>
                <a:r>
                  <a:rPr lang="en-GB" sz="900" b="1" dirty="0">
                    <a:solidFill>
                      <a:schemeClr val="bg1"/>
                    </a:solidFill>
                    <a:latin typeface="+mn-lt"/>
                  </a:rPr>
                  <a:t>ANNONCEUR</a:t>
                </a:r>
              </a:p>
              <a:p>
                <a:pPr algn="ctr"/>
                <a:r>
                  <a:rPr lang="en-GB" sz="900" b="1" dirty="0">
                    <a:solidFill>
                      <a:schemeClr val="bg1"/>
                    </a:solidFill>
                    <a:latin typeface="+mn-lt"/>
                  </a:rPr>
                  <a:t>ENTREPRENEUR</a:t>
                </a:r>
              </a:p>
            </p:txBody>
          </p:sp>
        </p:grpSp>
        <p:sp>
          <p:nvSpPr>
            <p:cNvPr id="67" name="Rectangular Callout 50"/>
            <p:cNvSpPr>
              <a:spLocks noChangeArrowheads="1"/>
            </p:cNvSpPr>
            <p:nvPr/>
          </p:nvSpPr>
          <p:spPr bwMode="auto">
            <a:xfrm>
              <a:off x="5254865" y="2720302"/>
              <a:ext cx="311625" cy="190596"/>
            </a:xfrm>
            <a:prstGeom prst="wedgeRectCallout">
              <a:avLst>
                <a:gd name="adj1" fmla="val 102942"/>
                <a:gd name="adj2" fmla="val 26575"/>
              </a:avLst>
            </a:prstGeom>
            <a:solidFill>
              <a:srgbClr val="92D050"/>
            </a:solidFill>
            <a:ln w="31750" algn="ctr">
              <a:solidFill>
                <a:srgbClr val="92D05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solidFill>
                    <a:schemeClr val="bg1"/>
                  </a:solidFill>
                  <a:latin typeface="+mn-lt"/>
                </a:rPr>
                <a:t>OK!</a:t>
              </a:r>
              <a:endParaRPr lang="nl-BE" altLang="en-US" sz="1000" b="1" dirty="0">
                <a:solidFill>
                  <a:schemeClr val="bg1"/>
                </a:solidFill>
                <a:latin typeface="+mn-lt"/>
              </a:endParaRPr>
            </a:p>
          </p:txBody>
        </p:sp>
      </p:grpSp>
      <p:pic>
        <p:nvPicPr>
          <p:cNvPr id="71" name="Picture 70" descr="D:\Documents And Settings\GQR7802\Local Settings\Temporary Internet Files\Content.IE5\HNYX0581\MC900441310[1].png"/>
          <p:cNvPicPr/>
          <p:nvPr/>
        </p:nvPicPr>
        <p:blipFill>
          <a:blip r:embed="rId6" cstate="print"/>
          <a:srcRect/>
          <a:stretch>
            <a:fillRect/>
          </a:stretch>
        </p:blipFill>
        <p:spPr bwMode="auto">
          <a:xfrm>
            <a:off x="7775695" y="2962132"/>
            <a:ext cx="174592" cy="145888"/>
          </a:xfrm>
          <a:prstGeom prst="rect">
            <a:avLst/>
          </a:prstGeom>
          <a:noFill/>
        </p:spPr>
      </p:pic>
      <p:grpSp>
        <p:nvGrpSpPr>
          <p:cNvPr id="72" name="Group 71"/>
          <p:cNvGrpSpPr/>
          <p:nvPr/>
        </p:nvGrpSpPr>
        <p:grpSpPr>
          <a:xfrm>
            <a:off x="2881546" y="4209664"/>
            <a:ext cx="6747925" cy="1702594"/>
            <a:chOff x="1099707" y="2310056"/>
            <a:chExt cx="9522522" cy="2875398"/>
          </a:xfrm>
        </p:grpSpPr>
        <p:grpSp>
          <p:nvGrpSpPr>
            <p:cNvPr id="73" name="Group 72"/>
            <p:cNvGrpSpPr/>
            <p:nvPr/>
          </p:nvGrpSpPr>
          <p:grpSpPr>
            <a:xfrm>
              <a:off x="1099707" y="2310056"/>
              <a:ext cx="9522522" cy="2875398"/>
              <a:chOff x="1099707" y="2310056"/>
              <a:chExt cx="9522522" cy="2875398"/>
            </a:xfrm>
          </p:grpSpPr>
          <p:sp>
            <p:nvSpPr>
              <p:cNvPr id="77" name="TextBox 76"/>
              <p:cNvSpPr txBox="1"/>
              <p:nvPr/>
            </p:nvSpPr>
            <p:spPr>
              <a:xfrm>
                <a:off x="1099707" y="4053114"/>
                <a:ext cx="900401" cy="467805"/>
              </a:xfrm>
              <a:prstGeom prst="rect">
                <a:avLst/>
              </a:prstGeom>
              <a:noFill/>
            </p:spPr>
            <p:txBody>
              <a:bodyPr wrap="square" rtlCol="0">
                <a:spAutoFit/>
              </a:bodyPr>
              <a:lstStyle/>
              <a:p>
                <a:pPr algn="ctr"/>
                <a:r>
                  <a:rPr lang="en-GB" sz="1000" b="1" dirty="0">
                    <a:latin typeface="+mn-lt"/>
                  </a:rPr>
                  <a:t>A</a:t>
                </a:r>
                <a:r>
                  <a:rPr lang="en-GB" sz="1200" dirty="0"/>
                  <a:t> </a:t>
                </a:r>
              </a:p>
            </p:txBody>
          </p:sp>
          <p:sp>
            <p:nvSpPr>
              <p:cNvPr id="78" name="TextBox 77"/>
              <p:cNvSpPr txBox="1"/>
              <p:nvPr/>
            </p:nvSpPr>
            <p:spPr>
              <a:xfrm>
                <a:off x="1114990" y="4717649"/>
                <a:ext cx="900401" cy="467805"/>
              </a:xfrm>
              <a:prstGeom prst="rect">
                <a:avLst/>
              </a:prstGeom>
              <a:noFill/>
            </p:spPr>
            <p:txBody>
              <a:bodyPr wrap="square" rtlCol="0">
                <a:spAutoFit/>
              </a:bodyPr>
              <a:lstStyle/>
              <a:p>
                <a:pPr algn="ctr"/>
                <a:r>
                  <a:rPr lang="en-GB" sz="1000" b="1" dirty="0">
                    <a:latin typeface="+mn-lt"/>
                  </a:rPr>
                  <a:t>B</a:t>
                </a:r>
                <a:r>
                  <a:rPr lang="en-GB" sz="1200" dirty="0"/>
                  <a:t> </a:t>
                </a:r>
              </a:p>
            </p:txBody>
          </p:sp>
          <p:grpSp>
            <p:nvGrpSpPr>
              <p:cNvPr id="79" name="Group 78"/>
              <p:cNvGrpSpPr/>
              <p:nvPr/>
            </p:nvGrpSpPr>
            <p:grpSpPr>
              <a:xfrm>
                <a:off x="1743698" y="2310056"/>
                <a:ext cx="8878531" cy="2742976"/>
                <a:chOff x="1743698" y="2310056"/>
                <a:chExt cx="8878531" cy="2742976"/>
              </a:xfrm>
            </p:grpSpPr>
            <p:pic>
              <p:nvPicPr>
                <p:cNvPr id="81" name="Picture 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431" y="2568735"/>
                  <a:ext cx="1786385" cy="1062429"/>
                </a:xfrm>
                <a:prstGeom prst="rect">
                  <a:avLst/>
                </a:prstGeom>
              </p:spPr>
            </p:pic>
            <p:cxnSp>
              <p:nvCxnSpPr>
                <p:cNvPr id="82" name="Straight Connector 14"/>
                <p:cNvCxnSpPr/>
                <p:nvPr/>
              </p:nvCxnSpPr>
              <p:spPr bwMode="auto">
                <a:xfrm flipV="1">
                  <a:off x="1758705" y="4281620"/>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cxnSp>
              <p:nvCxnSpPr>
                <p:cNvPr id="83" name="Straight Connector 14"/>
                <p:cNvCxnSpPr/>
                <p:nvPr/>
              </p:nvCxnSpPr>
              <p:spPr bwMode="auto">
                <a:xfrm flipV="1">
                  <a:off x="1758705" y="4951255"/>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84" name="Chevron 29"/>
                <p:cNvSpPr>
                  <a:spLocks noChangeArrowheads="1"/>
                </p:cNvSpPr>
                <p:nvPr/>
              </p:nvSpPr>
              <p:spPr bwMode="auto">
                <a:xfrm>
                  <a:off x="2385556" y="4234235"/>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5" name="Chevron 30"/>
                <p:cNvSpPr>
                  <a:spLocks noChangeAspect="1"/>
                </p:cNvSpPr>
                <p:nvPr/>
              </p:nvSpPr>
              <p:spPr bwMode="auto">
                <a:xfrm flipH="1">
                  <a:off x="2375760" y="4908570"/>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6" name="TextBox 85"/>
                <p:cNvSpPr txBox="1"/>
                <p:nvPr/>
              </p:nvSpPr>
              <p:spPr>
                <a:xfrm>
                  <a:off x="6555874" y="3766500"/>
                  <a:ext cx="1596067" cy="415826"/>
                </a:xfrm>
                <a:prstGeom prst="rect">
                  <a:avLst/>
                </a:prstGeom>
                <a:noFill/>
              </p:spPr>
              <p:txBody>
                <a:bodyPr wrap="square" rtlCol="0">
                  <a:spAutoFit/>
                </a:bodyPr>
                <a:lstStyle/>
                <a:p>
                  <a:pPr algn="ctr"/>
                  <a:r>
                    <a:rPr lang="en-GB" sz="1000" dirty="0">
                      <a:solidFill>
                        <a:schemeClr val="accent3"/>
                      </a:solidFill>
                      <a:latin typeface="+mn-lt"/>
                    </a:rPr>
                    <a:t>DS</a:t>
                  </a:r>
                </a:p>
              </p:txBody>
            </p:sp>
            <p:sp>
              <p:nvSpPr>
                <p:cNvPr id="87" name="Oval 63"/>
                <p:cNvSpPr>
                  <a:spLocks noChangeArrowheads="1"/>
                </p:cNvSpPr>
                <p:nvPr/>
              </p:nvSpPr>
              <p:spPr bwMode="auto">
                <a:xfrm>
                  <a:off x="2862760" y="4247431"/>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8" name="Rectangle 18"/>
                <p:cNvSpPr>
                  <a:spLocks noChangeArrowheads="1"/>
                </p:cNvSpPr>
                <p:nvPr/>
              </p:nvSpPr>
              <p:spPr bwMode="auto">
                <a:xfrm>
                  <a:off x="9440073" y="4221208"/>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9" name="TextBox 88"/>
                <p:cNvSpPr txBox="1"/>
                <p:nvPr/>
              </p:nvSpPr>
              <p:spPr>
                <a:xfrm>
                  <a:off x="1743698" y="3797353"/>
                  <a:ext cx="900401" cy="467805"/>
                </a:xfrm>
                <a:prstGeom prst="rect">
                  <a:avLst/>
                </a:prstGeom>
                <a:noFill/>
              </p:spPr>
              <p:txBody>
                <a:bodyPr wrap="square" rtlCol="0">
                  <a:spAutoFit/>
                </a:bodyPr>
                <a:lstStyle/>
                <a:p>
                  <a:r>
                    <a:rPr lang="en-GB" sz="1000" b="1" dirty="0">
                      <a:latin typeface="+mn-lt"/>
                    </a:rPr>
                    <a:t>Namur</a:t>
                  </a:r>
                  <a:r>
                    <a:rPr lang="en-GB" sz="1200" dirty="0"/>
                    <a:t> </a:t>
                  </a:r>
                </a:p>
              </p:txBody>
            </p:sp>
            <p:sp>
              <p:nvSpPr>
                <p:cNvPr id="90" name="TextBox 89"/>
                <p:cNvSpPr txBox="1"/>
                <p:nvPr/>
              </p:nvSpPr>
              <p:spPr>
                <a:xfrm>
                  <a:off x="9343667" y="3755696"/>
                  <a:ext cx="1278562" cy="467805"/>
                </a:xfrm>
                <a:prstGeom prst="rect">
                  <a:avLst/>
                </a:prstGeom>
                <a:noFill/>
              </p:spPr>
              <p:txBody>
                <a:bodyPr wrap="square" rtlCol="0">
                  <a:spAutoFit/>
                </a:bodyPr>
                <a:lstStyle/>
                <a:p>
                  <a:r>
                    <a:rPr lang="en-GB" sz="1000" b="1" dirty="0">
                      <a:latin typeface="+mn-lt"/>
                    </a:rPr>
                    <a:t>Arlon</a:t>
                  </a:r>
                  <a:r>
                    <a:rPr lang="en-GB" sz="1200" dirty="0"/>
                    <a:t> </a:t>
                  </a:r>
                </a:p>
              </p:txBody>
            </p:sp>
            <p:pic>
              <p:nvPicPr>
                <p:cNvPr id="91" name="Picture 9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9617" y="2584016"/>
                  <a:ext cx="174298" cy="298564"/>
                </a:xfrm>
                <a:prstGeom prst="rect">
                  <a:avLst/>
                </a:prstGeom>
              </p:spPr>
            </p:pic>
            <p:pic>
              <p:nvPicPr>
                <p:cNvPr id="92" name="Picture 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6151" y="2310056"/>
                  <a:ext cx="165063" cy="282744"/>
                </a:xfrm>
                <a:prstGeom prst="rect">
                  <a:avLst/>
                </a:prstGeom>
              </p:spPr>
            </p:pic>
            <p:cxnSp>
              <p:nvCxnSpPr>
                <p:cNvPr id="93" name="Straight Arrow Connector 92"/>
                <p:cNvCxnSpPr>
                  <a:endCxn id="87" idx="0"/>
                </p:cNvCxnSpPr>
                <p:nvPr/>
              </p:nvCxnSpPr>
              <p:spPr>
                <a:xfrm flipH="1">
                  <a:off x="2915942" y="3309426"/>
                  <a:ext cx="2638595" cy="93800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5826381" y="3309426"/>
                  <a:ext cx="3615800" cy="97457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91" idx="3"/>
                  <a:endCxn id="92" idx="1"/>
                </p:cNvCxnSpPr>
                <p:nvPr/>
              </p:nvCxnSpPr>
              <p:spPr>
                <a:xfrm flipV="1">
                  <a:off x="5723915" y="2451428"/>
                  <a:ext cx="1082236" cy="281870"/>
                </a:xfrm>
                <a:prstGeom prst="straightConnector1">
                  <a:avLst/>
                </a:prstGeom>
                <a:ln w="19050">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6" name="Picture 95" descr="D:\Documents And Settings\GQR7802\Local Settings\Temporary Internet Files\Content.IE5\HNYX0581\MC900441310[1].png"/>
                <p:cNvPicPr/>
                <p:nvPr/>
              </p:nvPicPr>
              <p:blipFill>
                <a:blip r:embed="rId6" cstate="print"/>
                <a:srcRect/>
                <a:stretch>
                  <a:fillRect/>
                </a:stretch>
              </p:blipFill>
              <p:spPr bwMode="auto">
                <a:xfrm>
                  <a:off x="6192447" y="2445074"/>
                  <a:ext cx="246380" cy="246380"/>
                </a:xfrm>
                <a:prstGeom prst="rect">
                  <a:avLst/>
                </a:prstGeom>
                <a:noFill/>
              </p:spPr>
            </p:pic>
            <p:pic>
              <p:nvPicPr>
                <p:cNvPr id="97" name="Picture 96" descr="D:\Documents And Settings\GQR7802\Local Settings\Temporary Internet Files\Content.IE5\HNYX0581\MC900441310[1].png"/>
                <p:cNvPicPr/>
                <p:nvPr/>
              </p:nvPicPr>
              <p:blipFill>
                <a:blip r:embed="rId6" cstate="print"/>
                <a:srcRect/>
                <a:stretch>
                  <a:fillRect/>
                </a:stretch>
              </p:blipFill>
              <p:spPr bwMode="auto">
                <a:xfrm>
                  <a:off x="4151372" y="3661180"/>
                  <a:ext cx="246380" cy="246380"/>
                </a:xfrm>
                <a:prstGeom prst="rect">
                  <a:avLst/>
                </a:prstGeom>
                <a:noFill/>
              </p:spPr>
            </p:pic>
            <p:cxnSp>
              <p:nvCxnSpPr>
                <p:cNvPr id="98" name="Straight Arrow Connector 97"/>
                <p:cNvCxnSpPr/>
                <p:nvPr/>
              </p:nvCxnSpPr>
              <p:spPr>
                <a:xfrm flipH="1">
                  <a:off x="5829665" y="2768834"/>
                  <a:ext cx="847520" cy="29518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9" name="Picture 98" descr="D:\Documents And Settings\GQR7802\Local Settings\Temporary Internet Files\Content.IE5\HNYX0581\MC900441310[1].png"/>
                <p:cNvPicPr/>
                <p:nvPr/>
              </p:nvPicPr>
              <p:blipFill>
                <a:blip r:embed="rId6" cstate="print"/>
                <a:srcRect/>
                <a:stretch>
                  <a:fillRect/>
                </a:stretch>
              </p:blipFill>
              <p:spPr bwMode="auto">
                <a:xfrm>
                  <a:off x="6185515" y="2775983"/>
                  <a:ext cx="246380" cy="246380"/>
                </a:xfrm>
                <a:prstGeom prst="rect">
                  <a:avLst/>
                </a:prstGeom>
                <a:noFill/>
              </p:spPr>
            </p:pic>
          </p:grpSp>
          <p:pic>
            <p:nvPicPr>
              <p:cNvPr id="80" name="Picture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13842" y="2902440"/>
                <a:ext cx="297183" cy="702069"/>
              </a:xfrm>
              <a:prstGeom prst="rect">
                <a:avLst/>
              </a:prstGeom>
            </p:spPr>
          </p:pic>
        </p:grpSp>
        <p:grpSp>
          <p:nvGrpSpPr>
            <p:cNvPr id="74" name="Group 73"/>
            <p:cNvGrpSpPr/>
            <p:nvPr/>
          </p:nvGrpSpPr>
          <p:grpSpPr>
            <a:xfrm>
              <a:off x="2071135" y="3604509"/>
              <a:ext cx="7797236" cy="683155"/>
              <a:chOff x="2071135" y="3604509"/>
              <a:chExt cx="7797236" cy="683155"/>
            </a:xfrm>
          </p:grpSpPr>
          <p:cxnSp>
            <p:nvCxnSpPr>
              <p:cNvPr id="75" name="Straight Connector 111"/>
              <p:cNvCxnSpPr/>
              <p:nvPr/>
            </p:nvCxnSpPr>
            <p:spPr bwMode="auto">
              <a:xfrm>
                <a:off x="2071135" y="3604509"/>
                <a:ext cx="7797236"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76" name="Rechte verbindingslijn met pijl 102"/>
              <p:cNvCxnSpPr/>
              <p:nvPr/>
            </p:nvCxnSpPr>
            <p:spPr bwMode="auto">
              <a:xfrm>
                <a:off x="7179183" y="3621591"/>
                <a:ext cx="6363" cy="666073"/>
              </a:xfrm>
              <a:prstGeom prst="straightConnector1">
                <a:avLst/>
              </a:prstGeom>
              <a:solidFill>
                <a:schemeClr val="accent1"/>
              </a:solidFill>
              <a:ln w="12700" cap="flat" cmpd="sng" algn="ctr">
                <a:solidFill>
                  <a:schemeClr val="accent3"/>
                </a:solidFill>
                <a:prstDash val="solid"/>
                <a:round/>
                <a:headEnd type="arrow"/>
                <a:tailEnd type="arrow"/>
              </a:ln>
              <a:effectLst/>
            </p:spPr>
          </p:cxnSp>
        </p:grpSp>
      </p:grpSp>
      <p:grpSp>
        <p:nvGrpSpPr>
          <p:cNvPr id="101" name="Group 100"/>
          <p:cNvGrpSpPr/>
          <p:nvPr/>
        </p:nvGrpSpPr>
        <p:grpSpPr>
          <a:xfrm>
            <a:off x="3647728" y="4010003"/>
            <a:ext cx="2112019" cy="667122"/>
            <a:chOff x="3475869" y="2274465"/>
            <a:chExt cx="2112019" cy="667122"/>
          </a:xfrm>
        </p:grpSpPr>
        <p:grpSp>
          <p:nvGrpSpPr>
            <p:cNvPr id="102" name="Group 101"/>
            <p:cNvGrpSpPr/>
            <p:nvPr/>
          </p:nvGrpSpPr>
          <p:grpSpPr>
            <a:xfrm>
              <a:off x="4543645" y="2274465"/>
              <a:ext cx="1044243" cy="369332"/>
              <a:chOff x="4828614" y="356235"/>
              <a:chExt cx="925305" cy="465041"/>
            </a:xfrm>
          </p:grpSpPr>
          <p:sp>
            <p:nvSpPr>
              <p:cNvPr id="104" name="Rectangle 103"/>
              <p:cNvSpPr/>
              <p:nvPr/>
            </p:nvSpPr>
            <p:spPr>
              <a:xfrm>
                <a:off x="4828614" y="362763"/>
                <a:ext cx="925305" cy="4115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05" name="TextBox 104"/>
              <p:cNvSpPr txBox="1"/>
              <p:nvPr/>
            </p:nvSpPr>
            <p:spPr>
              <a:xfrm>
                <a:off x="4863463" y="356235"/>
                <a:ext cx="849280" cy="465041"/>
              </a:xfrm>
              <a:prstGeom prst="rect">
                <a:avLst/>
              </a:prstGeom>
              <a:noFill/>
            </p:spPr>
            <p:txBody>
              <a:bodyPr wrap="square" rtlCol="0">
                <a:spAutoFit/>
              </a:bodyPr>
              <a:lstStyle/>
              <a:p>
                <a:pPr algn="ctr"/>
                <a:r>
                  <a:rPr lang="en-GB" sz="900" b="1" dirty="0">
                    <a:solidFill>
                      <a:schemeClr val="bg1"/>
                    </a:solidFill>
                    <a:latin typeface="+mn-lt"/>
                  </a:rPr>
                  <a:t>ANNONCEUR</a:t>
                </a:r>
              </a:p>
              <a:p>
                <a:pPr algn="ctr"/>
                <a:r>
                  <a:rPr lang="en-GB" sz="900" b="1" dirty="0">
                    <a:solidFill>
                      <a:schemeClr val="bg1"/>
                    </a:solidFill>
                    <a:latin typeface="+mn-lt"/>
                  </a:rPr>
                  <a:t>ENTREPRENEUR</a:t>
                </a:r>
              </a:p>
            </p:txBody>
          </p:sp>
        </p:grpSp>
        <p:sp>
          <p:nvSpPr>
            <p:cNvPr id="103" name="Rectangular Callout 50"/>
            <p:cNvSpPr>
              <a:spLocks noChangeArrowheads="1"/>
            </p:cNvSpPr>
            <p:nvPr/>
          </p:nvSpPr>
          <p:spPr bwMode="auto">
            <a:xfrm>
              <a:off x="3475869" y="2744373"/>
              <a:ext cx="2092475" cy="197214"/>
            </a:xfrm>
            <a:prstGeom prst="wedgeRectCallout">
              <a:avLst>
                <a:gd name="adj1" fmla="val 63475"/>
                <a:gd name="adj2" fmla="val 18848"/>
              </a:avLst>
            </a:prstGeom>
            <a:solidFill>
              <a:srgbClr val="92D050"/>
            </a:solidFill>
            <a:ln w="31750" algn="ctr">
              <a:solidFill>
                <a:srgbClr val="92D05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solidFill>
                    <a:schemeClr val="bg1"/>
                  </a:solidFill>
                  <a:latin typeface="+mn-lt"/>
                </a:rPr>
                <a:t>LES TRAVAUX PEUVENT REPRENDRE</a:t>
              </a:r>
              <a:endParaRPr lang="nl-BE" altLang="en-US" sz="1000" b="1" dirty="0">
                <a:solidFill>
                  <a:schemeClr val="bg1"/>
                </a:solidFill>
                <a:latin typeface="+mn-lt"/>
              </a:endParaRPr>
            </a:p>
          </p:txBody>
        </p:sp>
      </p:grpSp>
      <p:pic>
        <p:nvPicPr>
          <p:cNvPr id="100" name="Picture 99" descr="D:\Documents And Settings\GQR7802\Local Settings\Temporary Internet Files\Content.IE5\HNYX0581\MC900441310[1].png"/>
          <p:cNvPicPr/>
          <p:nvPr/>
        </p:nvPicPr>
        <p:blipFill>
          <a:blip r:embed="rId6" cstate="print"/>
          <a:srcRect/>
          <a:stretch>
            <a:fillRect/>
          </a:stretch>
        </p:blipFill>
        <p:spPr bwMode="auto">
          <a:xfrm>
            <a:off x="7803008" y="5082940"/>
            <a:ext cx="174592" cy="145888"/>
          </a:xfrm>
          <a:prstGeom prst="rect">
            <a:avLst/>
          </a:prstGeom>
          <a:noFill/>
        </p:spPr>
      </p:pic>
      <p:pic>
        <p:nvPicPr>
          <p:cNvPr id="2" name="Picture 1">
            <a:extLst>
              <a:ext uri="{FF2B5EF4-FFF2-40B4-BE49-F238E27FC236}">
                <a16:creationId xmlns:a16="http://schemas.microsoft.com/office/drawing/2014/main" id="{FC4F953D-E099-4CF2-90BC-4EB59470C04F}"/>
              </a:ext>
            </a:extLst>
          </p:cNvPr>
          <p:cNvPicPr>
            <a:picLocks noChangeAspect="1"/>
          </p:cNvPicPr>
          <p:nvPr/>
        </p:nvPicPr>
        <p:blipFill>
          <a:blip r:embed="rId8"/>
          <a:stretch>
            <a:fillRect/>
          </a:stretch>
        </p:blipFill>
        <p:spPr>
          <a:xfrm>
            <a:off x="7906869" y="4410188"/>
            <a:ext cx="414475" cy="338711"/>
          </a:xfrm>
          <a:prstGeom prst="rect">
            <a:avLst/>
          </a:prstGeom>
        </p:spPr>
      </p:pic>
      <p:pic>
        <p:nvPicPr>
          <p:cNvPr id="3" name="Picture 2">
            <a:extLst>
              <a:ext uri="{FF2B5EF4-FFF2-40B4-BE49-F238E27FC236}">
                <a16:creationId xmlns:a16="http://schemas.microsoft.com/office/drawing/2014/main" id="{9D48AD3E-A80F-477A-ACB1-BC26B0D9AE41}"/>
              </a:ext>
            </a:extLst>
          </p:cNvPr>
          <p:cNvPicPr>
            <a:picLocks noChangeAspect="1"/>
          </p:cNvPicPr>
          <p:nvPr/>
        </p:nvPicPr>
        <p:blipFill>
          <a:blip r:embed="rId9"/>
          <a:stretch>
            <a:fillRect/>
          </a:stretch>
        </p:blipFill>
        <p:spPr>
          <a:xfrm>
            <a:off x="7862991" y="2223787"/>
            <a:ext cx="365792" cy="371888"/>
          </a:xfrm>
          <a:prstGeom prst="rect">
            <a:avLst/>
          </a:prstGeom>
        </p:spPr>
      </p:pic>
    </p:spTree>
    <p:extLst>
      <p:ext uri="{BB962C8B-B14F-4D97-AF65-F5344CB8AC3E}">
        <p14:creationId xmlns:p14="http://schemas.microsoft.com/office/powerpoint/2010/main" val="24201968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Validation de </a:t>
            </a:r>
            <a:r>
              <a:rPr lang="en-US" sz="1200" dirty="0" err="1"/>
              <a:t>l’étude</a:t>
            </a:r>
            <a:r>
              <a:rPr lang="en-US" sz="1200" dirty="0"/>
              <a:t> </a:t>
            </a:r>
            <a:r>
              <a:rPr lang="en-US" sz="1200" dirty="0" err="1"/>
              <a:t>théorique</a:t>
            </a:r>
            <a:r>
              <a:rPr lang="en-US" sz="1200" dirty="0"/>
              <a:t> sur le terrain</a:t>
            </a:r>
          </a:p>
        </p:txBody>
      </p:sp>
      <p:sp>
        <p:nvSpPr>
          <p:cNvPr id="32" name="Rectangle 31"/>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Calculs</a:t>
            </a:r>
            <a:r>
              <a:rPr lang="en-US" sz="1200" dirty="0"/>
              <a:t> de base</a:t>
            </a:r>
          </a:p>
          <a:p>
            <a:pPr algn="ctr"/>
            <a:r>
              <a:rPr lang="en-US" sz="1200" dirty="0" err="1"/>
              <a:t>Étude</a:t>
            </a:r>
            <a:r>
              <a:rPr lang="en-US" sz="1200" dirty="0"/>
              <a:t> </a:t>
            </a:r>
            <a:r>
              <a:rPr lang="en-US" sz="1200" dirty="0" err="1"/>
              <a:t>théorique</a:t>
            </a:r>
            <a:endParaRPr lang="en-US" sz="1200" dirty="0"/>
          </a:p>
        </p:txBody>
      </p:sp>
      <p:sp>
        <p:nvSpPr>
          <p:cNvPr id="33"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34"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35" name="Rectangle 34"/>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t>Déterminer</a:t>
            </a:r>
            <a:r>
              <a:rPr lang="nl-NL" sz="1200" dirty="0"/>
              <a:t> </a:t>
            </a:r>
            <a:r>
              <a:rPr lang="nl-NL" sz="1200" dirty="0" err="1"/>
              <a:t>l’emplacement</a:t>
            </a:r>
            <a:r>
              <a:rPr lang="nl-NL" sz="1200" dirty="0"/>
              <a:t> de </a:t>
            </a:r>
            <a:r>
              <a:rPr lang="nl-NL" sz="1200" dirty="0" err="1"/>
              <a:t>l’annonceur</a:t>
            </a:r>
            <a:endParaRPr lang="en-US" sz="1200" dirty="0"/>
          </a:p>
        </p:txBody>
      </p:sp>
      <p:sp>
        <p:nvSpPr>
          <p:cNvPr id="36"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37" name="Rectangle 36"/>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Briefing des agents</a:t>
            </a:r>
          </a:p>
          <a:p>
            <a:pPr algn="ctr"/>
            <a:r>
              <a:rPr lang="en-US" sz="1200" dirty="0" err="1"/>
              <a:t>Contrôle</a:t>
            </a:r>
            <a:r>
              <a:rPr lang="en-US" sz="1200" dirty="0"/>
              <a:t> de </a:t>
            </a:r>
            <a:r>
              <a:rPr lang="en-US" sz="1200" dirty="0" err="1"/>
              <a:t>l’équipement</a:t>
            </a:r>
            <a:r>
              <a:rPr lang="en-US" sz="1200" dirty="0"/>
              <a:t> de </a:t>
            </a:r>
            <a:r>
              <a:rPr lang="en-US" sz="1200" dirty="0" err="1"/>
              <a:t>l’annonceur</a:t>
            </a:r>
            <a:endParaRPr lang="en-US" sz="1200" dirty="0"/>
          </a:p>
        </p:txBody>
      </p:sp>
      <p:sp>
        <p:nvSpPr>
          <p:cNvPr id="38"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39" name="Rectangle 38"/>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Installation des agents</a:t>
            </a:r>
          </a:p>
          <a:p>
            <a:pPr algn="ctr"/>
            <a:r>
              <a:rPr lang="en-US" sz="1200" dirty="0"/>
              <a:t>Tests </a:t>
            </a:r>
            <a:r>
              <a:rPr lang="en-US" sz="1200" dirty="0" err="1"/>
              <a:t>préalables</a:t>
            </a:r>
            <a:endParaRPr lang="en-US" sz="1200" dirty="0"/>
          </a:p>
        </p:txBody>
      </p:sp>
      <p:sp>
        <p:nvSpPr>
          <p:cNvPr id="40"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41" name="Rectangle 40"/>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Fonctionnement</a:t>
            </a:r>
            <a:r>
              <a:rPr lang="en-US" sz="1200" dirty="0"/>
              <a:t> du </a:t>
            </a:r>
            <a:r>
              <a:rPr lang="en-US" sz="1200" dirty="0" err="1"/>
              <a:t>système</a:t>
            </a:r>
            <a:r>
              <a:rPr lang="en-US" sz="1200" dirty="0"/>
              <a:t> de protection</a:t>
            </a:r>
          </a:p>
        </p:txBody>
      </p:sp>
      <p:sp>
        <p:nvSpPr>
          <p:cNvPr id="42" name="Ovaal 22"/>
          <p:cNvSpPr/>
          <p:nvPr/>
        </p:nvSpPr>
        <p:spPr bwMode="auto">
          <a:xfrm>
            <a:off x="4663710" y="5003142"/>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43" name="Rectangle 42"/>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Fin des </a:t>
            </a:r>
            <a:r>
              <a:rPr lang="en-US" sz="1200" dirty="0" err="1"/>
              <a:t>travaux</a:t>
            </a:r>
            <a:r>
              <a:rPr lang="en-US" sz="1200" dirty="0"/>
              <a:t> </a:t>
            </a:r>
          </a:p>
          <a:p>
            <a:pPr algn="ctr"/>
            <a:r>
              <a:rPr lang="en-US" sz="1200" dirty="0"/>
              <a:t>Suppression de la protection</a:t>
            </a:r>
          </a:p>
        </p:txBody>
      </p:sp>
      <p:sp>
        <p:nvSpPr>
          <p:cNvPr id="44" name="Ovaal 22"/>
          <p:cNvSpPr/>
          <p:nvPr/>
        </p:nvSpPr>
        <p:spPr bwMode="auto">
          <a:xfrm>
            <a:off x="2187717"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nvGrpSpPr>
          <p:cNvPr id="45" name="Group 44"/>
          <p:cNvGrpSpPr/>
          <p:nvPr/>
        </p:nvGrpSpPr>
        <p:grpSpPr>
          <a:xfrm>
            <a:off x="1901751" y="2320093"/>
            <a:ext cx="4646515" cy="2290914"/>
            <a:chOff x="377750" y="2514048"/>
            <a:chExt cx="4646515" cy="2290914"/>
          </a:xfrm>
        </p:grpSpPr>
        <p:sp>
          <p:nvSpPr>
            <p:cNvPr id="46" name="Draaiende pijl 15"/>
            <p:cNvSpPr/>
            <p:nvPr/>
          </p:nvSpPr>
          <p:spPr bwMode="auto">
            <a:xfrm rot="1987104">
              <a:off x="2864265" y="2644722"/>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47" name="Group 46"/>
            <p:cNvGrpSpPr/>
            <p:nvPr/>
          </p:nvGrpSpPr>
          <p:grpSpPr>
            <a:xfrm>
              <a:off x="377750" y="2514048"/>
              <a:ext cx="4554551" cy="2290914"/>
              <a:chOff x="377750" y="2514048"/>
              <a:chExt cx="4554551" cy="2290914"/>
            </a:xfrm>
          </p:grpSpPr>
          <p:sp>
            <p:nvSpPr>
              <p:cNvPr id="48"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49" name="Wolkvormige toelichting 17"/>
              <p:cNvSpPr/>
              <p:nvPr/>
            </p:nvSpPr>
            <p:spPr bwMode="auto">
              <a:xfrm>
                <a:off x="377750" y="2514048"/>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50"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51"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54"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55"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56"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57" name="Ovaal 18"/>
              <p:cNvSpPr/>
              <p:nvPr/>
            </p:nvSpPr>
            <p:spPr bwMode="auto">
              <a:xfrm>
                <a:off x="3581051" y="4480926"/>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58" name="Ovaal 18"/>
              <p:cNvSpPr/>
              <p:nvPr/>
            </p:nvSpPr>
            <p:spPr bwMode="auto">
              <a:xfrm>
                <a:off x="2943629"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grpSp>
      <p:pic>
        <p:nvPicPr>
          <p:cNvPr id="59"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60"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1427745"/>
            <a:ext cx="519343" cy="423042"/>
          </a:xfrm>
          <a:prstGeom prst="rect">
            <a:avLst/>
          </a:prstGeom>
          <a:noFill/>
          <a:ln w="9525">
            <a:noFill/>
            <a:miter lim="800000"/>
            <a:headEnd/>
            <a:tailEnd/>
          </a:ln>
        </p:spPr>
      </p:pic>
      <p:pic>
        <p:nvPicPr>
          <p:cNvPr id="61"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2705887"/>
            <a:ext cx="519343" cy="423042"/>
          </a:xfrm>
          <a:prstGeom prst="rect">
            <a:avLst/>
          </a:prstGeom>
          <a:noFill/>
          <a:ln w="9525">
            <a:noFill/>
            <a:miter lim="800000"/>
            <a:headEnd/>
            <a:tailEnd/>
          </a:ln>
        </p:spPr>
      </p:pic>
      <p:pic>
        <p:nvPicPr>
          <p:cNvPr id="62"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3937197"/>
            <a:ext cx="519343" cy="423042"/>
          </a:xfrm>
          <a:prstGeom prst="rect">
            <a:avLst/>
          </a:prstGeom>
          <a:noFill/>
          <a:ln w="9525">
            <a:noFill/>
            <a:miter lim="800000"/>
            <a:headEnd/>
            <a:tailEnd/>
          </a:ln>
        </p:spPr>
      </p:pic>
      <p:pic>
        <p:nvPicPr>
          <p:cNvPr id="63"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5169863"/>
            <a:ext cx="519343" cy="423042"/>
          </a:xfrm>
          <a:prstGeom prst="rect">
            <a:avLst/>
          </a:prstGeom>
          <a:noFill/>
          <a:ln w="9525">
            <a:noFill/>
            <a:miter lim="800000"/>
            <a:headEnd/>
            <a:tailEnd/>
          </a:ln>
        </p:spPr>
      </p:pic>
      <p:pic>
        <p:nvPicPr>
          <p:cNvPr id="64"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2" y="4925282"/>
            <a:ext cx="519343" cy="423042"/>
          </a:xfrm>
          <a:prstGeom prst="rect">
            <a:avLst/>
          </a:prstGeom>
          <a:noFill/>
          <a:ln w="9525">
            <a:noFill/>
            <a:miter lim="800000"/>
            <a:headEnd/>
            <a:tailEnd/>
          </a:ln>
        </p:spPr>
      </p:pic>
      <p:sp>
        <p:nvSpPr>
          <p:cNvPr id="53" name="TextBox 52"/>
          <p:cNvSpPr txBox="1"/>
          <p:nvPr/>
        </p:nvSpPr>
        <p:spPr>
          <a:xfrm>
            <a:off x="2390203" y="2495946"/>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6696" y="2890837"/>
            <a:ext cx="943101" cy="1277751"/>
          </a:xfrm>
          <a:prstGeom prst="rect">
            <a:avLst/>
          </a:prstGeom>
        </p:spPr>
      </p:pic>
    </p:spTree>
    <p:extLst>
      <p:ext uri="{BB962C8B-B14F-4D97-AF65-F5344CB8AC3E}">
        <p14:creationId xmlns:p14="http://schemas.microsoft.com/office/powerpoint/2010/main" val="4287231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22"/>
          <p:cNvSpPr>
            <a:spLocks noChangeArrowheads="1"/>
          </p:cNvSpPr>
          <p:nvPr/>
        </p:nvSpPr>
        <p:spPr bwMode="auto">
          <a:xfrm>
            <a:off x="1728468" y="2465459"/>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err="1">
                <a:latin typeface="Arial" panose="020B0604020202020204" pitchFamily="34" charset="0"/>
                <a:cs typeface="Arial" panose="020B0604020202020204" pitchFamily="34" charset="0"/>
              </a:rPr>
              <a:t>travaux</a:t>
            </a:r>
            <a:endParaRPr lang="nl-BE" sz="800" dirty="0">
              <a:latin typeface="Arial" panose="020B0604020202020204" pitchFamily="34" charset="0"/>
              <a:cs typeface="Arial" panose="020B0604020202020204" pitchFamily="34" charset="0"/>
            </a:endParaRPr>
          </a:p>
        </p:txBody>
      </p:sp>
      <p:cxnSp>
        <p:nvCxnSpPr>
          <p:cNvPr id="15" name="Straight Arrow Connector 135"/>
          <p:cNvCxnSpPr>
            <a:cxnSpLocks noChangeShapeType="1"/>
          </p:cNvCxnSpPr>
          <p:nvPr/>
        </p:nvCxnSpPr>
        <p:spPr bwMode="auto">
          <a:xfrm>
            <a:off x="2060361" y="1539701"/>
            <a:ext cx="0" cy="629692"/>
          </a:xfrm>
          <a:prstGeom prst="straightConnector1">
            <a:avLst/>
          </a:prstGeom>
          <a:noFill/>
          <a:ln w="12700" algn="ctr">
            <a:solidFill>
              <a:schemeClr val="accent2"/>
            </a:solidFill>
            <a:prstDash val="dash"/>
            <a:round/>
            <a:headEnd/>
            <a:tailEnd type="none" w="med" len="med"/>
          </a:ln>
        </p:spPr>
      </p:cxnSp>
      <p:cxnSp>
        <p:nvCxnSpPr>
          <p:cNvPr id="16" name="Straight Connector 15"/>
          <p:cNvCxnSpPr/>
          <p:nvPr/>
        </p:nvCxnSpPr>
        <p:spPr bwMode="auto">
          <a:xfrm>
            <a:off x="2057069" y="2199364"/>
            <a:ext cx="0" cy="256803"/>
          </a:xfrm>
          <a:prstGeom prst="line">
            <a:avLst/>
          </a:prstGeom>
          <a:solidFill>
            <a:schemeClr val="accent1"/>
          </a:solidFill>
          <a:ln w="31750" cap="flat" cmpd="sng" algn="ctr">
            <a:solidFill>
              <a:schemeClr val="accent2"/>
            </a:solidFill>
            <a:prstDash val="solid"/>
            <a:round/>
            <a:headEnd type="none" w="med" len="med"/>
            <a:tailEnd type="none" w="med" len="med"/>
          </a:ln>
          <a:effectLst/>
        </p:spPr>
      </p:cxnSp>
      <p:cxnSp>
        <p:nvCxnSpPr>
          <p:cNvPr id="18" name="Straight Connector 17"/>
          <p:cNvCxnSpPr/>
          <p:nvPr/>
        </p:nvCxnSpPr>
        <p:spPr bwMode="auto">
          <a:xfrm>
            <a:off x="2057839" y="2945176"/>
            <a:ext cx="0" cy="256803"/>
          </a:xfrm>
          <a:prstGeom prst="line">
            <a:avLst/>
          </a:prstGeom>
          <a:solidFill>
            <a:schemeClr val="accent1"/>
          </a:solidFill>
          <a:ln w="31750" cap="flat" cmpd="sng" algn="ctr">
            <a:solidFill>
              <a:schemeClr val="accent2"/>
            </a:solidFill>
            <a:prstDash val="solid"/>
            <a:round/>
            <a:headEnd type="none" w="med" len="med"/>
            <a:tailEnd type="none" w="med" len="med"/>
          </a:ln>
          <a:effectLst/>
        </p:spPr>
      </p:cxnSp>
      <p:cxnSp>
        <p:nvCxnSpPr>
          <p:cNvPr id="19" name="Straight Arrow Connector 135"/>
          <p:cNvCxnSpPr>
            <a:cxnSpLocks noChangeShapeType="1"/>
          </p:cNvCxnSpPr>
          <p:nvPr/>
        </p:nvCxnSpPr>
        <p:spPr bwMode="auto">
          <a:xfrm flipH="1">
            <a:off x="2057626" y="3242760"/>
            <a:ext cx="0" cy="1002230"/>
          </a:xfrm>
          <a:prstGeom prst="straightConnector1">
            <a:avLst/>
          </a:prstGeom>
          <a:noFill/>
          <a:ln w="12700" algn="ctr">
            <a:solidFill>
              <a:schemeClr val="accent2"/>
            </a:solidFill>
            <a:prstDash val="dash"/>
            <a:round/>
            <a:headEnd/>
            <a:tailEnd type="none" w="med" len="med"/>
          </a:ln>
        </p:spPr>
      </p:cxnSp>
      <p:sp>
        <p:nvSpPr>
          <p:cNvPr id="20" name="Rounded Rectangle 122"/>
          <p:cNvSpPr>
            <a:spLocks noChangeArrowheads="1"/>
          </p:cNvSpPr>
          <p:nvPr/>
        </p:nvSpPr>
        <p:spPr bwMode="auto">
          <a:xfrm>
            <a:off x="1695095" y="4628561"/>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err="1">
                <a:latin typeface="Arial" panose="020B0604020202020204" pitchFamily="34" charset="0"/>
                <a:cs typeface="Arial" panose="020B0604020202020204" pitchFamily="34" charset="0"/>
              </a:rPr>
              <a:t>travaux</a:t>
            </a:r>
            <a:endParaRPr lang="nl-BE" sz="800" dirty="0">
              <a:latin typeface="Arial" panose="020B0604020202020204" pitchFamily="34" charset="0"/>
              <a:cs typeface="Arial" panose="020B0604020202020204" pitchFamily="34" charset="0"/>
            </a:endParaRPr>
          </a:p>
          <a:p>
            <a:pPr algn="ctr"/>
            <a:r>
              <a:rPr lang="nl-BE" sz="800" dirty="0">
                <a:latin typeface="Arial" panose="020B0604020202020204" pitchFamily="34" charset="0"/>
                <a:cs typeface="Arial" panose="020B0604020202020204" pitchFamily="34" charset="0"/>
              </a:rPr>
              <a:t> </a:t>
            </a:r>
            <a:r>
              <a:rPr lang="nl-BE" sz="800" dirty="0" err="1">
                <a:latin typeface="Arial" panose="020B0604020202020204" pitchFamily="34" charset="0"/>
                <a:cs typeface="Arial" panose="020B0604020202020204" pitchFamily="34" charset="0"/>
              </a:rPr>
              <a:t>terminés</a:t>
            </a:r>
            <a:endParaRPr lang="nl-BE" sz="800" dirty="0">
              <a:latin typeface="Arial" panose="020B0604020202020204" pitchFamily="34" charset="0"/>
              <a:cs typeface="Arial" panose="020B0604020202020204" pitchFamily="34" charset="0"/>
            </a:endParaRPr>
          </a:p>
        </p:txBody>
      </p:sp>
      <p:cxnSp>
        <p:nvCxnSpPr>
          <p:cNvPr id="22" name="Straight Connector 21"/>
          <p:cNvCxnSpPr/>
          <p:nvPr/>
        </p:nvCxnSpPr>
        <p:spPr bwMode="auto">
          <a:xfrm>
            <a:off x="2054150" y="4266187"/>
            <a:ext cx="0" cy="341804"/>
          </a:xfrm>
          <a:prstGeom prst="line">
            <a:avLst/>
          </a:prstGeom>
          <a:solidFill>
            <a:schemeClr val="accent1"/>
          </a:solidFill>
          <a:ln w="31750" cap="flat" cmpd="sng" algn="ctr">
            <a:solidFill>
              <a:schemeClr val="accent2"/>
            </a:solidFill>
            <a:prstDash val="solid"/>
            <a:round/>
            <a:headEnd type="none" w="med" len="med"/>
            <a:tailEnd type="none" w="med" len="med"/>
          </a:ln>
          <a:effectLst/>
        </p:spPr>
      </p:cxnSp>
      <p:sp>
        <p:nvSpPr>
          <p:cNvPr id="25" name="Title 1"/>
          <p:cNvSpPr txBox="1">
            <a:spLocks/>
          </p:cNvSpPr>
          <p:nvPr/>
        </p:nvSpPr>
        <p:spPr bwMode="auto">
          <a:xfrm>
            <a:off x="2045933" y="348034"/>
            <a:ext cx="8064500" cy="506413"/>
          </a:xfrm>
          <a:prstGeom prst="rect">
            <a:avLst/>
          </a:prstGeom>
          <a:noFill/>
          <a:ln w="9525">
            <a:noFill/>
            <a:miter lim="800000"/>
            <a:headEnd/>
            <a:tailEnd/>
          </a:ln>
          <a:effectLst/>
        </p:spPr>
        <p:txBody>
          <a:bodyPr lIns="0" tIns="0" rIns="0" bIns="0"/>
          <a:lstStyle/>
          <a:p>
            <a:pPr marL="895350" indent="-895350">
              <a:defRPr/>
            </a:pPr>
            <a:r>
              <a:rPr lang="en-US" sz="2000" b="1" kern="0" dirty="0">
                <a:solidFill>
                  <a:srgbClr val="0070C0"/>
                </a:solidFill>
                <a:latin typeface="+mj-lt"/>
                <a:ea typeface="+mj-ea"/>
                <a:cs typeface="+mj-cs"/>
              </a:rPr>
              <a:t>Fin des </a:t>
            </a:r>
            <a:r>
              <a:rPr lang="en-US" sz="2000" b="1" kern="0" dirty="0" err="1">
                <a:solidFill>
                  <a:srgbClr val="0070C0"/>
                </a:solidFill>
                <a:latin typeface="+mj-lt"/>
                <a:ea typeface="+mj-ea"/>
                <a:cs typeface="+mj-cs"/>
              </a:rPr>
              <a:t>travaux</a:t>
            </a:r>
            <a:r>
              <a:rPr lang="en-US" sz="2000" b="1" kern="0" dirty="0">
                <a:solidFill>
                  <a:srgbClr val="0070C0"/>
                </a:solidFill>
                <a:latin typeface="+mj-lt"/>
                <a:ea typeface="+mj-ea"/>
                <a:cs typeface="+mj-cs"/>
              </a:rPr>
              <a:t> </a:t>
            </a:r>
          </a:p>
          <a:p>
            <a:pPr marL="895350" indent="-895350">
              <a:defRPr/>
            </a:pPr>
            <a:r>
              <a:rPr lang="en-US" sz="2000" b="1" kern="0" dirty="0">
                <a:solidFill>
                  <a:srgbClr val="0070C0"/>
                </a:solidFill>
                <a:latin typeface="+mj-lt"/>
                <a:ea typeface="+mj-ea"/>
                <a:cs typeface="+mj-cs"/>
              </a:rPr>
              <a:t>Suppression du </a:t>
            </a:r>
            <a:r>
              <a:rPr lang="en-US" sz="2000" b="1" kern="0" dirty="0" err="1">
                <a:solidFill>
                  <a:srgbClr val="0070C0"/>
                </a:solidFill>
                <a:latin typeface="+mj-lt"/>
                <a:ea typeface="+mj-ea"/>
                <a:cs typeface="+mj-cs"/>
              </a:rPr>
              <a:t>système</a:t>
            </a:r>
            <a:r>
              <a:rPr lang="en-US" sz="2000" b="1" kern="0" dirty="0">
                <a:solidFill>
                  <a:srgbClr val="0070C0"/>
                </a:solidFill>
                <a:latin typeface="+mj-lt"/>
                <a:ea typeface="+mj-ea"/>
                <a:cs typeface="+mj-cs"/>
              </a:rPr>
              <a:t> de protection avec </a:t>
            </a:r>
            <a:r>
              <a:rPr lang="en-US" sz="2000" b="1" kern="0" dirty="0" err="1">
                <a:solidFill>
                  <a:srgbClr val="0070C0"/>
                </a:solidFill>
                <a:latin typeface="+mj-lt"/>
                <a:ea typeface="+mj-ea"/>
                <a:cs typeface="+mj-cs"/>
              </a:rPr>
              <a:t>annonceur</a:t>
            </a:r>
            <a:endParaRPr lang="en-US" sz="2000" b="1" kern="0" dirty="0">
              <a:solidFill>
                <a:srgbClr val="0070C0"/>
              </a:solidFill>
              <a:latin typeface="+mj-lt"/>
              <a:ea typeface="+mj-ea"/>
              <a:cs typeface="+mj-cs"/>
            </a:endParaRPr>
          </a:p>
        </p:txBody>
      </p:sp>
      <p:sp>
        <p:nvSpPr>
          <p:cNvPr id="26" name="Text Placeholder 2"/>
          <p:cNvSpPr txBox="1">
            <a:spLocks/>
          </p:cNvSpPr>
          <p:nvPr/>
        </p:nvSpPr>
        <p:spPr>
          <a:xfrm>
            <a:off x="8765220" y="190400"/>
            <a:ext cx="3288300"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Annonceur</a:t>
            </a:r>
            <a:endParaRPr lang="en-GB" sz="900" kern="0" dirty="0">
              <a:latin typeface="Calibri" panose="020F0502020204030204" pitchFamily="34" charset="0"/>
              <a:cs typeface="Calibri" panose="020F0502020204030204" pitchFamily="34" charset="0"/>
            </a:endParaRPr>
          </a:p>
          <a:p>
            <a:pPr algn="r"/>
            <a:r>
              <a:rPr lang="en-GB" sz="900" kern="0" dirty="0">
                <a:latin typeface="Calibri" panose="020F0502020204030204" pitchFamily="34" charset="0"/>
                <a:cs typeface="Calibri" panose="020F0502020204030204" pitchFamily="34" charset="0"/>
              </a:rPr>
              <a:t>Phase 7: Fin des </a:t>
            </a:r>
            <a:r>
              <a:rPr lang="en-GB" sz="900" kern="0" dirty="0" err="1">
                <a:latin typeface="Calibri" panose="020F0502020204030204" pitchFamily="34" charset="0"/>
                <a:cs typeface="Calibri" panose="020F0502020204030204" pitchFamily="34" charset="0"/>
              </a:rPr>
              <a:t>travaux</a:t>
            </a:r>
            <a:r>
              <a:rPr lang="en-GB" sz="900" kern="0" dirty="0">
                <a:latin typeface="Calibri" panose="020F0502020204030204" pitchFamily="34" charset="0"/>
                <a:cs typeface="Calibri" panose="020F0502020204030204" pitchFamily="34" charset="0"/>
              </a:rPr>
              <a:t> - Suppression du </a:t>
            </a: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a:t>
            </a:r>
          </a:p>
        </p:txBody>
      </p:sp>
      <p:pic>
        <p:nvPicPr>
          <p:cNvPr id="4" name="Picture 3"/>
          <p:cNvPicPr>
            <a:picLocks noChangeAspect="1"/>
          </p:cNvPicPr>
          <p:nvPr/>
        </p:nvPicPr>
        <p:blipFill>
          <a:blip r:embed="rId2"/>
          <a:stretch>
            <a:fillRect/>
          </a:stretch>
        </p:blipFill>
        <p:spPr>
          <a:xfrm>
            <a:off x="2055858" y="5508971"/>
            <a:ext cx="10324" cy="781183"/>
          </a:xfrm>
          <a:prstGeom prst="rect">
            <a:avLst/>
          </a:prstGeom>
        </p:spPr>
      </p:pic>
      <p:sp>
        <p:nvSpPr>
          <p:cNvPr id="33" name="Rectangle 32"/>
          <p:cNvSpPr/>
          <p:nvPr/>
        </p:nvSpPr>
        <p:spPr>
          <a:xfrm>
            <a:off x="959768" y="929045"/>
            <a:ext cx="6096000" cy="338554"/>
          </a:xfrm>
          <a:prstGeom prst="rect">
            <a:avLst/>
          </a:prstGeom>
        </p:spPr>
        <p:txBody>
          <a:bodyPr>
            <a:spAutoFit/>
          </a:bodyPr>
          <a:lstStyle/>
          <a:p>
            <a:pPr algn="ctr"/>
            <a:r>
              <a:rPr lang="en-GB" sz="800" b="1">
                <a:solidFill>
                  <a:schemeClr val="bg1"/>
                </a:solidFill>
              </a:rPr>
              <a:t>AANKONDIGER</a:t>
            </a:r>
          </a:p>
          <a:p>
            <a:pPr algn="ctr"/>
            <a:r>
              <a:rPr lang="en-GB" sz="800" b="1">
                <a:solidFill>
                  <a:schemeClr val="bg1"/>
                </a:solidFill>
              </a:rPr>
              <a:t>AANEMER</a:t>
            </a:r>
            <a:endParaRPr lang="en-GB" sz="800" b="1" dirty="0">
              <a:solidFill>
                <a:schemeClr val="bg1"/>
              </a:solidFill>
            </a:endParaRPr>
          </a:p>
        </p:txBody>
      </p:sp>
      <p:sp>
        <p:nvSpPr>
          <p:cNvPr id="31" name="Ovaal 21"/>
          <p:cNvSpPr>
            <a:spLocks noChangeAspect="1"/>
          </p:cNvSpPr>
          <p:nvPr/>
        </p:nvSpPr>
        <p:spPr bwMode="auto">
          <a:xfrm>
            <a:off x="1106334" y="263822"/>
            <a:ext cx="807461" cy="807461"/>
          </a:xfrm>
          <a:prstGeom prst="ellipse">
            <a:avLst/>
          </a:prstGeom>
          <a:solidFill>
            <a:srgbClr val="FF0000"/>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3200" b="1" dirty="0">
                <a:solidFill>
                  <a:schemeClr val="bg1"/>
                </a:solidFill>
                <a:latin typeface="Arial" charset="0"/>
                <a:cs typeface="Arial" charset="0"/>
              </a:rPr>
              <a:t>7</a:t>
            </a:r>
            <a:endParaRPr lang="nl-BE" sz="3200" b="1" dirty="0">
              <a:solidFill>
                <a:schemeClr val="bg1"/>
              </a:solidFill>
              <a:latin typeface="Arial" charset="0"/>
              <a:cs typeface="Arial" charset="0"/>
            </a:endParaRPr>
          </a:p>
        </p:txBody>
      </p:sp>
      <p:cxnSp>
        <p:nvCxnSpPr>
          <p:cNvPr id="38" name="Straight Connector 37"/>
          <p:cNvCxnSpPr/>
          <p:nvPr/>
        </p:nvCxnSpPr>
        <p:spPr bwMode="auto">
          <a:xfrm>
            <a:off x="2063976" y="5105565"/>
            <a:ext cx="0" cy="375984"/>
          </a:xfrm>
          <a:prstGeom prst="line">
            <a:avLst/>
          </a:prstGeom>
          <a:solidFill>
            <a:schemeClr val="accent1"/>
          </a:solidFill>
          <a:ln w="31750" cap="flat" cmpd="sng" algn="ctr">
            <a:solidFill>
              <a:schemeClr val="accent2"/>
            </a:solidFill>
            <a:prstDash val="solid"/>
            <a:round/>
            <a:headEnd type="none" w="med" len="med"/>
            <a:tailEnd type="none" w="med" len="med"/>
          </a:ln>
          <a:effectLst/>
        </p:spPr>
      </p:cxnSp>
      <p:grpSp>
        <p:nvGrpSpPr>
          <p:cNvPr id="17" name="Group 16"/>
          <p:cNvGrpSpPr/>
          <p:nvPr/>
        </p:nvGrpSpPr>
        <p:grpSpPr>
          <a:xfrm>
            <a:off x="2495600" y="1110958"/>
            <a:ext cx="5976664" cy="2445973"/>
            <a:chOff x="1839392" y="1484785"/>
            <a:chExt cx="7352952" cy="2874269"/>
          </a:xfrm>
        </p:grpSpPr>
        <p:grpSp>
          <p:nvGrpSpPr>
            <p:cNvPr id="21" name="Group 20"/>
            <p:cNvGrpSpPr/>
            <p:nvPr/>
          </p:nvGrpSpPr>
          <p:grpSpPr>
            <a:xfrm>
              <a:off x="2495600" y="1484785"/>
              <a:ext cx="6696744" cy="2829214"/>
              <a:chOff x="1743698" y="2310056"/>
              <a:chExt cx="8878833" cy="2742976"/>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431" y="2568735"/>
                <a:ext cx="1786385" cy="1062429"/>
              </a:xfrm>
              <a:prstGeom prst="rect">
                <a:avLst/>
              </a:prstGeom>
            </p:spPr>
          </p:pic>
          <p:cxnSp>
            <p:nvCxnSpPr>
              <p:cNvPr id="32" name="Straight Connector 14"/>
              <p:cNvCxnSpPr/>
              <p:nvPr/>
            </p:nvCxnSpPr>
            <p:spPr bwMode="auto">
              <a:xfrm flipV="1">
                <a:off x="1758705" y="4281620"/>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cxnSp>
            <p:nvCxnSpPr>
              <p:cNvPr id="34" name="Straight Connector 14"/>
              <p:cNvCxnSpPr/>
              <p:nvPr/>
            </p:nvCxnSpPr>
            <p:spPr bwMode="auto">
              <a:xfrm flipV="1">
                <a:off x="1758705" y="4951255"/>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35" name="Chevron 29"/>
              <p:cNvSpPr>
                <a:spLocks noChangeArrowheads="1"/>
              </p:cNvSpPr>
              <p:nvPr/>
            </p:nvSpPr>
            <p:spPr bwMode="auto">
              <a:xfrm>
                <a:off x="2385556" y="4234235"/>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36" name="Chevron 30"/>
              <p:cNvSpPr>
                <a:spLocks noChangeAspect="1"/>
              </p:cNvSpPr>
              <p:nvPr/>
            </p:nvSpPr>
            <p:spPr bwMode="auto">
              <a:xfrm flipH="1">
                <a:off x="2375760" y="4908570"/>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39" name="Oval 63"/>
              <p:cNvSpPr>
                <a:spLocks noChangeArrowheads="1"/>
              </p:cNvSpPr>
              <p:nvPr/>
            </p:nvSpPr>
            <p:spPr bwMode="auto">
              <a:xfrm>
                <a:off x="2909752" y="4252504"/>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0" name="Rectangle 18"/>
              <p:cNvSpPr>
                <a:spLocks noChangeArrowheads="1"/>
              </p:cNvSpPr>
              <p:nvPr/>
            </p:nvSpPr>
            <p:spPr bwMode="auto">
              <a:xfrm>
                <a:off x="9440073" y="4221208"/>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1" name="TextBox 40"/>
              <p:cNvSpPr txBox="1"/>
              <p:nvPr/>
            </p:nvSpPr>
            <p:spPr>
              <a:xfrm>
                <a:off x="1743698" y="3797353"/>
                <a:ext cx="900400" cy="280434"/>
              </a:xfrm>
              <a:prstGeom prst="rect">
                <a:avLst/>
              </a:prstGeom>
              <a:noFill/>
            </p:spPr>
            <p:txBody>
              <a:bodyPr wrap="square" rtlCol="0">
                <a:spAutoFit/>
              </a:bodyPr>
              <a:lstStyle/>
              <a:p>
                <a:r>
                  <a:rPr lang="en-GB" sz="1000" b="1" dirty="0">
                    <a:latin typeface="+mn-lt"/>
                  </a:rPr>
                  <a:t>Namur</a:t>
                </a:r>
                <a:r>
                  <a:rPr lang="en-GB" sz="1200" dirty="0"/>
                  <a:t> </a:t>
                </a:r>
              </a:p>
            </p:txBody>
          </p:sp>
          <p:sp>
            <p:nvSpPr>
              <p:cNvPr id="42" name="TextBox 41"/>
              <p:cNvSpPr txBox="1"/>
              <p:nvPr/>
            </p:nvSpPr>
            <p:spPr>
              <a:xfrm>
                <a:off x="9343969" y="3776864"/>
                <a:ext cx="1278562" cy="280434"/>
              </a:xfrm>
              <a:prstGeom prst="rect">
                <a:avLst/>
              </a:prstGeom>
              <a:noFill/>
            </p:spPr>
            <p:txBody>
              <a:bodyPr wrap="square" rtlCol="0">
                <a:spAutoFit/>
              </a:bodyPr>
              <a:lstStyle/>
              <a:p>
                <a:r>
                  <a:rPr lang="en-GB" sz="1000" b="1" dirty="0">
                    <a:latin typeface="+mn-lt"/>
                  </a:rPr>
                  <a:t>Arlon</a:t>
                </a:r>
                <a:r>
                  <a:rPr lang="en-GB" sz="1200" dirty="0"/>
                  <a:t> </a:t>
                </a:r>
              </a:p>
            </p:txBody>
          </p:sp>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9617" y="2584016"/>
                <a:ext cx="174298" cy="298564"/>
              </a:xfrm>
              <a:prstGeom prst="rect">
                <a:avLst/>
              </a:prstGeom>
            </p:spPr>
          </p:pic>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6151" y="2310056"/>
                <a:ext cx="165063" cy="282744"/>
              </a:xfrm>
              <a:prstGeom prst="rect">
                <a:avLst/>
              </a:prstGeom>
            </p:spPr>
          </p:pic>
          <p:cxnSp>
            <p:nvCxnSpPr>
              <p:cNvPr id="45" name="Straight Arrow Connector 44"/>
              <p:cNvCxnSpPr/>
              <p:nvPr/>
            </p:nvCxnSpPr>
            <p:spPr>
              <a:xfrm flipH="1">
                <a:off x="3009630" y="3250161"/>
                <a:ext cx="2537262" cy="983778"/>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818736" y="3250161"/>
                <a:ext cx="3615801" cy="97457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3" idx="3"/>
                <a:endCxn id="44" idx="1"/>
              </p:cNvCxnSpPr>
              <p:nvPr/>
            </p:nvCxnSpPr>
            <p:spPr>
              <a:xfrm flipV="1">
                <a:off x="5723915" y="2451428"/>
                <a:ext cx="1082236" cy="281870"/>
              </a:xfrm>
              <a:prstGeom prst="straightConnector1">
                <a:avLst/>
              </a:prstGeom>
              <a:ln w="19050">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8" name="Picture 47" descr="D:\Documents And Settings\GQR7802\Local Settings\Temporary Internet Files\Content.IE5\HNYX0581\MC900441310[1].png"/>
              <p:cNvPicPr/>
              <p:nvPr/>
            </p:nvPicPr>
            <p:blipFill>
              <a:blip r:embed="rId6" cstate="print"/>
              <a:srcRect/>
              <a:stretch>
                <a:fillRect/>
              </a:stretch>
            </p:blipFill>
            <p:spPr bwMode="auto">
              <a:xfrm>
                <a:off x="6192447" y="2445074"/>
                <a:ext cx="246380" cy="246380"/>
              </a:xfrm>
              <a:prstGeom prst="rect">
                <a:avLst/>
              </a:prstGeom>
              <a:noFill/>
            </p:spPr>
          </p:pic>
          <p:pic>
            <p:nvPicPr>
              <p:cNvPr id="49" name="Picture 48" descr="D:\Documents And Settings\GQR7802\Local Settings\Temporary Internet Files\Content.IE5\HNYX0581\MC900441310[1].png"/>
              <p:cNvPicPr/>
              <p:nvPr/>
            </p:nvPicPr>
            <p:blipFill>
              <a:blip r:embed="rId6" cstate="print"/>
              <a:srcRect/>
              <a:stretch>
                <a:fillRect/>
              </a:stretch>
            </p:blipFill>
            <p:spPr bwMode="auto">
              <a:xfrm>
                <a:off x="3994801" y="3690830"/>
                <a:ext cx="246379" cy="246380"/>
              </a:xfrm>
              <a:prstGeom prst="rect">
                <a:avLst/>
              </a:prstGeom>
              <a:noFill/>
            </p:spPr>
          </p:pic>
          <p:cxnSp>
            <p:nvCxnSpPr>
              <p:cNvPr id="50" name="Straight Arrow Connector 49"/>
              <p:cNvCxnSpPr/>
              <p:nvPr/>
            </p:nvCxnSpPr>
            <p:spPr>
              <a:xfrm flipH="1">
                <a:off x="5829665" y="2768834"/>
                <a:ext cx="847520" cy="29518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1" name="Picture 50" descr="D:\Documents And Settings\GQR7802\Local Settings\Temporary Internet Files\Content.IE5\HNYX0581\MC900441310[1].png"/>
              <p:cNvPicPr/>
              <p:nvPr/>
            </p:nvPicPr>
            <p:blipFill>
              <a:blip r:embed="rId6" cstate="print"/>
              <a:srcRect/>
              <a:stretch>
                <a:fillRect/>
              </a:stretch>
            </p:blipFill>
            <p:spPr bwMode="auto">
              <a:xfrm>
                <a:off x="8057704" y="3741773"/>
                <a:ext cx="246379" cy="246380"/>
              </a:xfrm>
              <a:prstGeom prst="rect">
                <a:avLst/>
              </a:prstGeom>
              <a:noFill/>
            </p:spPr>
          </p:pic>
          <p:pic>
            <p:nvPicPr>
              <p:cNvPr id="52" name="Picture 51" descr="D:\Documents And Settings\GQR7802\Local Settings\Temporary Internet Files\Content.IE5\HNYX0581\MC900441310[1].png"/>
              <p:cNvPicPr/>
              <p:nvPr/>
            </p:nvPicPr>
            <p:blipFill>
              <a:blip r:embed="rId6" cstate="print"/>
              <a:srcRect/>
              <a:stretch>
                <a:fillRect/>
              </a:stretch>
            </p:blipFill>
            <p:spPr bwMode="auto">
              <a:xfrm>
                <a:off x="6185515" y="2775983"/>
                <a:ext cx="246380" cy="246380"/>
              </a:xfrm>
              <a:prstGeom prst="rect">
                <a:avLst/>
              </a:prstGeom>
              <a:noFill/>
            </p:spPr>
          </p:pic>
        </p:grpSp>
        <p:sp>
          <p:nvSpPr>
            <p:cNvPr id="23" name="TextBox 22"/>
            <p:cNvSpPr txBox="1"/>
            <p:nvPr/>
          </p:nvSpPr>
          <p:spPr>
            <a:xfrm>
              <a:off x="1839392" y="3383378"/>
              <a:ext cx="900400" cy="276999"/>
            </a:xfrm>
            <a:prstGeom prst="rect">
              <a:avLst/>
            </a:prstGeom>
            <a:noFill/>
          </p:spPr>
          <p:txBody>
            <a:bodyPr wrap="square" rtlCol="0">
              <a:spAutoFit/>
            </a:bodyPr>
            <a:lstStyle/>
            <a:p>
              <a:pPr algn="ctr"/>
              <a:r>
                <a:rPr lang="en-GB" sz="1200" b="1" dirty="0">
                  <a:latin typeface="+mn-lt"/>
                </a:rPr>
                <a:t>A</a:t>
              </a:r>
              <a:r>
                <a:rPr lang="en-GB" sz="1200" dirty="0"/>
                <a:t> </a:t>
              </a:r>
            </a:p>
          </p:txBody>
        </p:sp>
        <p:sp>
          <p:nvSpPr>
            <p:cNvPr id="24" name="TextBox 23"/>
            <p:cNvSpPr txBox="1"/>
            <p:nvPr/>
          </p:nvSpPr>
          <p:spPr>
            <a:xfrm>
              <a:off x="1839392" y="4082055"/>
              <a:ext cx="900400" cy="276999"/>
            </a:xfrm>
            <a:prstGeom prst="rect">
              <a:avLst/>
            </a:prstGeom>
            <a:noFill/>
          </p:spPr>
          <p:txBody>
            <a:bodyPr wrap="square" rtlCol="0">
              <a:spAutoFit/>
            </a:bodyPr>
            <a:lstStyle/>
            <a:p>
              <a:pPr algn="ctr"/>
              <a:r>
                <a:rPr lang="en-GB" sz="1200" b="1" dirty="0">
                  <a:latin typeface="+mn-lt"/>
                </a:rPr>
                <a:t>B</a:t>
              </a:r>
              <a:r>
                <a:rPr lang="en-GB" sz="1200" dirty="0"/>
                <a:t> </a:t>
              </a:r>
            </a:p>
          </p:txBody>
        </p:sp>
        <p:cxnSp>
          <p:nvCxnSpPr>
            <p:cNvPr id="27" name="Straight Connector 111"/>
            <p:cNvCxnSpPr/>
            <p:nvPr/>
          </p:nvCxnSpPr>
          <p:spPr bwMode="auto">
            <a:xfrm>
              <a:off x="2640055" y="2822924"/>
              <a:ext cx="585817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28" name="Rechte verbindingslijn met pijl 102"/>
            <p:cNvCxnSpPr/>
            <p:nvPr/>
          </p:nvCxnSpPr>
          <p:spPr bwMode="auto">
            <a:xfrm>
              <a:off x="6216618" y="2822924"/>
              <a:ext cx="0" cy="695419"/>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29" name="Tekstvak 104"/>
            <p:cNvSpPr txBox="1"/>
            <p:nvPr/>
          </p:nvSpPr>
          <p:spPr bwMode="auto">
            <a:xfrm>
              <a:off x="5905758" y="3047601"/>
              <a:ext cx="865187" cy="246063"/>
            </a:xfrm>
            <a:prstGeom prst="rect">
              <a:avLst/>
            </a:prstGeom>
            <a:noFill/>
            <a:ln w="9525">
              <a:noFill/>
            </a:ln>
          </p:spPr>
          <p:txBody>
            <a:bodyPr>
              <a:spAutoFit/>
            </a:bodyPr>
            <a:lstStyle/>
            <a:p>
              <a:pPr algn="ctr">
                <a:defRPr/>
              </a:pPr>
              <a:r>
                <a:rPr lang="nl-BE" sz="1000" dirty="0">
                  <a:solidFill>
                    <a:schemeClr val="accent3"/>
                  </a:solidFill>
                </a:rPr>
                <a:t>DS</a:t>
              </a:r>
            </a:p>
          </p:txBody>
        </p:sp>
      </p:grpSp>
      <p:grpSp>
        <p:nvGrpSpPr>
          <p:cNvPr id="53" name="Group 52"/>
          <p:cNvGrpSpPr/>
          <p:nvPr/>
        </p:nvGrpSpPr>
        <p:grpSpPr>
          <a:xfrm>
            <a:off x="2602403" y="3954072"/>
            <a:ext cx="7308680" cy="2450048"/>
            <a:chOff x="1099799" y="1975225"/>
            <a:chExt cx="9453219" cy="3177621"/>
          </a:xfrm>
        </p:grpSpPr>
        <p:sp>
          <p:nvSpPr>
            <p:cNvPr id="54" name="TextBox 53"/>
            <p:cNvSpPr txBox="1"/>
            <p:nvPr/>
          </p:nvSpPr>
          <p:spPr>
            <a:xfrm>
              <a:off x="1099799" y="4130542"/>
              <a:ext cx="900400" cy="359258"/>
            </a:xfrm>
            <a:prstGeom prst="rect">
              <a:avLst/>
            </a:prstGeom>
            <a:noFill/>
          </p:spPr>
          <p:txBody>
            <a:bodyPr wrap="square" rtlCol="0">
              <a:spAutoFit/>
            </a:bodyPr>
            <a:lstStyle/>
            <a:p>
              <a:pPr algn="ctr"/>
              <a:r>
                <a:rPr lang="en-GB" sz="1000" b="1" dirty="0">
                  <a:latin typeface="+mn-lt"/>
                </a:rPr>
                <a:t>A</a:t>
              </a:r>
              <a:r>
                <a:rPr lang="en-GB" sz="1200" dirty="0"/>
                <a:t> </a:t>
              </a:r>
            </a:p>
          </p:txBody>
        </p:sp>
        <p:sp>
          <p:nvSpPr>
            <p:cNvPr id="55" name="TextBox 54"/>
            <p:cNvSpPr txBox="1"/>
            <p:nvPr/>
          </p:nvSpPr>
          <p:spPr>
            <a:xfrm>
              <a:off x="1110089" y="4793589"/>
              <a:ext cx="900400" cy="359257"/>
            </a:xfrm>
            <a:prstGeom prst="rect">
              <a:avLst/>
            </a:prstGeom>
            <a:noFill/>
          </p:spPr>
          <p:txBody>
            <a:bodyPr wrap="square" rtlCol="0">
              <a:spAutoFit/>
            </a:bodyPr>
            <a:lstStyle/>
            <a:p>
              <a:pPr algn="ctr"/>
              <a:r>
                <a:rPr lang="en-GB" sz="1000" b="1" dirty="0">
                  <a:latin typeface="+mn-lt"/>
                </a:rPr>
                <a:t>B</a:t>
              </a:r>
              <a:r>
                <a:rPr lang="en-GB" sz="1200" dirty="0"/>
                <a:t> </a:t>
              </a:r>
            </a:p>
          </p:txBody>
        </p:sp>
        <p:grpSp>
          <p:nvGrpSpPr>
            <p:cNvPr id="56" name="Group 55"/>
            <p:cNvGrpSpPr/>
            <p:nvPr/>
          </p:nvGrpSpPr>
          <p:grpSpPr>
            <a:xfrm>
              <a:off x="3645069" y="1975225"/>
              <a:ext cx="1667776" cy="479010"/>
              <a:chOff x="3960427" y="350410"/>
              <a:chExt cx="1477818" cy="603142"/>
            </a:xfrm>
          </p:grpSpPr>
          <p:sp>
            <p:nvSpPr>
              <p:cNvPr id="81" name="Rectangle 80"/>
              <p:cNvSpPr/>
              <p:nvPr/>
            </p:nvSpPr>
            <p:spPr>
              <a:xfrm>
                <a:off x="3960427" y="375520"/>
                <a:ext cx="1477818" cy="56587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82" name="TextBox 81"/>
              <p:cNvSpPr txBox="1"/>
              <p:nvPr/>
            </p:nvSpPr>
            <p:spPr>
              <a:xfrm>
                <a:off x="4016230" y="350410"/>
                <a:ext cx="1382714" cy="603142"/>
              </a:xfrm>
              <a:prstGeom prst="rect">
                <a:avLst/>
              </a:prstGeom>
              <a:noFill/>
            </p:spPr>
            <p:txBody>
              <a:bodyPr wrap="square" rtlCol="0">
                <a:spAutoFit/>
              </a:bodyPr>
              <a:lstStyle/>
              <a:p>
                <a:pPr algn="ctr"/>
                <a:r>
                  <a:rPr lang="en-GB" sz="900" b="1" dirty="0">
                    <a:solidFill>
                      <a:schemeClr val="bg1"/>
                    </a:solidFill>
                    <a:latin typeface="+mn-lt"/>
                  </a:rPr>
                  <a:t>ANNONCEUR</a:t>
                </a:r>
              </a:p>
              <a:p>
                <a:pPr algn="ctr"/>
                <a:r>
                  <a:rPr lang="en-GB" sz="900" b="1" dirty="0">
                    <a:solidFill>
                      <a:schemeClr val="bg1"/>
                    </a:solidFill>
                    <a:latin typeface="+mn-lt"/>
                  </a:rPr>
                  <a:t>ENTREPRENEUR</a:t>
                </a:r>
              </a:p>
            </p:txBody>
          </p:sp>
        </p:grpSp>
        <p:grpSp>
          <p:nvGrpSpPr>
            <p:cNvPr id="57" name="Group 56"/>
            <p:cNvGrpSpPr/>
            <p:nvPr/>
          </p:nvGrpSpPr>
          <p:grpSpPr>
            <a:xfrm>
              <a:off x="1682161" y="2310056"/>
              <a:ext cx="8870857" cy="2742976"/>
              <a:chOff x="1682161" y="2310056"/>
              <a:chExt cx="8870857" cy="2742976"/>
            </a:xfrm>
          </p:grpSpPr>
          <p:pic>
            <p:nvPicPr>
              <p:cNvPr id="63" name="Picture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431" y="2568735"/>
                <a:ext cx="1786385" cy="1062429"/>
              </a:xfrm>
              <a:prstGeom prst="rect">
                <a:avLst/>
              </a:prstGeom>
            </p:spPr>
          </p:pic>
          <p:cxnSp>
            <p:nvCxnSpPr>
              <p:cNvPr id="64" name="Straight Connector 14"/>
              <p:cNvCxnSpPr/>
              <p:nvPr/>
            </p:nvCxnSpPr>
            <p:spPr bwMode="auto">
              <a:xfrm flipV="1">
                <a:off x="1758705" y="4281620"/>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cxnSp>
            <p:nvCxnSpPr>
              <p:cNvPr id="65" name="Straight Connector 14"/>
              <p:cNvCxnSpPr/>
              <p:nvPr/>
            </p:nvCxnSpPr>
            <p:spPr bwMode="auto">
              <a:xfrm flipV="1">
                <a:off x="1758705" y="4951255"/>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66" name="Chevron 29"/>
              <p:cNvSpPr>
                <a:spLocks noChangeArrowheads="1"/>
              </p:cNvSpPr>
              <p:nvPr/>
            </p:nvSpPr>
            <p:spPr bwMode="auto">
              <a:xfrm>
                <a:off x="2385556" y="4234235"/>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67" name="Chevron 30"/>
              <p:cNvSpPr>
                <a:spLocks noChangeAspect="1"/>
              </p:cNvSpPr>
              <p:nvPr/>
            </p:nvSpPr>
            <p:spPr bwMode="auto">
              <a:xfrm flipH="1">
                <a:off x="2375760" y="4908570"/>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68" name="Oval 63"/>
              <p:cNvSpPr>
                <a:spLocks noChangeArrowheads="1"/>
              </p:cNvSpPr>
              <p:nvPr/>
            </p:nvSpPr>
            <p:spPr bwMode="auto">
              <a:xfrm>
                <a:off x="2862760" y="4247431"/>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69" name="Rectangle 18"/>
              <p:cNvSpPr>
                <a:spLocks noChangeArrowheads="1"/>
              </p:cNvSpPr>
              <p:nvPr/>
            </p:nvSpPr>
            <p:spPr bwMode="auto">
              <a:xfrm>
                <a:off x="9440073" y="4221208"/>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70" name="TextBox 69"/>
              <p:cNvSpPr txBox="1"/>
              <p:nvPr/>
            </p:nvSpPr>
            <p:spPr>
              <a:xfrm>
                <a:off x="1682161" y="3612231"/>
                <a:ext cx="900400" cy="319339"/>
              </a:xfrm>
              <a:prstGeom prst="rect">
                <a:avLst/>
              </a:prstGeom>
              <a:noFill/>
            </p:spPr>
            <p:txBody>
              <a:bodyPr wrap="square" rtlCol="0">
                <a:spAutoFit/>
              </a:bodyPr>
              <a:lstStyle/>
              <a:p>
                <a:r>
                  <a:rPr lang="en-GB" sz="1000" b="1" dirty="0">
                    <a:latin typeface="+mn-lt"/>
                  </a:rPr>
                  <a:t>Namur</a:t>
                </a:r>
                <a:r>
                  <a:rPr lang="en-GB" sz="1000" dirty="0">
                    <a:latin typeface="+mn-lt"/>
                  </a:rPr>
                  <a:t> </a:t>
                </a:r>
              </a:p>
            </p:txBody>
          </p:sp>
          <p:sp>
            <p:nvSpPr>
              <p:cNvPr id="71" name="TextBox 70"/>
              <p:cNvSpPr txBox="1"/>
              <p:nvPr/>
            </p:nvSpPr>
            <p:spPr>
              <a:xfrm>
                <a:off x="9274456" y="3610972"/>
                <a:ext cx="1278562" cy="319339"/>
              </a:xfrm>
              <a:prstGeom prst="rect">
                <a:avLst/>
              </a:prstGeom>
              <a:noFill/>
            </p:spPr>
            <p:txBody>
              <a:bodyPr wrap="square" rtlCol="0">
                <a:spAutoFit/>
              </a:bodyPr>
              <a:lstStyle/>
              <a:p>
                <a:r>
                  <a:rPr lang="en-GB" sz="1000" b="1" dirty="0">
                    <a:latin typeface="+mn-lt"/>
                  </a:rPr>
                  <a:t>Arlon</a:t>
                </a:r>
                <a:r>
                  <a:rPr lang="en-GB" sz="1000" dirty="0">
                    <a:latin typeface="+mn-lt"/>
                  </a:rPr>
                  <a:t> </a:t>
                </a:r>
              </a:p>
            </p:txBody>
          </p:sp>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9617" y="2584016"/>
                <a:ext cx="174298" cy="298564"/>
              </a:xfrm>
              <a:prstGeom prst="rect">
                <a:avLst/>
              </a:prstGeom>
            </p:spPr>
          </p:pic>
          <p:pic>
            <p:nvPicPr>
              <p:cNvPr id="73" name="Pictur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6151" y="2310056"/>
                <a:ext cx="165063" cy="282744"/>
              </a:xfrm>
              <a:prstGeom prst="rect">
                <a:avLst/>
              </a:prstGeom>
            </p:spPr>
          </p:pic>
          <p:cxnSp>
            <p:nvCxnSpPr>
              <p:cNvPr id="74" name="Straight Arrow Connector 73"/>
              <p:cNvCxnSpPr>
                <a:endCxn id="68" idx="0"/>
              </p:cNvCxnSpPr>
              <p:nvPr/>
            </p:nvCxnSpPr>
            <p:spPr>
              <a:xfrm flipH="1">
                <a:off x="2915942" y="3309426"/>
                <a:ext cx="2638595" cy="93800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826381" y="3309426"/>
                <a:ext cx="3615800" cy="97457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2" idx="3"/>
                <a:endCxn id="73" idx="1"/>
              </p:cNvCxnSpPr>
              <p:nvPr/>
            </p:nvCxnSpPr>
            <p:spPr>
              <a:xfrm flipV="1">
                <a:off x="5723915" y="2451428"/>
                <a:ext cx="1082236" cy="281870"/>
              </a:xfrm>
              <a:prstGeom prst="straightConnector1">
                <a:avLst/>
              </a:prstGeom>
              <a:ln w="19050">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7" name="Picture 76" descr="D:\Documents And Settings\GQR7802\Local Settings\Temporary Internet Files\Content.IE5\HNYX0581\MC900441310[1].png"/>
              <p:cNvPicPr/>
              <p:nvPr/>
            </p:nvPicPr>
            <p:blipFill>
              <a:blip r:embed="rId6" cstate="print"/>
              <a:srcRect/>
              <a:stretch>
                <a:fillRect/>
              </a:stretch>
            </p:blipFill>
            <p:spPr bwMode="auto">
              <a:xfrm>
                <a:off x="6192447" y="2445074"/>
                <a:ext cx="246380" cy="246380"/>
              </a:xfrm>
              <a:prstGeom prst="rect">
                <a:avLst/>
              </a:prstGeom>
              <a:noFill/>
            </p:spPr>
          </p:pic>
          <p:cxnSp>
            <p:nvCxnSpPr>
              <p:cNvPr id="78" name="Straight Arrow Connector 77"/>
              <p:cNvCxnSpPr/>
              <p:nvPr/>
            </p:nvCxnSpPr>
            <p:spPr>
              <a:xfrm flipH="1">
                <a:off x="5829665" y="2768834"/>
                <a:ext cx="847520" cy="29518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9" name="Picture 78" descr="D:\Documents And Settings\GQR7802\Local Settings\Temporary Internet Files\Content.IE5\HNYX0581\MC900441310[1].png"/>
              <p:cNvPicPr/>
              <p:nvPr/>
            </p:nvPicPr>
            <p:blipFill>
              <a:blip r:embed="rId6" cstate="print"/>
              <a:srcRect/>
              <a:stretch>
                <a:fillRect/>
              </a:stretch>
            </p:blipFill>
            <p:spPr bwMode="auto">
              <a:xfrm>
                <a:off x="7703051" y="3726521"/>
                <a:ext cx="246380" cy="246380"/>
              </a:xfrm>
              <a:prstGeom prst="rect">
                <a:avLst/>
              </a:prstGeom>
              <a:noFill/>
            </p:spPr>
          </p:pic>
          <p:pic>
            <p:nvPicPr>
              <p:cNvPr id="80" name="Picture 79" descr="D:\Documents And Settings\GQR7802\Local Settings\Temporary Internet Files\Content.IE5\HNYX0581\MC900441310[1].png"/>
              <p:cNvPicPr/>
              <p:nvPr/>
            </p:nvPicPr>
            <p:blipFill>
              <a:blip r:embed="rId6" cstate="print"/>
              <a:srcRect/>
              <a:stretch>
                <a:fillRect/>
              </a:stretch>
            </p:blipFill>
            <p:spPr bwMode="auto">
              <a:xfrm>
                <a:off x="6185515" y="2775983"/>
                <a:ext cx="246380" cy="246380"/>
              </a:xfrm>
              <a:prstGeom prst="rect">
                <a:avLst/>
              </a:prstGeom>
              <a:noFill/>
            </p:spPr>
          </p:pic>
        </p:grpSp>
        <p:grpSp>
          <p:nvGrpSpPr>
            <p:cNvPr id="58" name="Group 57"/>
            <p:cNvGrpSpPr/>
            <p:nvPr/>
          </p:nvGrpSpPr>
          <p:grpSpPr>
            <a:xfrm>
              <a:off x="1801740" y="2889100"/>
              <a:ext cx="7797236" cy="1417290"/>
              <a:chOff x="1801740" y="2889100"/>
              <a:chExt cx="7797236" cy="1417290"/>
            </a:xfrm>
          </p:grpSpPr>
          <p:pic>
            <p:nvPicPr>
              <p:cNvPr id="59" name="Picture 5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21933" y="2889100"/>
                <a:ext cx="296642" cy="700791"/>
              </a:xfrm>
              <a:prstGeom prst="rect">
                <a:avLst/>
              </a:prstGeom>
            </p:spPr>
          </p:pic>
          <p:cxnSp>
            <p:nvCxnSpPr>
              <p:cNvPr id="60" name="Straight Connector 111"/>
              <p:cNvCxnSpPr/>
              <p:nvPr/>
            </p:nvCxnSpPr>
            <p:spPr bwMode="auto">
              <a:xfrm>
                <a:off x="1801740" y="3610971"/>
                <a:ext cx="7797236"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61" name="Rechte verbindingslijn met pijl 102"/>
              <p:cNvCxnSpPr/>
              <p:nvPr/>
            </p:nvCxnSpPr>
            <p:spPr bwMode="auto">
              <a:xfrm>
                <a:off x="6715145" y="3610971"/>
                <a:ext cx="0" cy="695419"/>
              </a:xfrm>
              <a:prstGeom prst="straightConnector1">
                <a:avLst/>
              </a:prstGeom>
              <a:solidFill>
                <a:schemeClr val="accent1"/>
              </a:solidFill>
              <a:ln w="12700" cap="flat" cmpd="sng" algn="ctr">
                <a:solidFill>
                  <a:schemeClr val="accent3"/>
                </a:solidFill>
                <a:prstDash val="solid"/>
                <a:round/>
                <a:headEnd type="arrow"/>
                <a:tailEnd type="arrow"/>
              </a:ln>
              <a:effectLst/>
            </p:spPr>
          </p:cxnSp>
          <p:sp>
            <p:nvSpPr>
              <p:cNvPr id="62" name="Tekstvak 104"/>
              <p:cNvSpPr txBox="1"/>
              <p:nvPr/>
            </p:nvSpPr>
            <p:spPr bwMode="auto">
              <a:xfrm>
                <a:off x="6409900" y="3806819"/>
                <a:ext cx="865187" cy="319340"/>
              </a:xfrm>
              <a:prstGeom prst="rect">
                <a:avLst/>
              </a:prstGeom>
              <a:noFill/>
              <a:ln w="9525">
                <a:noFill/>
              </a:ln>
            </p:spPr>
            <p:txBody>
              <a:bodyPr>
                <a:spAutoFit/>
              </a:bodyPr>
              <a:lstStyle/>
              <a:p>
                <a:pPr algn="ctr">
                  <a:defRPr/>
                </a:pPr>
                <a:r>
                  <a:rPr lang="nl-BE" sz="1000" dirty="0">
                    <a:solidFill>
                      <a:schemeClr val="accent3"/>
                    </a:solidFill>
                    <a:latin typeface="+mn-lt"/>
                  </a:rPr>
                  <a:t>DS</a:t>
                </a:r>
              </a:p>
            </p:txBody>
          </p:sp>
        </p:grpSp>
      </p:grpSp>
      <p:pic>
        <p:nvPicPr>
          <p:cNvPr id="88" name="Picture 87" descr="D:\Documents And Settings\GQR7802\Local Settings\Temporary Internet Files\Content.IE5\HNYX0581\MC900441310[1].png"/>
          <p:cNvPicPr/>
          <p:nvPr/>
        </p:nvPicPr>
        <p:blipFill>
          <a:blip r:embed="rId6" cstate="print"/>
          <a:srcRect/>
          <a:stretch>
            <a:fillRect/>
          </a:stretch>
        </p:blipFill>
        <p:spPr bwMode="auto">
          <a:xfrm>
            <a:off x="4822577" y="5304377"/>
            <a:ext cx="190487" cy="189967"/>
          </a:xfrm>
          <a:prstGeom prst="rect">
            <a:avLst/>
          </a:prstGeom>
          <a:noFill/>
        </p:spPr>
      </p:pic>
      <p:sp>
        <p:nvSpPr>
          <p:cNvPr id="89" name="Rectangular Callout 50"/>
          <p:cNvSpPr>
            <a:spLocks noChangeArrowheads="1"/>
          </p:cNvSpPr>
          <p:nvPr/>
        </p:nvSpPr>
        <p:spPr bwMode="auto">
          <a:xfrm>
            <a:off x="4406745" y="4408631"/>
            <a:ext cx="1212637" cy="138975"/>
          </a:xfrm>
          <a:prstGeom prst="wedgeRectCallout">
            <a:avLst>
              <a:gd name="adj1" fmla="val 79720"/>
              <a:gd name="adj2" fmla="val 193750"/>
            </a:avLst>
          </a:prstGeom>
          <a:solidFill>
            <a:srgbClr val="92D050"/>
          </a:solidFill>
          <a:ln w="31750" algn="ctr">
            <a:solidFill>
              <a:srgbClr val="92D050"/>
            </a:solidFill>
            <a:round/>
            <a:headEnd/>
            <a:tailEnd/>
          </a:ln>
        </p:spPr>
        <p:txBody>
          <a:bodyPr wrap="none" anchor="ctr"/>
          <a:lstStyle/>
          <a:p>
            <a:pPr algn="ctr"/>
            <a:r>
              <a:rPr lang="en-US" sz="1000" b="1" dirty="0">
                <a:solidFill>
                  <a:schemeClr val="bg1"/>
                </a:solidFill>
                <a:latin typeface="+mn-lt"/>
              </a:rPr>
              <a:t>FIN DES TRAVAUX</a:t>
            </a:r>
            <a:endParaRPr lang="nl-BE" sz="800" b="1" dirty="0">
              <a:solidFill>
                <a:schemeClr val="bg1"/>
              </a:solidFill>
              <a:latin typeface="+mn-lt"/>
            </a:endParaRPr>
          </a:p>
        </p:txBody>
      </p:sp>
      <p:pic>
        <p:nvPicPr>
          <p:cNvPr id="91" name="Picture 9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01651" y="1692632"/>
            <a:ext cx="229346" cy="540332"/>
          </a:xfrm>
          <a:prstGeom prst="rect">
            <a:avLst/>
          </a:prstGeom>
        </p:spPr>
      </p:pic>
      <p:sp>
        <p:nvSpPr>
          <p:cNvPr id="83" name="Rounded Rectangle 82"/>
          <p:cNvSpPr/>
          <p:nvPr/>
        </p:nvSpPr>
        <p:spPr bwMode="auto">
          <a:xfrm>
            <a:off x="9287485" y="3669663"/>
            <a:ext cx="2819502" cy="1170986"/>
          </a:xfrm>
          <a:prstGeom prst="roundRect">
            <a:avLst/>
          </a:prstGeom>
          <a:noFill/>
          <a:ln w="12700" cap="flat" cmpd="sng" algn="ctr">
            <a:solidFill>
              <a:srgbClr val="0070C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400" dirty="0">
                <a:latin typeface="+mn-lt"/>
              </a:rPr>
              <a:t>Avant de quitter le terrain : </a:t>
            </a:r>
            <a:r>
              <a:rPr lang="en-US" sz="1400" dirty="0" err="1">
                <a:latin typeface="+mn-lt"/>
              </a:rPr>
              <a:t>une</a:t>
            </a:r>
            <a:r>
              <a:rPr lang="en-US" sz="1400" dirty="0">
                <a:latin typeface="+mn-lt"/>
              </a:rPr>
              <a:t> </a:t>
            </a:r>
            <a:r>
              <a:rPr lang="en-US" sz="1400" dirty="0" err="1">
                <a:latin typeface="+mn-lt"/>
              </a:rPr>
              <a:t>dernière</a:t>
            </a:r>
            <a:r>
              <a:rPr lang="en-US" sz="1400" dirty="0">
                <a:latin typeface="+mn-lt"/>
              </a:rPr>
              <a:t> </a:t>
            </a:r>
            <a:r>
              <a:rPr lang="en-US" sz="1400" dirty="0" err="1">
                <a:latin typeface="+mn-lt"/>
              </a:rPr>
              <a:t>vérification</a:t>
            </a:r>
            <a:r>
              <a:rPr lang="en-US" sz="1400" dirty="0">
                <a:latin typeface="+mn-lt"/>
              </a:rPr>
              <a:t> pour </a:t>
            </a:r>
            <a:r>
              <a:rPr lang="en-US" sz="1400" dirty="0" err="1">
                <a:latin typeface="+mn-lt"/>
              </a:rPr>
              <a:t>s’assurer</a:t>
            </a:r>
            <a:r>
              <a:rPr lang="en-US" sz="1400" dirty="0">
                <a:latin typeface="+mn-lt"/>
              </a:rPr>
              <a:t> </a:t>
            </a:r>
            <a:r>
              <a:rPr lang="en-US" sz="1400" dirty="0" err="1">
                <a:latin typeface="+mn-lt"/>
              </a:rPr>
              <a:t>qu’il</a:t>
            </a:r>
            <a:r>
              <a:rPr lang="en-US" sz="1400" dirty="0">
                <a:latin typeface="+mn-lt"/>
              </a:rPr>
              <a:t> ne </a:t>
            </a:r>
            <a:r>
              <a:rPr lang="en-US" sz="1400" dirty="0" err="1">
                <a:latin typeface="+mn-lt"/>
              </a:rPr>
              <a:t>reste</a:t>
            </a:r>
            <a:r>
              <a:rPr lang="en-US" sz="1400" dirty="0">
                <a:latin typeface="+mn-lt"/>
              </a:rPr>
              <a:t> </a:t>
            </a:r>
            <a:r>
              <a:rPr lang="en-US" sz="1400" dirty="0" err="1">
                <a:latin typeface="+mn-lt"/>
              </a:rPr>
              <a:t>aucun</a:t>
            </a:r>
            <a:r>
              <a:rPr lang="en-US" sz="1400" dirty="0">
                <a:latin typeface="+mn-lt"/>
              </a:rPr>
              <a:t> </a:t>
            </a:r>
            <a:r>
              <a:rPr lang="en-US" sz="1400" dirty="0" err="1">
                <a:latin typeface="+mn-lt"/>
              </a:rPr>
              <a:t>matériau</a:t>
            </a:r>
            <a:r>
              <a:rPr lang="en-US" sz="1400" dirty="0">
                <a:latin typeface="+mn-lt"/>
              </a:rPr>
              <a:t>/</a:t>
            </a:r>
            <a:r>
              <a:rPr lang="en-US" sz="1400" dirty="0" err="1">
                <a:latin typeface="+mn-lt"/>
              </a:rPr>
              <a:t>outil</a:t>
            </a:r>
            <a:r>
              <a:rPr lang="en-US" sz="1400" dirty="0">
                <a:latin typeface="+mn-lt"/>
              </a:rPr>
              <a:t> </a:t>
            </a:r>
            <a:r>
              <a:rPr lang="en-US" sz="1400" dirty="0" err="1">
                <a:latin typeface="+mn-lt"/>
              </a:rPr>
              <a:t>dans</a:t>
            </a:r>
            <a:r>
              <a:rPr lang="en-US" sz="1400" dirty="0">
                <a:latin typeface="+mn-lt"/>
              </a:rPr>
              <a:t> la zone </a:t>
            </a:r>
            <a:r>
              <a:rPr lang="en-US" sz="1400" dirty="0" err="1">
                <a:latin typeface="+mn-lt"/>
              </a:rPr>
              <a:t>dangereuse</a:t>
            </a:r>
            <a:r>
              <a:rPr lang="en-US" sz="1400" dirty="0">
                <a:latin typeface="+mn-lt"/>
              </a:rPr>
              <a:t>.</a:t>
            </a:r>
          </a:p>
        </p:txBody>
      </p:sp>
      <p:pic>
        <p:nvPicPr>
          <p:cNvPr id="84" name="Picture 2"/>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69855" y="3222107"/>
            <a:ext cx="383900" cy="550811"/>
          </a:xfrm>
          <a:prstGeom prst="rect">
            <a:avLst/>
          </a:prstGeom>
          <a:noFill/>
          <a:ln w="9525">
            <a:noFill/>
            <a:miter lim="800000"/>
            <a:headEnd/>
            <a:tailEnd/>
          </a:ln>
        </p:spPr>
      </p:pic>
      <p:pic>
        <p:nvPicPr>
          <p:cNvPr id="2" name="Picture 1">
            <a:extLst>
              <a:ext uri="{FF2B5EF4-FFF2-40B4-BE49-F238E27FC236}">
                <a16:creationId xmlns:a16="http://schemas.microsoft.com/office/drawing/2014/main" id="{8E6E745E-E34F-480E-95B1-E9DE6C16D943}"/>
              </a:ext>
            </a:extLst>
          </p:cNvPr>
          <p:cNvPicPr>
            <a:picLocks noChangeAspect="1"/>
          </p:cNvPicPr>
          <p:nvPr/>
        </p:nvPicPr>
        <p:blipFill>
          <a:blip r:embed="rId9"/>
          <a:stretch>
            <a:fillRect/>
          </a:stretch>
        </p:blipFill>
        <p:spPr>
          <a:xfrm>
            <a:off x="7990173" y="4380420"/>
            <a:ext cx="641496" cy="652187"/>
          </a:xfrm>
          <a:prstGeom prst="rect">
            <a:avLst/>
          </a:prstGeom>
        </p:spPr>
      </p:pic>
    </p:spTree>
    <p:extLst>
      <p:ext uri="{BB962C8B-B14F-4D97-AF65-F5344CB8AC3E}">
        <p14:creationId xmlns:p14="http://schemas.microsoft.com/office/powerpoint/2010/main" val="37171714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22"/>
          <p:cNvSpPr>
            <a:spLocks noChangeArrowheads="1"/>
          </p:cNvSpPr>
          <p:nvPr/>
        </p:nvSpPr>
        <p:spPr bwMode="auto">
          <a:xfrm>
            <a:off x="1712235" y="2564369"/>
            <a:ext cx="701675" cy="461962"/>
          </a:xfrm>
          <a:prstGeom prst="roundRect">
            <a:avLst>
              <a:gd name="adj" fmla="val 16667"/>
            </a:avLst>
          </a:prstGeom>
          <a:noFill/>
          <a:ln w="31750" algn="ctr">
            <a:solidFill>
              <a:schemeClr val="accent1"/>
            </a:solidFill>
            <a:round/>
            <a:headEnd/>
            <a:tailEnd/>
          </a:ln>
        </p:spPr>
        <p:txBody>
          <a:bodyPr lIns="0" rIns="0" anchor="ctr"/>
          <a:lstStyle/>
          <a:p>
            <a:pPr algn="ctr"/>
            <a:r>
              <a:rPr lang="nl-BE" sz="800" dirty="0" err="1">
                <a:latin typeface="Arial" panose="020B0604020202020204" pitchFamily="34" charset="0"/>
                <a:cs typeface="Arial" panose="020B0604020202020204" pitchFamily="34" charset="0"/>
              </a:rPr>
              <a:t>suppression</a:t>
            </a:r>
            <a:r>
              <a:rPr lang="nl-BE" sz="800" dirty="0">
                <a:latin typeface="Arial" panose="020B0604020202020204" pitchFamily="34" charset="0"/>
                <a:cs typeface="Arial" panose="020B0604020202020204" pitchFamily="34" charset="0"/>
              </a:rPr>
              <a:t> de la </a:t>
            </a:r>
            <a:r>
              <a:rPr lang="nl-BE" sz="800" dirty="0" err="1">
                <a:latin typeface="Arial" panose="020B0604020202020204" pitchFamily="34" charset="0"/>
                <a:cs typeface="Arial" panose="020B0604020202020204" pitchFamily="34" charset="0"/>
              </a:rPr>
              <a:t>protection</a:t>
            </a:r>
            <a:endParaRPr lang="nl-BE" sz="800" dirty="0">
              <a:latin typeface="Arial" panose="020B0604020202020204" pitchFamily="34" charset="0"/>
              <a:cs typeface="Arial" panose="020B0604020202020204" pitchFamily="34" charset="0"/>
            </a:endParaRPr>
          </a:p>
        </p:txBody>
      </p:sp>
      <p:cxnSp>
        <p:nvCxnSpPr>
          <p:cNvPr id="15" name="Straight Arrow Connector 135"/>
          <p:cNvCxnSpPr>
            <a:cxnSpLocks noChangeShapeType="1"/>
            <a:endCxn id="14" idx="0"/>
          </p:cNvCxnSpPr>
          <p:nvPr/>
        </p:nvCxnSpPr>
        <p:spPr bwMode="auto">
          <a:xfrm>
            <a:off x="2044128" y="1934677"/>
            <a:ext cx="0" cy="629692"/>
          </a:xfrm>
          <a:prstGeom prst="straightConnector1">
            <a:avLst/>
          </a:prstGeom>
          <a:noFill/>
          <a:ln w="12700" algn="ctr">
            <a:solidFill>
              <a:schemeClr val="accent1"/>
            </a:solidFill>
            <a:prstDash val="dash"/>
            <a:round/>
            <a:headEnd/>
            <a:tailEnd type="none" w="med" len="med"/>
          </a:ln>
        </p:spPr>
      </p:cxnSp>
      <p:cxnSp>
        <p:nvCxnSpPr>
          <p:cNvPr id="16" name="Straight Connector 15"/>
          <p:cNvCxnSpPr/>
          <p:nvPr/>
        </p:nvCxnSpPr>
        <p:spPr bwMode="auto">
          <a:xfrm>
            <a:off x="2049761" y="2277685"/>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18" name="Straight Connector 17"/>
          <p:cNvCxnSpPr/>
          <p:nvPr/>
        </p:nvCxnSpPr>
        <p:spPr bwMode="auto">
          <a:xfrm>
            <a:off x="2057839" y="3047982"/>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19" name="Straight Arrow Connector 135"/>
          <p:cNvCxnSpPr>
            <a:cxnSpLocks noChangeShapeType="1"/>
          </p:cNvCxnSpPr>
          <p:nvPr/>
        </p:nvCxnSpPr>
        <p:spPr bwMode="auto">
          <a:xfrm flipH="1">
            <a:off x="2057626" y="3302280"/>
            <a:ext cx="0" cy="1002230"/>
          </a:xfrm>
          <a:prstGeom prst="straightConnector1">
            <a:avLst/>
          </a:prstGeom>
          <a:noFill/>
          <a:ln w="12700" algn="ctr">
            <a:solidFill>
              <a:schemeClr val="accent1"/>
            </a:solidFill>
            <a:prstDash val="dash"/>
            <a:round/>
            <a:headEnd/>
            <a:tailEnd type="none" w="med" len="med"/>
          </a:ln>
        </p:spPr>
      </p:cxnSp>
      <p:sp>
        <p:nvSpPr>
          <p:cNvPr id="20" name="Rounded Rectangle 122"/>
          <p:cNvSpPr>
            <a:spLocks noChangeArrowheads="1"/>
          </p:cNvSpPr>
          <p:nvPr/>
        </p:nvSpPr>
        <p:spPr bwMode="auto">
          <a:xfrm>
            <a:off x="1695095" y="4657804"/>
            <a:ext cx="701675" cy="461962"/>
          </a:xfrm>
          <a:prstGeom prst="roundRect">
            <a:avLst>
              <a:gd name="adj" fmla="val 16667"/>
            </a:avLst>
          </a:prstGeom>
          <a:noFill/>
          <a:ln w="31750" algn="ctr">
            <a:solidFill>
              <a:schemeClr val="accent1"/>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fin</a:t>
            </a:r>
          </a:p>
        </p:txBody>
      </p:sp>
      <p:cxnSp>
        <p:nvCxnSpPr>
          <p:cNvPr id="22" name="Straight Connector 21"/>
          <p:cNvCxnSpPr/>
          <p:nvPr/>
        </p:nvCxnSpPr>
        <p:spPr bwMode="auto">
          <a:xfrm>
            <a:off x="2054150" y="4309479"/>
            <a:ext cx="0" cy="341804"/>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26" name="Text Placeholder 2"/>
          <p:cNvSpPr txBox="1">
            <a:spLocks/>
          </p:cNvSpPr>
          <p:nvPr/>
        </p:nvSpPr>
        <p:spPr>
          <a:xfrm>
            <a:off x="8688288" y="260648"/>
            <a:ext cx="3288300" cy="472395"/>
          </a:xfrm>
          <a:prstGeom prst="rect">
            <a:avLst/>
          </a:prstGeom>
        </p:spPr>
        <p:txBody>
          <a:bodyPr/>
          <a:lstStyle>
            <a:lvl1pPr algn="l" rtl="0" eaLnBrk="0" fontAlgn="base" hangingPunct="0">
              <a:spcBef>
                <a:spcPct val="0"/>
              </a:spcBef>
              <a:spcAft>
                <a:spcPts val="600"/>
              </a:spcAft>
              <a:defRPr sz="2000">
                <a:solidFill>
                  <a:schemeClr val="tx1"/>
                </a:solidFill>
                <a:latin typeface="+mn-lt"/>
                <a:ea typeface="+mn-ea"/>
                <a:cs typeface="+mn-cs"/>
              </a:defRPr>
            </a:lvl1pPr>
            <a:lvl2pPr marL="177800" indent="-177800" algn="l" rtl="0" eaLnBrk="0" fontAlgn="base" hangingPunct="0">
              <a:spcBef>
                <a:spcPct val="0"/>
              </a:spcBef>
              <a:spcAft>
                <a:spcPts val="600"/>
              </a:spcAft>
              <a:buSzPct val="100000"/>
              <a:buFont typeface="Arial" charset="0"/>
              <a:buChar char="•"/>
              <a:defRPr sz="2000">
                <a:solidFill>
                  <a:schemeClr val="tx1"/>
                </a:solidFill>
                <a:latin typeface="+mn-lt"/>
                <a:cs typeface="+mn-cs"/>
              </a:defRPr>
            </a:lvl2pPr>
            <a:lvl3pPr marL="541338" indent="-363538" algn="l" rtl="0" eaLnBrk="0" fontAlgn="base" hangingPunct="0">
              <a:spcBef>
                <a:spcPct val="0"/>
              </a:spcBef>
              <a:spcAft>
                <a:spcPts val="600"/>
              </a:spcAft>
              <a:buFont typeface="Wingdings" pitchFamily="2" charset="2"/>
              <a:buChar char="à"/>
              <a:defRPr sz="2000">
                <a:solidFill>
                  <a:schemeClr val="tx1"/>
                </a:solidFill>
                <a:latin typeface="+mn-lt"/>
                <a:cs typeface="+mn-cs"/>
              </a:defRPr>
            </a:lvl3pPr>
            <a:lvl4pPr marL="715963" indent="-177800" algn="l" rtl="0" eaLnBrk="0" fontAlgn="base" hangingPunct="0">
              <a:spcBef>
                <a:spcPct val="0"/>
              </a:spcBef>
              <a:spcAft>
                <a:spcPts val="600"/>
              </a:spcAft>
              <a:buFont typeface="Arial" charset="0"/>
              <a:buChar char="-"/>
              <a:defRPr sz="2000">
                <a:solidFill>
                  <a:schemeClr val="tx1"/>
                </a:solidFill>
                <a:latin typeface="+mn-lt"/>
                <a:cs typeface="+mn-cs"/>
              </a:defRPr>
            </a:lvl4pPr>
            <a:lvl5pPr marL="895350" indent="-177800" algn="l" rtl="0" eaLnBrk="0" fontAlgn="base" hangingPunct="0">
              <a:spcBef>
                <a:spcPct val="0"/>
              </a:spcBef>
              <a:spcAft>
                <a:spcPts val="600"/>
              </a:spcAft>
              <a:buFont typeface="Arial"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a:lstStyle>
          <a:p>
            <a:pPr marL="228600" indent="-228600" algn="r">
              <a:buFontTx/>
              <a:buAutoNum type="arabicPeriod"/>
            </a:pP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 avec </a:t>
            </a:r>
            <a:r>
              <a:rPr lang="en-GB" sz="900" kern="0" dirty="0" err="1">
                <a:latin typeface="Calibri" panose="020F0502020204030204" pitchFamily="34" charset="0"/>
                <a:cs typeface="Calibri" panose="020F0502020204030204" pitchFamily="34" charset="0"/>
              </a:rPr>
              <a:t>Annonceur</a:t>
            </a:r>
            <a:r>
              <a:rPr lang="en-GB" sz="900" kern="0" dirty="0">
                <a:latin typeface="Calibri" panose="020F0502020204030204" pitchFamily="34" charset="0"/>
                <a:cs typeface="Calibri" panose="020F0502020204030204" pitchFamily="34" charset="0"/>
              </a:rPr>
              <a:t> </a:t>
            </a:r>
          </a:p>
          <a:p>
            <a:pPr algn="r"/>
            <a:r>
              <a:rPr lang="en-GB" sz="900" kern="0" dirty="0">
                <a:latin typeface="Calibri" panose="020F0502020204030204" pitchFamily="34" charset="0"/>
                <a:cs typeface="Calibri" panose="020F0502020204030204" pitchFamily="34" charset="0"/>
              </a:rPr>
              <a:t>Phase 7: Fin des </a:t>
            </a:r>
            <a:r>
              <a:rPr lang="en-GB" sz="900" kern="0" dirty="0" err="1">
                <a:latin typeface="Calibri" panose="020F0502020204030204" pitchFamily="34" charset="0"/>
                <a:cs typeface="Calibri" panose="020F0502020204030204" pitchFamily="34" charset="0"/>
              </a:rPr>
              <a:t>travaux</a:t>
            </a:r>
            <a:r>
              <a:rPr lang="en-GB" sz="900" kern="0" dirty="0">
                <a:latin typeface="Calibri" panose="020F0502020204030204" pitchFamily="34" charset="0"/>
                <a:cs typeface="Calibri" panose="020F0502020204030204" pitchFamily="34" charset="0"/>
              </a:rPr>
              <a:t> – Suppression du </a:t>
            </a:r>
            <a:r>
              <a:rPr lang="en-GB" sz="900" kern="0" dirty="0" err="1">
                <a:latin typeface="Calibri" panose="020F0502020204030204" pitchFamily="34" charset="0"/>
                <a:cs typeface="Calibri" panose="020F0502020204030204" pitchFamily="34" charset="0"/>
              </a:rPr>
              <a:t>système</a:t>
            </a:r>
            <a:r>
              <a:rPr lang="en-GB" sz="900" kern="0" dirty="0">
                <a:latin typeface="Calibri" panose="020F0502020204030204" pitchFamily="34" charset="0"/>
                <a:cs typeface="Calibri" panose="020F0502020204030204" pitchFamily="34" charset="0"/>
              </a:rPr>
              <a:t> de protection</a:t>
            </a:r>
          </a:p>
        </p:txBody>
      </p:sp>
      <p:pic>
        <p:nvPicPr>
          <p:cNvPr id="4" name="Picture 3"/>
          <p:cNvPicPr>
            <a:picLocks noChangeAspect="1"/>
          </p:cNvPicPr>
          <p:nvPr/>
        </p:nvPicPr>
        <p:blipFill>
          <a:blip r:embed="rId2"/>
          <a:stretch>
            <a:fillRect/>
          </a:stretch>
        </p:blipFill>
        <p:spPr>
          <a:xfrm>
            <a:off x="2055858" y="5506892"/>
            <a:ext cx="10324" cy="781183"/>
          </a:xfrm>
          <a:prstGeom prst="rect">
            <a:avLst/>
          </a:prstGeom>
          <a:noFill/>
          <a:ln>
            <a:solidFill>
              <a:schemeClr val="accent1"/>
            </a:solidFill>
          </a:ln>
        </p:spPr>
      </p:pic>
      <p:sp>
        <p:nvSpPr>
          <p:cNvPr id="34" name="Rectangle 33"/>
          <p:cNvSpPr/>
          <p:nvPr/>
        </p:nvSpPr>
        <p:spPr>
          <a:xfrm>
            <a:off x="959768" y="2974938"/>
            <a:ext cx="6096000" cy="338554"/>
          </a:xfrm>
          <a:prstGeom prst="rect">
            <a:avLst/>
          </a:prstGeom>
        </p:spPr>
        <p:txBody>
          <a:bodyPr>
            <a:spAutoFit/>
          </a:bodyPr>
          <a:lstStyle/>
          <a:p>
            <a:pPr algn="ctr"/>
            <a:r>
              <a:rPr lang="en-GB" sz="800" b="1">
                <a:solidFill>
                  <a:schemeClr val="bg1"/>
                </a:solidFill>
              </a:rPr>
              <a:t>AANKONDIGER</a:t>
            </a:r>
          </a:p>
          <a:p>
            <a:pPr algn="ctr"/>
            <a:r>
              <a:rPr lang="en-GB" sz="800" b="1">
                <a:solidFill>
                  <a:schemeClr val="bg1"/>
                </a:solidFill>
              </a:rPr>
              <a:t>AANEMER</a:t>
            </a:r>
            <a:endParaRPr lang="en-GB" sz="800" b="1" dirty="0">
              <a:solidFill>
                <a:schemeClr val="bg1"/>
              </a:solidFill>
            </a:endParaRPr>
          </a:p>
        </p:txBody>
      </p:sp>
      <p:cxnSp>
        <p:nvCxnSpPr>
          <p:cNvPr id="38" name="Straight Connector 37"/>
          <p:cNvCxnSpPr/>
          <p:nvPr/>
        </p:nvCxnSpPr>
        <p:spPr bwMode="auto">
          <a:xfrm>
            <a:off x="2054150" y="5130908"/>
            <a:ext cx="0" cy="375984"/>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grpSp>
        <p:nvGrpSpPr>
          <p:cNvPr id="17" name="Group 16"/>
          <p:cNvGrpSpPr/>
          <p:nvPr/>
        </p:nvGrpSpPr>
        <p:grpSpPr>
          <a:xfrm>
            <a:off x="2517970" y="1027659"/>
            <a:ext cx="5976664" cy="2399043"/>
            <a:chOff x="1839392" y="1539933"/>
            <a:chExt cx="7352952" cy="2819121"/>
          </a:xfrm>
        </p:grpSpPr>
        <p:grpSp>
          <p:nvGrpSpPr>
            <p:cNvPr id="21" name="Group 20"/>
            <p:cNvGrpSpPr/>
            <p:nvPr/>
          </p:nvGrpSpPr>
          <p:grpSpPr>
            <a:xfrm>
              <a:off x="2495600" y="1539933"/>
              <a:ext cx="6696744" cy="2774066"/>
              <a:chOff x="1743698" y="2363523"/>
              <a:chExt cx="8878833" cy="2689509"/>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943" y="2562707"/>
                <a:ext cx="1786385" cy="1062429"/>
              </a:xfrm>
              <a:prstGeom prst="rect">
                <a:avLst/>
              </a:prstGeom>
            </p:spPr>
          </p:pic>
          <p:cxnSp>
            <p:nvCxnSpPr>
              <p:cNvPr id="30" name="Straight Connector 14"/>
              <p:cNvCxnSpPr/>
              <p:nvPr/>
            </p:nvCxnSpPr>
            <p:spPr bwMode="auto">
              <a:xfrm flipV="1">
                <a:off x="1758705" y="4281620"/>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cxnSp>
            <p:nvCxnSpPr>
              <p:cNvPr id="31" name="Straight Connector 14"/>
              <p:cNvCxnSpPr/>
              <p:nvPr/>
            </p:nvCxnSpPr>
            <p:spPr bwMode="auto">
              <a:xfrm flipV="1">
                <a:off x="1758705" y="4951255"/>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32" name="Chevron 29"/>
              <p:cNvSpPr>
                <a:spLocks noChangeArrowheads="1"/>
              </p:cNvSpPr>
              <p:nvPr/>
            </p:nvSpPr>
            <p:spPr bwMode="auto">
              <a:xfrm>
                <a:off x="2385556" y="4234235"/>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33" name="Chevron 30"/>
              <p:cNvSpPr>
                <a:spLocks noChangeAspect="1"/>
              </p:cNvSpPr>
              <p:nvPr/>
            </p:nvSpPr>
            <p:spPr bwMode="auto">
              <a:xfrm flipH="1">
                <a:off x="2375760" y="4908570"/>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37" name="TextBox 36"/>
              <p:cNvSpPr txBox="1"/>
              <p:nvPr/>
            </p:nvSpPr>
            <p:spPr>
              <a:xfrm>
                <a:off x="1743698" y="3797353"/>
                <a:ext cx="900400" cy="280434"/>
              </a:xfrm>
              <a:prstGeom prst="rect">
                <a:avLst/>
              </a:prstGeom>
              <a:noFill/>
            </p:spPr>
            <p:txBody>
              <a:bodyPr wrap="square" rtlCol="0">
                <a:spAutoFit/>
              </a:bodyPr>
              <a:lstStyle/>
              <a:p>
                <a:r>
                  <a:rPr lang="en-GB" sz="1000" b="1" dirty="0">
                    <a:latin typeface="+mn-lt"/>
                  </a:rPr>
                  <a:t>Namur</a:t>
                </a:r>
                <a:r>
                  <a:rPr lang="en-GB" sz="1200" dirty="0"/>
                  <a:t> </a:t>
                </a:r>
              </a:p>
            </p:txBody>
          </p:sp>
          <p:sp>
            <p:nvSpPr>
              <p:cNvPr id="39" name="TextBox 38"/>
              <p:cNvSpPr txBox="1"/>
              <p:nvPr/>
            </p:nvSpPr>
            <p:spPr>
              <a:xfrm>
                <a:off x="9343969" y="3776864"/>
                <a:ext cx="1278562" cy="280434"/>
              </a:xfrm>
              <a:prstGeom prst="rect">
                <a:avLst/>
              </a:prstGeom>
              <a:noFill/>
            </p:spPr>
            <p:txBody>
              <a:bodyPr wrap="square" rtlCol="0">
                <a:spAutoFit/>
              </a:bodyPr>
              <a:lstStyle/>
              <a:p>
                <a:r>
                  <a:rPr lang="en-GB" sz="1000" b="1" dirty="0">
                    <a:latin typeface="+mn-lt"/>
                  </a:rPr>
                  <a:t>Arlon</a:t>
                </a:r>
                <a:r>
                  <a:rPr lang="en-GB" sz="1200" dirty="0"/>
                  <a:t> </a:t>
                </a:r>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9617" y="2584016"/>
                <a:ext cx="174298" cy="298564"/>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5571" y="2363523"/>
                <a:ext cx="165063" cy="282744"/>
              </a:xfrm>
              <a:prstGeom prst="rect">
                <a:avLst/>
              </a:prstGeom>
            </p:spPr>
          </p:pic>
          <p:cxnSp>
            <p:nvCxnSpPr>
              <p:cNvPr id="44" name="Straight Arrow Connector 43"/>
              <p:cNvCxnSpPr>
                <a:stCxn id="40" idx="3"/>
                <a:endCxn id="41" idx="1"/>
              </p:cNvCxnSpPr>
              <p:nvPr/>
            </p:nvCxnSpPr>
            <p:spPr>
              <a:xfrm flipV="1">
                <a:off x="5723915" y="2504896"/>
                <a:ext cx="1321656" cy="228404"/>
              </a:xfrm>
              <a:prstGeom prst="straightConnector1">
                <a:avLst/>
              </a:prstGeom>
              <a:ln w="19050">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5" name="Picture 44" descr="D:\Documents And Settings\GQR7802\Local Settings\Temporary Internet Files\Content.IE5\HNYX0581\MC900441310[1].png"/>
              <p:cNvPicPr/>
              <p:nvPr/>
            </p:nvPicPr>
            <p:blipFill>
              <a:blip r:embed="rId6" cstate="print"/>
              <a:srcRect/>
              <a:stretch>
                <a:fillRect/>
              </a:stretch>
            </p:blipFill>
            <p:spPr bwMode="auto">
              <a:xfrm>
                <a:off x="6247751" y="2487167"/>
                <a:ext cx="246379" cy="246380"/>
              </a:xfrm>
              <a:prstGeom prst="rect">
                <a:avLst/>
              </a:prstGeom>
              <a:noFill/>
            </p:spPr>
          </p:pic>
          <p:cxnSp>
            <p:nvCxnSpPr>
              <p:cNvPr id="47" name="Straight Arrow Connector 46"/>
              <p:cNvCxnSpPr/>
              <p:nvPr/>
            </p:nvCxnSpPr>
            <p:spPr>
              <a:xfrm flipH="1">
                <a:off x="5829666" y="2891553"/>
                <a:ext cx="1059016" cy="172469"/>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9" name="Picture 48" descr="D:\Documents And Settings\GQR7802\Local Settings\Temporary Internet Files\Content.IE5\HNYX0581\MC900441310[1].png"/>
              <p:cNvPicPr/>
              <p:nvPr/>
            </p:nvPicPr>
            <p:blipFill>
              <a:blip r:embed="rId6" cstate="print"/>
              <a:srcRect/>
              <a:stretch>
                <a:fillRect/>
              </a:stretch>
            </p:blipFill>
            <p:spPr bwMode="auto">
              <a:xfrm>
                <a:off x="6286001" y="2814551"/>
                <a:ext cx="246379" cy="246380"/>
              </a:xfrm>
              <a:prstGeom prst="rect">
                <a:avLst/>
              </a:prstGeom>
              <a:noFill/>
            </p:spPr>
          </p:pic>
        </p:grpSp>
        <p:sp>
          <p:nvSpPr>
            <p:cNvPr id="23" name="TextBox 22"/>
            <p:cNvSpPr txBox="1"/>
            <p:nvPr/>
          </p:nvSpPr>
          <p:spPr>
            <a:xfrm>
              <a:off x="1839392" y="3383378"/>
              <a:ext cx="900400" cy="276999"/>
            </a:xfrm>
            <a:prstGeom prst="rect">
              <a:avLst/>
            </a:prstGeom>
            <a:noFill/>
          </p:spPr>
          <p:txBody>
            <a:bodyPr wrap="square" rtlCol="0">
              <a:spAutoFit/>
            </a:bodyPr>
            <a:lstStyle/>
            <a:p>
              <a:pPr algn="ctr"/>
              <a:r>
                <a:rPr lang="en-GB" sz="1200" b="1" dirty="0">
                  <a:latin typeface="+mn-lt"/>
                </a:rPr>
                <a:t>A</a:t>
              </a:r>
              <a:r>
                <a:rPr lang="en-GB" sz="1200" dirty="0"/>
                <a:t> </a:t>
              </a:r>
            </a:p>
          </p:txBody>
        </p:sp>
        <p:sp>
          <p:nvSpPr>
            <p:cNvPr id="24" name="TextBox 23"/>
            <p:cNvSpPr txBox="1"/>
            <p:nvPr/>
          </p:nvSpPr>
          <p:spPr>
            <a:xfrm>
              <a:off x="1839392" y="4082055"/>
              <a:ext cx="900400" cy="276999"/>
            </a:xfrm>
            <a:prstGeom prst="rect">
              <a:avLst/>
            </a:prstGeom>
            <a:noFill/>
          </p:spPr>
          <p:txBody>
            <a:bodyPr wrap="square" rtlCol="0">
              <a:spAutoFit/>
            </a:bodyPr>
            <a:lstStyle/>
            <a:p>
              <a:pPr algn="ctr"/>
              <a:r>
                <a:rPr lang="en-GB" sz="1200" b="1" dirty="0">
                  <a:latin typeface="+mn-lt"/>
                </a:rPr>
                <a:t>B</a:t>
              </a:r>
              <a:r>
                <a:rPr lang="en-GB" sz="1200" dirty="0"/>
                <a:t> </a:t>
              </a:r>
            </a:p>
          </p:txBody>
        </p:sp>
        <p:cxnSp>
          <p:nvCxnSpPr>
            <p:cNvPr id="25" name="Straight Connector 111"/>
            <p:cNvCxnSpPr/>
            <p:nvPr/>
          </p:nvCxnSpPr>
          <p:spPr bwMode="auto">
            <a:xfrm>
              <a:off x="2640055" y="2822924"/>
              <a:ext cx="585817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27" name="Rechte verbindingslijn met pijl 102"/>
            <p:cNvCxnSpPr/>
            <p:nvPr/>
          </p:nvCxnSpPr>
          <p:spPr bwMode="auto">
            <a:xfrm>
              <a:off x="6216618" y="2822924"/>
              <a:ext cx="0" cy="695419"/>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28" name="Tekstvak 104"/>
            <p:cNvSpPr txBox="1"/>
            <p:nvPr/>
          </p:nvSpPr>
          <p:spPr bwMode="auto">
            <a:xfrm>
              <a:off x="5905758" y="3047601"/>
              <a:ext cx="865187" cy="246063"/>
            </a:xfrm>
            <a:prstGeom prst="rect">
              <a:avLst/>
            </a:prstGeom>
            <a:noFill/>
            <a:ln w="9525">
              <a:noFill/>
            </a:ln>
          </p:spPr>
          <p:txBody>
            <a:bodyPr>
              <a:spAutoFit/>
            </a:bodyPr>
            <a:lstStyle/>
            <a:p>
              <a:pPr algn="ctr">
                <a:defRPr/>
              </a:pPr>
              <a:r>
                <a:rPr lang="nl-BE" sz="1000" dirty="0">
                  <a:solidFill>
                    <a:schemeClr val="accent3"/>
                  </a:solidFill>
                </a:rPr>
                <a:t>DS</a:t>
              </a:r>
            </a:p>
          </p:txBody>
        </p:sp>
      </p:grpSp>
      <p:pic>
        <p:nvPicPr>
          <p:cNvPr id="50" name="Picture 4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9444" y="1549156"/>
            <a:ext cx="229346" cy="540332"/>
          </a:xfrm>
          <a:prstGeom prst="rect">
            <a:avLst/>
          </a:prstGeom>
        </p:spPr>
      </p:pic>
      <p:sp>
        <p:nvSpPr>
          <p:cNvPr id="52" name="Rechthoek 35"/>
          <p:cNvSpPr>
            <a:spLocks noChangeArrowheads="1"/>
          </p:cNvSpPr>
          <p:nvPr/>
        </p:nvSpPr>
        <p:spPr bwMode="auto">
          <a:xfrm>
            <a:off x="4133399" y="1150377"/>
            <a:ext cx="957820" cy="251097"/>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ANNONCEUR</a:t>
            </a:r>
          </a:p>
          <a:p>
            <a:pPr algn="ctr"/>
            <a:r>
              <a:rPr lang="nl-BE" sz="900" b="1" dirty="0">
                <a:solidFill>
                  <a:schemeClr val="bg1"/>
                </a:solidFill>
                <a:latin typeface="+mn-lt"/>
              </a:rPr>
              <a:t>ENTREPRENEUR</a:t>
            </a:r>
          </a:p>
        </p:txBody>
      </p:sp>
      <p:grpSp>
        <p:nvGrpSpPr>
          <p:cNvPr id="53" name="Group 52"/>
          <p:cNvGrpSpPr/>
          <p:nvPr/>
        </p:nvGrpSpPr>
        <p:grpSpPr>
          <a:xfrm>
            <a:off x="2449715" y="3713732"/>
            <a:ext cx="5976664" cy="2223053"/>
            <a:chOff x="1839392" y="1746739"/>
            <a:chExt cx="7352952" cy="2612315"/>
          </a:xfrm>
        </p:grpSpPr>
        <p:grpSp>
          <p:nvGrpSpPr>
            <p:cNvPr id="54" name="Group 53"/>
            <p:cNvGrpSpPr/>
            <p:nvPr/>
          </p:nvGrpSpPr>
          <p:grpSpPr>
            <a:xfrm>
              <a:off x="2495600" y="1746739"/>
              <a:ext cx="6696744" cy="2567259"/>
              <a:chOff x="1743698" y="2564026"/>
              <a:chExt cx="8878833" cy="2489006"/>
            </a:xfrm>
          </p:grpSpPr>
          <p:pic>
            <p:nvPicPr>
              <p:cNvPr id="60" name="Pictur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910" y="2577163"/>
                <a:ext cx="1786385" cy="1062429"/>
              </a:xfrm>
              <a:prstGeom prst="rect">
                <a:avLst/>
              </a:prstGeom>
            </p:spPr>
          </p:pic>
          <p:cxnSp>
            <p:nvCxnSpPr>
              <p:cNvPr id="61" name="Straight Connector 14"/>
              <p:cNvCxnSpPr/>
              <p:nvPr/>
            </p:nvCxnSpPr>
            <p:spPr bwMode="auto">
              <a:xfrm flipV="1">
                <a:off x="1758705" y="4281620"/>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cxnSp>
            <p:nvCxnSpPr>
              <p:cNvPr id="62" name="Straight Connector 14"/>
              <p:cNvCxnSpPr/>
              <p:nvPr/>
            </p:nvCxnSpPr>
            <p:spPr bwMode="auto">
              <a:xfrm flipV="1">
                <a:off x="1758705" y="4951255"/>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63" name="Chevron 29"/>
              <p:cNvSpPr>
                <a:spLocks noChangeArrowheads="1"/>
              </p:cNvSpPr>
              <p:nvPr/>
            </p:nvSpPr>
            <p:spPr bwMode="auto">
              <a:xfrm>
                <a:off x="2385556" y="4234235"/>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64" name="Chevron 30"/>
              <p:cNvSpPr>
                <a:spLocks noChangeAspect="1"/>
              </p:cNvSpPr>
              <p:nvPr/>
            </p:nvSpPr>
            <p:spPr bwMode="auto">
              <a:xfrm flipH="1">
                <a:off x="2375760" y="4908570"/>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65" name="TextBox 64"/>
              <p:cNvSpPr txBox="1"/>
              <p:nvPr/>
            </p:nvSpPr>
            <p:spPr>
              <a:xfrm>
                <a:off x="1743698" y="3797353"/>
                <a:ext cx="900400" cy="280434"/>
              </a:xfrm>
              <a:prstGeom prst="rect">
                <a:avLst/>
              </a:prstGeom>
              <a:noFill/>
            </p:spPr>
            <p:txBody>
              <a:bodyPr wrap="square" rtlCol="0">
                <a:spAutoFit/>
              </a:bodyPr>
              <a:lstStyle/>
              <a:p>
                <a:r>
                  <a:rPr lang="en-GB" sz="1000" b="1" dirty="0">
                    <a:latin typeface="+mn-lt"/>
                  </a:rPr>
                  <a:t>Namur</a:t>
                </a:r>
                <a:r>
                  <a:rPr lang="en-GB" sz="1200" dirty="0"/>
                  <a:t> </a:t>
                </a:r>
              </a:p>
            </p:txBody>
          </p:sp>
          <p:sp>
            <p:nvSpPr>
              <p:cNvPr id="66" name="TextBox 65"/>
              <p:cNvSpPr txBox="1"/>
              <p:nvPr/>
            </p:nvSpPr>
            <p:spPr>
              <a:xfrm>
                <a:off x="9343969" y="3776864"/>
                <a:ext cx="1278562" cy="280434"/>
              </a:xfrm>
              <a:prstGeom prst="rect">
                <a:avLst/>
              </a:prstGeom>
              <a:noFill/>
            </p:spPr>
            <p:txBody>
              <a:bodyPr wrap="square" rtlCol="0">
                <a:spAutoFit/>
              </a:bodyPr>
              <a:lstStyle/>
              <a:p>
                <a:r>
                  <a:rPr lang="en-GB" sz="1000" b="1" dirty="0">
                    <a:latin typeface="+mn-lt"/>
                  </a:rPr>
                  <a:t>Arlon</a:t>
                </a:r>
                <a:r>
                  <a:rPr lang="en-GB" sz="1200" dirty="0"/>
                  <a:t> </a:t>
                </a:r>
              </a:p>
            </p:txBody>
          </p:sp>
          <p:pic>
            <p:nvPicPr>
              <p:cNvPr id="67" name="Picture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9617" y="2584016"/>
                <a:ext cx="174298" cy="298564"/>
              </a:xfrm>
              <a:prstGeom prst="rect">
                <a:avLst/>
              </a:prstGeom>
            </p:spPr>
          </p:pic>
          <p:pic>
            <p:nvPicPr>
              <p:cNvPr id="68" name="Picture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1183" y="2564026"/>
                <a:ext cx="165063" cy="282744"/>
              </a:xfrm>
              <a:prstGeom prst="rect">
                <a:avLst/>
              </a:prstGeom>
            </p:spPr>
          </p:pic>
        </p:grpSp>
        <p:sp>
          <p:nvSpPr>
            <p:cNvPr id="55" name="TextBox 54"/>
            <p:cNvSpPr txBox="1"/>
            <p:nvPr/>
          </p:nvSpPr>
          <p:spPr>
            <a:xfrm>
              <a:off x="1839392" y="3383378"/>
              <a:ext cx="900400" cy="276999"/>
            </a:xfrm>
            <a:prstGeom prst="rect">
              <a:avLst/>
            </a:prstGeom>
            <a:noFill/>
          </p:spPr>
          <p:txBody>
            <a:bodyPr wrap="square" rtlCol="0">
              <a:spAutoFit/>
            </a:bodyPr>
            <a:lstStyle/>
            <a:p>
              <a:pPr algn="ctr"/>
              <a:r>
                <a:rPr lang="en-GB" sz="1200" b="1" dirty="0">
                  <a:latin typeface="+mn-lt"/>
                </a:rPr>
                <a:t>A</a:t>
              </a:r>
              <a:r>
                <a:rPr lang="en-GB" sz="1200" dirty="0"/>
                <a:t> </a:t>
              </a:r>
            </a:p>
          </p:txBody>
        </p:sp>
        <p:sp>
          <p:nvSpPr>
            <p:cNvPr id="56" name="TextBox 55"/>
            <p:cNvSpPr txBox="1"/>
            <p:nvPr/>
          </p:nvSpPr>
          <p:spPr>
            <a:xfrm>
              <a:off x="1839392" y="4082055"/>
              <a:ext cx="900400" cy="276999"/>
            </a:xfrm>
            <a:prstGeom prst="rect">
              <a:avLst/>
            </a:prstGeom>
            <a:noFill/>
          </p:spPr>
          <p:txBody>
            <a:bodyPr wrap="square" rtlCol="0">
              <a:spAutoFit/>
            </a:bodyPr>
            <a:lstStyle/>
            <a:p>
              <a:pPr algn="ctr"/>
              <a:r>
                <a:rPr lang="en-GB" sz="1200" b="1" dirty="0">
                  <a:latin typeface="+mn-lt"/>
                </a:rPr>
                <a:t>B</a:t>
              </a:r>
              <a:r>
                <a:rPr lang="en-GB" sz="1200" dirty="0"/>
                <a:t> </a:t>
              </a:r>
            </a:p>
          </p:txBody>
        </p:sp>
        <p:cxnSp>
          <p:nvCxnSpPr>
            <p:cNvPr id="57" name="Straight Connector 111"/>
            <p:cNvCxnSpPr/>
            <p:nvPr/>
          </p:nvCxnSpPr>
          <p:spPr bwMode="auto">
            <a:xfrm>
              <a:off x="2640055" y="2822924"/>
              <a:ext cx="585817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58" name="Rechte verbindingslijn met pijl 102"/>
            <p:cNvCxnSpPr/>
            <p:nvPr/>
          </p:nvCxnSpPr>
          <p:spPr bwMode="auto">
            <a:xfrm>
              <a:off x="6216618" y="2822924"/>
              <a:ext cx="0" cy="695419"/>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59" name="Tekstvak 104"/>
            <p:cNvSpPr txBox="1"/>
            <p:nvPr/>
          </p:nvSpPr>
          <p:spPr bwMode="auto">
            <a:xfrm>
              <a:off x="5905758" y="3047601"/>
              <a:ext cx="865187" cy="246063"/>
            </a:xfrm>
            <a:prstGeom prst="rect">
              <a:avLst/>
            </a:prstGeom>
            <a:noFill/>
            <a:ln w="9525">
              <a:noFill/>
            </a:ln>
          </p:spPr>
          <p:txBody>
            <a:bodyPr>
              <a:spAutoFit/>
            </a:bodyPr>
            <a:lstStyle/>
            <a:p>
              <a:pPr algn="ctr">
                <a:defRPr/>
              </a:pPr>
              <a:r>
                <a:rPr lang="nl-BE" sz="1000" dirty="0">
                  <a:solidFill>
                    <a:schemeClr val="accent3"/>
                  </a:solidFill>
                </a:rPr>
                <a:t>DS</a:t>
              </a:r>
            </a:p>
          </p:txBody>
        </p:sp>
      </p:grpSp>
      <p:pic>
        <p:nvPicPr>
          <p:cNvPr id="73" name="Picture 7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3498" y="4044796"/>
            <a:ext cx="229346" cy="540332"/>
          </a:xfrm>
          <a:prstGeom prst="rect">
            <a:avLst/>
          </a:prstGeom>
        </p:spPr>
      </p:pic>
      <p:sp>
        <p:nvSpPr>
          <p:cNvPr id="74" name="TextBox 29"/>
          <p:cNvSpPr txBox="1"/>
          <p:nvPr/>
        </p:nvSpPr>
        <p:spPr>
          <a:xfrm rot="10800000">
            <a:off x="3245181" y="4112632"/>
            <a:ext cx="4744235" cy="327835"/>
          </a:xfrm>
          <a:prstGeom prst="rect">
            <a:avLst/>
          </a:prstGeom>
          <a:noFill/>
        </p:spPr>
        <p:txBody>
          <a:bodyPr>
            <a:spAutoFit/>
          </a:bodyPr>
          <a:lstStyle/>
          <a:p>
            <a:pPr algn="r">
              <a:defRPr/>
            </a:pPr>
            <a:r>
              <a:rPr lang="en-US" dirty="0">
                <a:solidFill>
                  <a:schemeClr val="bg1">
                    <a:lumMod val="50000"/>
                  </a:schemeClr>
                </a:solidFill>
                <a:latin typeface="Arial" charset="0"/>
                <a:cs typeface="Arial" charset="0"/>
              </a:rPr>
              <a:t>► ► ►</a:t>
            </a:r>
          </a:p>
        </p:txBody>
      </p:sp>
      <p:sp>
        <p:nvSpPr>
          <p:cNvPr id="75" name="TextBox 29"/>
          <p:cNvSpPr txBox="1"/>
          <p:nvPr/>
        </p:nvSpPr>
        <p:spPr>
          <a:xfrm rot="10800000">
            <a:off x="4086087" y="4110648"/>
            <a:ext cx="4744235" cy="327835"/>
          </a:xfrm>
          <a:prstGeom prst="rect">
            <a:avLst/>
          </a:prstGeom>
          <a:noFill/>
        </p:spPr>
        <p:txBody>
          <a:bodyPr>
            <a:spAutoFit/>
          </a:bodyPr>
          <a:lstStyle/>
          <a:p>
            <a:pPr algn="r">
              <a:defRPr/>
            </a:pPr>
            <a:r>
              <a:rPr lang="en-US" dirty="0">
                <a:solidFill>
                  <a:schemeClr val="bg1">
                    <a:lumMod val="50000"/>
                  </a:schemeClr>
                </a:solidFill>
                <a:latin typeface="Arial" charset="0"/>
                <a:cs typeface="Arial" charset="0"/>
              </a:rPr>
              <a:t>► ► ►</a:t>
            </a:r>
          </a:p>
        </p:txBody>
      </p:sp>
      <p:pic>
        <p:nvPicPr>
          <p:cNvPr id="76"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05788" y="3489151"/>
            <a:ext cx="1175692" cy="1128580"/>
          </a:xfrm>
          <a:prstGeom prst="rect">
            <a:avLst/>
          </a:prstGeom>
          <a:noFill/>
          <a:ln w="9525">
            <a:noFill/>
            <a:miter lim="800000"/>
            <a:headEnd/>
            <a:tailEnd/>
          </a:ln>
        </p:spPr>
      </p:pic>
      <p:sp>
        <p:nvSpPr>
          <p:cNvPr id="77" name="TextBox 30"/>
          <p:cNvSpPr txBox="1">
            <a:spLocks noChangeArrowheads="1"/>
          </p:cNvSpPr>
          <p:nvPr/>
        </p:nvSpPr>
        <p:spPr bwMode="auto">
          <a:xfrm>
            <a:off x="6931986" y="3587542"/>
            <a:ext cx="1323295" cy="461665"/>
          </a:xfrm>
          <a:prstGeom prst="rect">
            <a:avLst/>
          </a:prstGeom>
          <a:noFill/>
          <a:ln w="9525">
            <a:noFill/>
            <a:miter lim="800000"/>
            <a:headEnd/>
            <a:tailEnd/>
          </a:ln>
        </p:spPr>
        <p:txBody>
          <a:bodyPr>
            <a:spAutoFit/>
          </a:bodyPr>
          <a:lstStyle/>
          <a:p>
            <a:pPr algn="ctr"/>
            <a:r>
              <a:rPr lang="en-US" sz="1200" b="1" dirty="0">
                <a:solidFill>
                  <a:srgbClr val="FF0000"/>
                </a:solidFill>
                <a:latin typeface="+mn-lt"/>
              </a:rPr>
              <a:t>FIN </a:t>
            </a:r>
          </a:p>
          <a:p>
            <a:pPr algn="ctr"/>
            <a:r>
              <a:rPr lang="en-US" sz="1200" b="1" dirty="0">
                <a:solidFill>
                  <a:srgbClr val="FF0000"/>
                </a:solidFill>
                <a:latin typeface="+mn-lt"/>
              </a:rPr>
              <a:t>des travaux</a:t>
            </a:r>
          </a:p>
        </p:txBody>
      </p:sp>
      <p:sp>
        <p:nvSpPr>
          <p:cNvPr id="69" name="Rectangular Callout 50"/>
          <p:cNvSpPr>
            <a:spLocks noChangeArrowheads="1"/>
          </p:cNvSpPr>
          <p:nvPr/>
        </p:nvSpPr>
        <p:spPr bwMode="auto">
          <a:xfrm>
            <a:off x="2197981" y="1520213"/>
            <a:ext cx="2569319" cy="162915"/>
          </a:xfrm>
          <a:prstGeom prst="wedgeRectCallout">
            <a:avLst>
              <a:gd name="adj1" fmla="val 66069"/>
              <a:gd name="adj2" fmla="val 31499"/>
            </a:avLst>
          </a:prstGeom>
          <a:solidFill>
            <a:srgbClr val="92D050"/>
          </a:solidFill>
          <a:ln w="31750" algn="ctr">
            <a:solidFill>
              <a:srgbClr val="92D05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dirty="0">
                <a:solidFill>
                  <a:schemeClr val="bg1"/>
                </a:solidFill>
                <a:latin typeface="+mn-lt"/>
              </a:rPr>
              <a:t>LE SYSTEME PEUT ÊTRE SUPPRIMÉ</a:t>
            </a:r>
            <a:endParaRPr lang="en-US" sz="1200" b="1" dirty="0">
              <a:solidFill>
                <a:schemeClr val="bg1"/>
              </a:solidFill>
              <a:latin typeface="+mn-lt"/>
            </a:endParaRPr>
          </a:p>
        </p:txBody>
      </p:sp>
    </p:spTree>
    <p:extLst>
      <p:ext uri="{BB962C8B-B14F-4D97-AF65-F5344CB8AC3E}">
        <p14:creationId xmlns:p14="http://schemas.microsoft.com/office/powerpoint/2010/main" val="34188684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7162282" y="164262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Validation de </a:t>
            </a:r>
            <a:r>
              <a:rPr lang="en-US" sz="1200" dirty="0" err="1"/>
              <a:t>l’étude</a:t>
            </a:r>
            <a:r>
              <a:rPr lang="en-US" sz="1200" dirty="0"/>
              <a:t> </a:t>
            </a:r>
            <a:r>
              <a:rPr lang="en-US" sz="1200" dirty="0" err="1"/>
              <a:t>théorique</a:t>
            </a:r>
            <a:r>
              <a:rPr lang="en-US" sz="1200" dirty="0"/>
              <a:t> sur le terrain</a:t>
            </a:r>
          </a:p>
        </p:txBody>
      </p:sp>
      <p:sp>
        <p:nvSpPr>
          <p:cNvPr id="9" name="Rectangle 8"/>
          <p:cNvSpPr/>
          <p:nvPr/>
        </p:nvSpPr>
        <p:spPr bwMode="auto">
          <a:xfrm>
            <a:off x="4807725" y="1276570"/>
            <a:ext cx="2121664" cy="753244"/>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Calculs</a:t>
            </a:r>
            <a:r>
              <a:rPr lang="en-US" sz="1200" dirty="0"/>
              <a:t> de base</a:t>
            </a:r>
          </a:p>
          <a:p>
            <a:pPr algn="ctr"/>
            <a:r>
              <a:rPr lang="en-US" sz="1200" dirty="0" err="1"/>
              <a:t>Étude</a:t>
            </a:r>
            <a:r>
              <a:rPr lang="en-US" sz="1200" dirty="0"/>
              <a:t> </a:t>
            </a:r>
            <a:r>
              <a:rPr lang="en-US" sz="1200" dirty="0" err="1"/>
              <a:t>théorique</a:t>
            </a:r>
            <a:r>
              <a:rPr lang="en-US" sz="1200" dirty="0"/>
              <a:t> </a:t>
            </a:r>
          </a:p>
        </p:txBody>
      </p:sp>
      <p:sp>
        <p:nvSpPr>
          <p:cNvPr id="10" name="Ovaal 21"/>
          <p:cNvSpPr/>
          <p:nvPr/>
        </p:nvSpPr>
        <p:spPr bwMode="auto">
          <a:xfrm>
            <a:off x="4670175" y="11769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11" name="Ovaal 22"/>
          <p:cNvSpPr/>
          <p:nvPr/>
        </p:nvSpPr>
        <p:spPr bwMode="auto">
          <a:xfrm>
            <a:off x="7018266" y="150917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12" name="Rectangle 11"/>
          <p:cNvSpPr/>
          <p:nvPr/>
        </p:nvSpPr>
        <p:spPr bwMode="auto">
          <a:xfrm>
            <a:off x="7162282" y="2890837"/>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NL" sz="1200" dirty="0" err="1"/>
              <a:t>Déterminer</a:t>
            </a:r>
            <a:r>
              <a:rPr lang="nl-NL" sz="1200" dirty="0"/>
              <a:t> </a:t>
            </a:r>
            <a:r>
              <a:rPr lang="nl-NL" sz="1200" dirty="0" err="1"/>
              <a:t>l’emplacement</a:t>
            </a:r>
            <a:r>
              <a:rPr lang="nl-NL" sz="1200" dirty="0"/>
              <a:t> de </a:t>
            </a:r>
            <a:r>
              <a:rPr lang="nl-NL" sz="1200" dirty="0" err="1"/>
              <a:t>l’annonceur</a:t>
            </a:r>
            <a:endParaRPr lang="en-US" sz="1200" dirty="0"/>
          </a:p>
        </p:txBody>
      </p:sp>
      <p:sp>
        <p:nvSpPr>
          <p:cNvPr id="13" name="Ovaal 22"/>
          <p:cNvSpPr/>
          <p:nvPr/>
        </p:nvSpPr>
        <p:spPr bwMode="auto">
          <a:xfrm>
            <a:off x="7018266" y="274682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14" name="Rectangle 13"/>
          <p:cNvSpPr/>
          <p:nvPr/>
        </p:nvSpPr>
        <p:spPr bwMode="auto">
          <a:xfrm>
            <a:off x="7162282" y="4139046"/>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Briefing des agents</a:t>
            </a:r>
          </a:p>
          <a:p>
            <a:pPr algn="ctr"/>
            <a:r>
              <a:rPr lang="en-US" sz="1200" dirty="0" err="1"/>
              <a:t>Contrôle</a:t>
            </a:r>
            <a:r>
              <a:rPr lang="en-US" sz="1200" dirty="0"/>
              <a:t> de </a:t>
            </a:r>
            <a:r>
              <a:rPr lang="en-US" sz="1200" dirty="0" err="1"/>
              <a:t>l’équipement</a:t>
            </a:r>
            <a:r>
              <a:rPr lang="en-US" sz="1200" dirty="0"/>
              <a:t> de </a:t>
            </a:r>
            <a:r>
              <a:rPr lang="en-US" sz="1200" dirty="0" err="1"/>
              <a:t>l’annonceur</a:t>
            </a:r>
            <a:endParaRPr lang="en-US" sz="1200" dirty="0"/>
          </a:p>
        </p:txBody>
      </p:sp>
      <p:sp>
        <p:nvSpPr>
          <p:cNvPr id="15" name="Ovaal 22"/>
          <p:cNvSpPr/>
          <p:nvPr/>
        </p:nvSpPr>
        <p:spPr bwMode="auto">
          <a:xfrm>
            <a:off x="7018266" y="3995030"/>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16" name="Rectangle 15"/>
          <p:cNvSpPr/>
          <p:nvPr/>
        </p:nvSpPr>
        <p:spPr bwMode="auto">
          <a:xfrm>
            <a:off x="7162282" y="5354741"/>
            <a:ext cx="2592288"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Installation des agents</a:t>
            </a:r>
          </a:p>
          <a:p>
            <a:pPr algn="ctr"/>
            <a:r>
              <a:rPr lang="en-US" sz="1200" dirty="0"/>
              <a:t>Tests </a:t>
            </a:r>
            <a:r>
              <a:rPr lang="en-US" sz="1200" dirty="0" err="1"/>
              <a:t>préalables</a:t>
            </a:r>
            <a:endParaRPr lang="en-US" sz="1200" dirty="0"/>
          </a:p>
        </p:txBody>
      </p:sp>
      <p:sp>
        <p:nvSpPr>
          <p:cNvPr id="17" name="Ovaal 22"/>
          <p:cNvSpPr/>
          <p:nvPr/>
        </p:nvSpPr>
        <p:spPr bwMode="auto">
          <a:xfrm>
            <a:off x="7018266" y="515847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18" name="Rectangle 17"/>
          <p:cNvSpPr/>
          <p:nvPr/>
        </p:nvSpPr>
        <p:spPr bwMode="auto">
          <a:xfrm>
            <a:off x="4807726"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a:t>Fonctionnement</a:t>
            </a:r>
            <a:r>
              <a:rPr lang="en-US" sz="1200" dirty="0"/>
              <a:t> du </a:t>
            </a:r>
            <a:r>
              <a:rPr lang="en-US" sz="1200" dirty="0" err="1"/>
              <a:t>système</a:t>
            </a:r>
            <a:r>
              <a:rPr lang="en-US" sz="1200" dirty="0"/>
              <a:t> de protection</a:t>
            </a:r>
          </a:p>
        </p:txBody>
      </p:sp>
      <p:sp>
        <p:nvSpPr>
          <p:cNvPr id="19" name="Ovaal 22"/>
          <p:cNvSpPr/>
          <p:nvPr/>
        </p:nvSpPr>
        <p:spPr bwMode="auto">
          <a:xfrm>
            <a:off x="4663710" y="500314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20" name="Rectangle 19"/>
          <p:cNvSpPr/>
          <p:nvPr/>
        </p:nvSpPr>
        <p:spPr bwMode="auto">
          <a:xfrm>
            <a:off x="2331733" y="5123841"/>
            <a:ext cx="2094233" cy="864096"/>
          </a:xfrm>
          <a:prstGeom prst="rect">
            <a:avLst/>
          </a:prstGeom>
          <a:solidFill>
            <a:schemeClr val="bg1">
              <a:lumMod val="85000"/>
            </a:schemeClr>
          </a:solid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t>Fin des travaux </a:t>
            </a:r>
          </a:p>
          <a:p>
            <a:pPr algn="ctr"/>
            <a:r>
              <a:rPr lang="en-US" sz="1200" dirty="0"/>
              <a:t>Suppression de la protection</a:t>
            </a:r>
          </a:p>
        </p:txBody>
      </p:sp>
      <p:sp>
        <p:nvSpPr>
          <p:cNvPr id="21" name="Ovaal 22"/>
          <p:cNvSpPr/>
          <p:nvPr/>
        </p:nvSpPr>
        <p:spPr bwMode="auto">
          <a:xfrm>
            <a:off x="2187717" y="5003142"/>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nvGrpSpPr>
          <p:cNvPr id="22" name="Group 21"/>
          <p:cNvGrpSpPr/>
          <p:nvPr/>
        </p:nvGrpSpPr>
        <p:grpSpPr>
          <a:xfrm>
            <a:off x="3531526" y="2450767"/>
            <a:ext cx="3016740" cy="2160240"/>
            <a:chOff x="2007525" y="2644722"/>
            <a:chExt cx="3016740" cy="2160240"/>
          </a:xfrm>
        </p:grpSpPr>
        <p:sp>
          <p:nvSpPr>
            <p:cNvPr id="23" name="Draaiende pijl 15"/>
            <p:cNvSpPr/>
            <p:nvPr/>
          </p:nvSpPr>
          <p:spPr bwMode="auto">
            <a:xfrm rot="1987104">
              <a:off x="2864265" y="2644722"/>
              <a:ext cx="2160000" cy="2126743"/>
            </a:xfrm>
            <a:prstGeom prst="circularArrow">
              <a:avLst>
                <a:gd name="adj1" fmla="val 7689"/>
                <a:gd name="adj2" fmla="val 36663"/>
                <a:gd name="adj3" fmla="val 3785039"/>
                <a:gd name="adj4" fmla="val 12343958"/>
                <a:gd name="adj5" fmla="val 7273"/>
              </a:avLst>
            </a:prstGeom>
            <a:gradFill flip="none" rotWithShape="1">
              <a:gsLst>
                <a:gs pos="100000">
                  <a:schemeClr val="bg1">
                    <a:lumMod val="65000"/>
                  </a:schemeClr>
                </a:gs>
                <a:gs pos="100000">
                  <a:schemeClr val="bg1">
                    <a:lumMod val="65000"/>
                  </a:schemeClr>
                </a:gs>
                <a:gs pos="52000">
                  <a:schemeClr val="bg1">
                    <a:lumMod val="85000"/>
                  </a:schemeClr>
                </a:gs>
              </a:gsLst>
              <a:lin ang="2700000" scaled="1"/>
              <a:tileRect/>
            </a:gra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dirty="0">
                <a:solidFill>
                  <a:srgbClr val="FF0000"/>
                </a:solidFill>
              </a:endParaRPr>
            </a:p>
          </p:txBody>
        </p:sp>
        <p:grpSp>
          <p:nvGrpSpPr>
            <p:cNvPr id="24" name="Group 23"/>
            <p:cNvGrpSpPr/>
            <p:nvPr/>
          </p:nvGrpSpPr>
          <p:grpSpPr>
            <a:xfrm>
              <a:off x="2007525" y="2644722"/>
              <a:ext cx="2924776" cy="2160240"/>
              <a:chOff x="2007525" y="2644722"/>
              <a:chExt cx="2924776" cy="2160240"/>
            </a:xfrm>
          </p:grpSpPr>
          <p:sp>
            <p:nvSpPr>
              <p:cNvPr id="25" name="PIJL-LINKS 27"/>
              <p:cNvSpPr/>
              <p:nvPr/>
            </p:nvSpPr>
            <p:spPr bwMode="auto">
              <a:xfrm>
                <a:off x="2007525" y="4444922"/>
                <a:ext cx="1872208" cy="360040"/>
              </a:xfrm>
              <a:prstGeom prst="leftArrow">
                <a:avLst/>
              </a:prstGeom>
              <a:solidFill>
                <a:schemeClr val="bg1">
                  <a:lumMod val="8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27" name="Ovaal 14"/>
              <p:cNvSpPr/>
              <p:nvPr/>
            </p:nvSpPr>
            <p:spPr bwMode="auto">
              <a:xfrm>
                <a:off x="3663709" y="2644722"/>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1</a:t>
                </a:r>
                <a:endParaRPr lang="nl-BE" sz="1600" b="1" dirty="0">
                  <a:solidFill>
                    <a:schemeClr val="bg1"/>
                  </a:solidFill>
                  <a:latin typeface="Arial" charset="0"/>
                  <a:cs typeface="Arial" charset="0"/>
                </a:endParaRPr>
              </a:p>
            </p:txBody>
          </p:sp>
          <p:sp>
            <p:nvSpPr>
              <p:cNvPr id="28" name="Ovaal 18"/>
              <p:cNvSpPr/>
              <p:nvPr/>
            </p:nvSpPr>
            <p:spPr bwMode="auto">
              <a:xfrm>
                <a:off x="4283784" y="2809867"/>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2</a:t>
                </a:r>
                <a:endParaRPr lang="nl-BE" sz="1600" b="1" dirty="0">
                  <a:solidFill>
                    <a:schemeClr val="bg1"/>
                  </a:solidFill>
                  <a:latin typeface="Arial" charset="0"/>
                  <a:cs typeface="Arial" charset="0"/>
                </a:endParaRPr>
              </a:p>
            </p:txBody>
          </p:sp>
          <p:sp>
            <p:nvSpPr>
              <p:cNvPr id="31" name="Ovaal 18"/>
              <p:cNvSpPr/>
              <p:nvPr/>
            </p:nvSpPr>
            <p:spPr bwMode="auto">
              <a:xfrm>
                <a:off x="4644269" y="3322885"/>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3</a:t>
                </a:r>
                <a:endParaRPr lang="nl-BE" sz="1600" b="1" dirty="0">
                  <a:solidFill>
                    <a:schemeClr val="bg1"/>
                  </a:solidFill>
                  <a:latin typeface="Arial" charset="0"/>
                  <a:cs typeface="Arial" charset="0"/>
                </a:endParaRPr>
              </a:p>
            </p:txBody>
          </p:sp>
          <p:sp>
            <p:nvSpPr>
              <p:cNvPr id="32" name="Ovaal 18"/>
              <p:cNvSpPr/>
              <p:nvPr/>
            </p:nvSpPr>
            <p:spPr bwMode="auto">
              <a:xfrm>
                <a:off x="4246839" y="437420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5</a:t>
                </a:r>
                <a:endParaRPr lang="nl-BE" sz="1600" b="1" dirty="0">
                  <a:solidFill>
                    <a:schemeClr val="bg1"/>
                  </a:solidFill>
                  <a:latin typeface="Arial" charset="0"/>
                  <a:cs typeface="Arial" charset="0"/>
                </a:endParaRPr>
              </a:p>
            </p:txBody>
          </p:sp>
          <p:sp>
            <p:nvSpPr>
              <p:cNvPr id="33" name="Ovaal 18"/>
              <p:cNvSpPr/>
              <p:nvPr/>
            </p:nvSpPr>
            <p:spPr bwMode="auto">
              <a:xfrm>
                <a:off x="4644269" y="3903091"/>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4</a:t>
                </a:r>
                <a:endParaRPr lang="nl-BE" sz="1600" b="1" dirty="0">
                  <a:solidFill>
                    <a:schemeClr val="bg1"/>
                  </a:solidFill>
                  <a:latin typeface="Arial" charset="0"/>
                  <a:cs typeface="Arial" charset="0"/>
                </a:endParaRPr>
              </a:p>
            </p:txBody>
          </p:sp>
          <p:sp>
            <p:nvSpPr>
              <p:cNvPr id="34" name="Ovaal 18"/>
              <p:cNvSpPr/>
              <p:nvPr/>
            </p:nvSpPr>
            <p:spPr bwMode="auto">
              <a:xfrm>
                <a:off x="3581051" y="4480926"/>
                <a:ext cx="288032" cy="288032"/>
              </a:xfrm>
              <a:prstGeom prst="ellipse">
                <a:avLst/>
              </a:prstGeom>
              <a:solidFill>
                <a:schemeClr val="bg1">
                  <a:lumMod val="85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6</a:t>
                </a:r>
                <a:endParaRPr lang="nl-BE" sz="1600" b="1" dirty="0">
                  <a:solidFill>
                    <a:schemeClr val="bg1"/>
                  </a:solidFill>
                  <a:latin typeface="Arial" charset="0"/>
                  <a:cs typeface="Arial" charset="0"/>
                </a:endParaRPr>
              </a:p>
            </p:txBody>
          </p:sp>
          <p:sp>
            <p:nvSpPr>
              <p:cNvPr id="35" name="Ovaal 18"/>
              <p:cNvSpPr/>
              <p:nvPr/>
            </p:nvSpPr>
            <p:spPr bwMode="auto">
              <a:xfrm>
                <a:off x="2943629" y="4480926"/>
                <a:ext cx="288032" cy="288032"/>
              </a:xfrm>
              <a:prstGeom prst="ellipse">
                <a:avLst/>
              </a:prstGeom>
              <a:solidFill>
                <a:schemeClr val="accent4"/>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bg1"/>
                    </a:solidFill>
                    <a:latin typeface="Arial" charset="0"/>
                    <a:cs typeface="Arial" charset="0"/>
                  </a:rPr>
                  <a:t>7</a:t>
                </a:r>
                <a:endParaRPr lang="nl-BE" sz="1600" b="1" dirty="0">
                  <a:solidFill>
                    <a:schemeClr val="bg1"/>
                  </a:solidFill>
                  <a:latin typeface="Arial" charset="0"/>
                  <a:cs typeface="Arial" charset="0"/>
                </a:endParaRPr>
              </a:p>
            </p:txBody>
          </p:sp>
        </p:grpSp>
      </p:grpSp>
      <p:pic>
        <p:nvPicPr>
          <p:cNvPr id="36"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3" y="1075113"/>
            <a:ext cx="519343" cy="423042"/>
          </a:xfrm>
          <a:prstGeom prst="rect">
            <a:avLst/>
          </a:prstGeom>
          <a:noFill/>
          <a:ln w="9525">
            <a:noFill/>
            <a:miter lim="800000"/>
            <a:headEnd/>
            <a:tailEnd/>
          </a:ln>
        </p:spPr>
      </p:pic>
      <p:pic>
        <p:nvPicPr>
          <p:cNvPr id="37"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1427745"/>
            <a:ext cx="519343" cy="423042"/>
          </a:xfrm>
          <a:prstGeom prst="rect">
            <a:avLst/>
          </a:prstGeom>
          <a:noFill/>
          <a:ln w="9525">
            <a:noFill/>
            <a:miter lim="800000"/>
            <a:headEnd/>
            <a:tailEnd/>
          </a:ln>
        </p:spPr>
      </p:pic>
      <p:pic>
        <p:nvPicPr>
          <p:cNvPr id="38"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2705887"/>
            <a:ext cx="519343" cy="423042"/>
          </a:xfrm>
          <a:prstGeom prst="rect">
            <a:avLst/>
          </a:prstGeom>
          <a:noFill/>
          <a:ln w="9525">
            <a:noFill/>
            <a:miter lim="800000"/>
            <a:headEnd/>
            <a:tailEnd/>
          </a:ln>
        </p:spPr>
      </p:pic>
      <p:pic>
        <p:nvPicPr>
          <p:cNvPr id="39"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3937197"/>
            <a:ext cx="519343" cy="423042"/>
          </a:xfrm>
          <a:prstGeom prst="rect">
            <a:avLst/>
          </a:prstGeom>
          <a:noFill/>
          <a:ln w="9525">
            <a:noFill/>
            <a:miter lim="800000"/>
            <a:headEnd/>
            <a:tailEnd/>
          </a:ln>
        </p:spPr>
      </p:pic>
      <p:pic>
        <p:nvPicPr>
          <p:cNvPr id="40"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8369" y="5169863"/>
            <a:ext cx="519343" cy="423042"/>
          </a:xfrm>
          <a:prstGeom prst="rect">
            <a:avLst/>
          </a:prstGeom>
          <a:noFill/>
          <a:ln w="9525">
            <a:noFill/>
            <a:miter lim="800000"/>
            <a:headEnd/>
            <a:tailEnd/>
          </a:ln>
        </p:spPr>
      </p:pic>
      <p:pic>
        <p:nvPicPr>
          <p:cNvPr id="41"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23292" y="4925282"/>
            <a:ext cx="519343" cy="423042"/>
          </a:xfrm>
          <a:prstGeom prst="rect">
            <a:avLst/>
          </a:prstGeom>
          <a:noFill/>
          <a:ln w="9525">
            <a:noFill/>
            <a:miter lim="800000"/>
            <a:headEnd/>
            <a:tailEnd/>
          </a:ln>
        </p:spPr>
      </p:pic>
      <p:pic>
        <p:nvPicPr>
          <p:cNvPr id="42" name="Picture 11" descr="D:\Documents And Settings\GQR7802\Local Settings\Temporary Internet Files\Content.IE5\HNYX0581\MC900441310[1].pn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31230" y="4912320"/>
            <a:ext cx="519343" cy="423042"/>
          </a:xfrm>
          <a:prstGeom prst="rect">
            <a:avLst/>
          </a:prstGeom>
          <a:noFill/>
          <a:ln w="9525">
            <a:noFill/>
            <a:miter lim="800000"/>
            <a:headEnd/>
            <a:tailEnd/>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042" y="2857638"/>
            <a:ext cx="1010389" cy="1368915"/>
          </a:xfrm>
          <a:prstGeom prst="rect">
            <a:avLst/>
          </a:prstGeom>
        </p:spPr>
      </p:pic>
      <p:sp>
        <p:nvSpPr>
          <p:cNvPr id="43" name="Wolkvormige toelichting 17"/>
          <p:cNvSpPr/>
          <p:nvPr/>
        </p:nvSpPr>
        <p:spPr bwMode="auto">
          <a:xfrm>
            <a:off x="1968785" y="2193553"/>
            <a:ext cx="2590502" cy="1096869"/>
          </a:xfrm>
          <a:prstGeom prst="cloudCallout">
            <a:avLst>
              <a:gd name="adj1" fmla="val 64202"/>
              <a:gd name="adj2" fmla="val 32311"/>
            </a:avLst>
          </a:prstGeom>
          <a:noFill/>
          <a:ln w="317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200">
                <a:solidFill>
                  <a:schemeClr val="tx2"/>
                </a:solidFill>
              </a:rPr>
              <a:t>Een beveiligingssysteem opstellen? Hoe pak ik dit aan?</a:t>
            </a:r>
            <a:endParaRPr lang="nl-BE" sz="1200" dirty="0">
              <a:solidFill>
                <a:schemeClr val="tx2"/>
              </a:solidFill>
            </a:endParaRPr>
          </a:p>
        </p:txBody>
      </p:sp>
      <p:sp>
        <p:nvSpPr>
          <p:cNvPr id="44" name="TextBox 43"/>
          <p:cNvSpPr txBox="1"/>
          <p:nvPr/>
        </p:nvSpPr>
        <p:spPr>
          <a:xfrm>
            <a:off x="2459264" y="2352688"/>
            <a:ext cx="1584176" cy="738664"/>
          </a:xfrm>
          <a:prstGeom prst="rect">
            <a:avLst/>
          </a:prstGeom>
          <a:noFill/>
        </p:spPr>
        <p:txBody>
          <a:bodyPr wrap="square" rtlCol="0">
            <a:spAutoFit/>
          </a:bodyPr>
          <a:lstStyle/>
          <a:p>
            <a:r>
              <a:rPr lang="fr-BE" sz="1400" b="1" dirty="0">
                <a:solidFill>
                  <a:srgbClr val="005DA4"/>
                </a:solidFill>
                <a:latin typeface="+mn-lt"/>
              </a:rPr>
              <a:t>Établir un système de protection? </a:t>
            </a:r>
          </a:p>
          <a:p>
            <a:r>
              <a:rPr lang="fr-BE" sz="1400" b="1" dirty="0">
                <a:solidFill>
                  <a:srgbClr val="005DA4"/>
                </a:solidFill>
                <a:latin typeface="+mn-lt"/>
              </a:rPr>
              <a:t>Quelle approche? </a:t>
            </a:r>
          </a:p>
        </p:txBody>
      </p:sp>
    </p:spTree>
    <p:extLst>
      <p:ext uri="{BB962C8B-B14F-4D97-AF65-F5344CB8AC3E}">
        <p14:creationId xmlns:p14="http://schemas.microsoft.com/office/powerpoint/2010/main" val="32611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F1314DD4-AAB3-E64A-9F6D-104FDF60A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4" y="143486"/>
            <a:ext cx="2253863" cy="2348881"/>
          </a:xfrm>
          <a:prstGeom prst="rect">
            <a:avLst/>
          </a:prstGeom>
        </p:spPr>
      </p:pic>
      <p:sp>
        <p:nvSpPr>
          <p:cNvPr id="13" name="Espace réservé du numéro de diapositive 1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nl-BE" sz="975" b="0" i="0" u="none" strike="noStrike" kern="1200" cap="none" spc="0" normalizeH="0" baseline="0" noProof="0" dirty="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14" name="Rectangle 13">
            <a:extLst>
              <a:ext uri="{FF2B5EF4-FFF2-40B4-BE49-F238E27FC236}">
                <a16:creationId xmlns:a16="http://schemas.microsoft.com/office/drawing/2014/main" id="{8FD3F6EC-6AE3-B342-88AB-21D4D9DC9595}"/>
              </a:ext>
            </a:extLst>
          </p:cNvPr>
          <p:cNvSpPr/>
          <p:nvPr/>
        </p:nvSpPr>
        <p:spPr>
          <a:xfrm>
            <a:off x="64782" y="1709896"/>
            <a:ext cx="1872885" cy="707886"/>
          </a:xfrm>
          <a:prstGeom prst="rect">
            <a:avLst/>
          </a:prstGeom>
        </p:spPr>
        <p:txBody>
          <a:bodyPr wrap="none">
            <a:spAutoFit/>
          </a:bodyPr>
          <a:lstStyle/>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dirty="0">
                <a:ln>
                  <a:noFill/>
                </a:ln>
                <a:solidFill>
                  <a:srgbClr val="213A53"/>
                </a:solidFill>
                <a:effectLst/>
                <a:uLnTx/>
                <a:uFillTx/>
                <a:latin typeface="Calibri" panose="020F0502020204030204" pitchFamily="34" charset="0"/>
                <a:ea typeface="+mn-ea"/>
                <a:cs typeface="Calibri" panose="020F0502020204030204" pitchFamily="34" charset="0"/>
              </a:rPr>
              <a:t>Objectifs </a:t>
            </a:r>
          </a:p>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dirty="0">
                <a:ln>
                  <a:noFill/>
                </a:ln>
                <a:solidFill>
                  <a:srgbClr val="213A53"/>
                </a:solidFill>
                <a:effectLst/>
                <a:uLnTx/>
                <a:uFillTx/>
                <a:latin typeface="Calibri" panose="020F0502020204030204" pitchFamily="34" charset="0"/>
                <a:ea typeface="+mn-ea"/>
                <a:cs typeface="Calibri" panose="020F0502020204030204" pitchFamily="34" charset="0"/>
              </a:rPr>
              <a:t>d’apprentissage</a:t>
            </a:r>
          </a:p>
        </p:txBody>
      </p:sp>
      <p:sp>
        <p:nvSpPr>
          <p:cNvPr id="19" name="Content Placeholder 3">
            <a:extLst>
              <a:ext uri="{FF2B5EF4-FFF2-40B4-BE49-F238E27FC236}">
                <a16:creationId xmlns:a16="http://schemas.microsoft.com/office/drawing/2014/main" id="{951DAB11-6FB3-3145-895D-C864AC7D8032}"/>
              </a:ext>
            </a:extLst>
          </p:cNvPr>
          <p:cNvSpPr txBox="1">
            <a:spLocks/>
          </p:cNvSpPr>
          <p:nvPr/>
        </p:nvSpPr>
        <p:spPr>
          <a:xfrm>
            <a:off x="2063552" y="728876"/>
            <a:ext cx="8396363" cy="354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spcAft>
                <a:spcPts val="600"/>
              </a:spcAft>
              <a:buNone/>
              <a:defRPr/>
            </a:pPr>
            <a:endParaRPr lang="fr-BE" sz="1800" dirty="0"/>
          </a:p>
          <a:p>
            <a:pPr marL="0" indent="0" algn="just">
              <a:spcBef>
                <a:spcPts val="0"/>
              </a:spcBef>
              <a:spcAft>
                <a:spcPts val="600"/>
              </a:spcAft>
              <a:buNone/>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20" name="Connecteur droit 19">
            <a:extLst>
              <a:ext uri="{FF2B5EF4-FFF2-40B4-BE49-F238E27FC236}">
                <a16:creationId xmlns:a16="http://schemas.microsoft.com/office/drawing/2014/main" id="{84FC49E8-8412-4948-B9CE-C1C4A5B1F44F}"/>
              </a:ext>
            </a:extLst>
          </p:cNvPr>
          <p:cNvCxnSpPr>
            <a:cxnSpLocks/>
          </p:cNvCxnSpPr>
          <p:nvPr/>
        </p:nvCxnSpPr>
        <p:spPr bwMode="auto">
          <a:xfrm flipH="1">
            <a:off x="2146800" y="1297205"/>
            <a:ext cx="9478372" cy="125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Connecteur droit 22">
            <a:extLst>
              <a:ext uri="{FF2B5EF4-FFF2-40B4-BE49-F238E27FC236}">
                <a16:creationId xmlns:a16="http://schemas.microsoft.com/office/drawing/2014/main" id="{2FB259F6-373F-E240-BD2E-167983DCF784}"/>
              </a:ext>
            </a:extLst>
          </p:cNvPr>
          <p:cNvCxnSpPr>
            <a:cxnSpLocks/>
          </p:cNvCxnSpPr>
          <p:nvPr/>
        </p:nvCxnSpPr>
        <p:spPr bwMode="auto">
          <a:xfrm flipH="1">
            <a:off x="2213334" y="3773153"/>
            <a:ext cx="9489798" cy="9632"/>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sp>
        <p:nvSpPr>
          <p:cNvPr id="27" name="Espace réservé du texte 1"/>
          <p:cNvSpPr txBox="1">
            <a:spLocks/>
          </p:cNvSpPr>
          <p:nvPr/>
        </p:nvSpPr>
        <p:spPr>
          <a:xfrm>
            <a:off x="2063552" y="845232"/>
            <a:ext cx="9558961" cy="47855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fr-BE" sz="2700" b="1" dirty="0">
                <a:solidFill>
                  <a:schemeClr val="accent2"/>
                </a:solidFill>
                <a:cs typeface="Arial" panose="020B0604020202020204" pitchFamily="34" charset="0"/>
              </a:rPr>
              <a:t>A la fin de cette session, vous serez capable de:</a:t>
            </a:r>
          </a:p>
          <a:p>
            <a:pPr marL="0" indent="0" fontAlgn="auto">
              <a:spcAft>
                <a:spcPts val="0"/>
              </a:spcAft>
              <a:buNone/>
            </a:pPr>
            <a:endParaRPr lang="fr-FR" dirty="0"/>
          </a:p>
        </p:txBody>
      </p:sp>
      <p:sp>
        <p:nvSpPr>
          <p:cNvPr id="28" name="Espace réservé du texte 3"/>
          <p:cNvSpPr txBox="1">
            <a:spLocks/>
          </p:cNvSpPr>
          <p:nvPr/>
        </p:nvSpPr>
        <p:spPr>
          <a:xfrm>
            <a:off x="1991544" y="1488480"/>
            <a:ext cx="9558961" cy="275233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spcAft>
                <a:spcPts val="0"/>
              </a:spcAft>
              <a:buNone/>
            </a:pPr>
            <a:r>
              <a:rPr lang="fr-BE" sz="1600" dirty="0"/>
              <a:t>L’apprenant connaît ses obligations en tant que chef de travail lors de la mise en place d’un système de sécurité avec Annonceur et peut appliquer :</a:t>
            </a:r>
          </a:p>
          <a:p>
            <a:pPr marL="827088" lvl="2" indent="-285750" algn="just">
              <a:defRPr/>
            </a:pPr>
            <a:r>
              <a:rPr lang="fr-BE" sz="1600" dirty="0"/>
              <a:t>le fonctionnement du système de sécurité ‘annonceur’ ;</a:t>
            </a:r>
          </a:p>
          <a:p>
            <a:pPr marL="827088" lvl="2" indent="-285750" algn="just">
              <a:defRPr/>
            </a:pPr>
            <a:r>
              <a:rPr lang="fr-BE" sz="1600" dirty="0"/>
              <a:t>les points de détection à partir du temps d’annonce et de l’emplacement de l’annonceur ;</a:t>
            </a:r>
          </a:p>
          <a:p>
            <a:pPr marL="827088" lvl="2" indent="-285750" algn="just">
              <a:defRPr/>
            </a:pPr>
            <a:r>
              <a:rPr lang="fr-BE" sz="1600" dirty="0"/>
              <a:t>vérifier l’étude théorique sur le terrain ;</a:t>
            </a:r>
          </a:p>
          <a:p>
            <a:pPr marL="827088" lvl="2" indent="-285750" algn="just">
              <a:defRPr/>
            </a:pPr>
            <a:r>
              <a:rPr lang="fr-BE" sz="1600" dirty="0"/>
              <a:t>les éléments principaux à communiquer lors du briefing à l’annonceur et aux agents de travail ;</a:t>
            </a:r>
          </a:p>
          <a:p>
            <a:pPr marL="827088" lvl="2" indent="-285750" algn="just">
              <a:defRPr/>
            </a:pPr>
            <a:r>
              <a:rPr lang="fr-BE" sz="1600" dirty="0"/>
              <a:t>L’exécution des tests préliminaires et les modifications éventuelles.</a:t>
            </a:r>
          </a:p>
          <a:p>
            <a:pPr marL="541338" lvl="2" indent="0" algn="just">
              <a:buNone/>
              <a:defRPr/>
            </a:pPr>
            <a:endParaRPr lang="fr-BE" sz="1600" dirty="0"/>
          </a:p>
          <a:p>
            <a:pPr marL="0" indent="0" fontAlgn="auto">
              <a:spcBef>
                <a:spcPts val="0"/>
              </a:spcBef>
              <a:spcAft>
                <a:spcPts val="0"/>
              </a:spcAft>
              <a:buNone/>
              <a:defRPr/>
            </a:pPr>
            <a:r>
              <a:rPr lang="fr-BE" sz="1600" kern="0" dirty="0"/>
              <a:t>	</a:t>
            </a:r>
            <a:endParaRPr lang="fr-FR" sz="1600" kern="0" dirty="0"/>
          </a:p>
          <a:p>
            <a:pPr fontAlgn="auto">
              <a:spcAft>
                <a:spcPts val="0"/>
              </a:spcAft>
            </a:pPr>
            <a:endParaRPr lang="fr-FR" dirty="0"/>
          </a:p>
        </p:txBody>
      </p:sp>
      <p:sp>
        <p:nvSpPr>
          <p:cNvPr id="18" name="Espace réservé du texte 3"/>
          <p:cNvSpPr txBox="1">
            <a:spLocks/>
          </p:cNvSpPr>
          <p:nvPr/>
        </p:nvSpPr>
        <p:spPr>
          <a:xfrm>
            <a:off x="2178752" y="3575445"/>
            <a:ext cx="9558961" cy="151306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200000"/>
              </a:lnSpc>
              <a:spcBef>
                <a:spcPts val="0"/>
              </a:spcBef>
              <a:spcAft>
                <a:spcPts val="0"/>
              </a:spcAft>
              <a:buNone/>
            </a:pPr>
            <a:r>
              <a:rPr lang="fr-BE" sz="1600" dirty="0"/>
              <a:t>L’apprenant sait comment réagir face aux situations suivantes :</a:t>
            </a:r>
          </a:p>
          <a:p>
            <a:pPr marL="827088" lvl="2" indent="-285750" algn="just">
              <a:defRPr/>
            </a:pPr>
            <a:r>
              <a:rPr lang="fr-BE" sz="1600" dirty="0"/>
              <a:t>pas de réaction à l’alarme ;</a:t>
            </a:r>
          </a:p>
          <a:p>
            <a:pPr marL="827088" lvl="2" indent="-285750" algn="just">
              <a:defRPr/>
            </a:pPr>
            <a:r>
              <a:rPr lang="fr-BE" sz="1600" dirty="0"/>
              <a:t>visibilité réduite ;</a:t>
            </a:r>
          </a:p>
          <a:p>
            <a:pPr marL="827088" lvl="2" indent="-285750" algn="just">
              <a:defRPr/>
            </a:pPr>
            <a:r>
              <a:rPr lang="fr-BE" sz="1600" dirty="0"/>
              <a:t>audition réduite.</a:t>
            </a:r>
            <a:endParaRPr lang="fr-FR" dirty="0"/>
          </a:p>
        </p:txBody>
      </p:sp>
    </p:spTree>
    <p:extLst>
      <p:ext uri="{BB962C8B-B14F-4D97-AF65-F5344CB8AC3E}">
        <p14:creationId xmlns:p14="http://schemas.microsoft.com/office/powerpoint/2010/main" val="30592741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6975659" cy="4244400"/>
          </a:xfrm>
        </p:spPr>
        <p:txBody>
          <a:bodyPr/>
          <a:lstStyle/>
          <a:p>
            <a:r>
              <a:rPr lang="nl-BE" sz="2000" b="1" dirty="0" err="1">
                <a:solidFill>
                  <a:schemeClr val="tx1"/>
                </a:solidFill>
              </a:rPr>
              <a:t>Documents</a:t>
            </a:r>
            <a:r>
              <a:rPr lang="nl-BE" sz="2000" b="1" dirty="0">
                <a:solidFill>
                  <a:schemeClr val="tx1"/>
                </a:solidFill>
              </a:rPr>
              <a:t> de </a:t>
            </a:r>
            <a:r>
              <a:rPr lang="nl-BE" sz="2000" b="1" dirty="0" err="1">
                <a:solidFill>
                  <a:schemeClr val="tx1"/>
                </a:solidFill>
              </a:rPr>
              <a:t>référence</a:t>
            </a:r>
            <a:br>
              <a:rPr lang="nl-BE" sz="2000" b="1" dirty="0">
                <a:solidFill>
                  <a:schemeClr val="tx1"/>
                </a:solidFill>
              </a:rPr>
            </a:br>
            <a:br>
              <a:rPr lang="nl-BE" sz="2000" b="1" dirty="0">
                <a:solidFill>
                  <a:schemeClr val="tx1"/>
                </a:solidFill>
              </a:rPr>
            </a:br>
            <a:r>
              <a:rPr lang="nl-BE" sz="2000" b="1" dirty="0">
                <a:solidFill>
                  <a:schemeClr val="tx1"/>
                </a:solidFill>
              </a:rPr>
              <a:t>Photo de </a:t>
            </a:r>
            <a:r>
              <a:rPr lang="nl-BE" sz="2000" b="1" dirty="0" err="1">
                <a:solidFill>
                  <a:schemeClr val="tx1"/>
                </a:solidFill>
              </a:rPr>
              <a:t>famille</a:t>
            </a:r>
            <a:r>
              <a:rPr lang="nl-BE" sz="2000" b="1" dirty="0">
                <a:solidFill>
                  <a:schemeClr val="tx1"/>
                </a:solidFill>
              </a:rPr>
              <a:t> “Entrepreneur"</a:t>
            </a:r>
            <a:br>
              <a:rPr lang="nl-BE" sz="2000" b="1" dirty="0">
                <a:solidFill>
                  <a:schemeClr val="tx1"/>
                </a:solidFill>
              </a:rPr>
            </a:br>
            <a:br>
              <a:rPr lang="nl-BE" sz="2000" b="1" dirty="0">
                <a:solidFill>
                  <a:schemeClr val="tx1"/>
                </a:solidFill>
              </a:rPr>
            </a:br>
            <a:r>
              <a:rPr lang="nl-BE" sz="2000" b="1" dirty="0">
                <a:solidFill>
                  <a:schemeClr val="tx1"/>
                </a:solidFill>
              </a:rPr>
              <a:t>0. </a:t>
            </a:r>
            <a:r>
              <a:rPr lang="nl-BE" sz="2000" b="1" dirty="0" err="1">
                <a:solidFill>
                  <a:schemeClr val="tx1"/>
                </a:solidFill>
              </a:rPr>
              <a:t>Introduction</a:t>
            </a:r>
            <a:br>
              <a:rPr lang="nl-BE" sz="2000" b="1" dirty="0">
                <a:solidFill>
                  <a:schemeClr val="tx1"/>
                </a:solidFill>
              </a:rPr>
            </a:br>
            <a:br>
              <a:rPr lang="nl-BE" sz="2000" b="1" dirty="0">
                <a:solidFill>
                  <a:schemeClr val="tx1"/>
                </a:solidFill>
              </a:rPr>
            </a:br>
            <a:r>
              <a:rPr lang="nl-BE" sz="2000" b="1" dirty="0">
                <a:solidFill>
                  <a:schemeClr val="tx1"/>
                </a:solidFill>
              </a:rPr>
              <a:t>1. </a:t>
            </a:r>
            <a:r>
              <a:rPr lang="nl-BE" sz="2000" b="1" dirty="0" err="1">
                <a:solidFill>
                  <a:schemeClr val="tx1"/>
                </a:solidFill>
              </a:rPr>
              <a:t>Système</a:t>
            </a:r>
            <a:r>
              <a:rPr lang="nl-BE" sz="2000" b="1" dirty="0">
                <a:solidFill>
                  <a:schemeClr val="tx1"/>
                </a:solidFill>
              </a:rPr>
              <a:t> de </a:t>
            </a:r>
            <a:r>
              <a:rPr lang="nl-BE" sz="2000" b="1" dirty="0" err="1">
                <a:solidFill>
                  <a:schemeClr val="tx1"/>
                </a:solidFill>
              </a:rPr>
              <a:t>protection</a:t>
            </a:r>
            <a:r>
              <a:rPr lang="nl-BE" sz="2000" b="1" dirty="0">
                <a:solidFill>
                  <a:schemeClr val="tx1"/>
                </a:solidFill>
              </a:rPr>
              <a:t> </a:t>
            </a:r>
            <a:r>
              <a:rPr lang="nl-BE" sz="2000" b="1" dirty="0" err="1">
                <a:solidFill>
                  <a:schemeClr val="tx1"/>
                </a:solidFill>
              </a:rPr>
              <a:t>avec</a:t>
            </a:r>
            <a:r>
              <a:rPr lang="nl-BE" sz="2000" b="1" dirty="0">
                <a:solidFill>
                  <a:schemeClr val="tx1"/>
                </a:solidFill>
              </a:rPr>
              <a:t> </a:t>
            </a:r>
            <a:r>
              <a:rPr lang="nl-BE" sz="2000" b="1" dirty="0" err="1">
                <a:solidFill>
                  <a:schemeClr val="tx1"/>
                </a:solidFill>
              </a:rPr>
              <a:t>Annonceur</a:t>
            </a:r>
            <a:endParaRPr lang="nl-BE" sz="2000" b="1" dirty="0">
              <a:solidFill>
                <a:schemeClr val="tx1"/>
              </a:solidFill>
            </a:endParaRPr>
          </a:p>
          <a:p>
            <a:br>
              <a:rPr lang="nl-BE" sz="2000" b="1" dirty="0"/>
            </a:br>
            <a:r>
              <a:rPr lang="nl-BE" sz="2000" b="1" dirty="0"/>
              <a:t>2. </a:t>
            </a:r>
            <a:r>
              <a:rPr lang="nl-BE" sz="2000" b="1" dirty="0" err="1"/>
              <a:t>Incidents</a:t>
            </a:r>
            <a:r>
              <a:rPr lang="nl-BE" sz="2000" b="1" dirty="0"/>
              <a:t> </a:t>
            </a:r>
            <a:r>
              <a:rPr lang="nl-BE" sz="2000" b="1" dirty="0">
                <a:solidFill>
                  <a:schemeClr val="tx1"/>
                </a:solidFill>
              </a:rPr>
              <a:t>	</a:t>
            </a:r>
          </a:p>
          <a:p>
            <a:r>
              <a:rPr lang="nl-BE" sz="2000" b="1" dirty="0">
                <a:solidFill>
                  <a:schemeClr val="tx1"/>
                </a:solidFill>
              </a:rPr>
              <a:t>	</a:t>
            </a:r>
            <a:r>
              <a:rPr lang="nl-BE" sz="1800" dirty="0">
                <a:solidFill>
                  <a:schemeClr val="tx1"/>
                </a:solidFill>
              </a:rPr>
              <a:t>2.1 Pas de </a:t>
            </a:r>
            <a:r>
              <a:rPr lang="nl-BE" sz="1800" dirty="0" err="1">
                <a:solidFill>
                  <a:schemeClr val="tx1"/>
                </a:solidFill>
              </a:rPr>
              <a:t>réaction</a:t>
            </a:r>
            <a:r>
              <a:rPr lang="nl-BE" sz="1800" dirty="0">
                <a:solidFill>
                  <a:schemeClr val="tx1"/>
                </a:solidFill>
              </a:rPr>
              <a:t> à </a:t>
            </a:r>
            <a:r>
              <a:rPr lang="nl-BE" sz="1800" dirty="0" err="1">
                <a:solidFill>
                  <a:schemeClr val="tx1"/>
                </a:solidFill>
              </a:rPr>
              <a:t>l’alarme</a:t>
            </a:r>
            <a:endParaRPr lang="nl-BE" sz="1800" dirty="0">
              <a:solidFill>
                <a:schemeClr val="tx1"/>
              </a:solidFill>
            </a:endParaRPr>
          </a:p>
          <a:p>
            <a:r>
              <a:rPr lang="nl-BE" sz="1800" dirty="0">
                <a:solidFill>
                  <a:schemeClr val="tx1"/>
                </a:solidFill>
              </a:rPr>
              <a:t>	2.2 Visibilité </a:t>
            </a:r>
            <a:r>
              <a:rPr lang="nl-BE" sz="1800" dirty="0" err="1">
                <a:solidFill>
                  <a:schemeClr val="tx1"/>
                </a:solidFill>
              </a:rPr>
              <a:t>réduite</a:t>
            </a:r>
            <a:endParaRPr lang="nl-BE" sz="1800" dirty="0">
              <a:solidFill>
                <a:schemeClr val="tx1"/>
              </a:solidFill>
            </a:endParaRPr>
          </a:p>
          <a:p>
            <a:r>
              <a:rPr lang="nl-BE" sz="1800" dirty="0">
                <a:solidFill>
                  <a:schemeClr val="tx1"/>
                </a:solidFill>
              </a:rPr>
              <a:t>	2.3. </a:t>
            </a:r>
            <a:r>
              <a:rPr lang="nl-BE" sz="1800" dirty="0" err="1">
                <a:solidFill>
                  <a:schemeClr val="tx1"/>
                </a:solidFill>
              </a:rPr>
              <a:t>Audition</a:t>
            </a:r>
            <a:r>
              <a:rPr lang="nl-BE" sz="1800" dirty="0">
                <a:solidFill>
                  <a:schemeClr val="tx1"/>
                </a:solidFill>
              </a:rPr>
              <a:t> </a:t>
            </a:r>
            <a:r>
              <a:rPr lang="nl-BE" sz="1800" dirty="0" err="1">
                <a:solidFill>
                  <a:schemeClr val="tx1"/>
                </a:solidFill>
              </a:rPr>
              <a:t>réduite</a:t>
            </a:r>
            <a:endParaRPr lang="nl-BE" sz="1800" dirty="0">
              <a:solidFill>
                <a:schemeClr val="tx1"/>
              </a:solidFill>
            </a:endParaRPr>
          </a:p>
          <a:p>
            <a:br>
              <a:rPr lang="nl-BE" sz="2000" dirty="0">
                <a:solidFill>
                  <a:schemeClr val="tx1"/>
                </a:solidFill>
              </a:rPr>
            </a:br>
            <a:endParaRPr lang="en-GB" sz="200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a:latin typeface="+mn-lt"/>
                <a:cs typeface="Arial" panose="020B0604020202020204" pitchFamily="34" charset="0"/>
              </a:rPr>
              <a:t>Contenu</a:t>
            </a:r>
          </a:p>
        </p:txBody>
      </p:sp>
    </p:spTree>
    <p:extLst>
      <p:ext uri="{BB962C8B-B14F-4D97-AF65-F5344CB8AC3E}">
        <p14:creationId xmlns:p14="http://schemas.microsoft.com/office/powerpoint/2010/main" val="26637226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9912424" y="254374"/>
            <a:ext cx="1912823" cy="360363"/>
          </a:xfrm>
        </p:spPr>
        <p:txBody>
          <a:bodyPr/>
          <a:lstStyle/>
          <a:p>
            <a:r>
              <a:rPr lang="en-GB" dirty="0"/>
              <a:t>2. Incidents </a:t>
            </a:r>
          </a:p>
          <a:p>
            <a:r>
              <a:rPr lang="en-GB" dirty="0"/>
              <a:t>2.1 Pas de </a:t>
            </a:r>
            <a:r>
              <a:rPr lang="en-GB" dirty="0" err="1"/>
              <a:t>réaction</a:t>
            </a:r>
            <a:r>
              <a:rPr lang="en-GB" dirty="0"/>
              <a:t> à </a:t>
            </a:r>
            <a:r>
              <a:rPr lang="en-GB" dirty="0" err="1"/>
              <a:t>l’alarme</a:t>
            </a:r>
            <a:endParaRPr lang="en-GB" dirty="0"/>
          </a:p>
        </p:txBody>
      </p:sp>
      <p:sp>
        <p:nvSpPr>
          <p:cNvPr id="10" name="Rounded Rectangle 9"/>
          <p:cNvSpPr/>
          <p:nvPr/>
        </p:nvSpPr>
        <p:spPr bwMode="auto">
          <a:xfrm>
            <a:off x="2655104" y="1459562"/>
            <a:ext cx="5725793" cy="601286"/>
          </a:xfrm>
          <a:prstGeom prst="round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endParaRPr lang="en-US" sz="1200" dirty="0">
              <a:solidFill>
                <a:srgbClr val="0070C0"/>
              </a:solidFill>
            </a:endParaRPr>
          </a:p>
          <a:p>
            <a:pPr algn="just"/>
            <a:r>
              <a:rPr lang="en-US" sz="1200" dirty="0">
                <a:latin typeface="+mn-lt"/>
              </a:rPr>
              <a:t>Pas de retour </a:t>
            </a:r>
            <a:r>
              <a:rPr lang="en-US" sz="1200" dirty="0" err="1">
                <a:latin typeface="+mn-lt"/>
              </a:rPr>
              <a:t>constaté</a:t>
            </a:r>
            <a:r>
              <a:rPr lang="en-US" sz="1200" dirty="0">
                <a:latin typeface="+mn-lt"/>
              </a:rPr>
              <a:t> suite à </a:t>
            </a:r>
            <a:r>
              <a:rPr lang="en-US" sz="1200" dirty="0" err="1">
                <a:latin typeface="+mn-lt"/>
              </a:rPr>
              <a:t>l’alarme</a:t>
            </a:r>
            <a:r>
              <a:rPr lang="en-US" sz="1200" dirty="0">
                <a:latin typeface="+mn-lt"/>
              </a:rPr>
              <a:t> </a:t>
            </a:r>
            <a:r>
              <a:rPr lang="en-US" sz="1200" dirty="0" err="1">
                <a:latin typeface="+mn-lt"/>
              </a:rPr>
              <a:t>donnée</a:t>
            </a:r>
            <a:r>
              <a:rPr lang="en-US" sz="1200" dirty="0">
                <a:latin typeface="+mn-lt"/>
              </a:rPr>
              <a:t> par </a:t>
            </a:r>
            <a:r>
              <a:rPr lang="en-US" sz="1200" dirty="0" err="1">
                <a:latin typeface="+mn-lt"/>
              </a:rPr>
              <a:t>l’annonceur</a:t>
            </a:r>
            <a:r>
              <a:rPr lang="en-US" sz="1200" dirty="0">
                <a:latin typeface="+mn-lt"/>
              </a:rPr>
              <a:t>, par </a:t>
            </a:r>
            <a:r>
              <a:rPr lang="en-US" sz="1200" dirty="0" err="1">
                <a:latin typeface="+mn-lt"/>
              </a:rPr>
              <a:t>exemple</a:t>
            </a:r>
            <a:r>
              <a:rPr lang="en-US" sz="1200" dirty="0">
                <a:latin typeface="+mn-lt"/>
              </a:rPr>
              <a:t> </a:t>
            </a:r>
            <a:r>
              <a:rPr lang="en-US" sz="1200" dirty="0" err="1">
                <a:latin typeface="+mn-lt"/>
              </a:rPr>
              <a:t>en</a:t>
            </a:r>
            <a:r>
              <a:rPr lang="en-US" sz="1200" dirty="0">
                <a:latin typeface="+mn-lt"/>
              </a:rPr>
              <a:t> raison d’un </a:t>
            </a:r>
            <a:r>
              <a:rPr lang="en-US" sz="1200" dirty="0" err="1">
                <a:latin typeface="+mn-lt"/>
              </a:rPr>
              <a:t>problème</a:t>
            </a:r>
            <a:r>
              <a:rPr lang="en-US" sz="1200" dirty="0">
                <a:latin typeface="+mn-lt"/>
              </a:rPr>
              <a:t> technique.</a:t>
            </a:r>
            <a:endParaRPr lang="en-US" sz="1000" dirty="0"/>
          </a:p>
          <a:p>
            <a:pPr algn="just"/>
            <a:endParaRPr lang="en-US" sz="1000" dirty="0">
              <a:solidFill>
                <a:srgbClr val="0070C0"/>
              </a:solidFill>
            </a:endParaRPr>
          </a:p>
        </p:txBody>
      </p:sp>
      <p:sp>
        <p:nvSpPr>
          <p:cNvPr id="11" name="TextBox 10"/>
          <p:cNvSpPr txBox="1"/>
          <p:nvPr/>
        </p:nvSpPr>
        <p:spPr>
          <a:xfrm>
            <a:off x="1753538" y="1376614"/>
            <a:ext cx="4525023" cy="261610"/>
          </a:xfrm>
          <a:prstGeom prst="rect">
            <a:avLst/>
          </a:prstGeom>
          <a:noFill/>
        </p:spPr>
        <p:txBody>
          <a:bodyPr wrap="square" rtlCol="0">
            <a:spAutoFit/>
          </a:bodyPr>
          <a:lstStyle/>
          <a:p>
            <a:r>
              <a:rPr lang="en-US" sz="1100" b="1" u="sng" dirty="0" err="1">
                <a:solidFill>
                  <a:schemeClr val="accent2"/>
                </a:solidFill>
              </a:rPr>
              <a:t>Contexte</a:t>
            </a:r>
            <a:endParaRPr lang="en-US" sz="1100" u="sng" dirty="0"/>
          </a:p>
        </p:txBody>
      </p:sp>
      <p:grpSp>
        <p:nvGrpSpPr>
          <p:cNvPr id="3" name="Group 2"/>
          <p:cNvGrpSpPr/>
          <p:nvPr/>
        </p:nvGrpSpPr>
        <p:grpSpPr>
          <a:xfrm>
            <a:off x="753118" y="2532254"/>
            <a:ext cx="701675" cy="2696946"/>
            <a:chOff x="1753538" y="3384787"/>
            <a:chExt cx="701675" cy="2072270"/>
          </a:xfrm>
        </p:grpSpPr>
        <p:sp>
          <p:nvSpPr>
            <p:cNvPr id="12" name="Rounded Rectangle 122"/>
            <p:cNvSpPr>
              <a:spLocks noChangeArrowheads="1"/>
            </p:cNvSpPr>
            <p:nvPr/>
          </p:nvSpPr>
          <p:spPr bwMode="auto">
            <a:xfrm>
              <a:off x="1753538" y="3641589"/>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analyse de </a:t>
              </a:r>
              <a:r>
                <a:rPr lang="nl-BE" sz="800" dirty="0" err="1">
                  <a:latin typeface="Arial" panose="020B0604020202020204" pitchFamily="34" charset="0"/>
                  <a:cs typeface="Arial" panose="020B0604020202020204" pitchFamily="34" charset="0"/>
                </a:rPr>
                <a:t>l’incident</a:t>
              </a:r>
              <a:endParaRPr lang="nl-BE" sz="900" dirty="0">
                <a:latin typeface="Arial" panose="020B0604020202020204" pitchFamily="34" charset="0"/>
                <a:cs typeface="Arial" panose="020B0604020202020204" pitchFamily="34" charset="0"/>
              </a:endParaRPr>
            </a:p>
          </p:txBody>
        </p:sp>
        <p:cxnSp>
          <p:nvCxnSpPr>
            <p:cNvPr id="14" name="Straight Connector 13"/>
            <p:cNvCxnSpPr/>
            <p:nvPr/>
          </p:nvCxnSpPr>
          <p:spPr bwMode="auto">
            <a:xfrm>
              <a:off x="2082139" y="3384787"/>
              <a:ext cx="0" cy="256803"/>
            </a:xfrm>
            <a:prstGeom prst="line">
              <a:avLst/>
            </a:prstGeom>
            <a:solidFill>
              <a:schemeClr val="accent1"/>
            </a:solidFill>
            <a:ln w="31750" cap="flat" cmpd="sng" algn="ctr">
              <a:solidFill>
                <a:schemeClr val="accent2"/>
              </a:solidFill>
              <a:prstDash val="solid"/>
              <a:round/>
              <a:headEnd type="none" w="med" len="med"/>
              <a:tailEnd type="none" w="med" len="med"/>
            </a:ln>
            <a:effectLst/>
          </p:spPr>
        </p:cxnSp>
        <p:cxnSp>
          <p:nvCxnSpPr>
            <p:cNvPr id="15" name="Straight Connector 14"/>
            <p:cNvCxnSpPr/>
            <p:nvPr/>
          </p:nvCxnSpPr>
          <p:spPr bwMode="auto">
            <a:xfrm>
              <a:off x="2082909" y="4103552"/>
              <a:ext cx="0" cy="256803"/>
            </a:xfrm>
            <a:prstGeom prst="line">
              <a:avLst/>
            </a:prstGeom>
            <a:solidFill>
              <a:schemeClr val="accent1"/>
            </a:solidFill>
            <a:ln w="31750" cap="flat" cmpd="sng" algn="ctr">
              <a:solidFill>
                <a:schemeClr val="accent2"/>
              </a:solidFill>
              <a:prstDash val="solid"/>
              <a:round/>
              <a:headEnd type="none" w="med" len="med"/>
              <a:tailEnd type="none" w="med" len="med"/>
            </a:ln>
            <a:effectLst/>
          </p:spPr>
        </p:cxnSp>
        <p:cxnSp>
          <p:nvCxnSpPr>
            <p:cNvPr id="16" name="Straight Arrow Connector 135"/>
            <p:cNvCxnSpPr>
              <a:cxnSpLocks noChangeShapeType="1"/>
            </p:cNvCxnSpPr>
            <p:nvPr/>
          </p:nvCxnSpPr>
          <p:spPr bwMode="auto">
            <a:xfrm flipH="1">
              <a:off x="2088755" y="4123089"/>
              <a:ext cx="0" cy="1333968"/>
            </a:xfrm>
            <a:prstGeom prst="straightConnector1">
              <a:avLst/>
            </a:prstGeom>
            <a:noFill/>
            <a:ln w="12700" algn="ctr">
              <a:solidFill>
                <a:schemeClr val="accent2"/>
              </a:solidFill>
              <a:prstDash val="dash"/>
              <a:round/>
              <a:headEnd/>
              <a:tailEnd type="none" w="med" len="med"/>
            </a:ln>
          </p:spPr>
        </p:cxnSp>
      </p:grpSp>
      <p:sp>
        <p:nvSpPr>
          <p:cNvPr id="30" name="Title 1"/>
          <p:cNvSpPr txBox="1">
            <a:spLocks/>
          </p:cNvSpPr>
          <p:nvPr/>
        </p:nvSpPr>
        <p:spPr bwMode="auto">
          <a:xfrm>
            <a:off x="1702790" y="130259"/>
            <a:ext cx="8064500" cy="506413"/>
          </a:xfrm>
          <a:prstGeom prst="rect">
            <a:avLst/>
          </a:prstGeom>
          <a:noFill/>
          <a:ln w="9525">
            <a:noFill/>
            <a:miter lim="800000"/>
            <a:headEnd/>
            <a:tailEnd/>
          </a:ln>
          <a:effectLst/>
        </p:spPr>
        <p:txBody>
          <a:bodyPr lIns="0" tIns="0" rIns="0" bIns="0"/>
          <a:lstStyle/>
          <a:p>
            <a:pPr>
              <a:defRPr/>
            </a:pPr>
            <a:r>
              <a:rPr lang="en-US" sz="2000" b="1" kern="0" dirty="0">
                <a:solidFill>
                  <a:srgbClr val="0070C0"/>
                </a:solidFill>
                <a:latin typeface="+mj-lt"/>
                <a:ea typeface="+mj-ea"/>
                <a:cs typeface="+mj-cs"/>
              </a:rPr>
              <a:t>2.1. </a:t>
            </a:r>
            <a:r>
              <a:rPr lang="en-US" sz="2000" kern="0" dirty="0">
                <a:solidFill>
                  <a:srgbClr val="0070C0"/>
                </a:solidFill>
              </a:rPr>
              <a:t>Pas de </a:t>
            </a:r>
            <a:r>
              <a:rPr lang="en-US" sz="2000" kern="0" dirty="0" err="1">
                <a:solidFill>
                  <a:srgbClr val="0070C0"/>
                </a:solidFill>
              </a:rPr>
              <a:t>réaction</a:t>
            </a:r>
            <a:r>
              <a:rPr lang="en-US" sz="2000" kern="0" dirty="0">
                <a:solidFill>
                  <a:srgbClr val="0070C0"/>
                </a:solidFill>
              </a:rPr>
              <a:t> à </a:t>
            </a:r>
            <a:r>
              <a:rPr lang="en-US" sz="2000" kern="0" dirty="0" err="1">
                <a:solidFill>
                  <a:srgbClr val="0070C0"/>
                </a:solidFill>
              </a:rPr>
              <a:t>l’alarme</a:t>
            </a:r>
            <a:r>
              <a:rPr lang="en-US" sz="2000" kern="0" dirty="0">
                <a:solidFill>
                  <a:srgbClr val="0070C0"/>
                </a:solidFill>
              </a:rPr>
              <a:t> – </a:t>
            </a:r>
            <a:r>
              <a:rPr lang="en-US" sz="2000" kern="0" dirty="0" err="1">
                <a:solidFill>
                  <a:srgbClr val="0070C0"/>
                </a:solidFill>
              </a:rPr>
              <a:t>Travaux</a:t>
            </a:r>
            <a:r>
              <a:rPr lang="en-US" sz="2000" kern="0" dirty="0">
                <a:solidFill>
                  <a:srgbClr val="0070C0"/>
                </a:solidFill>
              </a:rPr>
              <a:t> non </a:t>
            </a:r>
            <a:r>
              <a:rPr lang="en-US" sz="2000" kern="0" dirty="0" err="1">
                <a:solidFill>
                  <a:srgbClr val="0070C0"/>
                </a:solidFill>
              </a:rPr>
              <a:t>arrêtés</a:t>
            </a:r>
            <a:endParaRPr lang="en-US" sz="2000" kern="0" dirty="0">
              <a:solidFill>
                <a:srgbClr val="0070C0"/>
              </a:solidFill>
            </a:endParaRPr>
          </a:p>
        </p:txBody>
      </p:sp>
      <p:sp>
        <p:nvSpPr>
          <p:cNvPr id="81" name="Rectangle 245"/>
          <p:cNvSpPr>
            <a:spLocks noChangeArrowheads="1"/>
          </p:cNvSpPr>
          <p:nvPr/>
        </p:nvSpPr>
        <p:spPr bwMode="auto">
          <a:xfrm>
            <a:off x="5502222" y="3400426"/>
            <a:ext cx="5327650" cy="503237"/>
          </a:xfrm>
          <a:prstGeom prst="roundRect">
            <a:avLst/>
          </a:prstGeom>
          <a:noFill/>
          <a:ln w="12700" cap="flat" cmpd="sng" algn="ctr">
            <a:solidFill>
              <a:srgbClr val="0070C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err="1">
                <a:latin typeface="+mn-lt"/>
              </a:rPr>
              <a:t>Concertation</a:t>
            </a:r>
            <a:r>
              <a:rPr lang="nl-BE" sz="1400" dirty="0">
                <a:latin typeface="+mn-lt"/>
              </a:rPr>
              <a:t> </a:t>
            </a:r>
            <a:r>
              <a:rPr lang="nl-BE" sz="1400" dirty="0" err="1">
                <a:latin typeface="+mn-lt"/>
              </a:rPr>
              <a:t>entre</a:t>
            </a:r>
            <a:r>
              <a:rPr lang="nl-BE" sz="1400" dirty="0">
                <a:latin typeface="+mn-lt"/>
              </a:rPr>
              <a:t> </a:t>
            </a:r>
            <a:r>
              <a:rPr lang="nl-BE" sz="1400" dirty="0" err="1">
                <a:latin typeface="+mn-lt"/>
              </a:rPr>
              <a:t>l’annonceur</a:t>
            </a:r>
            <a:r>
              <a:rPr lang="nl-BE" sz="1400" dirty="0">
                <a:latin typeface="+mn-lt"/>
              </a:rPr>
              <a:t> et les </a:t>
            </a:r>
            <a:r>
              <a:rPr lang="nl-BE" sz="1400" dirty="0" err="1">
                <a:latin typeface="+mn-lt"/>
              </a:rPr>
              <a:t>agents</a:t>
            </a:r>
            <a:r>
              <a:rPr lang="nl-BE" sz="1400" dirty="0">
                <a:latin typeface="+mn-lt"/>
              </a:rPr>
              <a:t> au sujet de </a:t>
            </a:r>
            <a:r>
              <a:rPr lang="nl-BE" sz="1400" dirty="0" err="1">
                <a:latin typeface="+mn-lt"/>
              </a:rPr>
              <a:t>ce</a:t>
            </a:r>
            <a:r>
              <a:rPr lang="nl-BE" sz="1400" dirty="0">
                <a:latin typeface="+mn-lt"/>
              </a:rPr>
              <a:t> </a:t>
            </a:r>
            <a:r>
              <a:rPr lang="nl-BE" sz="1400" dirty="0" err="1">
                <a:latin typeface="+mn-lt"/>
              </a:rPr>
              <a:t>qui</a:t>
            </a:r>
            <a:r>
              <a:rPr lang="nl-BE" sz="1400" dirty="0">
                <a:latin typeface="+mn-lt"/>
              </a:rPr>
              <a:t> </a:t>
            </a:r>
            <a:r>
              <a:rPr lang="nl-BE" sz="1400" dirty="0" err="1">
                <a:latin typeface="+mn-lt"/>
              </a:rPr>
              <a:t>s’est</a:t>
            </a:r>
            <a:r>
              <a:rPr lang="nl-BE" sz="1400" dirty="0">
                <a:latin typeface="+mn-lt"/>
              </a:rPr>
              <a:t> passé et </a:t>
            </a:r>
            <a:r>
              <a:rPr lang="nl-BE" sz="1400" dirty="0" err="1">
                <a:latin typeface="+mn-lt"/>
              </a:rPr>
              <a:t>détermination</a:t>
            </a:r>
            <a:r>
              <a:rPr lang="nl-BE" sz="1400" dirty="0">
                <a:latin typeface="+mn-lt"/>
              </a:rPr>
              <a:t> de la (des) </a:t>
            </a:r>
            <a:r>
              <a:rPr lang="nl-BE" sz="1400" dirty="0" err="1">
                <a:latin typeface="+mn-lt"/>
              </a:rPr>
              <a:t>cause</a:t>
            </a:r>
            <a:r>
              <a:rPr lang="nl-BE" sz="1400" dirty="0">
                <a:latin typeface="+mn-lt"/>
              </a:rPr>
              <a:t>(s) de </a:t>
            </a:r>
            <a:r>
              <a:rPr lang="nl-BE" sz="1400" dirty="0" err="1">
                <a:latin typeface="+mn-lt"/>
              </a:rPr>
              <a:t>l’incident</a:t>
            </a:r>
            <a:r>
              <a:rPr lang="nl-BE" sz="1400" dirty="0">
                <a:latin typeface="+mn-lt"/>
              </a:rPr>
              <a:t>.</a:t>
            </a:r>
          </a:p>
        </p:txBody>
      </p:sp>
      <p:grpSp>
        <p:nvGrpSpPr>
          <p:cNvPr id="82" name="Group 81"/>
          <p:cNvGrpSpPr/>
          <p:nvPr/>
        </p:nvGrpSpPr>
        <p:grpSpPr>
          <a:xfrm>
            <a:off x="1919536" y="2762988"/>
            <a:ext cx="3441508" cy="2046657"/>
            <a:chOff x="2118632" y="1145678"/>
            <a:chExt cx="5309936" cy="3319335"/>
          </a:xfrm>
        </p:grpSpPr>
        <p:pic>
          <p:nvPicPr>
            <p:cNvPr id="83" name="Picture 8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7732" y="2530350"/>
              <a:ext cx="634652" cy="938644"/>
            </a:xfrm>
            <a:prstGeom prst="rect">
              <a:avLst/>
            </a:prstGeom>
          </p:spPr>
        </p:pic>
        <p:pic>
          <p:nvPicPr>
            <p:cNvPr id="84" name="Picture 83"/>
            <p:cNvPicPr>
              <a:picLocks noChangeAspect="1"/>
            </p:cNvPicPr>
            <p:nvPr/>
          </p:nvPicPr>
          <p:blipFill>
            <a:blip r:embed="rId3"/>
            <a:stretch>
              <a:fillRect/>
            </a:stretch>
          </p:blipFill>
          <p:spPr>
            <a:xfrm>
              <a:off x="5897732" y="3579990"/>
              <a:ext cx="488744" cy="885023"/>
            </a:xfrm>
            <a:prstGeom prst="rect">
              <a:avLst/>
            </a:prstGeom>
            <a:pattFill prst="pct75">
              <a:fgClr>
                <a:srgbClr val="FFFF00"/>
              </a:fgClr>
              <a:bgClr>
                <a:srgbClr val="FFFF00"/>
              </a:bgClr>
            </a:pattFill>
          </p:spPr>
        </p:pic>
        <p:grpSp>
          <p:nvGrpSpPr>
            <p:cNvPr id="85" name="Group 84"/>
            <p:cNvGrpSpPr/>
            <p:nvPr/>
          </p:nvGrpSpPr>
          <p:grpSpPr>
            <a:xfrm>
              <a:off x="2118632" y="1474494"/>
              <a:ext cx="1691737" cy="598995"/>
              <a:chOff x="3659520" y="286624"/>
              <a:chExt cx="1930958" cy="666483"/>
            </a:xfrm>
          </p:grpSpPr>
          <p:sp>
            <p:nvSpPr>
              <p:cNvPr id="103" name="Rectangle 102"/>
              <p:cNvSpPr/>
              <p:nvPr/>
            </p:nvSpPr>
            <p:spPr>
              <a:xfrm>
                <a:off x="3798885" y="298332"/>
                <a:ext cx="1639361" cy="64306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04" name="TextBox 103"/>
              <p:cNvSpPr txBox="1"/>
              <p:nvPr/>
            </p:nvSpPr>
            <p:spPr>
              <a:xfrm>
                <a:off x="3659520" y="286624"/>
                <a:ext cx="1930958" cy="666483"/>
              </a:xfrm>
              <a:prstGeom prst="rect">
                <a:avLst/>
              </a:prstGeom>
              <a:noFill/>
            </p:spPr>
            <p:txBody>
              <a:bodyPr wrap="square" rtlCol="0">
                <a:spAutoFit/>
              </a:bodyPr>
              <a:lstStyle/>
              <a:p>
                <a:pPr algn="ctr"/>
                <a:r>
                  <a:rPr lang="en-GB" sz="900" b="1" dirty="0">
                    <a:solidFill>
                      <a:schemeClr val="bg1"/>
                    </a:solidFill>
                    <a:latin typeface="+mn-lt"/>
                  </a:rPr>
                  <a:t>ANNONCEUR</a:t>
                </a:r>
              </a:p>
              <a:p>
                <a:pPr algn="ctr"/>
                <a:r>
                  <a:rPr lang="en-GB" sz="900" b="1" dirty="0">
                    <a:solidFill>
                      <a:schemeClr val="bg1"/>
                    </a:solidFill>
                    <a:latin typeface="+mn-lt"/>
                  </a:rPr>
                  <a:t>ENTREPRENEUR</a:t>
                </a:r>
              </a:p>
            </p:txBody>
          </p:sp>
        </p:grpSp>
        <p:sp>
          <p:nvSpPr>
            <p:cNvPr id="86" name="Rectangular Callout 50"/>
            <p:cNvSpPr>
              <a:spLocks noChangeArrowheads="1"/>
            </p:cNvSpPr>
            <p:nvPr/>
          </p:nvSpPr>
          <p:spPr bwMode="auto">
            <a:xfrm>
              <a:off x="6590668" y="3737641"/>
              <a:ext cx="837900" cy="232079"/>
            </a:xfrm>
            <a:prstGeom prst="wedgeRectCallout">
              <a:avLst>
                <a:gd name="adj1" fmla="val -82061"/>
                <a:gd name="adj2" fmla="val -5784"/>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solidFill>
                    <a:schemeClr val="bg1"/>
                  </a:solidFill>
                </a:rPr>
                <a:t>NON OK</a:t>
              </a:r>
              <a:endParaRPr lang="nl-BE" altLang="en-US" sz="1000" b="1" dirty="0">
                <a:solidFill>
                  <a:schemeClr val="bg1"/>
                </a:solidFill>
              </a:endParaRPr>
            </a:p>
          </p:txBody>
        </p:sp>
        <p:sp>
          <p:nvSpPr>
            <p:cNvPr id="88" name="TextBox 87"/>
            <p:cNvSpPr txBox="1"/>
            <p:nvPr/>
          </p:nvSpPr>
          <p:spPr>
            <a:xfrm>
              <a:off x="3436095" y="1145678"/>
              <a:ext cx="1283912" cy="549078"/>
            </a:xfrm>
            <a:prstGeom prst="rect">
              <a:avLst/>
            </a:prstGeom>
            <a:noFill/>
          </p:spPr>
          <p:txBody>
            <a:bodyPr wrap="square" rtlCol="0">
              <a:spAutoFit/>
            </a:bodyPr>
            <a:lstStyle/>
            <a:p>
              <a:pPr algn="ctr"/>
              <a:r>
                <a:rPr lang="en-GB" sz="800" b="1" dirty="0"/>
                <a:t>Bonne </a:t>
              </a:r>
            </a:p>
            <a:p>
              <a:pPr algn="ctr"/>
              <a:r>
                <a:rPr lang="en-GB" sz="800" b="1" dirty="0"/>
                <a:t>Visibilité</a:t>
              </a:r>
            </a:p>
          </p:txBody>
        </p:sp>
        <p:sp>
          <p:nvSpPr>
            <p:cNvPr id="89" name="TextBox 88"/>
            <p:cNvSpPr txBox="1"/>
            <p:nvPr/>
          </p:nvSpPr>
          <p:spPr>
            <a:xfrm>
              <a:off x="3246294" y="3162213"/>
              <a:ext cx="1283912" cy="549078"/>
            </a:xfrm>
            <a:prstGeom prst="rect">
              <a:avLst/>
            </a:prstGeom>
            <a:noFill/>
          </p:spPr>
          <p:txBody>
            <a:bodyPr wrap="square" rtlCol="0">
              <a:spAutoFit/>
            </a:bodyPr>
            <a:lstStyle/>
            <a:p>
              <a:pPr algn="ctr"/>
              <a:r>
                <a:rPr lang="en-GB" sz="800" b="1" dirty="0"/>
                <a:t>Audition</a:t>
              </a:r>
            </a:p>
            <a:p>
              <a:pPr algn="ctr"/>
              <a:r>
                <a:rPr lang="en-GB" sz="800" b="1" dirty="0"/>
                <a:t>suffisante</a:t>
              </a:r>
            </a:p>
          </p:txBody>
        </p:sp>
        <p:pic>
          <p:nvPicPr>
            <p:cNvPr id="90" name="Picture 89" descr="D:\Documents And Settings\GQR7802\Local Settings\Temporary Internet Files\Content.IE5\HNYX0581\MC900441310[1].png"/>
            <p:cNvPicPr/>
            <p:nvPr/>
          </p:nvPicPr>
          <p:blipFill>
            <a:blip r:embed="rId4" cstate="print"/>
            <a:srcRect/>
            <a:stretch>
              <a:fillRect/>
            </a:stretch>
          </p:blipFill>
          <p:spPr bwMode="auto">
            <a:xfrm>
              <a:off x="4893866" y="1749162"/>
              <a:ext cx="246380" cy="246380"/>
            </a:xfrm>
            <a:prstGeom prst="rect">
              <a:avLst/>
            </a:prstGeom>
            <a:noFill/>
          </p:spPr>
        </p:pic>
        <p:pic>
          <p:nvPicPr>
            <p:cNvPr id="91" name="Picture 9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4045" y="1672483"/>
              <a:ext cx="1004861" cy="851055"/>
            </a:xfrm>
            <a:prstGeom prst="rect">
              <a:avLst/>
            </a:prstGeom>
          </p:spPr>
        </p:pic>
        <p:pic>
          <p:nvPicPr>
            <p:cNvPr id="92" name="Picture 9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5621" y="1323102"/>
              <a:ext cx="231879" cy="397196"/>
            </a:xfrm>
            <a:prstGeom prst="rect">
              <a:avLst/>
            </a:prstGeom>
          </p:spPr>
        </p:pic>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6172" y="1749162"/>
              <a:ext cx="231879" cy="397196"/>
            </a:xfrm>
            <a:prstGeom prst="rect">
              <a:avLst/>
            </a:prstGeom>
          </p:spPr>
        </p:pic>
        <p:cxnSp>
          <p:nvCxnSpPr>
            <p:cNvPr id="98" name="Straight Arrow Connector 97"/>
            <p:cNvCxnSpPr/>
            <p:nvPr/>
          </p:nvCxnSpPr>
          <p:spPr>
            <a:xfrm>
              <a:off x="3879931" y="2953287"/>
              <a:ext cx="1965150" cy="835541"/>
            </a:xfrm>
            <a:prstGeom prst="straightConnector1">
              <a:avLst/>
            </a:prstGeom>
            <a:ln w="19050">
              <a:gradFill>
                <a:gsLst>
                  <a:gs pos="48000">
                    <a:srgbClr val="92D050"/>
                  </a:gs>
                  <a:gs pos="72000">
                    <a:srgbClr val="FF0000"/>
                  </a:gs>
                </a:gsLst>
                <a:lin ang="5400000" scaled="1"/>
              </a:gradFill>
              <a:prstDash val="sysDash"/>
              <a:tailEnd type="none"/>
            </a:ln>
          </p:spPr>
          <p:style>
            <a:lnRef idx="1">
              <a:schemeClr val="accent1"/>
            </a:lnRef>
            <a:fillRef idx="0">
              <a:schemeClr val="accent1"/>
            </a:fillRef>
            <a:effectRef idx="0">
              <a:schemeClr val="accent1"/>
            </a:effectRef>
            <a:fontRef idx="minor">
              <a:schemeClr val="tx1"/>
            </a:fontRef>
          </p:style>
        </p:cxnSp>
        <p:grpSp>
          <p:nvGrpSpPr>
            <p:cNvPr id="99" name="Group 176"/>
            <p:cNvGrpSpPr>
              <a:grpSpLocks noChangeAspect="1"/>
            </p:cNvGrpSpPr>
            <p:nvPr/>
          </p:nvGrpSpPr>
          <p:grpSpPr bwMode="auto">
            <a:xfrm>
              <a:off x="4907564" y="3380865"/>
              <a:ext cx="162552" cy="107572"/>
              <a:chOff x="7956376" y="548680"/>
              <a:chExt cx="216024" cy="144016"/>
            </a:xfrm>
          </p:grpSpPr>
          <p:cxnSp>
            <p:nvCxnSpPr>
              <p:cNvPr id="101" name="Straight Connector 108"/>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02" name="Straight Connector 109"/>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pic>
          <p:nvPicPr>
            <p:cNvPr id="100" name="Picture 9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6294" y="2146358"/>
              <a:ext cx="427909" cy="1008140"/>
            </a:xfrm>
            <a:prstGeom prst="rect">
              <a:avLst/>
            </a:prstGeom>
          </p:spPr>
        </p:pic>
      </p:grpSp>
      <p:cxnSp>
        <p:nvCxnSpPr>
          <p:cNvPr id="152" name="Straight Arrow Connector 151"/>
          <p:cNvCxnSpPr/>
          <p:nvPr/>
        </p:nvCxnSpPr>
        <p:spPr>
          <a:xfrm flipV="1">
            <a:off x="3203308" y="3068120"/>
            <a:ext cx="1449714" cy="225433"/>
          </a:xfrm>
          <a:prstGeom prst="straightConnector1">
            <a:avLst/>
          </a:prstGeom>
          <a:ln w="19050">
            <a:solidFill>
              <a:srgbClr val="92D05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V="1">
            <a:off x="3006668" y="3328867"/>
            <a:ext cx="1449714" cy="225433"/>
          </a:xfrm>
          <a:prstGeom prst="straightConnector1">
            <a:avLst/>
          </a:prstGeom>
          <a:ln w="19050">
            <a:solidFill>
              <a:srgbClr val="92D05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endCxn id="83" idx="1"/>
          </p:cNvCxnSpPr>
          <p:nvPr/>
        </p:nvCxnSpPr>
        <p:spPr>
          <a:xfrm>
            <a:off x="3021938" y="3727667"/>
            <a:ext cx="1346931" cy="178469"/>
          </a:xfrm>
          <a:prstGeom prst="straightConnector1">
            <a:avLst/>
          </a:prstGeom>
          <a:ln w="19050">
            <a:solidFill>
              <a:srgbClr val="92D050"/>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162" name="Picture 161" descr="D:\Documents And Settings\GQR7802\Local Settings\Temporary Internet Files\Content.IE5\HNYX0581\MC900441310[1].png"/>
          <p:cNvPicPr/>
          <p:nvPr/>
        </p:nvPicPr>
        <p:blipFill>
          <a:blip r:embed="rId4" cstate="print"/>
          <a:srcRect/>
          <a:stretch>
            <a:fillRect/>
          </a:stretch>
        </p:blipFill>
        <p:spPr bwMode="auto">
          <a:xfrm>
            <a:off x="3683541" y="3362413"/>
            <a:ext cx="159685" cy="151915"/>
          </a:xfrm>
          <a:prstGeom prst="rect">
            <a:avLst/>
          </a:prstGeom>
          <a:noFill/>
        </p:spPr>
      </p:pic>
      <p:pic>
        <p:nvPicPr>
          <p:cNvPr id="163" name="Picture 162" descr="D:\Documents And Settings\GQR7802\Local Settings\Temporary Internet Files\Content.IE5\HNYX0581\MC900441310[1].png"/>
          <p:cNvPicPr/>
          <p:nvPr/>
        </p:nvPicPr>
        <p:blipFill>
          <a:blip r:embed="rId4" cstate="print"/>
          <a:srcRect/>
          <a:stretch>
            <a:fillRect/>
          </a:stretch>
        </p:blipFill>
        <p:spPr bwMode="auto">
          <a:xfrm>
            <a:off x="3669985" y="3743783"/>
            <a:ext cx="159685" cy="151915"/>
          </a:xfrm>
          <a:prstGeom prst="rect">
            <a:avLst/>
          </a:prstGeom>
          <a:noFill/>
        </p:spPr>
      </p:pic>
    </p:spTree>
    <p:extLst>
      <p:ext uri="{BB962C8B-B14F-4D97-AF65-F5344CB8AC3E}">
        <p14:creationId xmlns:p14="http://schemas.microsoft.com/office/powerpoint/2010/main" val="16156297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34448" y="932409"/>
            <a:ext cx="701675" cy="1582810"/>
            <a:chOff x="1753537" y="1010098"/>
            <a:chExt cx="701675" cy="1582810"/>
          </a:xfrm>
        </p:grpSpPr>
        <p:cxnSp>
          <p:nvCxnSpPr>
            <p:cNvPr id="19" name="Straight Arrow Connector 135"/>
            <p:cNvCxnSpPr>
              <a:cxnSpLocks noChangeShapeType="1"/>
            </p:cNvCxnSpPr>
            <p:nvPr/>
          </p:nvCxnSpPr>
          <p:spPr bwMode="auto">
            <a:xfrm flipH="1">
              <a:off x="2085944" y="2087536"/>
              <a:ext cx="1" cy="505372"/>
            </a:xfrm>
            <a:prstGeom prst="straightConnector1">
              <a:avLst/>
            </a:prstGeom>
            <a:noFill/>
            <a:ln w="12700" algn="ctr">
              <a:solidFill>
                <a:schemeClr val="accent1"/>
              </a:solidFill>
              <a:prstDash val="dash"/>
              <a:round/>
              <a:headEnd/>
              <a:tailEnd type="none" w="med" len="med"/>
            </a:ln>
          </p:spPr>
        </p:cxnSp>
        <p:cxnSp>
          <p:nvCxnSpPr>
            <p:cNvPr id="33" name="Straight Connector 32"/>
            <p:cNvCxnSpPr/>
            <p:nvPr/>
          </p:nvCxnSpPr>
          <p:spPr bwMode="auto">
            <a:xfrm>
              <a:off x="2088398" y="129733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36" name="Straight Connector 35"/>
            <p:cNvCxnSpPr/>
            <p:nvPr/>
          </p:nvCxnSpPr>
          <p:spPr bwMode="auto">
            <a:xfrm>
              <a:off x="2085946" y="198752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28" name="Rounded Rectangle 122"/>
            <p:cNvSpPr>
              <a:spLocks noChangeArrowheads="1"/>
            </p:cNvSpPr>
            <p:nvPr/>
          </p:nvSpPr>
          <p:spPr bwMode="auto">
            <a:xfrm>
              <a:off x="1753537" y="1554139"/>
              <a:ext cx="701675" cy="433387"/>
            </a:xfrm>
            <a:prstGeom prst="roundRect">
              <a:avLst>
                <a:gd name="adj" fmla="val 16667"/>
              </a:avLst>
            </a:prstGeom>
            <a:solidFill>
              <a:schemeClr val="bg1"/>
            </a:solidFill>
            <a:ln w="31750" algn="ctr">
              <a:solidFill>
                <a:schemeClr val="accent1"/>
              </a:solidFill>
              <a:round/>
              <a:headEnd/>
              <a:tailEnd/>
            </a:ln>
          </p:spPr>
          <p:txBody>
            <a:bodyPr lIns="0" tIns="0" rIns="0" bIns="0" anchor="ctr"/>
            <a:lstStyle/>
            <a:p>
              <a:pPr algn="ctr"/>
              <a:r>
                <a:rPr lang="en-US" sz="700" dirty="0">
                  <a:latin typeface="Arial" panose="020B0604020202020204" pitchFamily="34" charset="0"/>
                  <a:cs typeface="Arial" panose="020B0604020202020204" pitchFamily="34" charset="0"/>
                </a:rPr>
                <a:t>Information</a:t>
              </a:r>
            </a:p>
            <a:p>
              <a:pPr algn="ctr"/>
              <a:r>
                <a:rPr lang="en-US" sz="700" dirty="0">
                  <a:latin typeface="Arial" panose="020B0604020202020204" pitchFamily="34" charset="0"/>
                  <a:cs typeface="Arial" panose="020B0604020202020204" pitchFamily="34" charset="0"/>
                </a:rPr>
                <a:t>vers </a:t>
              </a:r>
            </a:p>
            <a:p>
              <a:pPr algn="ctr"/>
              <a:r>
                <a:rPr lang="en-US" sz="700" dirty="0">
                  <a:latin typeface="Arial" panose="020B0604020202020204" pitchFamily="34" charset="0"/>
                  <a:cs typeface="Arial" panose="020B0604020202020204" pitchFamily="34" charset="0"/>
                </a:rPr>
                <a:t>le RS et/</a:t>
              </a:r>
              <a:r>
                <a:rPr lang="en-US" sz="700" dirty="0" err="1">
                  <a:latin typeface="Arial" panose="020B0604020202020204" pitchFamily="34" charset="0"/>
                  <a:cs typeface="Arial" panose="020B0604020202020204" pitchFamily="34" charset="0"/>
                </a:rPr>
                <a:t>ou</a:t>
              </a:r>
              <a:r>
                <a:rPr lang="en-US" sz="700" dirty="0">
                  <a:latin typeface="Arial" panose="020B0604020202020204" pitchFamily="34" charset="0"/>
                  <a:cs typeface="Arial" panose="020B0604020202020204" pitchFamily="34" charset="0"/>
                </a:rPr>
                <a:t> la LH</a:t>
              </a:r>
            </a:p>
          </p:txBody>
        </p:sp>
        <p:cxnSp>
          <p:nvCxnSpPr>
            <p:cNvPr id="29" name="Straight Arrow Connector 135"/>
            <p:cNvCxnSpPr>
              <a:cxnSpLocks noChangeShapeType="1"/>
            </p:cNvCxnSpPr>
            <p:nvPr/>
          </p:nvCxnSpPr>
          <p:spPr bwMode="auto">
            <a:xfrm>
              <a:off x="2086130" y="1010098"/>
              <a:ext cx="4770" cy="416433"/>
            </a:xfrm>
            <a:prstGeom prst="straightConnector1">
              <a:avLst/>
            </a:prstGeom>
            <a:noFill/>
            <a:ln w="12700" algn="ctr">
              <a:solidFill>
                <a:schemeClr val="accent1"/>
              </a:solidFill>
              <a:prstDash val="dash"/>
              <a:round/>
              <a:headEnd/>
              <a:tailEnd type="none" w="med" len="med"/>
            </a:ln>
          </p:spPr>
        </p:cxnSp>
      </p:grpSp>
      <p:sp>
        <p:nvSpPr>
          <p:cNvPr id="30" name="Rectangle 245"/>
          <p:cNvSpPr>
            <a:spLocks noChangeArrowheads="1"/>
          </p:cNvSpPr>
          <p:nvPr/>
        </p:nvSpPr>
        <p:spPr bwMode="auto">
          <a:xfrm>
            <a:off x="7915554" y="647586"/>
            <a:ext cx="3384376" cy="2471322"/>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en-US" sz="1400" dirty="0">
                <a:latin typeface="+mn-lt"/>
              </a:rPr>
              <a:t>Les agents </a:t>
            </a:r>
            <a:r>
              <a:rPr lang="en-US" sz="1400" dirty="0" err="1">
                <a:latin typeface="+mn-lt"/>
              </a:rPr>
              <a:t>doivent</a:t>
            </a:r>
            <a:r>
              <a:rPr lang="en-US" sz="1400" dirty="0">
                <a:latin typeface="+mn-lt"/>
              </a:rPr>
              <a:t> informer </a:t>
            </a:r>
            <a:r>
              <a:rPr lang="en-US" sz="1400" dirty="0" err="1">
                <a:latin typeface="+mn-lt"/>
              </a:rPr>
              <a:t>immédiatement</a:t>
            </a:r>
            <a:r>
              <a:rPr lang="en-US" sz="1400" dirty="0">
                <a:latin typeface="+mn-lt"/>
              </a:rPr>
              <a:t> </a:t>
            </a:r>
            <a:r>
              <a:rPr lang="en-US" sz="1400" dirty="0" err="1">
                <a:latin typeface="+mn-lt"/>
              </a:rPr>
              <a:t>leur</a:t>
            </a:r>
            <a:r>
              <a:rPr lang="en-US" sz="1400" dirty="0">
                <a:latin typeface="+mn-lt"/>
              </a:rPr>
              <a:t> RS et/</a:t>
            </a:r>
            <a:r>
              <a:rPr lang="en-US" sz="1400" dirty="0" err="1">
                <a:latin typeface="+mn-lt"/>
              </a:rPr>
              <a:t>ou</a:t>
            </a:r>
            <a:r>
              <a:rPr lang="en-US" sz="1400" dirty="0">
                <a:latin typeface="+mn-lt"/>
              </a:rPr>
              <a:t> </a:t>
            </a:r>
            <a:r>
              <a:rPr lang="en-US" sz="1400" dirty="0" err="1">
                <a:latin typeface="+mn-lt"/>
              </a:rPr>
              <a:t>leur</a:t>
            </a:r>
            <a:r>
              <a:rPr lang="en-US" sz="1400" dirty="0">
                <a:latin typeface="+mn-lt"/>
              </a:rPr>
              <a:t> </a:t>
            </a:r>
            <a:r>
              <a:rPr lang="en-US" sz="1400" dirty="0" err="1">
                <a:latin typeface="+mn-lt"/>
              </a:rPr>
              <a:t>ligne</a:t>
            </a:r>
            <a:r>
              <a:rPr lang="en-US" sz="1400" dirty="0">
                <a:latin typeface="+mn-lt"/>
              </a:rPr>
              <a:t> </a:t>
            </a:r>
            <a:r>
              <a:rPr lang="en-US" sz="1400" dirty="0" err="1">
                <a:latin typeface="+mn-lt"/>
              </a:rPr>
              <a:t>hiérarchique</a:t>
            </a:r>
            <a:r>
              <a:rPr lang="en-US" sz="1400" dirty="0">
                <a:latin typeface="+mn-lt"/>
              </a:rPr>
              <a:t> à propos de </a:t>
            </a:r>
            <a:r>
              <a:rPr lang="en-US" sz="1400" dirty="0" err="1">
                <a:latin typeface="+mn-lt"/>
              </a:rPr>
              <a:t>l’incident</a:t>
            </a:r>
            <a:r>
              <a:rPr lang="en-US" sz="1400" dirty="0">
                <a:latin typeface="+mn-lt"/>
              </a:rPr>
              <a:t> et de </a:t>
            </a:r>
            <a:r>
              <a:rPr lang="en-US" sz="1400" dirty="0" err="1">
                <a:latin typeface="+mn-lt"/>
              </a:rPr>
              <a:t>ses</a:t>
            </a:r>
            <a:r>
              <a:rPr lang="en-US" sz="1400" dirty="0">
                <a:latin typeface="+mn-lt"/>
              </a:rPr>
              <a:t> </a:t>
            </a:r>
            <a:r>
              <a:rPr lang="en-US" sz="1400" dirty="0" err="1">
                <a:latin typeface="+mn-lt"/>
              </a:rPr>
              <a:t>éventuelles</a:t>
            </a:r>
            <a:r>
              <a:rPr lang="en-US" sz="1400" dirty="0">
                <a:latin typeface="+mn-lt"/>
              </a:rPr>
              <a:t> causes.</a:t>
            </a:r>
          </a:p>
          <a:p>
            <a:pPr algn="just"/>
            <a:endParaRPr lang="en-US" sz="1400" dirty="0">
              <a:latin typeface="+mn-lt"/>
            </a:endParaRPr>
          </a:p>
          <a:p>
            <a:pPr algn="just"/>
            <a:r>
              <a:rPr lang="en-US" sz="1400" dirty="0" err="1">
                <a:latin typeface="+mn-lt"/>
              </a:rPr>
              <a:t>Afin</a:t>
            </a:r>
            <a:r>
              <a:rPr lang="en-US" sz="1400" dirty="0">
                <a:latin typeface="+mn-lt"/>
              </a:rPr>
              <a:t> de </a:t>
            </a:r>
            <a:r>
              <a:rPr lang="en-US" sz="1400" dirty="0" err="1">
                <a:latin typeface="+mn-lt"/>
              </a:rPr>
              <a:t>s’assurer</a:t>
            </a:r>
            <a:r>
              <a:rPr lang="en-US" sz="1400" dirty="0">
                <a:latin typeface="+mn-lt"/>
              </a:rPr>
              <a:t> que </a:t>
            </a:r>
            <a:r>
              <a:rPr lang="en-US" sz="1400" dirty="0" err="1">
                <a:latin typeface="+mn-lt"/>
              </a:rPr>
              <a:t>cette</a:t>
            </a:r>
            <a:r>
              <a:rPr lang="en-US" sz="1400" dirty="0">
                <a:latin typeface="+mn-lt"/>
              </a:rPr>
              <a:t> </a:t>
            </a:r>
            <a:r>
              <a:rPr lang="en-US" sz="1400" dirty="0" err="1">
                <a:latin typeface="+mn-lt"/>
              </a:rPr>
              <a:t>procédure</a:t>
            </a:r>
            <a:r>
              <a:rPr lang="en-US" sz="1400" dirty="0">
                <a:latin typeface="+mn-lt"/>
              </a:rPr>
              <a:t> </a:t>
            </a:r>
            <a:r>
              <a:rPr lang="en-US" sz="1400" dirty="0" err="1">
                <a:latin typeface="+mn-lt"/>
              </a:rPr>
              <a:t>soit</a:t>
            </a:r>
            <a:r>
              <a:rPr lang="en-US" sz="1400" dirty="0">
                <a:latin typeface="+mn-lt"/>
              </a:rPr>
              <a:t> </a:t>
            </a:r>
            <a:r>
              <a:rPr lang="en-US" sz="1400" dirty="0" err="1">
                <a:latin typeface="+mn-lt"/>
              </a:rPr>
              <a:t>suivie</a:t>
            </a:r>
            <a:r>
              <a:rPr lang="en-US" sz="1400" dirty="0">
                <a:latin typeface="+mn-lt"/>
              </a:rPr>
              <a:t>, le RS Entrepreneur </a:t>
            </a:r>
            <a:r>
              <a:rPr lang="en-US" sz="1400" dirty="0" err="1">
                <a:latin typeface="+mn-lt"/>
              </a:rPr>
              <a:t>doit</a:t>
            </a:r>
            <a:r>
              <a:rPr lang="en-US" sz="1400" dirty="0">
                <a:latin typeface="+mn-lt"/>
              </a:rPr>
              <a:t> </a:t>
            </a:r>
            <a:r>
              <a:rPr lang="en-US" sz="1400" dirty="0" err="1">
                <a:latin typeface="+mn-lt"/>
              </a:rPr>
              <a:t>veiller</a:t>
            </a:r>
            <a:r>
              <a:rPr lang="en-US" sz="1400" dirty="0">
                <a:latin typeface="+mn-lt"/>
              </a:rPr>
              <a:t> à </a:t>
            </a:r>
            <a:r>
              <a:rPr lang="en-US" sz="1400" dirty="0" err="1">
                <a:latin typeface="+mn-lt"/>
              </a:rPr>
              <a:t>rappeler</a:t>
            </a:r>
            <a:r>
              <a:rPr lang="en-US" sz="1400" dirty="0">
                <a:latin typeface="+mn-lt"/>
              </a:rPr>
              <a:t> </a:t>
            </a:r>
            <a:r>
              <a:rPr lang="en-US" sz="1400" dirty="0" err="1">
                <a:latin typeface="+mn-lt"/>
              </a:rPr>
              <a:t>lors</a:t>
            </a:r>
            <a:r>
              <a:rPr lang="en-US" sz="1400" dirty="0">
                <a:latin typeface="+mn-lt"/>
              </a:rPr>
              <a:t> du briefing que les procedures internes </a:t>
            </a:r>
            <a:r>
              <a:rPr lang="en-US" sz="1400" dirty="0" err="1">
                <a:latin typeface="+mn-lt"/>
              </a:rPr>
              <a:t>doivent</a:t>
            </a:r>
            <a:r>
              <a:rPr lang="en-US" sz="1400" dirty="0">
                <a:latin typeface="+mn-lt"/>
              </a:rPr>
              <a:t> </a:t>
            </a:r>
            <a:r>
              <a:rPr lang="en-US" sz="1400" dirty="0" err="1">
                <a:latin typeface="+mn-lt"/>
              </a:rPr>
              <a:t>être</a:t>
            </a:r>
            <a:r>
              <a:rPr lang="en-US" sz="1400" dirty="0">
                <a:latin typeface="+mn-lt"/>
              </a:rPr>
              <a:t> </a:t>
            </a:r>
            <a:r>
              <a:rPr lang="en-US" sz="1400" dirty="0" err="1">
                <a:latin typeface="+mn-lt"/>
              </a:rPr>
              <a:t>strictement</a:t>
            </a:r>
            <a:r>
              <a:rPr lang="en-US" sz="1400" dirty="0">
                <a:latin typeface="+mn-lt"/>
              </a:rPr>
              <a:t> </a:t>
            </a:r>
            <a:r>
              <a:rPr lang="en-US" sz="1400" dirty="0" err="1">
                <a:latin typeface="+mn-lt"/>
              </a:rPr>
              <a:t>appliquées</a:t>
            </a:r>
            <a:r>
              <a:rPr lang="en-US" sz="1400" dirty="0">
                <a:latin typeface="+mn-lt"/>
              </a:rPr>
              <a:t> </a:t>
            </a:r>
            <a:r>
              <a:rPr lang="en-US" sz="1400" dirty="0" err="1">
                <a:latin typeface="+mn-lt"/>
              </a:rPr>
              <a:t>en</a:t>
            </a:r>
            <a:r>
              <a:rPr lang="en-US" sz="1400" dirty="0">
                <a:latin typeface="+mn-lt"/>
              </a:rPr>
              <a:t> </a:t>
            </a:r>
            <a:r>
              <a:rPr lang="en-US" sz="1400" dirty="0" err="1">
                <a:latin typeface="+mn-lt"/>
              </a:rPr>
              <a:t>cas</a:t>
            </a:r>
            <a:r>
              <a:rPr lang="en-US" sz="1400" dirty="0">
                <a:latin typeface="+mn-lt"/>
              </a:rPr>
              <a:t> de </a:t>
            </a:r>
            <a:r>
              <a:rPr lang="en-US" sz="1400" dirty="0" err="1">
                <a:latin typeface="+mn-lt"/>
              </a:rPr>
              <a:t>circonstances</a:t>
            </a:r>
            <a:r>
              <a:rPr lang="en-US" sz="1400" dirty="0">
                <a:latin typeface="+mn-lt"/>
              </a:rPr>
              <a:t> </a:t>
            </a:r>
            <a:r>
              <a:rPr lang="en-US" sz="1400" dirty="0" err="1">
                <a:latin typeface="+mn-lt"/>
              </a:rPr>
              <a:t>dégradées</a:t>
            </a:r>
            <a:r>
              <a:rPr lang="en-US" sz="1400" dirty="0">
                <a:latin typeface="+mn-lt"/>
              </a:rPr>
              <a:t>. </a:t>
            </a:r>
            <a:endParaRPr lang="nl-BE" sz="1400" dirty="0">
              <a:latin typeface="+mn-lt"/>
            </a:endParaRPr>
          </a:p>
        </p:txBody>
      </p:sp>
      <p:sp>
        <p:nvSpPr>
          <p:cNvPr id="31" name="Rectangle 245"/>
          <p:cNvSpPr>
            <a:spLocks noChangeArrowheads="1"/>
          </p:cNvSpPr>
          <p:nvPr/>
        </p:nvSpPr>
        <p:spPr bwMode="auto">
          <a:xfrm>
            <a:off x="1879584" y="3549678"/>
            <a:ext cx="3168352" cy="1656184"/>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a:latin typeface="+mn-lt"/>
              </a:rPr>
              <a:t>La </a:t>
            </a:r>
            <a:r>
              <a:rPr lang="nl-BE" sz="1400" dirty="0" err="1">
                <a:latin typeface="+mn-lt"/>
              </a:rPr>
              <a:t>décision</a:t>
            </a:r>
            <a:r>
              <a:rPr lang="nl-BE" sz="1400" dirty="0">
                <a:latin typeface="+mn-lt"/>
              </a:rPr>
              <a:t> de </a:t>
            </a:r>
            <a:r>
              <a:rPr lang="nl-BE" sz="1400" dirty="0" err="1">
                <a:latin typeface="+mn-lt"/>
              </a:rPr>
              <a:t>reprendre</a:t>
            </a:r>
            <a:r>
              <a:rPr lang="nl-BE" sz="1400" dirty="0">
                <a:latin typeface="+mn-lt"/>
              </a:rPr>
              <a:t> les </a:t>
            </a:r>
            <a:r>
              <a:rPr lang="nl-BE" sz="1400" dirty="0" err="1">
                <a:latin typeface="+mn-lt"/>
              </a:rPr>
              <a:t>travaux</a:t>
            </a:r>
            <a:r>
              <a:rPr lang="nl-BE" sz="1400" dirty="0">
                <a:latin typeface="+mn-lt"/>
              </a:rPr>
              <a:t> </a:t>
            </a:r>
            <a:r>
              <a:rPr lang="nl-BE" sz="1400" dirty="0" err="1">
                <a:latin typeface="+mn-lt"/>
              </a:rPr>
              <a:t>n’appartient</a:t>
            </a:r>
            <a:r>
              <a:rPr lang="nl-BE" sz="1400" dirty="0">
                <a:latin typeface="+mn-lt"/>
              </a:rPr>
              <a:t> PAS à </a:t>
            </a:r>
            <a:r>
              <a:rPr lang="nl-BE" sz="1400" dirty="0" err="1">
                <a:latin typeface="+mn-lt"/>
              </a:rPr>
              <a:t>l’annonceur</a:t>
            </a:r>
            <a:r>
              <a:rPr lang="nl-BE" sz="1400" dirty="0">
                <a:latin typeface="+mn-lt"/>
              </a:rPr>
              <a:t> </a:t>
            </a:r>
            <a:r>
              <a:rPr lang="nl-BE" sz="1400" dirty="0" err="1">
                <a:latin typeface="+mn-lt"/>
              </a:rPr>
              <a:t>ou</a:t>
            </a:r>
            <a:r>
              <a:rPr lang="nl-BE" sz="1400" dirty="0">
                <a:latin typeface="+mn-lt"/>
              </a:rPr>
              <a:t> </a:t>
            </a:r>
            <a:r>
              <a:rPr lang="nl-BE" sz="1400" dirty="0" err="1">
                <a:latin typeface="+mn-lt"/>
              </a:rPr>
              <a:t>aux</a:t>
            </a:r>
            <a:r>
              <a:rPr lang="nl-BE" sz="1400" dirty="0">
                <a:latin typeface="+mn-lt"/>
              </a:rPr>
              <a:t> </a:t>
            </a:r>
            <a:r>
              <a:rPr lang="nl-BE" sz="1400" dirty="0" err="1">
                <a:latin typeface="+mn-lt"/>
              </a:rPr>
              <a:t>agents</a:t>
            </a:r>
            <a:r>
              <a:rPr lang="nl-BE" sz="1400" dirty="0">
                <a:latin typeface="+mn-lt"/>
              </a:rPr>
              <a:t>.</a:t>
            </a:r>
          </a:p>
          <a:p>
            <a:pPr algn="just"/>
            <a:endParaRPr lang="nl-BE" sz="1400" dirty="0">
              <a:latin typeface="+mn-lt"/>
            </a:endParaRPr>
          </a:p>
          <a:p>
            <a:pPr algn="just"/>
            <a:r>
              <a:rPr lang="nl-BE" sz="1400" dirty="0" err="1">
                <a:latin typeface="+mn-lt"/>
              </a:rPr>
              <a:t>Ils</a:t>
            </a:r>
            <a:r>
              <a:rPr lang="nl-BE" sz="1400" dirty="0">
                <a:latin typeface="+mn-lt"/>
              </a:rPr>
              <a:t> </a:t>
            </a:r>
            <a:r>
              <a:rPr lang="nl-BE" sz="1400" dirty="0" err="1">
                <a:latin typeface="+mn-lt"/>
              </a:rPr>
              <a:t>doivent</a:t>
            </a:r>
            <a:r>
              <a:rPr lang="nl-BE" sz="1400" dirty="0">
                <a:latin typeface="+mn-lt"/>
              </a:rPr>
              <a:t> </a:t>
            </a:r>
            <a:r>
              <a:rPr lang="nl-BE" sz="1400" dirty="0" err="1">
                <a:latin typeface="+mn-lt"/>
              </a:rPr>
              <a:t>attendre</a:t>
            </a:r>
            <a:r>
              <a:rPr lang="nl-BE" sz="1400" dirty="0">
                <a:latin typeface="+mn-lt"/>
              </a:rPr>
              <a:t> les </a:t>
            </a:r>
            <a:r>
              <a:rPr lang="nl-BE" sz="1400" dirty="0" err="1">
                <a:latin typeface="+mn-lt"/>
              </a:rPr>
              <a:t>instructions</a:t>
            </a:r>
            <a:r>
              <a:rPr lang="nl-BE" sz="1400" dirty="0">
                <a:latin typeface="+mn-lt"/>
              </a:rPr>
              <a:t> de leur </a:t>
            </a:r>
            <a:r>
              <a:rPr lang="nl-BE" sz="1400" dirty="0" err="1">
                <a:latin typeface="+mn-lt"/>
              </a:rPr>
              <a:t>ligne</a:t>
            </a:r>
            <a:r>
              <a:rPr lang="nl-BE" sz="1400" dirty="0">
                <a:latin typeface="+mn-lt"/>
              </a:rPr>
              <a:t> </a:t>
            </a:r>
            <a:r>
              <a:rPr lang="nl-BE" sz="1400" dirty="0" err="1">
                <a:latin typeface="+mn-lt"/>
              </a:rPr>
              <a:t>hiérarchique</a:t>
            </a:r>
            <a:r>
              <a:rPr lang="nl-BE" sz="1400" dirty="0">
                <a:latin typeface="+mn-lt"/>
              </a:rPr>
              <a:t> </a:t>
            </a:r>
            <a:r>
              <a:rPr lang="nl-BE" sz="1400" dirty="0" err="1">
                <a:latin typeface="+mn-lt"/>
              </a:rPr>
              <a:t>conformément</a:t>
            </a:r>
            <a:r>
              <a:rPr lang="nl-BE" sz="1400" dirty="0">
                <a:latin typeface="+mn-lt"/>
              </a:rPr>
              <a:t> </a:t>
            </a:r>
            <a:r>
              <a:rPr lang="nl-BE" sz="1400" dirty="0" err="1">
                <a:latin typeface="+mn-lt"/>
              </a:rPr>
              <a:t>aux</a:t>
            </a:r>
            <a:r>
              <a:rPr lang="nl-BE" sz="1400" dirty="0">
                <a:latin typeface="+mn-lt"/>
              </a:rPr>
              <a:t> procédures </a:t>
            </a:r>
            <a:r>
              <a:rPr lang="nl-BE" sz="1400" dirty="0" err="1">
                <a:latin typeface="+mn-lt"/>
              </a:rPr>
              <a:t>internes</a:t>
            </a:r>
            <a:r>
              <a:rPr lang="nl-BE" sz="1400" dirty="0">
                <a:latin typeface="+mn-lt"/>
              </a:rPr>
              <a:t>. </a:t>
            </a:r>
          </a:p>
        </p:txBody>
      </p:sp>
      <p:pic>
        <p:nvPicPr>
          <p:cNvPr id="32"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97729" y="3549678"/>
            <a:ext cx="407378" cy="550811"/>
          </a:xfrm>
          <a:prstGeom prst="rect">
            <a:avLst/>
          </a:prstGeom>
          <a:noFill/>
          <a:ln w="9525">
            <a:noFill/>
            <a:miter lim="800000"/>
            <a:headEnd/>
            <a:tailEnd/>
          </a:ln>
        </p:spPr>
      </p:pic>
      <p:sp>
        <p:nvSpPr>
          <p:cNvPr id="16" name="Text Placeholder 1"/>
          <p:cNvSpPr>
            <a:spLocks noGrp="1"/>
          </p:cNvSpPr>
          <p:nvPr>
            <p:ph type="body" sz="quarter" idx="18"/>
          </p:nvPr>
        </p:nvSpPr>
        <p:spPr>
          <a:xfrm>
            <a:off x="9912424" y="169422"/>
            <a:ext cx="1912823" cy="360363"/>
          </a:xfrm>
        </p:spPr>
        <p:txBody>
          <a:bodyPr/>
          <a:lstStyle/>
          <a:p>
            <a:r>
              <a:rPr lang="en-GB" dirty="0"/>
              <a:t>2. Incidents </a:t>
            </a:r>
          </a:p>
          <a:p>
            <a:r>
              <a:rPr lang="en-GB" dirty="0"/>
              <a:t>2.1 Pas de </a:t>
            </a:r>
            <a:r>
              <a:rPr lang="en-GB" dirty="0" err="1"/>
              <a:t>libération</a:t>
            </a:r>
            <a:r>
              <a:rPr lang="en-GB" dirty="0"/>
              <a:t> de la </a:t>
            </a:r>
            <a:r>
              <a:rPr lang="en-GB" dirty="0" err="1"/>
              <a:t>voie</a:t>
            </a:r>
            <a:endParaRPr lang="en-GB" dirty="0"/>
          </a:p>
        </p:txBody>
      </p:sp>
      <p:grpSp>
        <p:nvGrpSpPr>
          <p:cNvPr id="27" name="Group 26"/>
          <p:cNvGrpSpPr/>
          <p:nvPr/>
        </p:nvGrpSpPr>
        <p:grpSpPr>
          <a:xfrm>
            <a:off x="4410415" y="854196"/>
            <a:ext cx="3208365" cy="1848319"/>
            <a:chOff x="5375275" y="3573463"/>
            <a:chExt cx="3957923" cy="2340185"/>
          </a:xfrm>
        </p:grpSpPr>
        <p:sp>
          <p:nvSpPr>
            <p:cNvPr id="34" name="Ovale toelichting 9"/>
            <p:cNvSpPr>
              <a:spLocks noChangeArrowheads="1"/>
            </p:cNvSpPr>
            <p:nvPr/>
          </p:nvSpPr>
          <p:spPr bwMode="auto">
            <a:xfrm>
              <a:off x="5912621" y="4006027"/>
              <a:ext cx="1152525" cy="720725"/>
            </a:xfrm>
            <a:prstGeom prst="wedgeEllipseCallout">
              <a:avLst>
                <a:gd name="adj1" fmla="val -61616"/>
                <a:gd name="adj2" fmla="val 43634"/>
              </a:avLst>
            </a:prstGeom>
            <a:solidFill>
              <a:schemeClr val="bg1"/>
            </a:solidFill>
            <a:ln w="31750" algn="ctr">
              <a:solidFill>
                <a:srgbClr val="B2B2B2"/>
              </a:solidFill>
              <a:round/>
              <a:headEnd/>
              <a:tailEnd/>
            </a:ln>
          </p:spPr>
          <p:txBody>
            <a:bodyPr wrap="none" anchor="ctr"/>
            <a:lstStyle/>
            <a:p>
              <a:pPr algn="ctr"/>
              <a:endParaRPr lang="nl-BE"/>
            </a:p>
          </p:txBody>
        </p:sp>
        <p:sp>
          <p:nvSpPr>
            <p:cNvPr id="35" name="Ovale toelichting 7"/>
            <p:cNvSpPr/>
            <p:nvPr/>
          </p:nvSpPr>
          <p:spPr bwMode="auto">
            <a:xfrm>
              <a:off x="6743700" y="3716338"/>
              <a:ext cx="1079500" cy="431800"/>
            </a:xfrm>
            <a:prstGeom prst="wedgeEllipseCallout">
              <a:avLst>
                <a:gd name="adj1" fmla="val 7386"/>
                <a:gd name="adj2" fmla="val 9997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sp>
          <p:nvSpPr>
            <p:cNvPr id="37" name="Text Box 9"/>
            <p:cNvSpPr txBox="1">
              <a:spLocks noChangeArrowheads="1"/>
            </p:cNvSpPr>
            <p:nvPr/>
          </p:nvSpPr>
          <p:spPr bwMode="auto">
            <a:xfrm>
              <a:off x="5375275" y="3573463"/>
              <a:ext cx="719138"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38" name="Text Box 9"/>
            <p:cNvSpPr txBox="1">
              <a:spLocks noChangeArrowheads="1"/>
            </p:cNvSpPr>
            <p:nvPr/>
          </p:nvSpPr>
          <p:spPr bwMode="auto">
            <a:xfrm>
              <a:off x="7751764" y="3573463"/>
              <a:ext cx="719137"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39" name="Right Brace 19"/>
            <p:cNvSpPr>
              <a:spLocks/>
            </p:cNvSpPr>
            <p:nvPr/>
          </p:nvSpPr>
          <p:spPr bwMode="auto">
            <a:xfrm>
              <a:off x="5375275" y="3573463"/>
              <a:ext cx="215900" cy="1871662"/>
            </a:xfrm>
            <a:prstGeom prst="rightBrace">
              <a:avLst>
                <a:gd name="adj1" fmla="val 8348"/>
                <a:gd name="adj2" fmla="val 50000"/>
              </a:avLst>
            </a:prstGeom>
            <a:noFill/>
            <a:ln w="31750" algn="ctr">
              <a:solidFill>
                <a:srgbClr val="B2B2B2"/>
              </a:solidFill>
              <a:round/>
              <a:headEnd/>
              <a:tailEnd/>
            </a:ln>
          </p:spPr>
          <p:txBody>
            <a:bodyPr wrap="none" anchor="ctr"/>
            <a:lstStyle/>
            <a:p>
              <a:pPr algn="ctr"/>
              <a:endParaRPr lang="en-US"/>
            </a:p>
          </p:txBody>
        </p:sp>
        <p:sp>
          <p:nvSpPr>
            <p:cNvPr id="45" name="Rechthoek 41"/>
            <p:cNvSpPr>
              <a:spLocks noChangeArrowheads="1"/>
            </p:cNvSpPr>
            <p:nvPr/>
          </p:nvSpPr>
          <p:spPr bwMode="auto">
            <a:xfrm>
              <a:off x="8237516" y="5519282"/>
              <a:ext cx="1095682" cy="382406"/>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latin typeface="+mn-lt"/>
                </a:rPr>
                <a:t>CHEF DE TRAVAIL – </a:t>
              </a:r>
            </a:p>
            <a:p>
              <a:pPr algn="ctr"/>
              <a:r>
                <a:rPr lang="nl-BE" sz="800" b="1" dirty="0">
                  <a:solidFill>
                    <a:schemeClr val="bg1"/>
                  </a:solidFill>
                  <a:latin typeface="+mn-lt"/>
                </a:rPr>
                <a:t>RS ENTREPRENEUR</a:t>
              </a:r>
            </a:p>
          </p:txBody>
        </p:sp>
        <p:sp>
          <p:nvSpPr>
            <p:cNvPr id="46" name="Rechthoek 35"/>
            <p:cNvSpPr>
              <a:spLocks noChangeArrowheads="1"/>
            </p:cNvSpPr>
            <p:nvPr/>
          </p:nvSpPr>
          <p:spPr bwMode="auto">
            <a:xfrm>
              <a:off x="7010338" y="5528603"/>
              <a:ext cx="1178600"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latin typeface="+mn-lt"/>
                </a:rPr>
                <a:t>LIGNE HIÉRARCHIQUE</a:t>
              </a:r>
            </a:p>
            <a:p>
              <a:pPr algn="ctr"/>
              <a:r>
                <a:rPr lang="nl-BE" sz="800" b="1" dirty="0">
                  <a:solidFill>
                    <a:schemeClr val="bg1"/>
                  </a:solidFill>
                  <a:latin typeface="+mn-lt"/>
                </a:rPr>
                <a:t>ENTREPRENEUR</a:t>
              </a:r>
            </a:p>
          </p:txBody>
        </p:sp>
        <p:sp>
          <p:nvSpPr>
            <p:cNvPr id="47" name="TextBox 46"/>
            <p:cNvSpPr txBox="1"/>
            <p:nvPr/>
          </p:nvSpPr>
          <p:spPr>
            <a:xfrm>
              <a:off x="7838275" y="4970152"/>
              <a:ext cx="798484" cy="350713"/>
            </a:xfrm>
            <a:prstGeom prst="rect">
              <a:avLst/>
            </a:prstGeom>
            <a:noFill/>
          </p:spPr>
          <p:txBody>
            <a:bodyPr wrap="square" rtlCol="0">
              <a:spAutoFit/>
            </a:bodyPr>
            <a:lstStyle/>
            <a:p>
              <a:r>
                <a:rPr lang="en-US" sz="1200" dirty="0"/>
                <a:t>et/</a:t>
              </a:r>
              <a:r>
                <a:rPr lang="en-US" sz="1200" dirty="0" err="1"/>
                <a:t>ou</a:t>
              </a:r>
              <a:endParaRPr lang="nl-BE" sz="1200" dirty="0"/>
            </a:p>
          </p:txBody>
        </p:sp>
        <p:pic>
          <p:nvPicPr>
            <p:cNvPr id="48" name="Picture 47"/>
            <p:cNvPicPr>
              <a:picLocks noChangeAspect="1"/>
            </p:cNvPicPr>
            <p:nvPr/>
          </p:nvPicPr>
          <p:blipFill>
            <a:blip r:embed="rId3"/>
            <a:stretch>
              <a:fillRect/>
            </a:stretch>
          </p:blipFill>
          <p:spPr>
            <a:xfrm>
              <a:off x="7451664" y="4286857"/>
              <a:ext cx="353599" cy="1182727"/>
            </a:xfrm>
            <a:prstGeom prst="rect">
              <a:avLst/>
            </a:prstGeom>
            <a:ln w="25400">
              <a:solidFill>
                <a:schemeClr val="tx2">
                  <a:lumMod val="85000"/>
                </a:schemeClr>
              </a:solidFill>
            </a:ln>
          </p:spPr>
        </p:pic>
        <p:pic>
          <p:nvPicPr>
            <p:cNvPr id="49" name="Picture 48"/>
            <p:cNvPicPr>
              <a:picLocks noChangeAspect="1"/>
            </p:cNvPicPr>
            <p:nvPr/>
          </p:nvPicPr>
          <p:blipFill>
            <a:blip r:embed="rId4"/>
            <a:stretch>
              <a:fillRect/>
            </a:stretch>
          </p:blipFill>
          <p:spPr>
            <a:xfrm>
              <a:off x="8522061" y="4268495"/>
              <a:ext cx="475529" cy="1176630"/>
            </a:xfrm>
            <a:prstGeom prst="rect">
              <a:avLst/>
            </a:prstGeom>
            <a:ln w="9525">
              <a:solidFill>
                <a:schemeClr val="tx2">
                  <a:lumMod val="85000"/>
                </a:schemeClr>
              </a:solidFill>
            </a:ln>
          </p:spPr>
        </p:pic>
      </p:grpSp>
      <p:grpSp>
        <p:nvGrpSpPr>
          <p:cNvPr id="40" name="Group 39"/>
          <p:cNvGrpSpPr/>
          <p:nvPr/>
        </p:nvGrpSpPr>
        <p:grpSpPr>
          <a:xfrm>
            <a:off x="2157024" y="751977"/>
            <a:ext cx="2765298" cy="2026214"/>
            <a:chOff x="2114921" y="1185463"/>
            <a:chExt cx="6022563" cy="3363936"/>
          </a:xfrm>
        </p:grpSpPr>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7732" y="2530350"/>
              <a:ext cx="634652" cy="938644"/>
            </a:xfrm>
            <a:prstGeom prst="rect">
              <a:avLst/>
            </a:prstGeom>
          </p:spPr>
        </p:pic>
        <p:pic>
          <p:nvPicPr>
            <p:cNvPr id="42" name="Picture 41"/>
            <p:cNvPicPr>
              <a:picLocks noChangeAspect="1"/>
            </p:cNvPicPr>
            <p:nvPr/>
          </p:nvPicPr>
          <p:blipFill>
            <a:blip r:embed="rId6"/>
            <a:stretch>
              <a:fillRect/>
            </a:stretch>
          </p:blipFill>
          <p:spPr>
            <a:xfrm>
              <a:off x="5897732" y="3579990"/>
              <a:ext cx="488744" cy="885023"/>
            </a:xfrm>
            <a:prstGeom prst="rect">
              <a:avLst/>
            </a:prstGeom>
            <a:pattFill prst="pct75">
              <a:fgClr>
                <a:srgbClr val="FFFF00"/>
              </a:fgClr>
              <a:bgClr>
                <a:srgbClr val="FFFF00"/>
              </a:bgClr>
            </a:pattFill>
          </p:spPr>
        </p:pic>
        <p:grpSp>
          <p:nvGrpSpPr>
            <p:cNvPr id="43" name="Group 42"/>
            <p:cNvGrpSpPr/>
            <p:nvPr/>
          </p:nvGrpSpPr>
          <p:grpSpPr>
            <a:xfrm>
              <a:off x="2114921" y="1485017"/>
              <a:ext cx="1691737" cy="577951"/>
              <a:chOff x="3655284" y="298332"/>
              <a:chExt cx="1930958" cy="643067"/>
            </a:xfrm>
          </p:grpSpPr>
          <p:sp>
            <p:nvSpPr>
              <p:cNvPr id="77" name="Rectangle 76"/>
              <p:cNvSpPr/>
              <p:nvPr/>
            </p:nvSpPr>
            <p:spPr>
              <a:xfrm>
                <a:off x="3798885" y="298332"/>
                <a:ext cx="1639361" cy="64306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78" name="TextBox 77"/>
              <p:cNvSpPr txBox="1"/>
              <p:nvPr/>
            </p:nvSpPr>
            <p:spPr>
              <a:xfrm>
                <a:off x="3655284" y="349409"/>
                <a:ext cx="1930958" cy="568545"/>
              </a:xfrm>
              <a:prstGeom prst="rect">
                <a:avLst/>
              </a:prstGeom>
              <a:noFill/>
            </p:spPr>
            <p:txBody>
              <a:bodyPr wrap="square" rtlCol="0">
                <a:spAutoFit/>
              </a:bodyPr>
              <a:lstStyle/>
              <a:p>
                <a:pPr algn="ctr"/>
                <a:r>
                  <a:rPr lang="en-GB" sz="700" b="1" dirty="0">
                    <a:solidFill>
                      <a:schemeClr val="bg1"/>
                    </a:solidFill>
                    <a:latin typeface="+mn-lt"/>
                  </a:rPr>
                  <a:t>ANNONCEUR</a:t>
                </a:r>
              </a:p>
              <a:p>
                <a:pPr algn="ctr"/>
                <a:r>
                  <a:rPr lang="en-GB" sz="700" b="1" dirty="0">
                    <a:solidFill>
                      <a:schemeClr val="bg1"/>
                    </a:solidFill>
                    <a:latin typeface="+mn-lt"/>
                  </a:rPr>
                  <a:t>ENTREPRENEUR</a:t>
                </a:r>
              </a:p>
            </p:txBody>
          </p:sp>
        </p:grpSp>
        <p:sp>
          <p:nvSpPr>
            <p:cNvPr id="44" name="Rectangular Callout 50"/>
            <p:cNvSpPr>
              <a:spLocks noChangeArrowheads="1"/>
            </p:cNvSpPr>
            <p:nvPr/>
          </p:nvSpPr>
          <p:spPr bwMode="auto">
            <a:xfrm>
              <a:off x="6898536" y="4232934"/>
              <a:ext cx="1238948" cy="316465"/>
            </a:xfrm>
            <a:prstGeom prst="wedgeRectCallout">
              <a:avLst>
                <a:gd name="adj1" fmla="val -94617"/>
                <a:gd name="adj2" fmla="val -179611"/>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solidFill>
                    <a:schemeClr val="bg1"/>
                  </a:solidFill>
                  <a:latin typeface="+mn-lt"/>
                </a:rPr>
                <a:t>NON OK</a:t>
              </a:r>
              <a:endParaRPr lang="nl-BE" altLang="en-US" sz="1000" b="1" dirty="0">
                <a:solidFill>
                  <a:schemeClr val="bg1"/>
                </a:solidFill>
                <a:latin typeface="+mn-lt"/>
              </a:endParaRPr>
            </a:p>
          </p:txBody>
        </p:sp>
        <p:sp>
          <p:nvSpPr>
            <p:cNvPr id="62" name="TextBox 61"/>
            <p:cNvSpPr txBox="1"/>
            <p:nvPr/>
          </p:nvSpPr>
          <p:spPr>
            <a:xfrm>
              <a:off x="3725113" y="1185463"/>
              <a:ext cx="1338694" cy="562070"/>
            </a:xfrm>
            <a:prstGeom prst="rect">
              <a:avLst/>
            </a:prstGeom>
            <a:noFill/>
          </p:spPr>
          <p:txBody>
            <a:bodyPr wrap="square" rtlCol="0">
              <a:spAutoFit/>
            </a:bodyPr>
            <a:lstStyle/>
            <a:p>
              <a:pPr algn="ctr"/>
              <a:r>
                <a:rPr lang="en-GB" sz="800" b="1" dirty="0"/>
                <a:t>Bonne </a:t>
              </a:r>
            </a:p>
            <a:p>
              <a:pPr algn="ctr"/>
              <a:r>
                <a:rPr lang="en-GB" sz="800" b="1" dirty="0"/>
                <a:t>Visibilité</a:t>
              </a:r>
            </a:p>
          </p:txBody>
        </p:sp>
        <p:sp>
          <p:nvSpPr>
            <p:cNvPr id="63" name="TextBox 62"/>
            <p:cNvSpPr txBox="1"/>
            <p:nvPr/>
          </p:nvSpPr>
          <p:spPr>
            <a:xfrm>
              <a:off x="3246294" y="3352355"/>
              <a:ext cx="1536496" cy="562070"/>
            </a:xfrm>
            <a:prstGeom prst="rect">
              <a:avLst/>
            </a:prstGeom>
            <a:noFill/>
          </p:spPr>
          <p:txBody>
            <a:bodyPr wrap="square" rtlCol="0">
              <a:spAutoFit/>
            </a:bodyPr>
            <a:lstStyle/>
            <a:p>
              <a:pPr algn="ctr"/>
              <a:r>
                <a:rPr lang="en-GB" sz="800" b="1" dirty="0"/>
                <a:t>Audition</a:t>
              </a:r>
            </a:p>
            <a:p>
              <a:pPr algn="ctr"/>
              <a:r>
                <a:rPr lang="en-GB" sz="800" b="1" dirty="0"/>
                <a:t>suffisante</a:t>
              </a:r>
            </a:p>
          </p:txBody>
        </p:sp>
        <p:pic>
          <p:nvPicPr>
            <p:cNvPr id="64" name="Picture 63" descr="D:\Documents And Settings\GQR7802\Local Settings\Temporary Internet Files\Content.IE5\HNYX0581\MC900441310[1].png"/>
            <p:cNvPicPr/>
            <p:nvPr/>
          </p:nvPicPr>
          <p:blipFill>
            <a:blip r:embed="rId7" cstate="print"/>
            <a:srcRect/>
            <a:stretch>
              <a:fillRect/>
            </a:stretch>
          </p:blipFill>
          <p:spPr bwMode="auto">
            <a:xfrm>
              <a:off x="4893866" y="1749162"/>
              <a:ext cx="246380" cy="246380"/>
            </a:xfrm>
            <a:prstGeom prst="rect">
              <a:avLst/>
            </a:prstGeom>
            <a:noFill/>
          </p:spPr>
        </p:pic>
        <p:pic>
          <p:nvPicPr>
            <p:cNvPr id="65" name="Picture 6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84045" y="1672483"/>
              <a:ext cx="1004861" cy="851055"/>
            </a:xfrm>
            <a:prstGeom prst="rect">
              <a:avLst/>
            </a:prstGeom>
          </p:spPr>
        </p:pic>
        <p:pic>
          <p:nvPicPr>
            <p:cNvPr id="66" name="Picture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9012" y="1418387"/>
              <a:ext cx="231880" cy="397196"/>
            </a:xfrm>
            <a:prstGeom prst="rect">
              <a:avLst/>
            </a:prstGeom>
          </p:spPr>
        </p:pic>
        <p:pic>
          <p:nvPicPr>
            <p:cNvPr id="67" name="Picture 6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46172" y="1749162"/>
              <a:ext cx="231879" cy="397196"/>
            </a:xfrm>
            <a:prstGeom prst="rect">
              <a:avLst/>
            </a:prstGeom>
          </p:spPr>
        </p:pic>
        <p:cxnSp>
          <p:nvCxnSpPr>
            <p:cNvPr id="68" name="Straight Arrow Connector 67"/>
            <p:cNvCxnSpPr/>
            <p:nvPr/>
          </p:nvCxnSpPr>
          <p:spPr>
            <a:xfrm flipV="1">
              <a:off x="3867497" y="2014298"/>
              <a:ext cx="2218493" cy="375026"/>
            </a:xfrm>
            <a:prstGeom prst="straightConnector1">
              <a:avLst/>
            </a:prstGeom>
            <a:ln w="19050">
              <a:solidFill>
                <a:srgbClr val="92D050"/>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69" name="Picture 68" descr="D:\Documents And Settings\GQR7802\Local Settings\Temporary Internet Files\Content.IE5\HNYX0581\MC900441310[1].png"/>
            <p:cNvPicPr/>
            <p:nvPr/>
          </p:nvPicPr>
          <p:blipFill>
            <a:blip r:embed="rId7" cstate="print"/>
            <a:srcRect/>
            <a:stretch>
              <a:fillRect/>
            </a:stretch>
          </p:blipFill>
          <p:spPr bwMode="auto">
            <a:xfrm>
              <a:off x="4893866" y="2071369"/>
              <a:ext cx="246380" cy="246380"/>
            </a:xfrm>
            <a:prstGeom prst="rect">
              <a:avLst/>
            </a:prstGeom>
            <a:noFill/>
          </p:spPr>
        </p:pic>
        <p:cxnSp>
          <p:nvCxnSpPr>
            <p:cNvPr id="70" name="Straight Arrow Connector 69"/>
            <p:cNvCxnSpPr/>
            <p:nvPr/>
          </p:nvCxnSpPr>
          <p:spPr>
            <a:xfrm>
              <a:off x="4009465" y="2717863"/>
              <a:ext cx="2097850" cy="277405"/>
            </a:xfrm>
            <a:prstGeom prst="straightConnector1">
              <a:avLst/>
            </a:prstGeom>
            <a:ln w="19050">
              <a:solidFill>
                <a:srgbClr val="92D050"/>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71" name="Picture 70" descr="D:\Documents And Settings\GQR7802\Local Settings\Temporary Internet Files\Content.IE5\HNYX0581\MC900441310[1].png"/>
            <p:cNvPicPr/>
            <p:nvPr/>
          </p:nvPicPr>
          <p:blipFill>
            <a:blip r:embed="rId7" cstate="print"/>
            <a:srcRect/>
            <a:stretch>
              <a:fillRect/>
            </a:stretch>
          </p:blipFill>
          <p:spPr bwMode="auto">
            <a:xfrm>
              <a:off x="4893866" y="2733335"/>
              <a:ext cx="246380" cy="246380"/>
            </a:xfrm>
            <a:prstGeom prst="rect">
              <a:avLst/>
            </a:prstGeom>
            <a:noFill/>
          </p:spPr>
        </p:pic>
        <p:cxnSp>
          <p:nvCxnSpPr>
            <p:cNvPr id="72" name="Straight Arrow Connector 71"/>
            <p:cNvCxnSpPr/>
            <p:nvPr/>
          </p:nvCxnSpPr>
          <p:spPr>
            <a:xfrm>
              <a:off x="3879931" y="2953287"/>
              <a:ext cx="1965150" cy="835541"/>
            </a:xfrm>
            <a:prstGeom prst="straightConnector1">
              <a:avLst/>
            </a:prstGeom>
            <a:ln w="19050">
              <a:gradFill>
                <a:gsLst>
                  <a:gs pos="48000">
                    <a:srgbClr val="92D050"/>
                  </a:gs>
                  <a:gs pos="72000">
                    <a:srgbClr val="FF0000"/>
                  </a:gs>
                </a:gsLst>
                <a:lin ang="5400000" scaled="1"/>
              </a:gradFill>
              <a:prstDash val="sysDash"/>
              <a:tailEnd type="none"/>
            </a:ln>
          </p:spPr>
          <p:style>
            <a:lnRef idx="1">
              <a:schemeClr val="accent1"/>
            </a:lnRef>
            <a:fillRef idx="0">
              <a:schemeClr val="accent1"/>
            </a:fillRef>
            <a:effectRef idx="0">
              <a:schemeClr val="accent1"/>
            </a:effectRef>
            <a:fontRef idx="minor">
              <a:schemeClr val="tx1"/>
            </a:fontRef>
          </p:style>
        </p:cxnSp>
        <p:grpSp>
          <p:nvGrpSpPr>
            <p:cNvPr id="73" name="Group 176"/>
            <p:cNvGrpSpPr>
              <a:grpSpLocks noChangeAspect="1"/>
            </p:cNvGrpSpPr>
            <p:nvPr/>
          </p:nvGrpSpPr>
          <p:grpSpPr bwMode="auto">
            <a:xfrm>
              <a:off x="4907564" y="3380865"/>
              <a:ext cx="162552" cy="107572"/>
              <a:chOff x="7956376" y="548680"/>
              <a:chExt cx="216024" cy="144016"/>
            </a:xfrm>
          </p:grpSpPr>
          <p:cxnSp>
            <p:nvCxnSpPr>
              <p:cNvPr id="75" name="Straight Connector 108"/>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76" name="Straight Connector 109"/>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pic>
          <p:nvPicPr>
            <p:cNvPr id="74" name="Picture 7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6294" y="2146358"/>
              <a:ext cx="427909" cy="1008140"/>
            </a:xfrm>
            <a:prstGeom prst="rect">
              <a:avLst/>
            </a:prstGeom>
          </p:spPr>
        </p:pic>
      </p:gr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31904" y="3165523"/>
            <a:ext cx="6468580" cy="3374692"/>
          </a:xfrm>
          <a:prstGeom prst="rect">
            <a:avLst/>
          </a:prstGeom>
        </p:spPr>
      </p:pic>
      <p:pic>
        <p:nvPicPr>
          <p:cNvPr id="80" name="Picture 7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36891" y="4163599"/>
            <a:ext cx="231255" cy="714723"/>
          </a:xfrm>
          <a:prstGeom prst="rect">
            <a:avLst/>
          </a:prstGeom>
        </p:spPr>
      </p:pic>
    </p:spTree>
    <p:extLst>
      <p:ext uri="{BB962C8B-B14F-4D97-AF65-F5344CB8AC3E}">
        <p14:creationId xmlns:p14="http://schemas.microsoft.com/office/powerpoint/2010/main" val="25446188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45"/>
          <p:cNvSpPr>
            <a:spLocks noChangeArrowheads="1"/>
          </p:cNvSpPr>
          <p:nvPr/>
        </p:nvSpPr>
        <p:spPr bwMode="auto">
          <a:xfrm>
            <a:off x="6888684" y="1794909"/>
            <a:ext cx="3527797" cy="1248049"/>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err="1">
                <a:latin typeface="+mn-lt"/>
              </a:rPr>
              <a:t>L’annonceur</a:t>
            </a:r>
            <a:r>
              <a:rPr lang="nl-BE" sz="1400" dirty="0">
                <a:latin typeface="+mn-lt"/>
              </a:rPr>
              <a:t> </a:t>
            </a:r>
            <a:r>
              <a:rPr lang="nl-BE" sz="1400" dirty="0" err="1">
                <a:latin typeface="+mn-lt"/>
              </a:rPr>
              <a:t>risque</a:t>
            </a:r>
            <a:r>
              <a:rPr lang="nl-BE" sz="1400" dirty="0">
                <a:latin typeface="+mn-lt"/>
              </a:rPr>
              <a:t> de </a:t>
            </a:r>
            <a:r>
              <a:rPr lang="nl-BE" sz="1400" dirty="0" err="1">
                <a:latin typeface="+mn-lt"/>
              </a:rPr>
              <a:t>perdre</a:t>
            </a:r>
            <a:r>
              <a:rPr lang="nl-BE" sz="1400" dirty="0">
                <a:latin typeface="+mn-lt"/>
              </a:rPr>
              <a:t> </a:t>
            </a:r>
            <a:r>
              <a:rPr lang="nl-BE" sz="1400" dirty="0" err="1">
                <a:latin typeface="+mn-lt"/>
              </a:rPr>
              <a:t>le</a:t>
            </a:r>
            <a:r>
              <a:rPr lang="nl-BE" sz="1400" dirty="0">
                <a:latin typeface="+mn-lt"/>
              </a:rPr>
              <a:t> contact </a:t>
            </a:r>
            <a:r>
              <a:rPr lang="nl-BE" sz="1400" dirty="0" err="1">
                <a:latin typeface="+mn-lt"/>
              </a:rPr>
              <a:t>avec</a:t>
            </a:r>
            <a:r>
              <a:rPr lang="nl-BE" sz="1400" dirty="0">
                <a:latin typeface="+mn-lt"/>
              </a:rPr>
              <a:t> </a:t>
            </a:r>
            <a:r>
              <a:rPr lang="nl-BE" sz="1400" dirty="0" err="1">
                <a:latin typeface="+mn-lt"/>
              </a:rPr>
              <a:t>un</a:t>
            </a:r>
            <a:r>
              <a:rPr lang="nl-BE" sz="1400" dirty="0">
                <a:latin typeface="+mn-lt"/>
              </a:rPr>
              <a:t> </a:t>
            </a:r>
            <a:r>
              <a:rPr lang="nl-BE" sz="1400" dirty="0" err="1">
                <a:latin typeface="+mn-lt"/>
              </a:rPr>
              <a:t>ou</a:t>
            </a:r>
            <a:r>
              <a:rPr lang="nl-BE" sz="1400" dirty="0">
                <a:latin typeface="+mn-lt"/>
              </a:rPr>
              <a:t> </a:t>
            </a:r>
            <a:r>
              <a:rPr lang="nl-BE" sz="1400" dirty="0" err="1">
                <a:latin typeface="+mn-lt"/>
              </a:rPr>
              <a:t>plusieurs</a:t>
            </a:r>
            <a:r>
              <a:rPr lang="nl-BE" sz="1400" dirty="0">
                <a:latin typeface="+mn-lt"/>
              </a:rPr>
              <a:t> points de </a:t>
            </a:r>
            <a:r>
              <a:rPr lang="nl-BE" sz="1400" dirty="0" err="1">
                <a:latin typeface="+mn-lt"/>
              </a:rPr>
              <a:t>détection</a:t>
            </a:r>
            <a:r>
              <a:rPr lang="nl-BE" sz="1400" dirty="0">
                <a:latin typeface="+mn-lt"/>
              </a:rPr>
              <a:t> et/</a:t>
            </a:r>
            <a:r>
              <a:rPr lang="nl-BE" sz="1400" dirty="0" err="1">
                <a:latin typeface="+mn-lt"/>
              </a:rPr>
              <a:t>ou</a:t>
            </a:r>
            <a:r>
              <a:rPr lang="nl-BE" sz="1400" dirty="0">
                <a:latin typeface="+mn-lt"/>
              </a:rPr>
              <a:t> </a:t>
            </a:r>
            <a:r>
              <a:rPr lang="nl-BE" sz="1400" dirty="0" err="1">
                <a:latin typeface="+mn-lt"/>
              </a:rPr>
              <a:t>postes</a:t>
            </a:r>
            <a:r>
              <a:rPr lang="nl-BE" sz="1400" dirty="0">
                <a:latin typeface="+mn-lt"/>
              </a:rPr>
              <a:t> de </a:t>
            </a:r>
            <a:r>
              <a:rPr lang="nl-BE" sz="1400" dirty="0" err="1">
                <a:latin typeface="+mn-lt"/>
              </a:rPr>
              <a:t>travail</a:t>
            </a:r>
            <a:r>
              <a:rPr lang="nl-BE" sz="1400" dirty="0">
                <a:latin typeface="+mn-lt"/>
              </a:rPr>
              <a:t> à </a:t>
            </a:r>
            <a:r>
              <a:rPr lang="nl-BE" sz="1400" dirty="0" err="1">
                <a:latin typeface="+mn-lt"/>
              </a:rPr>
              <a:t>cause</a:t>
            </a:r>
            <a:r>
              <a:rPr lang="nl-BE" sz="1400" dirty="0">
                <a:latin typeface="+mn-lt"/>
              </a:rPr>
              <a:t> de </a:t>
            </a:r>
            <a:r>
              <a:rPr lang="nl-BE" sz="1400" dirty="0" err="1">
                <a:latin typeface="+mn-lt"/>
              </a:rPr>
              <a:t>circonstances</a:t>
            </a:r>
            <a:r>
              <a:rPr lang="nl-BE" sz="1400" dirty="0">
                <a:latin typeface="+mn-lt"/>
              </a:rPr>
              <a:t> </a:t>
            </a:r>
            <a:r>
              <a:rPr lang="nl-BE" sz="1400" dirty="0" err="1">
                <a:latin typeface="+mn-lt"/>
              </a:rPr>
              <a:t>particulières</a:t>
            </a:r>
            <a:r>
              <a:rPr lang="nl-BE" sz="1400" dirty="0">
                <a:latin typeface="+mn-lt"/>
              </a:rPr>
              <a:t> (</a:t>
            </a:r>
            <a:r>
              <a:rPr lang="nl-BE" sz="1400" dirty="0" err="1">
                <a:latin typeface="+mn-lt"/>
              </a:rPr>
              <a:t>pluie</a:t>
            </a:r>
            <a:r>
              <a:rPr lang="nl-BE" sz="1400" dirty="0">
                <a:latin typeface="+mn-lt"/>
              </a:rPr>
              <a:t>, </a:t>
            </a:r>
            <a:r>
              <a:rPr lang="nl-BE" sz="1400" dirty="0" err="1">
                <a:latin typeface="+mn-lt"/>
              </a:rPr>
              <a:t>neige</a:t>
            </a:r>
            <a:r>
              <a:rPr lang="nl-BE" sz="1400" dirty="0">
                <a:latin typeface="+mn-lt"/>
              </a:rPr>
              <a:t>, </a:t>
            </a:r>
            <a:r>
              <a:rPr lang="nl-BE" sz="1400" dirty="0" err="1">
                <a:latin typeface="+mn-lt"/>
              </a:rPr>
              <a:t>brouillard</a:t>
            </a:r>
            <a:r>
              <a:rPr lang="nl-BE" sz="1400" dirty="0">
                <a:latin typeface="+mn-lt"/>
              </a:rPr>
              <a:t>, vapeur, </a:t>
            </a:r>
            <a:r>
              <a:rPr lang="nl-BE" sz="1400" dirty="0" err="1">
                <a:latin typeface="+mn-lt"/>
              </a:rPr>
              <a:t>poussières</a:t>
            </a:r>
            <a:r>
              <a:rPr lang="nl-BE" sz="1400" dirty="0">
                <a:latin typeface="+mn-lt"/>
              </a:rPr>
              <a:t>…).</a:t>
            </a:r>
          </a:p>
        </p:txBody>
      </p:sp>
      <p:pic>
        <p:nvPicPr>
          <p:cNvPr id="23"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255895" y="1496091"/>
            <a:ext cx="407378" cy="550811"/>
          </a:xfrm>
          <a:prstGeom prst="rect">
            <a:avLst/>
          </a:prstGeom>
          <a:noFill/>
          <a:ln w="9525">
            <a:noFill/>
            <a:miter lim="800000"/>
            <a:headEnd/>
            <a:tailEnd/>
          </a:ln>
        </p:spPr>
      </p:pic>
      <p:sp>
        <p:nvSpPr>
          <p:cNvPr id="24" name="Text Placeholder 1"/>
          <p:cNvSpPr>
            <a:spLocks noGrp="1"/>
          </p:cNvSpPr>
          <p:nvPr>
            <p:ph type="body" sz="quarter" idx="18"/>
          </p:nvPr>
        </p:nvSpPr>
        <p:spPr>
          <a:xfrm>
            <a:off x="9984432" y="251685"/>
            <a:ext cx="1912823" cy="360363"/>
          </a:xfrm>
        </p:spPr>
        <p:txBody>
          <a:bodyPr/>
          <a:lstStyle/>
          <a:p>
            <a:r>
              <a:rPr lang="en-GB" dirty="0"/>
              <a:t>2. Incidents</a:t>
            </a:r>
          </a:p>
          <a:p>
            <a:r>
              <a:rPr lang="en-GB" dirty="0"/>
              <a:t>2.2 Visibilité </a:t>
            </a:r>
            <a:r>
              <a:rPr lang="en-GB" dirty="0" err="1"/>
              <a:t>réduite</a:t>
            </a:r>
            <a:endParaRPr lang="en-GB" dirty="0"/>
          </a:p>
        </p:txBody>
      </p:sp>
      <p:sp>
        <p:nvSpPr>
          <p:cNvPr id="26" name="Title 1"/>
          <p:cNvSpPr txBox="1">
            <a:spLocks/>
          </p:cNvSpPr>
          <p:nvPr/>
        </p:nvSpPr>
        <p:spPr bwMode="auto">
          <a:xfrm>
            <a:off x="1158795" y="405570"/>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2.2.  </a:t>
            </a:r>
            <a:r>
              <a:rPr lang="en-US" sz="2000" b="1" kern="0" dirty="0" err="1">
                <a:solidFill>
                  <a:srgbClr val="0070C0"/>
                </a:solidFill>
                <a:latin typeface="+mj-lt"/>
                <a:ea typeface="+mj-ea"/>
                <a:cs typeface="+mj-cs"/>
              </a:rPr>
              <a:t>Visibilité</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réduite</a:t>
            </a:r>
            <a:endParaRPr lang="en-US" sz="2000" b="1" kern="0" dirty="0">
              <a:solidFill>
                <a:srgbClr val="0070C0"/>
              </a:solidFill>
              <a:latin typeface="+mj-lt"/>
              <a:ea typeface="+mj-ea"/>
              <a:cs typeface="+mj-cs"/>
            </a:endParaRPr>
          </a:p>
        </p:txBody>
      </p:sp>
      <p:sp>
        <p:nvSpPr>
          <p:cNvPr id="28" name="Rectangle 245"/>
          <p:cNvSpPr>
            <a:spLocks noChangeArrowheads="1"/>
          </p:cNvSpPr>
          <p:nvPr/>
        </p:nvSpPr>
        <p:spPr bwMode="auto">
          <a:xfrm>
            <a:off x="6982948" y="4404938"/>
            <a:ext cx="3527797" cy="819233"/>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nl-BE" sz="1400" dirty="0">
                <a:latin typeface="+mn-lt"/>
              </a:rPr>
              <a:t>Les </a:t>
            </a:r>
            <a:r>
              <a:rPr lang="nl-BE" sz="1400" dirty="0" err="1">
                <a:latin typeface="+mn-lt"/>
              </a:rPr>
              <a:t>agents</a:t>
            </a:r>
            <a:r>
              <a:rPr lang="nl-BE" sz="1400" dirty="0">
                <a:latin typeface="+mn-lt"/>
              </a:rPr>
              <a:t> </a:t>
            </a:r>
            <a:r>
              <a:rPr lang="nl-BE" sz="1400" dirty="0" err="1">
                <a:latin typeface="+mn-lt"/>
              </a:rPr>
              <a:t>doivent</a:t>
            </a:r>
            <a:r>
              <a:rPr lang="nl-BE" sz="1400" dirty="0">
                <a:latin typeface="+mn-lt"/>
              </a:rPr>
              <a:t> </a:t>
            </a:r>
            <a:r>
              <a:rPr lang="nl-BE" sz="1400" dirty="0" err="1">
                <a:latin typeface="+mn-lt"/>
              </a:rPr>
              <a:t>arrêter</a:t>
            </a:r>
            <a:r>
              <a:rPr lang="nl-BE" sz="1400" dirty="0">
                <a:latin typeface="+mn-lt"/>
              </a:rPr>
              <a:t> </a:t>
            </a:r>
            <a:r>
              <a:rPr lang="nl-BE" sz="1400" dirty="0" err="1">
                <a:latin typeface="+mn-lt"/>
              </a:rPr>
              <a:t>immédiatement</a:t>
            </a:r>
            <a:r>
              <a:rPr lang="nl-BE" sz="1400" dirty="0">
                <a:latin typeface="+mn-lt"/>
              </a:rPr>
              <a:t> les </a:t>
            </a:r>
            <a:r>
              <a:rPr lang="nl-BE" sz="1400" dirty="0" err="1">
                <a:latin typeface="+mn-lt"/>
              </a:rPr>
              <a:t>travaux</a:t>
            </a:r>
            <a:r>
              <a:rPr lang="nl-BE" sz="1400" dirty="0">
                <a:latin typeface="+mn-lt"/>
              </a:rPr>
              <a:t> </a:t>
            </a:r>
            <a:r>
              <a:rPr lang="fr-BE" sz="1400" dirty="0">
                <a:latin typeface="+mn-lt"/>
              </a:rPr>
              <a:t>présentant un risque d’empiètement</a:t>
            </a:r>
            <a:r>
              <a:rPr lang="nl-BE" sz="1400" dirty="0">
                <a:latin typeface="+mn-lt"/>
              </a:rPr>
              <a:t> </a:t>
            </a:r>
          </a:p>
        </p:txBody>
      </p:sp>
      <p:sp>
        <p:nvSpPr>
          <p:cNvPr id="57" name="Rectangle 56"/>
          <p:cNvSpPr/>
          <p:nvPr/>
        </p:nvSpPr>
        <p:spPr>
          <a:xfrm>
            <a:off x="-392903" y="1143931"/>
            <a:ext cx="6096000" cy="307777"/>
          </a:xfrm>
          <a:prstGeom prst="rect">
            <a:avLst/>
          </a:prstGeom>
        </p:spPr>
        <p:txBody>
          <a:bodyPr>
            <a:spAutoFit/>
          </a:bodyPr>
          <a:lstStyle/>
          <a:p>
            <a:pPr algn="ctr"/>
            <a:r>
              <a:rPr lang="en-GB" sz="700" b="1" dirty="0">
                <a:solidFill>
                  <a:schemeClr val="bg1"/>
                </a:solidFill>
              </a:rPr>
              <a:t>AANKONDIGER</a:t>
            </a:r>
          </a:p>
          <a:p>
            <a:pPr algn="ctr"/>
            <a:r>
              <a:rPr lang="en-GB" sz="700" b="1" dirty="0">
                <a:solidFill>
                  <a:schemeClr val="bg1"/>
                </a:solidFill>
              </a:rPr>
              <a:t>AANEMER</a:t>
            </a:r>
          </a:p>
        </p:txBody>
      </p:sp>
      <p:grpSp>
        <p:nvGrpSpPr>
          <p:cNvPr id="3" name="Group 2"/>
          <p:cNvGrpSpPr/>
          <p:nvPr/>
        </p:nvGrpSpPr>
        <p:grpSpPr>
          <a:xfrm>
            <a:off x="153661" y="1067132"/>
            <a:ext cx="6684013" cy="5501708"/>
            <a:chOff x="153661" y="1067132"/>
            <a:chExt cx="6684013" cy="5501708"/>
          </a:xfrm>
        </p:grpSpPr>
        <p:grpSp>
          <p:nvGrpSpPr>
            <p:cNvPr id="16" name="Group 15"/>
            <p:cNvGrpSpPr/>
            <p:nvPr/>
          </p:nvGrpSpPr>
          <p:grpSpPr>
            <a:xfrm>
              <a:off x="736822" y="1134048"/>
              <a:ext cx="6079256" cy="2666685"/>
              <a:chOff x="2207568" y="1442123"/>
              <a:chExt cx="8281046" cy="3571052"/>
            </a:xfrm>
          </p:grpSpPr>
          <p:sp>
            <p:nvSpPr>
              <p:cNvPr id="17" name="Rectangle 137"/>
              <p:cNvSpPr/>
              <p:nvPr/>
            </p:nvSpPr>
            <p:spPr bwMode="auto">
              <a:xfrm rot="10800000">
                <a:off x="2207568" y="1700807"/>
                <a:ext cx="8208912" cy="3312368"/>
              </a:xfrm>
              <a:prstGeom prst="rect">
                <a:avLst/>
              </a:prstGeom>
              <a:gradFill>
                <a:gsLst>
                  <a:gs pos="26000">
                    <a:schemeClr val="bg1">
                      <a:alpha val="32000"/>
                    </a:schemeClr>
                  </a:gs>
                  <a:gs pos="26000">
                    <a:schemeClr val="bg1">
                      <a:alpha val="32000"/>
                    </a:schemeClr>
                  </a:gs>
                  <a:gs pos="64000">
                    <a:schemeClr val="tx1">
                      <a:lumMod val="75000"/>
                      <a:lumOff val="25000"/>
                    </a:schemeClr>
                  </a:gs>
                </a:gsLst>
                <a:lin ang="10800000" scaled="0"/>
              </a:grad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cxnSp>
            <p:nvCxnSpPr>
              <p:cNvPr id="25"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27"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29"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30"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31"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3"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4"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5"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36"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40" name="TextBox 32"/>
              <p:cNvSpPr txBox="1">
                <a:spLocks noChangeArrowheads="1"/>
              </p:cNvSpPr>
              <p:nvPr/>
            </p:nvSpPr>
            <p:spPr bwMode="auto">
              <a:xfrm>
                <a:off x="9551989" y="3284539"/>
                <a:ext cx="936625" cy="231775"/>
              </a:xfrm>
              <a:prstGeom prst="rect">
                <a:avLst/>
              </a:prstGeom>
              <a:noFill/>
              <a:ln w="9525">
                <a:noFill/>
                <a:miter lim="800000"/>
                <a:headEnd/>
                <a:tailEnd/>
              </a:ln>
            </p:spPr>
            <p:txBody>
              <a:bodyPr>
                <a:spAutoFit/>
              </a:bodyPr>
              <a:lstStyle/>
              <a:p>
                <a:pPr algn="ctr"/>
                <a:r>
                  <a:rPr lang="en-US" sz="900" dirty="0"/>
                  <a:t>Arlon</a:t>
                </a:r>
              </a:p>
            </p:txBody>
          </p:sp>
          <p:sp>
            <p:nvSpPr>
              <p:cNvPr id="41"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dirty="0"/>
                  <a:t>Namur</a:t>
                </a:r>
              </a:p>
            </p:txBody>
          </p:sp>
          <p:cxnSp>
            <p:nvCxnSpPr>
              <p:cNvPr id="42" name="Straight Arrow Connector 287"/>
              <p:cNvCxnSpPr>
                <a:cxnSpLocks noChangeShapeType="1"/>
              </p:cNvCxnSpPr>
              <p:nvPr/>
            </p:nvCxnSpPr>
            <p:spPr bwMode="auto">
              <a:xfrm flipH="1">
                <a:off x="4079877" y="2878139"/>
                <a:ext cx="2209654" cy="874711"/>
              </a:xfrm>
              <a:prstGeom prst="straightConnector1">
                <a:avLst/>
              </a:prstGeom>
              <a:noFill/>
              <a:ln w="12700" algn="ctr">
                <a:solidFill>
                  <a:schemeClr val="tx1"/>
                </a:solidFill>
                <a:prstDash val="dash"/>
                <a:round/>
                <a:headEnd/>
                <a:tailEnd type="arrow" w="med" len="med"/>
              </a:ln>
            </p:spPr>
          </p:cxnSp>
          <p:cxnSp>
            <p:nvCxnSpPr>
              <p:cNvPr id="44" name="Straight Arrow Connector 287"/>
              <p:cNvCxnSpPr>
                <a:cxnSpLocks noChangeShapeType="1"/>
              </p:cNvCxnSpPr>
              <p:nvPr/>
            </p:nvCxnSpPr>
            <p:spPr bwMode="auto">
              <a:xfrm>
                <a:off x="6617494" y="2841628"/>
                <a:ext cx="2718596" cy="984247"/>
              </a:xfrm>
              <a:prstGeom prst="straightConnector1">
                <a:avLst/>
              </a:prstGeom>
              <a:noFill/>
              <a:ln w="12700" algn="ctr">
                <a:solidFill>
                  <a:schemeClr val="tx1"/>
                </a:solidFill>
                <a:prstDash val="dash"/>
                <a:round/>
                <a:headEnd/>
                <a:tailEnd type="arrow" w="med" len="med"/>
              </a:ln>
            </p:spPr>
          </p:cxnSp>
          <p:cxnSp>
            <p:nvCxnSpPr>
              <p:cNvPr id="46" name="Straight Connector 111"/>
              <p:cNvCxnSpPr/>
              <p:nvPr/>
            </p:nvCxnSpPr>
            <p:spPr bwMode="auto">
              <a:xfrm>
                <a:off x="3688404" y="3429000"/>
                <a:ext cx="585818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51" name="Rechthoek 35"/>
              <p:cNvSpPr>
                <a:spLocks noChangeArrowheads="1"/>
              </p:cNvSpPr>
              <p:nvPr/>
            </p:nvSpPr>
            <p:spPr bwMode="auto">
              <a:xfrm>
                <a:off x="5773848" y="1442123"/>
                <a:ext cx="1436469" cy="333786"/>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ANNONCEUR ENTREPRENEUR</a:t>
                </a:r>
              </a:p>
            </p:txBody>
          </p:sp>
          <p:pic>
            <p:nvPicPr>
              <p:cNvPr id="54"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9065" y="3207059"/>
                <a:ext cx="208128" cy="169365"/>
              </a:xfrm>
              <a:prstGeom prst="rect">
                <a:avLst/>
              </a:prstGeom>
              <a:noFill/>
              <a:ln w="9525">
                <a:noFill/>
                <a:miter lim="800000"/>
                <a:headEnd/>
                <a:tailEnd/>
              </a:ln>
            </p:spPr>
          </p:pic>
        </p:grpSp>
        <p:grpSp>
          <p:nvGrpSpPr>
            <p:cNvPr id="8" name="Group 7"/>
            <p:cNvGrpSpPr/>
            <p:nvPr/>
          </p:nvGrpSpPr>
          <p:grpSpPr>
            <a:xfrm>
              <a:off x="3677142" y="1653793"/>
              <a:ext cx="1748950" cy="1118944"/>
              <a:chOff x="3677142" y="1653793"/>
              <a:chExt cx="1748950" cy="1118944"/>
            </a:xfrm>
          </p:grpSpPr>
          <p:pic>
            <p:nvPicPr>
              <p:cNvPr id="70"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3302" y="2646264"/>
                <a:ext cx="152790" cy="126473"/>
              </a:xfrm>
              <a:prstGeom prst="rect">
                <a:avLst/>
              </a:prstGeom>
              <a:noFill/>
              <a:ln w="9525">
                <a:noFill/>
                <a:miter lim="800000"/>
                <a:headEnd/>
                <a:tailEnd/>
              </a:ln>
            </p:spPr>
          </p:pic>
          <p:pic>
            <p:nvPicPr>
              <p:cNvPr id="71" name="Picture 7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6388" y="2055605"/>
                <a:ext cx="229346" cy="540332"/>
              </a:xfrm>
              <a:prstGeom prst="rect">
                <a:avLst/>
              </a:prstGeom>
            </p:spPr>
          </p:pic>
          <p:pic>
            <p:nvPicPr>
              <p:cNvPr id="72" name="Picture 7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6497" y="1700212"/>
                <a:ext cx="1095166" cy="932541"/>
              </a:xfrm>
              <a:prstGeom prst="rect">
                <a:avLst/>
              </a:prstGeom>
            </p:spPr>
          </p:pic>
          <p:pic>
            <p:nvPicPr>
              <p:cNvPr id="73" name="Picture 72"/>
              <p:cNvPicPr>
                <a:picLocks noChangeAspect="1"/>
              </p:cNvPicPr>
              <p:nvPr/>
            </p:nvPicPr>
            <p:blipFill>
              <a:blip r:embed="rId6" cstate="print">
                <a:extLst>
                  <a:ext uri="{BEBA8EAE-BF5A-486C-A8C5-ECC9F3942E4B}">
                    <a14:imgProps xmlns:a14="http://schemas.microsoft.com/office/drawing/2010/main">
                      <a14:imgLayer r:embed="rId7">
                        <a14:imgEffect>
                          <a14:backgroundRemoval t="8333" b="93056" l="9524" r="95238">
                            <a14:foregroundMark x1="54762" y1="52778" x2="54762" y2="52778"/>
                            <a14:foregroundMark x1="71429" y1="94444" x2="71429" y2="94444"/>
                            <a14:foregroundMark x1="95238" y1="80556" x2="95238" y2="80556"/>
                          </a14:backgroundRemoval>
                        </a14:imgEffect>
                      </a14:imgLayer>
                    </a14:imgProps>
                  </a:ext>
                  <a:ext uri="{28A0092B-C50C-407E-A947-70E740481C1C}">
                    <a14:useLocalDpi xmlns:a14="http://schemas.microsoft.com/office/drawing/2010/main" val="0"/>
                  </a:ext>
                </a:extLst>
              </a:blip>
              <a:stretch>
                <a:fillRect/>
              </a:stretch>
            </p:blipFill>
            <p:spPr>
              <a:xfrm>
                <a:off x="3677142" y="1793542"/>
                <a:ext cx="106856" cy="262063"/>
              </a:xfrm>
              <a:prstGeom prst="rect">
                <a:avLst/>
              </a:prstGeom>
            </p:spPr>
          </p:pic>
          <p:pic>
            <p:nvPicPr>
              <p:cNvPr id="74" name="Picture 73"/>
              <p:cNvPicPr>
                <a:picLocks noChangeAspect="1"/>
              </p:cNvPicPr>
              <p:nvPr/>
            </p:nvPicPr>
            <p:blipFill>
              <a:blip r:embed="rId8" cstate="print">
                <a:extLst>
                  <a:ext uri="{BEBA8EAE-BF5A-486C-A8C5-ECC9F3942E4B}">
                    <a14:imgProps xmlns:a14="http://schemas.microsoft.com/office/drawing/2010/main">
                      <a14:imgLayer r:embed="rId7">
                        <a14:imgEffect>
                          <a14:backgroundRemoval t="8333" b="94444" l="9524" r="97619">
                            <a14:foregroundMark x1="50000" y1="56944" x2="50000" y2="56944"/>
                            <a14:foregroundMark x1="69048" y1="95833" x2="69048" y2="95833"/>
                            <a14:foregroundMark x1="97619" y1="77778" x2="97619" y2="77778"/>
                          </a14:backgroundRemoval>
                        </a14:imgEffect>
                      </a14:imgLayer>
                    </a14:imgProps>
                  </a:ext>
                  <a:ext uri="{28A0092B-C50C-407E-A947-70E740481C1C}">
                    <a14:useLocalDpi xmlns:a14="http://schemas.microsoft.com/office/drawing/2010/main" val="0"/>
                  </a:ext>
                </a:extLst>
              </a:blip>
              <a:stretch>
                <a:fillRect/>
              </a:stretch>
            </p:blipFill>
            <p:spPr>
              <a:xfrm>
                <a:off x="4439816" y="1653793"/>
                <a:ext cx="106856" cy="262063"/>
              </a:xfrm>
              <a:prstGeom prst="rect">
                <a:avLst/>
              </a:prstGeom>
            </p:spPr>
          </p:pic>
          <p:cxnSp>
            <p:nvCxnSpPr>
              <p:cNvPr id="75" name="Straight Arrow Connector 74"/>
              <p:cNvCxnSpPr/>
              <p:nvPr/>
            </p:nvCxnSpPr>
            <p:spPr>
              <a:xfrm flipH="1">
                <a:off x="3918544" y="2016245"/>
                <a:ext cx="565140" cy="94981"/>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6"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1620" y="2003590"/>
                <a:ext cx="152790" cy="126473"/>
              </a:xfrm>
              <a:prstGeom prst="rect">
                <a:avLst/>
              </a:prstGeom>
              <a:noFill/>
              <a:ln w="9525">
                <a:noFill/>
                <a:miter lim="800000"/>
                <a:headEnd/>
                <a:tailEnd/>
              </a:ln>
            </p:spPr>
          </p:pic>
          <p:cxnSp>
            <p:nvCxnSpPr>
              <p:cNvPr id="77" name="Straight Arrow Connector 76"/>
              <p:cNvCxnSpPr/>
              <p:nvPr/>
            </p:nvCxnSpPr>
            <p:spPr>
              <a:xfrm flipV="1">
                <a:off x="3770814" y="1749862"/>
                <a:ext cx="678442" cy="149540"/>
              </a:xfrm>
              <a:prstGeom prst="straightConnector1">
                <a:avLst/>
              </a:prstGeom>
              <a:ln w="19050">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8"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0184" y="1759943"/>
                <a:ext cx="152790" cy="126473"/>
              </a:xfrm>
              <a:prstGeom prst="rect">
                <a:avLst/>
              </a:prstGeom>
              <a:noFill/>
              <a:ln w="9525">
                <a:noFill/>
                <a:miter lim="800000"/>
                <a:headEnd/>
                <a:tailEnd/>
              </a:ln>
            </p:spPr>
          </p:pic>
        </p:grpSp>
        <p:sp>
          <p:nvSpPr>
            <p:cNvPr id="79" name="Rectangle 138"/>
            <p:cNvSpPr/>
            <p:nvPr/>
          </p:nvSpPr>
          <p:spPr bwMode="auto">
            <a:xfrm>
              <a:off x="787613" y="1301465"/>
              <a:ext cx="6026338" cy="1063154"/>
            </a:xfrm>
            <a:prstGeom prst="rect">
              <a:avLst/>
            </a:prstGeom>
            <a:blipFill dpi="0" rotWithShape="1">
              <a:blip r:embed="rId9"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sp>
          <p:nvSpPr>
            <p:cNvPr id="80" name="Rectangle 137"/>
            <p:cNvSpPr/>
            <p:nvPr/>
          </p:nvSpPr>
          <p:spPr bwMode="auto">
            <a:xfrm>
              <a:off x="810025" y="1947120"/>
              <a:ext cx="6025668" cy="1868180"/>
            </a:xfrm>
            <a:prstGeom prst="rect">
              <a:avLst/>
            </a:prstGeom>
            <a:blipFill dpi="0" rotWithShape="1">
              <a:blip r:embed="rId9"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grpSp>
          <p:nvGrpSpPr>
            <p:cNvPr id="83" name="Group 82"/>
            <p:cNvGrpSpPr/>
            <p:nvPr/>
          </p:nvGrpSpPr>
          <p:grpSpPr>
            <a:xfrm>
              <a:off x="921736" y="3805863"/>
              <a:ext cx="5892215" cy="2762977"/>
              <a:chOff x="2279651" y="1127460"/>
              <a:chExt cx="8220566" cy="3312368"/>
            </a:xfrm>
          </p:grpSpPr>
          <p:sp>
            <p:nvSpPr>
              <p:cNvPr id="84" name="Rectangle 137"/>
              <p:cNvSpPr/>
              <p:nvPr/>
            </p:nvSpPr>
            <p:spPr bwMode="auto">
              <a:xfrm rot="10800000">
                <a:off x="2291305" y="1127460"/>
                <a:ext cx="8208912" cy="3312368"/>
              </a:xfrm>
              <a:prstGeom prst="rect">
                <a:avLst/>
              </a:prstGeom>
              <a:gradFill>
                <a:gsLst>
                  <a:gs pos="26000">
                    <a:schemeClr val="bg1">
                      <a:alpha val="32000"/>
                    </a:schemeClr>
                  </a:gs>
                  <a:gs pos="26000">
                    <a:schemeClr val="bg1">
                      <a:alpha val="32000"/>
                    </a:schemeClr>
                  </a:gs>
                  <a:gs pos="64000">
                    <a:schemeClr val="tx1">
                      <a:lumMod val="75000"/>
                      <a:lumOff val="25000"/>
                    </a:schemeClr>
                  </a:gs>
                </a:gsLst>
                <a:lin ang="10800000" scaled="0"/>
              </a:grad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cxnSp>
            <p:nvCxnSpPr>
              <p:cNvPr id="85" name="Straight Connector 16"/>
              <p:cNvCxnSpPr>
                <a:cxnSpLocks noChangeShapeType="1"/>
              </p:cNvCxnSpPr>
              <p:nvPr/>
            </p:nvCxnSpPr>
            <p:spPr bwMode="auto">
              <a:xfrm flipV="1">
                <a:off x="2640013" y="3515173"/>
                <a:ext cx="7632700" cy="3175"/>
              </a:xfrm>
              <a:prstGeom prst="line">
                <a:avLst/>
              </a:prstGeom>
              <a:noFill/>
              <a:ln w="31750" algn="ctr">
                <a:solidFill>
                  <a:schemeClr val="accent2"/>
                </a:solidFill>
                <a:round/>
                <a:headEnd/>
                <a:tailEnd/>
              </a:ln>
            </p:spPr>
          </p:cxnSp>
          <p:sp>
            <p:nvSpPr>
              <p:cNvPr id="86" name="Oval 17"/>
              <p:cNvSpPr>
                <a:spLocks noChangeArrowheads="1"/>
              </p:cNvSpPr>
              <p:nvPr/>
            </p:nvSpPr>
            <p:spPr bwMode="auto">
              <a:xfrm>
                <a:off x="3902076" y="3445322"/>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87" name="Rectangle 18"/>
              <p:cNvSpPr>
                <a:spLocks noChangeArrowheads="1"/>
              </p:cNvSpPr>
              <p:nvPr/>
            </p:nvSpPr>
            <p:spPr bwMode="auto">
              <a:xfrm>
                <a:off x="9358314" y="3454848"/>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88" name="Straight Connector 16"/>
              <p:cNvCxnSpPr>
                <a:cxnSpLocks noChangeShapeType="1"/>
              </p:cNvCxnSpPr>
              <p:nvPr/>
            </p:nvCxnSpPr>
            <p:spPr bwMode="auto">
              <a:xfrm flipV="1">
                <a:off x="2640013" y="3851723"/>
                <a:ext cx="7632700" cy="1587"/>
              </a:xfrm>
              <a:prstGeom prst="line">
                <a:avLst/>
              </a:prstGeom>
              <a:noFill/>
              <a:ln w="31750" algn="ctr">
                <a:solidFill>
                  <a:schemeClr val="accent2"/>
                </a:solidFill>
                <a:round/>
                <a:headEnd/>
                <a:tailEnd/>
              </a:ln>
            </p:spPr>
          </p:cxnSp>
          <p:sp>
            <p:nvSpPr>
              <p:cNvPr id="91" name="Chevron 29"/>
              <p:cNvSpPr>
                <a:spLocks noChangeArrowheads="1"/>
              </p:cNvSpPr>
              <p:nvPr/>
            </p:nvSpPr>
            <p:spPr bwMode="auto">
              <a:xfrm>
                <a:off x="2803526" y="3429447"/>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92" name="Chevron 30"/>
              <p:cNvSpPr>
                <a:spLocks noChangeAspect="1"/>
              </p:cNvSpPr>
              <p:nvPr/>
            </p:nvSpPr>
            <p:spPr bwMode="auto">
              <a:xfrm flipH="1">
                <a:off x="2803526" y="3789810"/>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93" name="TextBox 228"/>
              <p:cNvSpPr txBox="1">
                <a:spLocks noChangeArrowheads="1"/>
              </p:cNvSpPr>
              <p:nvPr/>
            </p:nvSpPr>
            <p:spPr bwMode="auto">
              <a:xfrm>
                <a:off x="2387600" y="3359597"/>
                <a:ext cx="323850" cy="246062"/>
              </a:xfrm>
              <a:prstGeom prst="rect">
                <a:avLst/>
              </a:prstGeom>
              <a:noFill/>
              <a:ln w="9525">
                <a:noFill/>
                <a:miter lim="800000"/>
                <a:headEnd/>
                <a:tailEnd/>
              </a:ln>
            </p:spPr>
            <p:txBody>
              <a:bodyPr>
                <a:spAutoFit/>
              </a:bodyPr>
              <a:lstStyle/>
              <a:p>
                <a:pPr algn="ctr"/>
                <a:r>
                  <a:rPr lang="en-US" sz="1000"/>
                  <a:t>A</a:t>
                </a:r>
              </a:p>
            </p:txBody>
          </p:sp>
          <p:sp>
            <p:nvSpPr>
              <p:cNvPr id="94" name="TextBox 229"/>
              <p:cNvSpPr txBox="1">
                <a:spLocks noChangeArrowheads="1"/>
              </p:cNvSpPr>
              <p:nvPr/>
            </p:nvSpPr>
            <p:spPr bwMode="auto">
              <a:xfrm>
                <a:off x="2387600" y="3759647"/>
                <a:ext cx="323850" cy="246062"/>
              </a:xfrm>
              <a:prstGeom prst="rect">
                <a:avLst/>
              </a:prstGeom>
              <a:noFill/>
              <a:ln w="9525">
                <a:noFill/>
                <a:miter lim="800000"/>
                <a:headEnd/>
                <a:tailEnd/>
              </a:ln>
            </p:spPr>
            <p:txBody>
              <a:bodyPr>
                <a:spAutoFit/>
              </a:bodyPr>
              <a:lstStyle/>
              <a:p>
                <a:pPr algn="ctr"/>
                <a:r>
                  <a:rPr lang="en-US" sz="1000"/>
                  <a:t>B</a:t>
                </a:r>
              </a:p>
            </p:txBody>
          </p:sp>
          <p:sp>
            <p:nvSpPr>
              <p:cNvPr id="98" name="TextBox 32"/>
              <p:cNvSpPr txBox="1">
                <a:spLocks noChangeArrowheads="1"/>
              </p:cNvSpPr>
              <p:nvPr/>
            </p:nvSpPr>
            <p:spPr bwMode="auto">
              <a:xfrm>
                <a:off x="9551989" y="2924623"/>
                <a:ext cx="936625" cy="231775"/>
              </a:xfrm>
              <a:prstGeom prst="rect">
                <a:avLst/>
              </a:prstGeom>
              <a:noFill/>
              <a:ln w="9525">
                <a:noFill/>
                <a:miter lim="800000"/>
                <a:headEnd/>
                <a:tailEnd/>
              </a:ln>
            </p:spPr>
            <p:txBody>
              <a:bodyPr>
                <a:spAutoFit/>
              </a:bodyPr>
              <a:lstStyle/>
              <a:p>
                <a:pPr algn="ctr"/>
                <a:r>
                  <a:rPr lang="en-US" sz="900" dirty="0"/>
                  <a:t>Arlon</a:t>
                </a:r>
              </a:p>
            </p:txBody>
          </p:sp>
          <p:sp>
            <p:nvSpPr>
              <p:cNvPr id="99" name="TextBox 32"/>
              <p:cNvSpPr txBox="1">
                <a:spLocks noChangeArrowheads="1"/>
              </p:cNvSpPr>
              <p:nvPr/>
            </p:nvSpPr>
            <p:spPr bwMode="auto">
              <a:xfrm>
                <a:off x="2279651" y="2929385"/>
                <a:ext cx="792163" cy="231775"/>
              </a:xfrm>
              <a:prstGeom prst="rect">
                <a:avLst/>
              </a:prstGeom>
              <a:noFill/>
              <a:ln w="9525">
                <a:noFill/>
                <a:miter lim="800000"/>
                <a:headEnd/>
                <a:tailEnd/>
              </a:ln>
            </p:spPr>
            <p:txBody>
              <a:bodyPr>
                <a:spAutoFit/>
              </a:bodyPr>
              <a:lstStyle/>
              <a:p>
                <a:pPr algn="ctr"/>
                <a:r>
                  <a:rPr lang="en-US" sz="900" dirty="0"/>
                  <a:t>Namur</a:t>
                </a:r>
              </a:p>
            </p:txBody>
          </p:sp>
          <p:cxnSp>
            <p:nvCxnSpPr>
              <p:cNvPr id="100" name="Straight Arrow Connector 287"/>
              <p:cNvCxnSpPr>
                <a:cxnSpLocks noChangeShapeType="1"/>
              </p:cNvCxnSpPr>
              <p:nvPr/>
            </p:nvCxnSpPr>
            <p:spPr bwMode="auto">
              <a:xfrm flipH="1">
                <a:off x="4079877" y="2618236"/>
                <a:ext cx="2246881" cy="774698"/>
              </a:xfrm>
              <a:prstGeom prst="straightConnector1">
                <a:avLst/>
              </a:prstGeom>
              <a:noFill/>
              <a:ln w="12700" algn="ctr">
                <a:solidFill>
                  <a:schemeClr val="tx1"/>
                </a:solidFill>
                <a:prstDash val="dash"/>
                <a:round/>
                <a:headEnd/>
                <a:tailEnd type="arrow" w="med" len="med"/>
              </a:ln>
            </p:spPr>
          </p:cxnSp>
          <p:cxnSp>
            <p:nvCxnSpPr>
              <p:cNvPr id="104" name="Straight Connector 111"/>
              <p:cNvCxnSpPr/>
              <p:nvPr/>
            </p:nvCxnSpPr>
            <p:spPr bwMode="auto">
              <a:xfrm>
                <a:off x="3611631" y="3069084"/>
                <a:ext cx="5858173"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110"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7658" y="2827785"/>
                <a:ext cx="208128" cy="169365"/>
              </a:xfrm>
              <a:prstGeom prst="rect">
                <a:avLst/>
              </a:prstGeom>
              <a:noFill/>
              <a:ln w="9525">
                <a:noFill/>
                <a:miter lim="800000"/>
                <a:headEnd/>
                <a:tailEnd/>
              </a:ln>
            </p:spPr>
          </p:pic>
          <p:sp>
            <p:nvSpPr>
              <p:cNvPr id="117" name="Rectangular Callout 50"/>
              <p:cNvSpPr>
                <a:spLocks noChangeArrowheads="1"/>
              </p:cNvSpPr>
              <p:nvPr/>
            </p:nvSpPr>
            <p:spPr bwMode="auto">
              <a:xfrm>
                <a:off x="5055708" y="2248348"/>
                <a:ext cx="725744" cy="128589"/>
              </a:xfrm>
              <a:prstGeom prst="wedgeRectCallout">
                <a:avLst>
                  <a:gd name="adj1" fmla="val 135597"/>
                  <a:gd name="adj2" fmla="val 125609"/>
                </a:avLst>
              </a:prstGeom>
              <a:solidFill>
                <a:srgbClr val="FF0000"/>
              </a:solidFill>
              <a:ln w="31750" algn="ctr">
                <a:solidFill>
                  <a:srgbClr val="FF0000"/>
                </a:solidFill>
                <a:round/>
                <a:headEnd/>
                <a:tailEnd/>
              </a:ln>
            </p:spPr>
            <p:txBody>
              <a:bodyPr wrap="none" anchor="ctr"/>
              <a:lstStyle/>
              <a:p>
                <a:pPr algn="ctr">
                  <a:defRPr/>
                </a:pPr>
                <a:r>
                  <a:rPr lang="en-US" sz="1000" b="1" dirty="0">
                    <a:solidFill>
                      <a:schemeClr val="bg1"/>
                    </a:solidFill>
                    <a:latin typeface="+mn-lt"/>
                  </a:rPr>
                  <a:t>ALARME !</a:t>
                </a:r>
                <a:endParaRPr lang="nl-BE" sz="1000" b="1" dirty="0">
                  <a:solidFill>
                    <a:schemeClr val="bg1"/>
                  </a:solidFill>
                  <a:latin typeface="+mn-lt"/>
                </a:endParaRPr>
              </a:p>
            </p:txBody>
          </p:sp>
        </p:grpSp>
        <p:pic>
          <p:nvPicPr>
            <p:cNvPr id="128"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8018" y="5489426"/>
              <a:ext cx="149179" cy="141274"/>
            </a:xfrm>
            <a:prstGeom prst="rect">
              <a:avLst/>
            </a:prstGeom>
            <a:noFill/>
            <a:ln w="9525">
              <a:noFill/>
              <a:miter lim="800000"/>
              <a:headEnd/>
              <a:tailEnd/>
            </a:ln>
          </p:spPr>
        </p:pic>
        <p:grpSp>
          <p:nvGrpSpPr>
            <p:cNvPr id="129" name="Group 128"/>
            <p:cNvGrpSpPr/>
            <p:nvPr/>
          </p:nvGrpSpPr>
          <p:grpSpPr>
            <a:xfrm>
              <a:off x="3820949" y="4467388"/>
              <a:ext cx="1624521" cy="978960"/>
              <a:chOff x="3677142" y="1653793"/>
              <a:chExt cx="1624521" cy="978960"/>
            </a:xfrm>
          </p:grpSpPr>
          <p:pic>
            <p:nvPicPr>
              <p:cNvPr id="131" name="Picture 1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6388" y="2055605"/>
                <a:ext cx="229346" cy="540332"/>
              </a:xfrm>
              <a:prstGeom prst="rect">
                <a:avLst/>
              </a:prstGeom>
            </p:spPr>
          </p:pic>
          <p:pic>
            <p:nvPicPr>
              <p:cNvPr id="132" name="Picture 1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6497" y="1700212"/>
                <a:ext cx="1095166" cy="932541"/>
              </a:xfrm>
              <a:prstGeom prst="rect">
                <a:avLst/>
              </a:prstGeom>
            </p:spPr>
          </p:pic>
          <p:pic>
            <p:nvPicPr>
              <p:cNvPr id="133" name="Picture 132"/>
              <p:cNvPicPr>
                <a:picLocks noChangeAspect="1"/>
              </p:cNvPicPr>
              <p:nvPr/>
            </p:nvPicPr>
            <p:blipFill>
              <a:blip r:embed="rId10" cstate="print">
                <a:extLst>
                  <a:ext uri="{BEBA8EAE-BF5A-486C-A8C5-ECC9F3942E4B}">
                    <a14:imgProps xmlns:a14="http://schemas.microsoft.com/office/drawing/2010/main">
                      <a14:imgLayer r:embed="rId7">
                        <a14:imgEffect>
                          <a14:backgroundRemoval t="2778" b="91667" l="9524" r="95238">
                            <a14:foregroundMark x1="45238" y1="52778" x2="45238" y2="52778"/>
                            <a14:foregroundMark x1="61905" y1="91667" x2="61905" y2="91667"/>
                            <a14:foregroundMark x1="97619" y1="80556" x2="97619" y2="80556"/>
                            <a14:foregroundMark x1="78571" y1="2778" x2="78571" y2="2778"/>
                          </a14:backgroundRemoval>
                        </a14:imgEffect>
                      </a14:imgLayer>
                    </a14:imgProps>
                  </a:ext>
                  <a:ext uri="{28A0092B-C50C-407E-A947-70E740481C1C}">
                    <a14:useLocalDpi xmlns:a14="http://schemas.microsoft.com/office/drawing/2010/main" val="0"/>
                  </a:ext>
                </a:extLst>
              </a:blip>
              <a:stretch>
                <a:fillRect/>
              </a:stretch>
            </p:blipFill>
            <p:spPr>
              <a:xfrm>
                <a:off x="3677142" y="1793542"/>
                <a:ext cx="106856" cy="262063"/>
              </a:xfrm>
              <a:prstGeom prst="rect">
                <a:avLst/>
              </a:prstGeom>
            </p:spPr>
          </p:pic>
          <p:pic>
            <p:nvPicPr>
              <p:cNvPr id="134" name="Picture 133"/>
              <p:cNvPicPr>
                <a:picLocks noChangeAspect="1"/>
              </p:cNvPicPr>
              <p:nvPr/>
            </p:nvPicPr>
            <p:blipFill>
              <a:blip r:embed="rId11" cstate="print">
                <a:extLst>
                  <a:ext uri="{BEBA8EAE-BF5A-486C-A8C5-ECC9F3942E4B}">
                    <a14:imgProps xmlns:a14="http://schemas.microsoft.com/office/drawing/2010/main">
                      <a14:imgLayer r:embed="rId7">
                        <a14:imgEffect>
                          <a14:backgroundRemoval t="4167" b="94444" l="9524" r="95238">
                            <a14:foregroundMark x1="52381" y1="66667" x2="52381" y2="66667"/>
                            <a14:foregroundMark x1="66667" y1="97222" x2="66667" y2="97222"/>
                            <a14:foregroundMark x1="97619" y1="80556" x2="97619" y2="80556"/>
                            <a14:foregroundMark x1="78571" y1="4167" x2="78571" y2="4167"/>
                            <a14:backgroundMark x1="78571" y1="97222" x2="78571" y2="97222"/>
                          </a14:backgroundRemoval>
                        </a14:imgEffect>
                      </a14:imgLayer>
                    </a14:imgProps>
                  </a:ext>
                  <a:ext uri="{28A0092B-C50C-407E-A947-70E740481C1C}">
                    <a14:useLocalDpi xmlns:a14="http://schemas.microsoft.com/office/drawing/2010/main" val="0"/>
                  </a:ext>
                </a:extLst>
              </a:blip>
              <a:stretch>
                <a:fillRect/>
              </a:stretch>
            </p:blipFill>
            <p:spPr>
              <a:xfrm>
                <a:off x="4439816" y="1653793"/>
                <a:ext cx="106856" cy="262063"/>
              </a:xfrm>
              <a:prstGeom prst="rect">
                <a:avLst/>
              </a:prstGeom>
            </p:spPr>
          </p:pic>
          <p:cxnSp>
            <p:nvCxnSpPr>
              <p:cNvPr id="135" name="Straight Arrow Connector 134"/>
              <p:cNvCxnSpPr/>
              <p:nvPr/>
            </p:nvCxnSpPr>
            <p:spPr>
              <a:xfrm flipH="1">
                <a:off x="3918544" y="2016245"/>
                <a:ext cx="565140" cy="94981"/>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36"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1620" y="2003590"/>
                <a:ext cx="152790" cy="126473"/>
              </a:xfrm>
              <a:prstGeom prst="rect">
                <a:avLst/>
              </a:prstGeom>
              <a:noFill/>
              <a:ln w="9525">
                <a:noFill/>
                <a:miter lim="800000"/>
                <a:headEnd/>
                <a:tailEnd/>
              </a:ln>
            </p:spPr>
          </p:pic>
          <p:cxnSp>
            <p:nvCxnSpPr>
              <p:cNvPr id="137" name="Straight Arrow Connector 136"/>
              <p:cNvCxnSpPr/>
              <p:nvPr/>
            </p:nvCxnSpPr>
            <p:spPr>
              <a:xfrm flipV="1">
                <a:off x="3770814" y="1749862"/>
                <a:ext cx="678442" cy="149540"/>
              </a:xfrm>
              <a:prstGeom prst="straightConnector1">
                <a:avLst/>
              </a:prstGeom>
              <a:ln w="19050">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38"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0184" y="1759943"/>
                <a:ext cx="152790" cy="126473"/>
              </a:xfrm>
              <a:prstGeom prst="rect">
                <a:avLst/>
              </a:prstGeom>
              <a:noFill/>
              <a:ln w="9525">
                <a:noFill/>
                <a:miter lim="800000"/>
                <a:headEnd/>
                <a:tailEnd/>
              </a:ln>
            </p:spPr>
          </p:pic>
        </p:grpSp>
        <p:sp>
          <p:nvSpPr>
            <p:cNvPr id="139" name="Rectangular Callout 50"/>
            <p:cNvSpPr>
              <a:spLocks noChangeArrowheads="1"/>
            </p:cNvSpPr>
            <p:nvPr/>
          </p:nvSpPr>
          <p:spPr bwMode="auto">
            <a:xfrm>
              <a:off x="4751586" y="4256912"/>
              <a:ext cx="520188" cy="107261"/>
            </a:xfrm>
            <a:prstGeom prst="wedgeRectCallout">
              <a:avLst>
                <a:gd name="adj1" fmla="val -47510"/>
                <a:gd name="adj2" fmla="val 184810"/>
              </a:avLst>
            </a:prstGeom>
            <a:solidFill>
              <a:srgbClr val="FF0000"/>
            </a:solidFill>
            <a:ln w="31750" algn="ctr">
              <a:solidFill>
                <a:srgbClr val="FF0000"/>
              </a:solidFill>
              <a:round/>
              <a:headEnd/>
              <a:tailEnd/>
            </a:ln>
          </p:spPr>
          <p:txBody>
            <a:bodyPr wrap="none" anchor="ctr"/>
            <a:lstStyle/>
            <a:p>
              <a:pPr algn="ctr">
                <a:defRPr/>
              </a:pPr>
              <a:r>
                <a:rPr lang="en-US" sz="1000" b="1" dirty="0">
                  <a:solidFill>
                    <a:schemeClr val="bg1"/>
                  </a:solidFill>
                  <a:latin typeface="+mn-lt"/>
                </a:rPr>
                <a:t>ALARME !</a:t>
              </a:r>
              <a:endParaRPr lang="nl-BE" sz="1000" b="1" dirty="0">
                <a:solidFill>
                  <a:schemeClr val="bg1"/>
                </a:solidFill>
                <a:latin typeface="+mn-lt"/>
              </a:endParaRPr>
            </a:p>
          </p:txBody>
        </p:sp>
        <p:cxnSp>
          <p:nvCxnSpPr>
            <p:cNvPr id="140" name="Straight Arrow Connector 287"/>
            <p:cNvCxnSpPr>
              <a:cxnSpLocks noChangeShapeType="1"/>
            </p:cNvCxnSpPr>
            <p:nvPr/>
          </p:nvCxnSpPr>
          <p:spPr bwMode="auto">
            <a:xfrm>
              <a:off x="4144660" y="5039990"/>
              <a:ext cx="1821362" cy="713715"/>
            </a:xfrm>
            <a:prstGeom prst="straightConnector1">
              <a:avLst/>
            </a:prstGeom>
            <a:noFill/>
            <a:ln w="12700" algn="ctr">
              <a:solidFill>
                <a:schemeClr val="tx1"/>
              </a:solidFill>
              <a:prstDash val="dash"/>
              <a:round/>
              <a:headEnd/>
              <a:tailEnd type="arrow" w="med" len="med"/>
            </a:ln>
          </p:spPr>
        </p:cxnSp>
        <p:sp>
          <p:nvSpPr>
            <p:cNvPr id="141" name="Rectangle 137"/>
            <p:cNvSpPr/>
            <p:nvPr/>
          </p:nvSpPr>
          <p:spPr bwMode="auto">
            <a:xfrm>
              <a:off x="954431" y="3829248"/>
              <a:ext cx="5883243" cy="2722889"/>
            </a:xfrm>
            <a:prstGeom prst="rect">
              <a:avLst/>
            </a:prstGeom>
            <a:blipFill dpi="0" rotWithShape="1">
              <a:blip r:embed="rId9"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sp>
          <p:nvSpPr>
            <p:cNvPr id="142" name="Cloud Callout 141"/>
            <p:cNvSpPr/>
            <p:nvPr/>
          </p:nvSpPr>
          <p:spPr>
            <a:xfrm>
              <a:off x="5704211" y="4125055"/>
              <a:ext cx="840614" cy="296967"/>
            </a:xfrm>
            <a:prstGeom prst="cloudCallout">
              <a:avLst>
                <a:gd name="adj1" fmla="val -79941"/>
                <a:gd name="adj2" fmla="val 11968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n w="0"/>
                  <a:solidFill>
                    <a:schemeClr val="tx1"/>
                  </a:solidFill>
                  <a:effectLst>
                    <a:outerShdw blurRad="38100" dist="19050" dir="2700000" algn="tl" rotWithShape="0">
                      <a:schemeClr val="dk1">
                        <a:alpha val="40000"/>
                      </a:schemeClr>
                    </a:outerShdw>
                  </a:effectLst>
                </a:rPr>
                <a:t>ARRET</a:t>
              </a:r>
            </a:p>
          </p:txBody>
        </p:sp>
        <p:sp>
          <p:nvSpPr>
            <p:cNvPr id="143" name="Rechthoek 35"/>
            <p:cNvSpPr>
              <a:spLocks noChangeArrowheads="1"/>
            </p:cNvSpPr>
            <p:nvPr/>
          </p:nvSpPr>
          <p:spPr bwMode="auto">
            <a:xfrm>
              <a:off x="3352927" y="3960838"/>
              <a:ext cx="1054536" cy="249255"/>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ANNONCEUR ENTREPRENEUR</a:t>
              </a: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8374" y="1067132"/>
              <a:ext cx="1816788" cy="1117276"/>
            </a:xfrm>
            <a:prstGeom prst="rect">
              <a:avLst/>
            </a:prstGeom>
            <a:ln w="12700">
              <a:solidFill>
                <a:schemeClr val="accent1"/>
              </a:solidFill>
            </a:ln>
          </p:spPr>
        </p:pic>
        <p:grpSp>
          <p:nvGrpSpPr>
            <p:cNvPr id="81" name="Group 80"/>
            <p:cNvGrpSpPr/>
            <p:nvPr/>
          </p:nvGrpSpPr>
          <p:grpSpPr>
            <a:xfrm>
              <a:off x="153661" y="2611527"/>
              <a:ext cx="701676" cy="3941661"/>
              <a:chOff x="248052" y="2781130"/>
              <a:chExt cx="701676" cy="3917668"/>
            </a:xfrm>
          </p:grpSpPr>
          <p:grpSp>
            <p:nvGrpSpPr>
              <p:cNvPr id="82" name="Group 81"/>
              <p:cNvGrpSpPr/>
              <p:nvPr/>
            </p:nvGrpSpPr>
            <p:grpSpPr>
              <a:xfrm>
                <a:off x="248052" y="2781130"/>
                <a:ext cx="701675" cy="1295572"/>
                <a:chOff x="1750227" y="1297336"/>
                <a:chExt cx="701675" cy="1295572"/>
              </a:xfrm>
            </p:grpSpPr>
            <p:cxnSp>
              <p:nvCxnSpPr>
                <p:cNvPr id="102" name="Straight Arrow Connector 135"/>
                <p:cNvCxnSpPr>
                  <a:cxnSpLocks noChangeShapeType="1"/>
                </p:cNvCxnSpPr>
                <p:nvPr/>
              </p:nvCxnSpPr>
              <p:spPr bwMode="auto">
                <a:xfrm flipH="1">
                  <a:off x="2085944" y="2087536"/>
                  <a:ext cx="1" cy="505372"/>
                </a:xfrm>
                <a:prstGeom prst="straightConnector1">
                  <a:avLst/>
                </a:prstGeom>
                <a:noFill/>
                <a:ln w="12700" algn="ctr">
                  <a:solidFill>
                    <a:schemeClr val="accent1"/>
                  </a:solidFill>
                  <a:prstDash val="dash"/>
                  <a:round/>
                  <a:headEnd/>
                  <a:tailEnd type="none" w="med" len="med"/>
                </a:ln>
              </p:spPr>
            </p:cxnSp>
            <p:cxnSp>
              <p:nvCxnSpPr>
                <p:cNvPr id="103" name="Straight Connector 102"/>
                <p:cNvCxnSpPr/>
                <p:nvPr/>
              </p:nvCxnSpPr>
              <p:spPr bwMode="auto">
                <a:xfrm>
                  <a:off x="2088398" y="129733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105" name="Straight Connector 104"/>
                <p:cNvCxnSpPr/>
                <p:nvPr/>
              </p:nvCxnSpPr>
              <p:spPr bwMode="auto">
                <a:xfrm>
                  <a:off x="2085946" y="198752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06" name="Rounded Rectangle 122"/>
                <p:cNvSpPr>
                  <a:spLocks noChangeArrowheads="1"/>
                </p:cNvSpPr>
                <p:nvPr/>
              </p:nvSpPr>
              <p:spPr bwMode="auto">
                <a:xfrm>
                  <a:off x="1750227" y="1537782"/>
                  <a:ext cx="701675" cy="433387"/>
                </a:xfrm>
                <a:prstGeom prst="roundRect">
                  <a:avLst>
                    <a:gd name="adj" fmla="val 16667"/>
                  </a:avLst>
                </a:prstGeom>
                <a:solidFill>
                  <a:schemeClr val="bg1"/>
                </a:solidFill>
                <a:ln w="31750" algn="ctr">
                  <a:solidFill>
                    <a:schemeClr val="accent1"/>
                  </a:solidFill>
                  <a:round/>
                  <a:headEnd/>
                  <a:tailEnd/>
                </a:ln>
              </p:spPr>
              <p:txBody>
                <a:bodyPr lIns="0" tIns="0" rIns="0" bIns="0" anchor="ctr"/>
                <a:lstStyle/>
                <a:p>
                  <a:pPr algn="ctr"/>
                  <a:r>
                    <a:rPr lang="en-US" sz="800" dirty="0" err="1">
                      <a:latin typeface="Arial" panose="020B0604020202020204" pitchFamily="34" charset="0"/>
                      <a:cs typeface="Arial" panose="020B0604020202020204" pitchFamily="34" charset="0"/>
                    </a:rPr>
                    <a:t>visibilité</a:t>
                  </a:r>
                  <a:endParaRPr lang="en-US" sz="800" dirty="0">
                    <a:latin typeface="Arial" panose="020B0604020202020204" pitchFamily="34" charset="0"/>
                    <a:cs typeface="Arial" panose="020B0604020202020204" pitchFamily="34" charset="0"/>
                  </a:endParaRPr>
                </a:p>
                <a:p>
                  <a:pPr algn="ctr"/>
                  <a:r>
                    <a:rPr lang="en-US" sz="800" dirty="0" err="1">
                      <a:latin typeface="Arial" panose="020B0604020202020204" pitchFamily="34" charset="0"/>
                      <a:cs typeface="Arial" panose="020B0604020202020204" pitchFamily="34" charset="0"/>
                    </a:rPr>
                    <a:t>réduite</a:t>
                  </a:r>
                  <a:endParaRPr lang="en-US" sz="800" dirty="0">
                    <a:latin typeface="Arial" panose="020B0604020202020204" pitchFamily="34" charset="0"/>
                    <a:cs typeface="Arial" panose="020B0604020202020204" pitchFamily="34" charset="0"/>
                  </a:endParaRPr>
                </a:p>
              </p:txBody>
            </p:sp>
          </p:grpSp>
          <p:grpSp>
            <p:nvGrpSpPr>
              <p:cNvPr id="89" name="Group 88"/>
              <p:cNvGrpSpPr/>
              <p:nvPr/>
            </p:nvGrpSpPr>
            <p:grpSpPr>
              <a:xfrm>
                <a:off x="248053" y="4149625"/>
                <a:ext cx="701675" cy="2549173"/>
                <a:chOff x="1753537" y="43735"/>
                <a:chExt cx="701675" cy="2549173"/>
              </a:xfrm>
            </p:grpSpPr>
            <p:cxnSp>
              <p:nvCxnSpPr>
                <p:cNvPr id="90" name="Straight Arrow Connector 135"/>
                <p:cNvCxnSpPr>
                  <a:cxnSpLocks noChangeShapeType="1"/>
                </p:cNvCxnSpPr>
                <p:nvPr/>
              </p:nvCxnSpPr>
              <p:spPr bwMode="auto">
                <a:xfrm flipH="1">
                  <a:off x="2085944" y="2087536"/>
                  <a:ext cx="1" cy="505372"/>
                </a:xfrm>
                <a:prstGeom prst="straightConnector1">
                  <a:avLst/>
                </a:prstGeom>
                <a:noFill/>
                <a:ln w="12700" algn="ctr">
                  <a:solidFill>
                    <a:schemeClr val="accent1"/>
                  </a:solidFill>
                  <a:prstDash val="dash"/>
                  <a:round/>
                  <a:headEnd/>
                  <a:tailEnd type="none" w="med" len="med"/>
                </a:ln>
              </p:spPr>
            </p:cxnSp>
            <p:cxnSp>
              <p:nvCxnSpPr>
                <p:cNvPr id="95" name="Straight Connector 94"/>
                <p:cNvCxnSpPr/>
                <p:nvPr/>
              </p:nvCxnSpPr>
              <p:spPr bwMode="auto">
                <a:xfrm>
                  <a:off x="2088398" y="129733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96" name="Straight Connector 95"/>
                <p:cNvCxnSpPr/>
                <p:nvPr/>
              </p:nvCxnSpPr>
              <p:spPr bwMode="auto">
                <a:xfrm>
                  <a:off x="2085946" y="198752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97" name="Rounded Rectangle 122"/>
                <p:cNvSpPr>
                  <a:spLocks noChangeArrowheads="1"/>
                </p:cNvSpPr>
                <p:nvPr/>
              </p:nvSpPr>
              <p:spPr bwMode="auto">
                <a:xfrm>
                  <a:off x="1753537" y="1554139"/>
                  <a:ext cx="701675" cy="560995"/>
                </a:xfrm>
                <a:prstGeom prst="roundRect">
                  <a:avLst>
                    <a:gd name="adj" fmla="val 16667"/>
                  </a:avLst>
                </a:prstGeom>
                <a:solidFill>
                  <a:schemeClr val="bg1"/>
                </a:solidFill>
                <a:ln w="31750" algn="ctr">
                  <a:solidFill>
                    <a:schemeClr val="accent1"/>
                  </a:solidFill>
                  <a:round/>
                  <a:headEnd/>
                  <a:tailEnd/>
                </a:ln>
              </p:spPr>
              <p:txBody>
                <a:bodyPr lIns="0" tIns="0" rIns="0" bIns="0" anchor="ctr"/>
                <a:lstStyle/>
                <a:p>
                  <a:pPr algn="ctr"/>
                  <a:r>
                    <a:rPr lang="en-US" sz="800" dirty="0" err="1">
                      <a:latin typeface="Arial" panose="020B0604020202020204" pitchFamily="34" charset="0"/>
                      <a:cs typeface="Arial" panose="020B0604020202020204" pitchFamily="34" charset="0"/>
                    </a:rPr>
                    <a:t>arrêt</a:t>
                  </a:r>
                  <a:r>
                    <a:rPr lang="en-US" sz="800" dirty="0">
                      <a:latin typeface="Arial" panose="020B0604020202020204" pitchFamily="34" charset="0"/>
                      <a:cs typeface="Arial" panose="020B0604020202020204" pitchFamily="34" charset="0"/>
                    </a:rPr>
                    <a:t> des </a:t>
                  </a:r>
                  <a:r>
                    <a:rPr lang="en-US" sz="800" dirty="0" err="1">
                      <a:latin typeface="Arial" panose="020B0604020202020204" pitchFamily="34" charset="0"/>
                      <a:cs typeface="Arial" panose="020B0604020202020204" pitchFamily="34" charset="0"/>
                    </a:rPr>
                    <a:t>travaux</a:t>
                  </a:r>
                  <a:r>
                    <a:rPr lang="en-US" sz="800" dirty="0">
                      <a:latin typeface="Arial" panose="020B0604020202020204" pitchFamily="34" charset="0"/>
                      <a:cs typeface="Arial" panose="020B0604020202020204" pitchFamily="34" charset="0"/>
                    </a:rPr>
                    <a:t> </a:t>
                  </a:r>
                </a:p>
              </p:txBody>
            </p:sp>
            <p:cxnSp>
              <p:nvCxnSpPr>
                <p:cNvPr id="101" name="Straight Arrow Connector 135"/>
                <p:cNvCxnSpPr>
                  <a:cxnSpLocks noChangeShapeType="1"/>
                </p:cNvCxnSpPr>
                <p:nvPr/>
              </p:nvCxnSpPr>
              <p:spPr bwMode="auto">
                <a:xfrm>
                  <a:off x="2084628" y="43735"/>
                  <a:ext cx="6272" cy="1382796"/>
                </a:xfrm>
                <a:prstGeom prst="straightConnector1">
                  <a:avLst/>
                </a:prstGeom>
                <a:noFill/>
                <a:ln w="12700" algn="ctr">
                  <a:solidFill>
                    <a:schemeClr val="accent1"/>
                  </a:solidFill>
                  <a:prstDash val="dash"/>
                  <a:round/>
                  <a:headEnd/>
                  <a:tailEnd type="none" w="med" len="med"/>
                </a:ln>
              </p:spPr>
            </p:cxnSp>
          </p:grpSp>
        </p:grpSp>
      </p:grpSp>
    </p:spTree>
    <p:extLst>
      <p:ext uri="{BB962C8B-B14F-4D97-AF65-F5344CB8AC3E}">
        <p14:creationId xmlns:p14="http://schemas.microsoft.com/office/powerpoint/2010/main" val="1019788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45"/>
          <p:cNvSpPr>
            <a:spLocks noChangeArrowheads="1"/>
          </p:cNvSpPr>
          <p:nvPr/>
        </p:nvSpPr>
        <p:spPr bwMode="auto">
          <a:xfrm>
            <a:off x="670357" y="1178895"/>
            <a:ext cx="5362888" cy="569515"/>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err="1">
                <a:latin typeface="+mn-lt"/>
              </a:rPr>
              <a:t>L’annonceur</a:t>
            </a:r>
            <a:r>
              <a:rPr lang="nl-BE" sz="1400" dirty="0">
                <a:latin typeface="+mn-lt"/>
              </a:rPr>
              <a:t> </a:t>
            </a:r>
            <a:r>
              <a:rPr lang="nl-BE" sz="1400" dirty="0" err="1">
                <a:latin typeface="+mn-lt"/>
              </a:rPr>
              <a:t>contacte</a:t>
            </a:r>
            <a:r>
              <a:rPr lang="nl-BE" sz="1400" dirty="0">
                <a:latin typeface="+mn-lt"/>
              </a:rPr>
              <a:t> </a:t>
            </a:r>
            <a:r>
              <a:rPr lang="nl-BE" sz="1400" dirty="0" err="1">
                <a:latin typeface="+mn-lt"/>
              </a:rPr>
              <a:t>le</a:t>
            </a:r>
            <a:r>
              <a:rPr lang="nl-BE" sz="1400" dirty="0">
                <a:latin typeface="+mn-lt"/>
              </a:rPr>
              <a:t> RS entrepreneur et/</a:t>
            </a:r>
            <a:r>
              <a:rPr lang="nl-BE" sz="1400" dirty="0" err="1">
                <a:latin typeface="+mn-lt"/>
              </a:rPr>
              <a:t>ou</a:t>
            </a:r>
            <a:r>
              <a:rPr lang="nl-BE" sz="1400" dirty="0">
                <a:latin typeface="+mn-lt"/>
              </a:rPr>
              <a:t> sa LH pour </a:t>
            </a:r>
            <a:r>
              <a:rPr lang="nl-BE" sz="1400" dirty="0" err="1">
                <a:latin typeface="+mn-lt"/>
              </a:rPr>
              <a:t>concertation</a:t>
            </a:r>
            <a:r>
              <a:rPr lang="nl-BE" sz="1400" dirty="0">
                <a:latin typeface="+mn-lt"/>
              </a:rPr>
              <a:t>. </a:t>
            </a:r>
            <a:endParaRPr lang="nl-BE" sz="1000" dirty="0">
              <a:solidFill>
                <a:srgbClr val="0070C0"/>
              </a:solidFill>
            </a:endParaRPr>
          </a:p>
        </p:txBody>
      </p:sp>
      <p:sp>
        <p:nvSpPr>
          <p:cNvPr id="26" name="Rectangle 245"/>
          <p:cNvSpPr>
            <a:spLocks noChangeArrowheads="1"/>
          </p:cNvSpPr>
          <p:nvPr/>
        </p:nvSpPr>
        <p:spPr bwMode="auto">
          <a:xfrm>
            <a:off x="7176121" y="4293097"/>
            <a:ext cx="3240707" cy="720079"/>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err="1">
                <a:latin typeface="+mn-lt"/>
              </a:rPr>
              <a:t>Après</a:t>
            </a:r>
            <a:r>
              <a:rPr lang="nl-BE" sz="1400" dirty="0">
                <a:latin typeface="+mn-lt"/>
              </a:rPr>
              <a:t> la </a:t>
            </a:r>
            <a:r>
              <a:rPr lang="nl-BE" sz="1400" dirty="0" err="1">
                <a:latin typeface="+mn-lt"/>
              </a:rPr>
              <a:t>concertation</a:t>
            </a:r>
            <a:r>
              <a:rPr lang="nl-BE" sz="1400" dirty="0">
                <a:latin typeface="+mn-lt"/>
              </a:rPr>
              <a:t>, </a:t>
            </a:r>
            <a:r>
              <a:rPr lang="nl-BE" sz="1400" dirty="0" err="1">
                <a:latin typeface="+mn-lt"/>
              </a:rPr>
              <a:t>le</a:t>
            </a:r>
            <a:r>
              <a:rPr lang="nl-BE" sz="1400" dirty="0">
                <a:latin typeface="+mn-lt"/>
              </a:rPr>
              <a:t> RS Entrepreneur </a:t>
            </a:r>
            <a:r>
              <a:rPr lang="nl-BE" sz="1400" dirty="0" err="1">
                <a:latin typeface="+mn-lt"/>
              </a:rPr>
              <a:t>prend</a:t>
            </a:r>
            <a:r>
              <a:rPr lang="nl-BE" sz="1400" dirty="0">
                <a:latin typeface="+mn-lt"/>
              </a:rPr>
              <a:t> </a:t>
            </a:r>
            <a:r>
              <a:rPr lang="nl-BE" sz="1400" dirty="0" err="1">
                <a:latin typeface="+mn-lt"/>
              </a:rPr>
              <a:t>une</a:t>
            </a:r>
            <a:r>
              <a:rPr lang="nl-BE" sz="1400" dirty="0">
                <a:latin typeface="+mn-lt"/>
              </a:rPr>
              <a:t> </a:t>
            </a:r>
            <a:r>
              <a:rPr lang="nl-BE" sz="1400" dirty="0" err="1">
                <a:latin typeface="+mn-lt"/>
              </a:rPr>
              <a:t>décision</a:t>
            </a:r>
            <a:r>
              <a:rPr lang="nl-BE" sz="1400" dirty="0">
                <a:latin typeface="+mn-lt"/>
              </a:rPr>
              <a:t> quant à la poursuite des </a:t>
            </a:r>
            <a:r>
              <a:rPr lang="nl-BE" sz="1400" dirty="0" err="1">
                <a:latin typeface="+mn-lt"/>
              </a:rPr>
              <a:t>travaux</a:t>
            </a:r>
            <a:r>
              <a:rPr lang="nl-BE" sz="1400" dirty="0">
                <a:latin typeface="+mn-lt"/>
              </a:rPr>
              <a:t>. </a:t>
            </a:r>
          </a:p>
        </p:txBody>
      </p:sp>
      <p:sp>
        <p:nvSpPr>
          <p:cNvPr id="17" name="Text Placeholder 1"/>
          <p:cNvSpPr>
            <a:spLocks noGrp="1"/>
          </p:cNvSpPr>
          <p:nvPr>
            <p:ph type="body" sz="quarter" idx="18"/>
          </p:nvPr>
        </p:nvSpPr>
        <p:spPr>
          <a:xfrm>
            <a:off x="9803840" y="238606"/>
            <a:ext cx="1912823" cy="360363"/>
          </a:xfrm>
        </p:spPr>
        <p:txBody>
          <a:bodyPr/>
          <a:lstStyle/>
          <a:p>
            <a:r>
              <a:rPr lang="en-GB" dirty="0"/>
              <a:t>2. Incidents</a:t>
            </a:r>
          </a:p>
          <a:p>
            <a:r>
              <a:rPr lang="en-GB" dirty="0"/>
              <a:t>2.2 Visibilité </a:t>
            </a:r>
            <a:r>
              <a:rPr lang="en-GB" dirty="0" err="1"/>
              <a:t>réduite</a:t>
            </a:r>
            <a:endParaRPr lang="en-GB" dirty="0"/>
          </a:p>
        </p:txBody>
      </p:sp>
      <p:grpSp>
        <p:nvGrpSpPr>
          <p:cNvPr id="4" name="Group 3"/>
          <p:cNvGrpSpPr/>
          <p:nvPr/>
        </p:nvGrpSpPr>
        <p:grpSpPr>
          <a:xfrm>
            <a:off x="6168008" y="253768"/>
            <a:ext cx="3981938" cy="2419768"/>
            <a:chOff x="6168008" y="253768"/>
            <a:chExt cx="3981938" cy="2419768"/>
          </a:xfrm>
        </p:grpSpPr>
        <p:grpSp>
          <p:nvGrpSpPr>
            <p:cNvPr id="15" name="Group 14"/>
            <p:cNvGrpSpPr/>
            <p:nvPr/>
          </p:nvGrpSpPr>
          <p:grpSpPr>
            <a:xfrm>
              <a:off x="6168008" y="253768"/>
              <a:ext cx="3981938" cy="2419768"/>
              <a:chOff x="3928831" y="2256580"/>
              <a:chExt cx="4198310" cy="2740994"/>
            </a:xfrm>
          </p:grpSpPr>
          <p:sp>
            <p:nvSpPr>
              <p:cNvPr id="16" name="Text Box 9"/>
              <p:cNvSpPr txBox="1">
                <a:spLocks noChangeArrowheads="1"/>
              </p:cNvSpPr>
              <p:nvPr/>
            </p:nvSpPr>
            <p:spPr bwMode="auto">
              <a:xfrm>
                <a:off x="3928831"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22" name="Text Box 9"/>
              <p:cNvSpPr txBox="1">
                <a:spLocks noChangeArrowheads="1"/>
              </p:cNvSpPr>
              <p:nvPr/>
            </p:nvSpPr>
            <p:spPr bwMode="auto">
              <a:xfrm>
                <a:off x="6160856"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23" name="Rechthoek 35"/>
              <p:cNvSpPr>
                <a:spLocks noChangeArrowheads="1"/>
              </p:cNvSpPr>
              <p:nvPr/>
            </p:nvSpPr>
            <p:spPr bwMode="auto">
              <a:xfrm>
                <a:off x="4416458" y="4624803"/>
                <a:ext cx="100673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ANNONCEUR</a:t>
                </a:r>
              </a:p>
              <a:p>
                <a:pPr algn="ctr"/>
                <a:r>
                  <a:rPr lang="nl-BE" sz="900" b="1" dirty="0">
                    <a:solidFill>
                      <a:schemeClr val="bg1"/>
                    </a:solidFill>
                    <a:latin typeface="+mn-lt"/>
                  </a:rPr>
                  <a:t>ENTREPRENEUR</a:t>
                </a:r>
              </a:p>
            </p:txBody>
          </p:sp>
          <p:sp>
            <p:nvSpPr>
              <p:cNvPr id="25" name="Rechthoek 41"/>
              <p:cNvSpPr>
                <a:spLocks noChangeArrowheads="1"/>
              </p:cNvSpPr>
              <p:nvPr/>
            </p:nvSpPr>
            <p:spPr bwMode="auto">
              <a:xfrm>
                <a:off x="6752478" y="461239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latin typeface="+mn-lt"/>
                  </a:rPr>
                  <a:t>CHEF DE TRAVAIL – </a:t>
                </a:r>
              </a:p>
              <a:p>
                <a:pPr algn="ctr"/>
                <a:r>
                  <a:rPr lang="nl-BE" sz="800" b="1" dirty="0">
                    <a:solidFill>
                      <a:schemeClr val="bg1"/>
                    </a:solidFill>
                    <a:latin typeface="+mn-lt"/>
                  </a:rPr>
                  <a:t>RS ENTREPRENEUR</a:t>
                </a:r>
              </a:p>
            </p:txBody>
          </p:sp>
          <p:sp>
            <p:nvSpPr>
              <p:cNvPr id="27" name="Rechthoek 35"/>
              <p:cNvSpPr>
                <a:spLocks noChangeArrowheads="1"/>
              </p:cNvSpPr>
              <p:nvPr/>
            </p:nvSpPr>
            <p:spPr bwMode="auto">
              <a:xfrm>
                <a:off x="5614044" y="4612462"/>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latin typeface="+mn-lt"/>
                  </a:rPr>
                  <a:t>LIGNE HIÉRARCHIQUE</a:t>
                </a:r>
              </a:p>
              <a:p>
                <a:pPr algn="ctr"/>
                <a:r>
                  <a:rPr lang="nl-BE" sz="800" b="1" dirty="0">
                    <a:solidFill>
                      <a:schemeClr val="bg1"/>
                    </a:solidFill>
                    <a:latin typeface="+mn-lt"/>
                  </a:rPr>
                  <a:t>ENTREPRENEUR</a:t>
                </a:r>
              </a:p>
            </p:txBody>
          </p:sp>
          <p:sp>
            <p:nvSpPr>
              <p:cNvPr id="28" name="TextBox 27"/>
              <p:cNvSpPr txBox="1"/>
              <p:nvPr/>
            </p:nvSpPr>
            <p:spPr>
              <a:xfrm>
                <a:off x="6618729" y="4044429"/>
                <a:ext cx="647700" cy="276999"/>
              </a:xfrm>
              <a:prstGeom prst="rect">
                <a:avLst/>
              </a:prstGeom>
              <a:noFill/>
            </p:spPr>
            <p:txBody>
              <a:bodyPr wrap="square" rtlCol="0">
                <a:spAutoFit/>
              </a:bodyPr>
              <a:lstStyle/>
              <a:p>
                <a:r>
                  <a:rPr lang="en-US" sz="1200" dirty="0"/>
                  <a:t>et/</a:t>
                </a:r>
                <a:r>
                  <a:rPr lang="en-US" sz="1200" dirty="0" err="1"/>
                  <a:t>ou</a:t>
                </a:r>
                <a:endParaRPr lang="nl-BE" sz="1200" dirty="0"/>
              </a:p>
            </p:txBody>
          </p:sp>
          <p:sp>
            <p:nvSpPr>
              <p:cNvPr id="30" name="Ovale toelichting 9"/>
              <p:cNvSpPr>
                <a:spLocks noChangeArrowheads="1"/>
              </p:cNvSpPr>
              <p:nvPr/>
            </p:nvSpPr>
            <p:spPr bwMode="auto">
              <a:xfrm>
                <a:off x="4109012" y="2431707"/>
                <a:ext cx="1081088" cy="431800"/>
              </a:xfrm>
              <a:prstGeom prst="wedgeEllipseCallout">
                <a:avLst>
                  <a:gd name="adj1" fmla="val 17290"/>
                  <a:gd name="adj2" fmla="val 130157"/>
                </a:avLst>
              </a:prstGeom>
              <a:solidFill>
                <a:schemeClr val="bg1"/>
              </a:solidFill>
              <a:ln w="31750" algn="ctr">
                <a:solidFill>
                  <a:srgbClr val="B2B2B2"/>
                </a:solidFill>
                <a:round/>
                <a:headEnd/>
                <a:tailEnd/>
              </a:ln>
            </p:spPr>
            <p:txBody>
              <a:bodyPr wrap="none" anchor="ctr"/>
              <a:lstStyle/>
              <a:p>
                <a:pPr algn="ctr"/>
                <a:endParaRPr lang="nl-BE"/>
              </a:p>
            </p:txBody>
          </p:sp>
          <p:pic>
            <p:nvPicPr>
              <p:cNvPr id="31" name="Picture 30"/>
              <p:cNvPicPr>
                <a:picLocks noChangeAspect="1"/>
              </p:cNvPicPr>
              <p:nvPr/>
            </p:nvPicPr>
            <p:blipFill>
              <a:blip r:embed="rId2"/>
              <a:stretch>
                <a:fillRect/>
              </a:stretch>
            </p:blipFill>
            <p:spPr>
              <a:xfrm>
                <a:off x="5856037" y="3124587"/>
                <a:ext cx="416778" cy="1407782"/>
              </a:xfrm>
              <a:prstGeom prst="rect">
                <a:avLst/>
              </a:prstGeom>
              <a:ln w="25400">
                <a:solidFill>
                  <a:schemeClr val="tx2">
                    <a:lumMod val="85000"/>
                  </a:schemeClr>
                </a:solidFill>
              </a:ln>
            </p:spPr>
          </p:pic>
          <p:sp>
            <p:nvSpPr>
              <p:cNvPr id="32" name="Ovale toelichting 57"/>
              <p:cNvSpPr/>
              <p:nvPr/>
            </p:nvSpPr>
            <p:spPr bwMode="auto">
              <a:xfrm>
                <a:off x="5441718" y="2256580"/>
                <a:ext cx="1079500" cy="431800"/>
              </a:xfrm>
              <a:prstGeom prst="wedgeEllipseCallout">
                <a:avLst>
                  <a:gd name="adj1" fmla="val 5897"/>
                  <a:gd name="adj2" fmla="val 13551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pic>
            <p:nvPicPr>
              <p:cNvPr id="33" name="Picture 32"/>
              <p:cNvPicPr>
                <a:picLocks noChangeAspect="1"/>
              </p:cNvPicPr>
              <p:nvPr/>
            </p:nvPicPr>
            <p:blipFill>
              <a:blip r:embed="rId3"/>
              <a:stretch>
                <a:fillRect/>
              </a:stretch>
            </p:blipFill>
            <p:spPr>
              <a:xfrm>
                <a:off x="7208287" y="3176945"/>
                <a:ext cx="553941" cy="1370648"/>
              </a:xfrm>
              <a:prstGeom prst="rect">
                <a:avLst/>
              </a:prstGeom>
            </p:spPr>
          </p:pic>
        </p:gr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9506" y="1133294"/>
              <a:ext cx="474412" cy="1117700"/>
            </a:xfrm>
            <a:prstGeom prst="rect">
              <a:avLst/>
            </a:prstGeom>
            <a:ln w="25400">
              <a:solidFill>
                <a:schemeClr val="tx2">
                  <a:lumMod val="85000"/>
                </a:schemeClr>
              </a:solidFill>
            </a:ln>
          </p:spPr>
        </p:pic>
      </p:grp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336" y="2824373"/>
            <a:ext cx="6806841" cy="3622782"/>
          </a:xfrm>
          <a:prstGeom prst="rect">
            <a:avLst/>
          </a:prstGeom>
        </p:spPr>
      </p:pic>
      <p:grpSp>
        <p:nvGrpSpPr>
          <p:cNvPr id="5" name="Group 4"/>
          <p:cNvGrpSpPr/>
          <p:nvPr/>
        </p:nvGrpSpPr>
        <p:grpSpPr>
          <a:xfrm>
            <a:off x="670356" y="3897841"/>
            <a:ext cx="792088" cy="1072218"/>
            <a:chOff x="670356" y="3897841"/>
            <a:chExt cx="792088" cy="1072218"/>
          </a:xfrm>
        </p:grpSpPr>
        <p:sp>
          <p:nvSpPr>
            <p:cNvPr id="36" name="Rechthoek 35"/>
            <p:cNvSpPr>
              <a:spLocks noChangeArrowheads="1"/>
            </p:cNvSpPr>
            <p:nvPr/>
          </p:nvSpPr>
          <p:spPr bwMode="auto">
            <a:xfrm>
              <a:off x="670356" y="4674076"/>
              <a:ext cx="792088" cy="295983"/>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ANNONCEUR</a:t>
              </a:r>
            </a:p>
            <a:p>
              <a:pPr algn="ctr"/>
              <a:r>
                <a:rPr lang="nl-BE" sz="900" b="1" dirty="0">
                  <a:solidFill>
                    <a:schemeClr val="bg1"/>
                  </a:solidFill>
                  <a:latin typeface="+mn-lt"/>
                </a:rPr>
                <a:t>ENTREPRENEUR</a:t>
              </a:r>
            </a:p>
          </p:txBody>
        </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106" y="3897841"/>
              <a:ext cx="320588" cy="755295"/>
            </a:xfrm>
            <a:prstGeom prst="rect">
              <a:avLst/>
            </a:prstGeom>
            <a:ln w="25400">
              <a:solidFill>
                <a:schemeClr val="tx2">
                  <a:lumMod val="85000"/>
                </a:schemeClr>
              </a:solidFill>
            </a:ln>
          </p:spPr>
        </p:pic>
      </p:grpSp>
    </p:spTree>
    <p:extLst>
      <p:ext uri="{BB962C8B-B14F-4D97-AF65-F5344CB8AC3E}">
        <p14:creationId xmlns:p14="http://schemas.microsoft.com/office/powerpoint/2010/main" val="30863230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332502" y="366583"/>
            <a:ext cx="8064500" cy="506413"/>
          </a:xfrm>
          <a:prstGeom prst="rect">
            <a:avLst/>
          </a:prstGeom>
          <a:noFill/>
          <a:ln w="9525">
            <a:noFill/>
            <a:miter lim="800000"/>
            <a:headEnd/>
            <a:tailEnd/>
          </a:ln>
          <a:effectLst/>
        </p:spPr>
        <p:txBody>
          <a:bodyPr lIns="0" tIns="0" rIns="0" bIns="0"/>
          <a:lstStyle/>
          <a:p>
            <a:pPr>
              <a:defRPr/>
            </a:pPr>
            <a:r>
              <a:rPr lang="en-US" b="1" kern="0" dirty="0">
                <a:solidFill>
                  <a:srgbClr val="0070C0"/>
                </a:solidFill>
              </a:rPr>
              <a:t>2.3. Audition </a:t>
            </a:r>
            <a:r>
              <a:rPr lang="en-US" b="1" kern="0" dirty="0" err="1">
                <a:solidFill>
                  <a:srgbClr val="0070C0"/>
                </a:solidFill>
              </a:rPr>
              <a:t>réduite</a:t>
            </a:r>
            <a:endParaRPr lang="en-US" b="1" kern="0" dirty="0">
              <a:solidFill>
                <a:srgbClr val="0070C0"/>
              </a:solidFill>
              <a:latin typeface="+mj-lt"/>
              <a:ea typeface="+mj-ea"/>
              <a:cs typeface="+mj-cs"/>
            </a:endParaRPr>
          </a:p>
        </p:txBody>
      </p:sp>
      <p:sp>
        <p:nvSpPr>
          <p:cNvPr id="22" name="Rectangle 18"/>
          <p:cNvSpPr>
            <a:spLocks noChangeArrowheads="1"/>
          </p:cNvSpPr>
          <p:nvPr/>
        </p:nvSpPr>
        <p:spPr bwMode="auto">
          <a:xfrm>
            <a:off x="8584313" y="1725780"/>
            <a:ext cx="2365635" cy="1728192"/>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a:latin typeface="Calibri" panose="020F0502020204030204" pitchFamily="34" charset="0"/>
                <a:cs typeface="Calibri" panose="020F0502020204030204" pitchFamily="34" charset="0"/>
              </a:rPr>
              <a:t>En </a:t>
            </a:r>
            <a:r>
              <a:rPr lang="nl-BE" sz="1400" dirty="0" err="1">
                <a:latin typeface="Calibri" panose="020F0502020204030204" pitchFamily="34" charset="0"/>
                <a:cs typeface="Calibri" panose="020F0502020204030204" pitchFamily="34" charset="0"/>
              </a:rPr>
              <a:t>cas</a:t>
            </a:r>
            <a:r>
              <a:rPr lang="nl-BE" sz="1400" dirty="0">
                <a:latin typeface="Calibri" panose="020F0502020204030204" pitchFamily="34" charset="0"/>
                <a:cs typeface="Calibri" panose="020F0502020204030204" pitchFamily="34" charset="0"/>
              </a:rPr>
              <a:t> de </a:t>
            </a:r>
            <a:r>
              <a:rPr lang="nl-BE" sz="1400" dirty="0" err="1">
                <a:latin typeface="Calibri" panose="020F0502020204030204" pitchFamily="34" charset="0"/>
                <a:cs typeface="Calibri" panose="020F0502020204030204" pitchFamily="34" charset="0"/>
              </a:rPr>
              <a:t>doute</a:t>
            </a:r>
            <a:r>
              <a:rPr lang="nl-BE" sz="1400" dirty="0">
                <a:latin typeface="Calibri" panose="020F0502020204030204" pitchFamily="34" charset="0"/>
                <a:cs typeface="Calibri" panose="020F0502020204030204" pitchFamily="34" charset="0"/>
              </a:rPr>
              <a:t> par rapport à </a:t>
            </a:r>
            <a:r>
              <a:rPr lang="nl-BE" sz="1400" dirty="0" err="1">
                <a:latin typeface="Calibri" panose="020F0502020204030204" pitchFamily="34" charset="0"/>
                <a:cs typeface="Calibri" panose="020F0502020204030204" pitchFamily="34" charset="0"/>
              </a:rPr>
              <a:t>l’audition</a:t>
            </a:r>
            <a:r>
              <a:rPr lang="nl-BE" sz="1400" dirty="0">
                <a:latin typeface="Calibri" panose="020F0502020204030204" pitchFamily="34" charset="0"/>
                <a:cs typeface="Calibri" panose="020F0502020204030204" pitchFamily="34" charset="0"/>
              </a:rPr>
              <a:t>, </a:t>
            </a:r>
            <a:r>
              <a:rPr lang="nl-BE" sz="1400" dirty="0" err="1">
                <a:latin typeface="Calibri" panose="020F0502020204030204" pitchFamily="34" charset="0"/>
                <a:cs typeface="Calibri" panose="020F0502020204030204" pitchFamily="34" charset="0"/>
              </a:rPr>
              <a:t>l’annonceur</a:t>
            </a:r>
            <a:r>
              <a:rPr lang="nl-BE" sz="1400" dirty="0">
                <a:latin typeface="Calibri" panose="020F0502020204030204" pitchFamily="34" charset="0"/>
                <a:cs typeface="Calibri" panose="020F0502020204030204" pitchFamily="34" charset="0"/>
              </a:rPr>
              <a:t> </a:t>
            </a:r>
            <a:r>
              <a:rPr lang="nl-BE" sz="1400" dirty="0" err="1">
                <a:latin typeface="Calibri" panose="020F0502020204030204" pitchFamily="34" charset="0"/>
                <a:cs typeface="Calibri" panose="020F0502020204030204" pitchFamily="34" charset="0"/>
              </a:rPr>
              <a:t>donne</a:t>
            </a:r>
            <a:r>
              <a:rPr lang="nl-BE" sz="1400" dirty="0">
                <a:latin typeface="Calibri" panose="020F0502020204030204" pitchFamily="34" charset="0"/>
                <a:cs typeface="Calibri" panose="020F0502020204030204" pitchFamily="34" charset="0"/>
              </a:rPr>
              <a:t> </a:t>
            </a:r>
            <a:r>
              <a:rPr lang="nl-BE" sz="1400" dirty="0" err="1">
                <a:latin typeface="Calibri" panose="020F0502020204030204" pitchFamily="34" charset="0"/>
                <a:cs typeface="Calibri" panose="020F0502020204030204" pitchFamily="34" charset="0"/>
              </a:rPr>
              <a:t>l’alarme</a:t>
            </a:r>
            <a:r>
              <a:rPr lang="nl-BE" sz="1400" dirty="0">
                <a:latin typeface="Calibri" panose="020F0502020204030204" pitchFamily="34" charset="0"/>
                <a:cs typeface="Calibri" panose="020F0502020204030204" pitchFamily="34" charset="0"/>
              </a:rPr>
              <a:t>. Les </a:t>
            </a:r>
            <a:r>
              <a:rPr lang="nl-BE" sz="1400" dirty="0" err="1">
                <a:latin typeface="Calibri" panose="020F0502020204030204" pitchFamily="34" charset="0"/>
                <a:cs typeface="Calibri" panose="020F0502020204030204" pitchFamily="34" charset="0"/>
              </a:rPr>
              <a:t>activités</a:t>
            </a:r>
            <a:r>
              <a:rPr lang="nl-BE" sz="1400" dirty="0">
                <a:latin typeface="Calibri" panose="020F0502020204030204" pitchFamily="34" charset="0"/>
                <a:cs typeface="Calibri" panose="020F0502020204030204" pitchFamily="34" charset="0"/>
              </a:rPr>
              <a:t> </a:t>
            </a:r>
            <a:r>
              <a:rPr lang="fr-BE" sz="1400" dirty="0">
                <a:latin typeface="+mn-lt"/>
              </a:rPr>
              <a:t>présentant un risque d’empiètement</a:t>
            </a:r>
            <a:r>
              <a:rPr lang="nl-BE" sz="1400" dirty="0">
                <a:latin typeface="+mn-lt"/>
                <a:cs typeface="Calibri" panose="020F0502020204030204" pitchFamily="34" charset="0"/>
              </a:rPr>
              <a:t> </a:t>
            </a:r>
            <a:r>
              <a:rPr lang="nl-BE" sz="1400" dirty="0" err="1">
                <a:latin typeface="Calibri" panose="020F0502020204030204" pitchFamily="34" charset="0"/>
                <a:cs typeface="Calibri" panose="020F0502020204030204" pitchFamily="34" charset="0"/>
              </a:rPr>
              <a:t>doivent</a:t>
            </a:r>
            <a:r>
              <a:rPr lang="nl-BE" sz="1400" dirty="0">
                <a:latin typeface="Calibri" panose="020F0502020204030204" pitchFamily="34" charset="0"/>
                <a:cs typeface="Calibri" panose="020F0502020204030204" pitchFamily="34" charset="0"/>
              </a:rPr>
              <a:t> </a:t>
            </a:r>
            <a:r>
              <a:rPr lang="nl-BE" sz="1400" dirty="0" err="1">
                <a:latin typeface="Calibri" panose="020F0502020204030204" pitchFamily="34" charset="0"/>
                <a:cs typeface="Calibri" panose="020F0502020204030204" pitchFamily="34" charset="0"/>
              </a:rPr>
              <a:t>être</a:t>
            </a:r>
            <a:r>
              <a:rPr lang="nl-BE" sz="1400" dirty="0">
                <a:latin typeface="Calibri" panose="020F0502020204030204" pitchFamily="34" charset="0"/>
                <a:cs typeface="Calibri" panose="020F0502020204030204" pitchFamily="34" charset="0"/>
              </a:rPr>
              <a:t> </a:t>
            </a:r>
            <a:r>
              <a:rPr lang="nl-BE" sz="1400" dirty="0" err="1">
                <a:latin typeface="Calibri" panose="020F0502020204030204" pitchFamily="34" charset="0"/>
                <a:cs typeface="Calibri" panose="020F0502020204030204" pitchFamily="34" charset="0"/>
              </a:rPr>
              <a:t>arrêtées</a:t>
            </a:r>
            <a:r>
              <a:rPr lang="nl-BE" sz="1400" dirty="0">
                <a:latin typeface="Calibri" panose="020F0502020204030204" pitchFamily="34" charset="0"/>
                <a:cs typeface="Calibri" panose="020F0502020204030204" pitchFamily="34" charset="0"/>
              </a:rPr>
              <a:t> </a:t>
            </a:r>
            <a:r>
              <a:rPr lang="nl-BE" sz="1400" dirty="0" err="1">
                <a:latin typeface="Calibri" panose="020F0502020204030204" pitchFamily="34" charset="0"/>
                <a:cs typeface="Calibri" panose="020F0502020204030204" pitchFamily="34" charset="0"/>
              </a:rPr>
              <a:t>immédiatement</a:t>
            </a:r>
            <a:r>
              <a:rPr lang="nl-BE" sz="1400" dirty="0">
                <a:latin typeface="Calibri" panose="020F0502020204030204" pitchFamily="34" charset="0"/>
                <a:cs typeface="Calibri" panose="020F0502020204030204" pitchFamily="34" charset="0"/>
              </a:rPr>
              <a:t>. </a:t>
            </a:r>
          </a:p>
        </p:txBody>
      </p:sp>
      <p:sp>
        <p:nvSpPr>
          <p:cNvPr id="24" name="Text Placeholder 1"/>
          <p:cNvSpPr>
            <a:spLocks noGrp="1"/>
          </p:cNvSpPr>
          <p:nvPr>
            <p:ph type="body" sz="quarter" idx="18"/>
          </p:nvPr>
        </p:nvSpPr>
        <p:spPr>
          <a:xfrm>
            <a:off x="9993535" y="260648"/>
            <a:ext cx="1912823" cy="360363"/>
          </a:xfrm>
        </p:spPr>
        <p:txBody>
          <a:bodyPr/>
          <a:lstStyle/>
          <a:p>
            <a:r>
              <a:rPr lang="en-GB" dirty="0"/>
              <a:t>2. Incidents</a:t>
            </a:r>
          </a:p>
          <a:p>
            <a:r>
              <a:rPr lang="en-GB" dirty="0"/>
              <a:t>2.3 Audition </a:t>
            </a:r>
            <a:r>
              <a:rPr lang="en-GB" dirty="0" err="1"/>
              <a:t>réduite</a:t>
            </a:r>
            <a:endParaRPr lang="en-GB" dirty="0"/>
          </a:p>
        </p:txBody>
      </p:sp>
      <p:grpSp>
        <p:nvGrpSpPr>
          <p:cNvPr id="12" name="Group 11"/>
          <p:cNvGrpSpPr/>
          <p:nvPr/>
        </p:nvGrpSpPr>
        <p:grpSpPr>
          <a:xfrm>
            <a:off x="2320147" y="799892"/>
            <a:ext cx="5717475" cy="1185727"/>
            <a:chOff x="2650862" y="935280"/>
            <a:chExt cx="5717475" cy="1185727"/>
          </a:xfrm>
        </p:grpSpPr>
        <p:pic>
          <p:nvPicPr>
            <p:cNvPr id="13" name="Picture 89"/>
            <p:cNvPicPr>
              <a:picLocks noChangeAspect="1" noChangeArrowheads="1"/>
            </p:cNvPicPr>
            <p:nvPr/>
          </p:nvPicPr>
          <p:blipFill>
            <a:blip r:embed="rId3" cstate="print"/>
            <a:srcRect/>
            <a:stretch>
              <a:fillRect/>
            </a:stretch>
          </p:blipFill>
          <p:spPr bwMode="auto">
            <a:xfrm>
              <a:off x="2650862" y="935280"/>
              <a:ext cx="5717475" cy="833437"/>
            </a:xfrm>
            <a:prstGeom prst="rect">
              <a:avLst/>
            </a:prstGeom>
            <a:noFill/>
            <a:ln w="9525">
              <a:noFill/>
              <a:miter lim="800000"/>
              <a:headEnd/>
              <a:tailEnd/>
            </a:ln>
          </p:spPr>
        </p:pic>
        <p:sp>
          <p:nvSpPr>
            <p:cNvPr id="23" name="Rectangular Callout 50"/>
            <p:cNvSpPr>
              <a:spLocks noChangeArrowheads="1"/>
            </p:cNvSpPr>
            <p:nvPr/>
          </p:nvSpPr>
          <p:spPr bwMode="auto">
            <a:xfrm>
              <a:off x="3749108" y="1964094"/>
              <a:ext cx="571937" cy="156913"/>
            </a:xfrm>
            <a:prstGeom prst="wedgeRectCallout">
              <a:avLst>
                <a:gd name="adj1" fmla="val 144043"/>
                <a:gd name="adj2" fmla="val 83363"/>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solidFill>
                    <a:schemeClr val="bg1"/>
                  </a:solidFill>
                  <a:latin typeface="+mn-lt"/>
                </a:rPr>
                <a:t>ALARME!</a:t>
              </a:r>
              <a:endParaRPr lang="nl-BE" altLang="en-US" sz="1200" b="1" dirty="0">
                <a:solidFill>
                  <a:schemeClr val="bg1"/>
                </a:solidFill>
                <a:latin typeface="+mn-lt"/>
              </a:endParaRPr>
            </a:p>
          </p:txBody>
        </p:sp>
      </p:grpSp>
      <p:grpSp>
        <p:nvGrpSpPr>
          <p:cNvPr id="3" name="Group 2"/>
          <p:cNvGrpSpPr/>
          <p:nvPr/>
        </p:nvGrpSpPr>
        <p:grpSpPr>
          <a:xfrm>
            <a:off x="1181536" y="1508819"/>
            <a:ext cx="7332742" cy="2342004"/>
            <a:chOff x="1147693" y="2046410"/>
            <a:chExt cx="7332742" cy="2342004"/>
          </a:xfrm>
        </p:grpSpPr>
        <p:grpSp>
          <p:nvGrpSpPr>
            <p:cNvPr id="25" name="Group 24"/>
            <p:cNvGrpSpPr/>
            <p:nvPr/>
          </p:nvGrpSpPr>
          <p:grpSpPr>
            <a:xfrm>
              <a:off x="1147693" y="2046410"/>
              <a:ext cx="7332742" cy="2342004"/>
              <a:chOff x="1099799" y="2310056"/>
              <a:chExt cx="9522430" cy="2787241"/>
            </a:xfrm>
          </p:grpSpPr>
          <p:grpSp>
            <p:nvGrpSpPr>
              <p:cNvPr id="26" name="Group 25"/>
              <p:cNvGrpSpPr/>
              <p:nvPr/>
            </p:nvGrpSpPr>
            <p:grpSpPr>
              <a:xfrm>
                <a:off x="1099799" y="2310056"/>
                <a:ext cx="9522430" cy="2787241"/>
                <a:chOff x="1099799" y="2310056"/>
                <a:chExt cx="9522430" cy="2787241"/>
              </a:xfrm>
            </p:grpSpPr>
            <p:sp>
              <p:nvSpPr>
                <p:cNvPr id="30" name="TextBox 29"/>
                <p:cNvSpPr txBox="1"/>
                <p:nvPr/>
              </p:nvSpPr>
              <p:spPr>
                <a:xfrm>
                  <a:off x="1099799" y="4130542"/>
                  <a:ext cx="900400" cy="276999"/>
                </a:xfrm>
                <a:prstGeom prst="rect">
                  <a:avLst/>
                </a:prstGeom>
                <a:noFill/>
              </p:spPr>
              <p:txBody>
                <a:bodyPr wrap="square" rtlCol="0">
                  <a:spAutoFit/>
                </a:bodyPr>
                <a:lstStyle/>
                <a:p>
                  <a:pPr algn="ctr"/>
                  <a:r>
                    <a:rPr lang="en-GB" sz="1000" b="1" dirty="0">
                      <a:latin typeface="+mn-lt"/>
                    </a:rPr>
                    <a:t>A</a:t>
                  </a:r>
                  <a:r>
                    <a:rPr lang="en-GB" sz="1200" dirty="0"/>
                    <a:t> </a:t>
                  </a:r>
                </a:p>
              </p:txBody>
            </p:sp>
            <p:sp>
              <p:nvSpPr>
                <p:cNvPr id="31" name="TextBox 30"/>
                <p:cNvSpPr txBox="1"/>
                <p:nvPr/>
              </p:nvSpPr>
              <p:spPr>
                <a:xfrm>
                  <a:off x="1117936" y="4820298"/>
                  <a:ext cx="900400" cy="276999"/>
                </a:xfrm>
                <a:prstGeom prst="rect">
                  <a:avLst/>
                </a:prstGeom>
                <a:noFill/>
              </p:spPr>
              <p:txBody>
                <a:bodyPr wrap="square" rtlCol="0">
                  <a:spAutoFit/>
                </a:bodyPr>
                <a:lstStyle/>
                <a:p>
                  <a:pPr algn="ctr"/>
                  <a:r>
                    <a:rPr lang="en-GB" sz="1000" b="1" dirty="0">
                      <a:latin typeface="+mn-lt"/>
                    </a:rPr>
                    <a:t>B</a:t>
                  </a:r>
                  <a:r>
                    <a:rPr lang="en-GB" sz="1200" dirty="0"/>
                    <a:t> </a:t>
                  </a:r>
                </a:p>
              </p:txBody>
            </p:sp>
            <p:grpSp>
              <p:nvGrpSpPr>
                <p:cNvPr id="34" name="Group 33"/>
                <p:cNvGrpSpPr/>
                <p:nvPr/>
              </p:nvGrpSpPr>
              <p:grpSpPr>
                <a:xfrm>
                  <a:off x="1743698" y="2310056"/>
                  <a:ext cx="8878531" cy="2742976"/>
                  <a:chOff x="1743698" y="2310056"/>
                  <a:chExt cx="8878531" cy="2742976"/>
                </a:xfrm>
              </p:grpSpPr>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4431" y="2568735"/>
                    <a:ext cx="1786385" cy="1062429"/>
                  </a:xfrm>
                  <a:prstGeom prst="rect">
                    <a:avLst/>
                  </a:prstGeom>
                </p:spPr>
              </p:pic>
              <p:cxnSp>
                <p:nvCxnSpPr>
                  <p:cNvPr id="40" name="Straight Connector 14"/>
                  <p:cNvCxnSpPr/>
                  <p:nvPr/>
                </p:nvCxnSpPr>
                <p:spPr bwMode="auto">
                  <a:xfrm flipV="1">
                    <a:off x="1758705" y="4281620"/>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cxnSp>
                <p:nvCxnSpPr>
                  <p:cNvPr id="41" name="Straight Connector 14"/>
                  <p:cNvCxnSpPr/>
                  <p:nvPr/>
                </p:nvCxnSpPr>
                <p:spPr bwMode="auto">
                  <a:xfrm flipV="1">
                    <a:off x="1758705" y="4951255"/>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42" name="Chevron 29"/>
                  <p:cNvSpPr>
                    <a:spLocks noChangeArrowheads="1"/>
                  </p:cNvSpPr>
                  <p:nvPr/>
                </p:nvSpPr>
                <p:spPr bwMode="auto">
                  <a:xfrm>
                    <a:off x="2385556" y="4234235"/>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3" name="Chevron 30"/>
                  <p:cNvSpPr>
                    <a:spLocks noChangeAspect="1"/>
                  </p:cNvSpPr>
                  <p:nvPr/>
                </p:nvSpPr>
                <p:spPr bwMode="auto">
                  <a:xfrm flipH="1">
                    <a:off x="2375760" y="4908570"/>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4" name="TextBox 43"/>
                  <p:cNvSpPr txBox="1"/>
                  <p:nvPr/>
                </p:nvSpPr>
                <p:spPr>
                  <a:xfrm>
                    <a:off x="6532198" y="3801989"/>
                    <a:ext cx="1596067" cy="276999"/>
                  </a:xfrm>
                  <a:prstGeom prst="rect">
                    <a:avLst/>
                  </a:prstGeom>
                  <a:noFill/>
                </p:spPr>
                <p:txBody>
                  <a:bodyPr wrap="square" rtlCol="0">
                    <a:spAutoFit/>
                  </a:bodyPr>
                  <a:lstStyle/>
                  <a:p>
                    <a:pPr algn="ctr"/>
                    <a:r>
                      <a:rPr lang="en-GB" sz="1200" dirty="0">
                        <a:solidFill>
                          <a:schemeClr val="accent3"/>
                        </a:solidFill>
                        <a:latin typeface="+mn-lt"/>
                      </a:rPr>
                      <a:t>DS</a:t>
                    </a:r>
                  </a:p>
                </p:txBody>
              </p:sp>
              <p:sp>
                <p:nvSpPr>
                  <p:cNvPr id="45" name="Oval 63"/>
                  <p:cNvSpPr>
                    <a:spLocks noChangeArrowheads="1"/>
                  </p:cNvSpPr>
                  <p:nvPr/>
                </p:nvSpPr>
                <p:spPr bwMode="auto">
                  <a:xfrm>
                    <a:off x="2862760" y="4247431"/>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6" name="Rectangle 18"/>
                  <p:cNvSpPr>
                    <a:spLocks noChangeArrowheads="1"/>
                  </p:cNvSpPr>
                  <p:nvPr/>
                </p:nvSpPr>
                <p:spPr bwMode="auto">
                  <a:xfrm>
                    <a:off x="9440073" y="4221208"/>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7" name="TextBox 46"/>
                  <p:cNvSpPr txBox="1"/>
                  <p:nvPr/>
                </p:nvSpPr>
                <p:spPr>
                  <a:xfrm>
                    <a:off x="1743698" y="3797353"/>
                    <a:ext cx="900400" cy="276999"/>
                  </a:xfrm>
                  <a:prstGeom prst="rect">
                    <a:avLst/>
                  </a:prstGeom>
                  <a:noFill/>
                </p:spPr>
                <p:txBody>
                  <a:bodyPr wrap="square" rtlCol="0">
                    <a:spAutoFit/>
                  </a:bodyPr>
                  <a:lstStyle/>
                  <a:p>
                    <a:r>
                      <a:rPr lang="en-GB" sz="1000" b="1" dirty="0">
                        <a:latin typeface="+mn-lt"/>
                      </a:rPr>
                      <a:t>Namur</a:t>
                    </a:r>
                    <a:r>
                      <a:rPr lang="en-GB" sz="1200" dirty="0"/>
                      <a:t> </a:t>
                    </a:r>
                  </a:p>
                </p:txBody>
              </p:sp>
              <p:sp>
                <p:nvSpPr>
                  <p:cNvPr id="48" name="TextBox 47"/>
                  <p:cNvSpPr txBox="1"/>
                  <p:nvPr/>
                </p:nvSpPr>
                <p:spPr>
                  <a:xfrm>
                    <a:off x="9343667" y="3755696"/>
                    <a:ext cx="1278562" cy="276999"/>
                  </a:xfrm>
                  <a:prstGeom prst="rect">
                    <a:avLst/>
                  </a:prstGeom>
                  <a:noFill/>
                </p:spPr>
                <p:txBody>
                  <a:bodyPr wrap="square" rtlCol="0">
                    <a:spAutoFit/>
                  </a:bodyPr>
                  <a:lstStyle/>
                  <a:p>
                    <a:r>
                      <a:rPr lang="en-GB" sz="1000" b="1" dirty="0">
                        <a:latin typeface="+mn-lt"/>
                      </a:rPr>
                      <a:t>Arlon</a:t>
                    </a:r>
                    <a:r>
                      <a:rPr lang="en-GB" sz="1200" dirty="0"/>
                      <a:t> </a:t>
                    </a:r>
                  </a:p>
                </p:txBody>
              </p:sp>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9617" y="2584016"/>
                    <a:ext cx="174298" cy="298564"/>
                  </a:xfrm>
                  <a:prstGeom prst="rect">
                    <a:avLst/>
                  </a:prstGeom>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6151" y="2310056"/>
                    <a:ext cx="165063" cy="282744"/>
                  </a:xfrm>
                  <a:prstGeom prst="rect">
                    <a:avLst/>
                  </a:prstGeom>
                </p:spPr>
              </p:pic>
              <p:cxnSp>
                <p:nvCxnSpPr>
                  <p:cNvPr id="51" name="Straight Arrow Connector 50"/>
                  <p:cNvCxnSpPr>
                    <a:endCxn id="45" idx="0"/>
                  </p:cNvCxnSpPr>
                  <p:nvPr/>
                </p:nvCxnSpPr>
                <p:spPr>
                  <a:xfrm flipH="1">
                    <a:off x="2915942" y="3309426"/>
                    <a:ext cx="2638595" cy="93800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826381" y="3309426"/>
                    <a:ext cx="3615800" cy="97457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9" idx="3"/>
                    <a:endCxn id="50" idx="1"/>
                  </p:cNvCxnSpPr>
                  <p:nvPr/>
                </p:nvCxnSpPr>
                <p:spPr>
                  <a:xfrm flipV="1">
                    <a:off x="5723915" y="2451428"/>
                    <a:ext cx="1082236" cy="281870"/>
                  </a:xfrm>
                  <a:prstGeom prst="straightConnector1">
                    <a:avLst/>
                  </a:prstGeom>
                  <a:ln w="19050">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4" name="Picture 53" descr="D:\Documents And Settings\GQR7802\Local Settings\Temporary Internet Files\Content.IE5\HNYX0581\MC900441310[1].png"/>
                  <p:cNvPicPr/>
                  <p:nvPr/>
                </p:nvPicPr>
                <p:blipFill>
                  <a:blip r:embed="rId7" cstate="print"/>
                  <a:srcRect/>
                  <a:stretch>
                    <a:fillRect/>
                  </a:stretch>
                </p:blipFill>
                <p:spPr bwMode="auto">
                  <a:xfrm>
                    <a:off x="6192447" y="2445074"/>
                    <a:ext cx="246380" cy="246380"/>
                  </a:xfrm>
                  <a:prstGeom prst="rect">
                    <a:avLst/>
                  </a:prstGeom>
                  <a:noFill/>
                </p:spPr>
              </p:pic>
              <p:pic>
                <p:nvPicPr>
                  <p:cNvPr id="55" name="Picture 54" descr="D:\Documents And Settings\GQR7802\Local Settings\Temporary Internet Files\Content.IE5\HNYX0581\MC900441310[1].png"/>
                  <p:cNvPicPr/>
                  <p:nvPr/>
                </p:nvPicPr>
                <p:blipFill>
                  <a:blip r:embed="rId7" cstate="print"/>
                  <a:srcRect/>
                  <a:stretch>
                    <a:fillRect/>
                  </a:stretch>
                </p:blipFill>
                <p:spPr bwMode="auto">
                  <a:xfrm>
                    <a:off x="4151372" y="3661180"/>
                    <a:ext cx="246380" cy="246380"/>
                  </a:xfrm>
                  <a:prstGeom prst="rect">
                    <a:avLst/>
                  </a:prstGeom>
                  <a:noFill/>
                </p:spPr>
              </p:pic>
              <p:cxnSp>
                <p:nvCxnSpPr>
                  <p:cNvPr id="56" name="Straight Arrow Connector 55"/>
                  <p:cNvCxnSpPr/>
                  <p:nvPr/>
                </p:nvCxnSpPr>
                <p:spPr>
                  <a:xfrm flipH="1">
                    <a:off x="5829665" y="2768834"/>
                    <a:ext cx="847520" cy="29518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7" name="Picture 56" descr="D:\Documents And Settings\GQR7802\Local Settings\Temporary Internet Files\Content.IE5\HNYX0581\MC900441310[1].png"/>
                  <p:cNvPicPr/>
                  <p:nvPr/>
                </p:nvPicPr>
                <p:blipFill>
                  <a:blip r:embed="rId7" cstate="print"/>
                  <a:srcRect/>
                  <a:stretch>
                    <a:fillRect/>
                  </a:stretch>
                </p:blipFill>
                <p:spPr bwMode="auto">
                  <a:xfrm>
                    <a:off x="6185515" y="2775983"/>
                    <a:ext cx="246380" cy="246380"/>
                  </a:xfrm>
                  <a:prstGeom prst="rect">
                    <a:avLst/>
                  </a:prstGeom>
                  <a:noFill/>
                </p:spPr>
              </p:pic>
            </p:grpSp>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13842" y="2902440"/>
                  <a:ext cx="297183" cy="702069"/>
                </a:xfrm>
                <a:prstGeom prst="rect">
                  <a:avLst/>
                </a:prstGeom>
              </p:spPr>
            </p:pic>
          </p:grpSp>
          <p:grpSp>
            <p:nvGrpSpPr>
              <p:cNvPr id="27" name="Group 26"/>
              <p:cNvGrpSpPr/>
              <p:nvPr/>
            </p:nvGrpSpPr>
            <p:grpSpPr>
              <a:xfrm>
                <a:off x="2071135" y="3604509"/>
                <a:ext cx="7797236" cy="683155"/>
                <a:chOff x="2071135" y="3604509"/>
                <a:chExt cx="7797236" cy="683155"/>
              </a:xfrm>
            </p:grpSpPr>
            <p:cxnSp>
              <p:nvCxnSpPr>
                <p:cNvPr id="28" name="Straight Connector 111"/>
                <p:cNvCxnSpPr/>
                <p:nvPr/>
              </p:nvCxnSpPr>
              <p:spPr bwMode="auto">
                <a:xfrm>
                  <a:off x="2071135" y="3604509"/>
                  <a:ext cx="7797236"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29" name="Rechte verbindingslijn met pijl 102"/>
                <p:cNvCxnSpPr/>
                <p:nvPr/>
              </p:nvCxnSpPr>
              <p:spPr bwMode="auto">
                <a:xfrm>
                  <a:off x="7179183" y="3621591"/>
                  <a:ext cx="6363" cy="666073"/>
                </a:xfrm>
                <a:prstGeom prst="straightConnector1">
                  <a:avLst/>
                </a:prstGeom>
                <a:solidFill>
                  <a:schemeClr val="accent1"/>
                </a:solidFill>
                <a:ln w="12700" cap="flat" cmpd="sng" algn="ctr">
                  <a:solidFill>
                    <a:schemeClr val="accent3"/>
                  </a:solidFill>
                  <a:prstDash val="solid"/>
                  <a:round/>
                  <a:headEnd type="arrow"/>
                  <a:tailEnd type="arrow"/>
                </a:ln>
                <a:effectLst/>
              </p:spPr>
            </p:cxnSp>
          </p:grpSp>
        </p:grpSp>
        <p:sp>
          <p:nvSpPr>
            <p:cNvPr id="58" name="Rectangular Callout 50"/>
            <p:cNvSpPr>
              <a:spLocks noChangeArrowheads="1"/>
            </p:cNvSpPr>
            <p:nvPr/>
          </p:nvSpPr>
          <p:spPr bwMode="auto">
            <a:xfrm>
              <a:off x="2546213" y="2651588"/>
              <a:ext cx="1410273" cy="194487"/>
            </a:xfrm>
            <a:prstGeom prst="wedgeRectCallout">
              <a:avLst>
                <a:gd name="adj1" fmla="val 88932"/>
                <a:gd name="adj2" fmla="val -15387"/>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a:solidFill>
                    <a:schemeClr val="bg1"/>
                  </a:solidFill>
                  <a:latin typeface="+mn-lt"/>
                </a:rPr>
                <a:t>ARRÊTER LES TRAVAUX</a:t>
              </a:r>
              <a:endParaRPr lang="nl-BE" altLang="en-US" sz="1200" b="1" dirty="0">
                <a:solidFill>
                  <a:schemeClr val="bg1"/>
                </a:solidFill>
                <a:latin typeface="+mn-lt"/>
              </a:endParaRPr>
            </a:p>
          </p:txBody>
        </p:sp>
        <p:pic>
          <p:nvPicPr>
            <p:cNvPr id="59" name="Picture 58" descr="D:\Documents And Settings\GQR7802\Local Settings\Temporary Internet Files\Content.IE5\HNYX0581\MC900441310[1].png"/>
            <p:cNvPicPr/>
            <p:nvPr/>
          </p:nvPicPr>
          <p:blipFill>
            <a:blip r:embed="rId7" cstate="print"/>
            <a:srcRect/>
            <a:stretch>
              <a:fillRect/>
            </a:stretch>
          </p:blipFill>
          <p:spPr bwMode="auto">
            <a:xfrm>
              <a:off x="6442440" y="3278445"/>
              <a:ext cx="214082" cy="246380"/>
            </a:xfrm>
            <a:prstGeom prst="rect">
              <a:avLst/>
            </a:prstGeom>
            <a:noFill/>
          </p:spPr>
        </p:pic>
      </p:grpSp>
      <p:grpSp>
        <p:nvGrpSpPr>
          <p:cNvPr id="60" name="Group 59"/>
          <p:cNvGrpSpPr/>
          <p:nvPr/>
        </p:nvGrpSpPr>
        <p:grpSpPr>
          <a:xfrm>
            <a:off x="1075963" y="4515996"/>
            <a:ext cx="7332742" cy="2342004"/>
            <a:chOff x="1147693" y="2046410"/>
            <a:chExt cx="7332742" cy="2342004"/>
          </a:xfrm>
        </p:grpSpPr>
        <p:grpSp>
          <p:nvGrpSpPr>
            <p:cNvPr id="61" name="Group 60"/>
            <p:cNvGrpSpPr/>
            <p:nvPr/>
          </p:nvGrpSpPr>
          <p:grpSpPr>
            <a:xfrm>
              <a:off x="1147693" y="2046410"/>
              <a:ext cx="7332742" cy="2342004"/>
              <a:chOff x="1099799" y="2310056"/>
              <a:chExt cx="9522430" cy="2787241"/>
            </a:xfrm>
          </p:grpSpPr>
          <p:grpSp>
            <p:nvGrpSpPr>
              <p:cNvPr id="64" name="Group 63"/>
              <p:cNvGrpSpPr/>
              <p:nvPr/>
            </p:nvGrpSpPr>
            <p:grpSpPr>
              <a:xfrm>
                <a:off x="1099799" y="2310056"/>
                <a:ext cx="9522430" cy="2787241"/>
                <a:chOff x="1099799" y="2310056"/>
                <a:chExt cx="9522430" cy="2787241"/>
              </a:xfrm>
            </p:grpSpPr>
            <p:sp>
              <p:nvSpPr>
                <p:cNvPr id="68" name="TextBox 67"/>
                <p:cNvSpPr txBox="1"/>
                <p:nvPr/>
              </p:nvSpPr>
              <p:spPr>
                <a:xfrm>
                  <a:off x="1099799" y="4130542"/>
                  <a:ext cx="900400" cy="276999"/>
                </a:xfrm>
                <a:prstGeom prst="rect">
                  <a:avLst/>
                </a:prstGeom>
                <a:noFill/>
              </p:spPr>
              <p:txBody>
                <a:bodyPr wrap="square" rtlCol="0">
                  <a:spAutoFit/>
                </a:bodyPr>
                <a:lstStyle/>
                <a:p>
                  <a:pPr algn="ctr"/>
                  <a:r>
                    <a:rPr lang="en-GB" sz="1000" b="1" dirty="0">
                      <a:latin typeface="+mn-lt"/>
                    </a:rPr>
                    <a:t>A</a:t>
                  </a:r>
                  <a:r>
                    <a:rPr lang="en-GB" sz="1200" dirty="0"/>
                    <a:t> </a:t>
                  </a:r>
                </a:p>
              </p:txBody>
            </p:sp>
            <p:sp>
              <p:nvSpPr>
                <p:cNvPr id="69" name="TextBox 68"/>
                <p:cNvSpPr txBox="1"/>
                <p:nvPr/>
              </p:nvSpPr>
              <p:spPr>
                <a:xfrm>
                  <a:off x="1117936" y="4820298"/>
                  <a:ext cx="900400" cy="276999"/>
                </a:xfrm>
                <a:prstGeom prst="rect">
                  <a:avLst/>
                </a:prstGeom>
                <a:noFill/>
              </p:spPr>
              <p:txBody>
                <a:bodyPr wrap="square" rtlCol="0">
                  <a:spAutoFit/>
                </a:bodyPr>
                <a:lstStyle/>
                <a:p>
                  <a:pPr algn="ctr"/>
                  <a:r>
                    <a:rPr lang="en-GB" sz="1000" b="1" dirty="0">
                      <a:latin typeface="+mn-lt"/>
                    </a:rPr>
                    <a:t>B</a:t>
                  </a:r>
                  <a:r>
                    <a:rPr lang="en-GB" sz="1200" dirty="0"/>
                    <a:t> </a:t>
                  </a:r>
                </a:p>
              </p:txBody>
            </p:sp>
            <p:grpSp>
              <p:nvGrpSpPr>
                <p:cNvPr id="70" name="Group 69"/>
                <p:cNvGrpSpPr/>
                <p:nvPr/>
              </p:nvGrpSpPr>
              <p:grpSpPr>
                <a:xfrm>
                  <a:off x="1743698" y="2310056"/>
                  <a:ext cx="8878531" cy="2742976"/>
                  <a:chOff x="1743698" y="2310056"/>
                  <a:chExt cx="8878531" cy="2742976"/>
                </a:xfrm>
              </p:grpSpPr>
              <p:pic>
                <p:nvPicPr>
                  <p:cNvPr id="72" name="Picture 7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4431" y="2568735"/>
                    <a:ext cx="1786385" cy="1062429"/>
                  </a:xfrm>
                  <a:prstGeom prst="rect">
                    <a:avLst/>
                  </a:prstGeom>
                </p:spPr>
              </p:pic>
              <p:cxnSp>
                <p:nvCxnSpPr>
                  <p:cNvPr id="73" name="Straight Connector 14"/>
                  <p:cNvCxnSpPr/>
                  <p:nvPr/>
                </p:nvCxnSpPr>
                <p:spPr bwMode="auto">
                  <a:xfrm flipV="1">
                    <a:off x="1758705" y="4281620"/>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cxnSp>
                <p:nvCxnSpPr>
                  <p:cNvPr id="74" name="Straight Connector 14"/>
                  <p:cNvCxnSpPr/>
                  <p:nvPr/>
                </p:nvCxnSpPr>
                <p:spPr bwMode="auto">
                  <a:xfrm flipV="1">
                    <a:off x="1758705" y="4951255"/>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75" name="Chevron 29"/>
                  <p:cNvSpPr>
                    <a:spLocks noChangeArrowheads="1"/>
                  </p:cNvSpPr>
                  <p:nvPr/>
                </p:nvSpPr>
                <p:spPr bwMode="auto">
                  <a:xfrm>
                    <a:off x="2385556" y="4234235"/>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76" name="Chevron 30"/>
                  <p:cNvSpPr>
                    <a:spLocks noChangeAspect="1"/>
                  </p:cNvSpPr>
                  <p:nvPr/>
                </p:nvSpPr>
                <p:spPr bwMode="auto">
                  <a:xfrm flipH="1">
                    <a:off x="2375760" y="4908570"/>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77" name="TextBox 76"/>
                  <p:cNvSpPr txBox="1"/>
                  <p:nvPr/>
                </p:nvSpPr>
                <p:spPr>
                  <a:xfrm>
                    <a:off x="6532198" y="3801989"/>
                    <a:ext cx="1596067" cy="276999"/>
                  </a:xfrm>
                  <a:prstGeom prst="rect">
                    <a:avLst/>
                  </a:prstGeom>
                  <a:noFill/>
                </p:spPr>
                <p:txBody>
                  <a:bodyPr wrap="square" rtlCol="0">
                    <a:spAutoFit/>
                  </a:bodyPr>
                  <a:lstStyle/>
                  <a:p>
                    <a:pPr algn="ctr"/>
                    <a:r>
                      <a:rPr lang="en-GB" sz="1200" dirty="0">
                        <a:solidFill>
                          <a:schemeClr val="accent3"/>
                        </a:solidFill>
                        <a:latin typeface="+mn-lt"/>
                      </a:rPr>
                      <a:t>DS</a:t>
                    </a:r>
                  </a:p>
                </p:txBody>
              </p:sp>
              <p:sp>
                <p:nvSpPr>
                  <p:cNvPr id="78" name="Oval 63"/>
                  <p:cNvSpPr>
                    <a:spLocks noChangeArrowheads="1"/>
                  </p:cNvSpPr>
                  <p:nvPr/>
                </p:nvSpPr>
                <p:spPr bwMode="auto">
                  <a:xfrm>
                    <a:off x="2862760" y="4247431"/>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79" name="Rectangle 18"/>
                  <p:cNvSpPr>
                    <a:spLocks noChangeArrowheads="1"/>
                  </p:cNvSpPr>
                  <p:nvPr/>
                </p:nvSpPr>
                <p:spPr bwMode="auto">
                  <a:xfrm>
                    <a:off x="9440073" y="4221208"/>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80" name="TextBox 79"/>
                  <p:cNvSpPr txBox="1"/>
                  <p:nvPr/>
                </p:nvSpPr>
                <p:spPr>
                  <a:xfrm>
                    <a:off x="1743698" y="3797353"/>
                    <a:ext cx="900400" cy="276999"/>
                  </a:xfrm>
                  <a:prstGeom prst="rect">
                    <a:avLst/>
                  </a:prstGeom>
                  <a:noFill/>
                </p:spPr>
                <p:txBody>
                  <a:bodyPr wrap="square" rtlCol="0">
                    <a:spAutoFit/>
                  </a:bodyPr>
                  <a:lstStyle/>
                  <a:p>
                    <a:r>
                      <a:rPr lang="en-GB" sz="1000" b="1" dirty="0">
                        <a:latin typeface="+mn-lt"/>
                      </a:rPr>
                      <a:t>Namur</a:t>
                    </a:r>
                    <a:r>
                      <a:rPr lang="en-GB" sz="1200" dirty="0"/>
                      <a:t> </a:t>
                    </a:r>
                  </a:p>
                </p:txBody>
              </p:sp>
              <p:sp>
                <p:nvSpPr>
                  <p:cNvPr id="81" name="TextBox 80"/>
                  <p:cNvSpPr txBox="1"/>
                  <p:nvPr/>
                </p:nvSpPr>
                <p:spPr>
                  <a:xfrm>
                    <a:off x="9343667" y="3755696"/>
                    <a:ext cx="1278562" cy="276999"/>
                  </a:xfrm>
                  <a:prstGeom prst="rect">
                    <a:avLst/>
                  </a:prstGeom>
                  <a:noFill/>
                </p:spPr>
                <p:txBody>
                  <a:bodyPr wrap="square" rtlCol="0">
                    <a:spAutoFit/>
                  </a:bodyPr>
                  <a:lstStyle/>
                  <a:p>
                    <a:r>
                      <a:rPr lang="en-GB" sz="1000" b="1" dirty="0">
                        <a:latin typeface="+mn-lt"/>
                      </a:rPr>
                      <a:t>Arlon</a:t>
                    </a:r>
                    <a:r>
                      <a:rPr lang="en-GB" sz="1200" dirty="0"/>
                      <a:t> </a:t>
                    </a:r>
                  </a:p>
                </p:txBody>
              </p:sp>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9617" y="2584016"/>
                    <a:ext cx="174298" cy="298564"/>
                  </a:xfrm>
                  <a:prstGeom prst="rect">
                    <a:avLst/>
                  </a:prstGeom>
                </p:spPr>
              </p:pic>
              <p:pic>
                <p:nvPicPr>
                  <p:cNvPr id="83" name="Picture 8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6151" y="2310056"/>
                    <a:ext cx="165063" cy="282744"/>
                  </a:xfrm>
                  <a:prstGeom prst="rect">
                    <a:avLst/>
                  </a:prstGeom>
                </p:spPr>
              </p:pic>
              <p:cxnSp>
                <p:nvCxnSpPr>
                  <p:cNvPr id="84" name="Straight Arrow Connector 83"/>
                  <p:cNvCxnSpPr>
                    <a:endCxn id="78" idx="0"/>
                  </p:cNvCxnSpPr>
                  <p:nvPr/>
                </p:nvCxnSpPr>
                <p:spPr>
                  <a:xfrm flipH="1">
                    <a:off x="2915942" y="3309426"/>
                    <a:ext cx="2638595" cy="93800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5826381" y="3309426"/>
                    <a:ext cx="3615800" cy="97457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82" idx="3"/>
                    <a:endCxn id="83" idx="1"/>
                  </p:cNvCxnSpPr>
                  <p:nvPr/>
                </p:nvCxnSpPr>
                <p:spPr>
                  <a:xfrm flipV="1">
                    <a:off x="5723915" y="2451428"/>
                    <a:ext cx="1082236" cy="281870"/>
                  </a:xfrm>
                  <a:prstGeom prst="straightConnector1">
                    <a:avLst/>
                  </a:prstGeom>
                  <a:ln w="19050">
                    <a:solidFill>
                      <a:srgbClr val="0070C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7" name="Picture 86" descr="D:\Documents And Settings\GQR7802\Local Settings\Temporary Internet Files\Content.IE5\HNYX0581\MC900441310[1].png"/>
                  <p:cNvPicPr/>
                  <p:nvPr/>
                </p:nvPicPr>
                <p:blipFill>
                  <a:blip r:embed="rId7" cstate="print"/>
                  <a:srcRect/>
                  <a:stretch>
                    <a:fillRect/>
                  </a:stretch>
                </p:blipFill>
                <p:spPr bwMode="auto">
                  <a:xfrm>
                    <a:off x="6192447" y="2445074"/>
                    <a:ext cx="246380" cy="246380"/>
                  </a:xfrm>
                  <a:prstGeom prst="rect">
                    <a:avLst/>
                  </a:prstGeom>
                  <a:noFill/>
                </p:spPr>
              </p:pic>
              <p:pic>
                <p:nvPicPr>
                  <p:cNvPr id="88" name="Picture 87" descr="D:\Documents And Settings\GQR7802\Local Settings\Temporary Internet Files\Content.IE5\HNYX0581\MC900441310[1].png"/>
                  <p:cNvPicPr/>
                  <p:nvPr/>
                </p:nvPicPr>
                <p:blipFill>
                  <a:blip r:embed="rId7" cstate="print"/>
                  <a:srcRect/>
                  <a:stretch>
                    <a:fillRect/>
                  </a:stretch>
                </p:blipFill>
                <p:spPr bwMode="auto">
                  <a:xfrm>
                    <a:off x="4151372" y="3661180"/>
                    <a:ext cx="246380" cy="246380"/>
                  </a:xfrm>
                  <a:prstGeom prst="rect">
                    <a:avLst/>
                  </a:prstGeom>
                  <a:noFill/>
                </p:spPr>
              </p:pic>
              <p:cxnSp>
                <p:nvCxnSpPr>
                  <p:cNvPr id="89" name="Straight Arrow Connector 88"/>
                  <p:cNvCxnSpPr/>
                  <p:nvPr/>
                </p:nvCxnSpPr>
                <p:spPr>
                  <a:xfrm flipH="1">
                    <a:off x="5829665" y="2768834"/>
                    <a:ext cx="847520" cy="29518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0" name="Picture 89" descr="D:\Documents And Settings\GQR7802\Local Settings\Temporary Internet Files\Content.IE5\HNYX0581\MC900441310[1].png"/>
                  <p:cNvPicPr/>
                  <p:nvPr/>
                </p:nvPicPr>
                <p:blipFill>
                  <a:blip r:embed="rId7" cstate="print"/>
                  <a:srcRect/>
                  <a:stretch>
                    <a:fillRect/>
                  </a:stretch>
                </p:blipFill>
                <p:spPr bwMode="auto">
                  <a:xfrm>
                    <a:off x="6185515" y="2775983"/>
                    <a:ext cx="246380" cy="246380"/>
                  </a:xfrm>
                  <a:prstGeom prst="rect">
                    <a:avLst/>
                  </a:prstGeom>
                  <a:noFill/>
                </p:spPr>
              </p:pic>
            </p:grpSp>
            <p:pic>
              <p:nvPicPr>
                <p:cNvPr id="71" name="Picture 7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13842" y="2902440"/>
                  <a:ext cx="297183" cy="702069"/>
                </a:xfrm>
                <a:prstGeom prst="rect">
                  <a:avLst/>
                </a:prstGeom>
              </p:spPr>
            </p:pic>
          </p:grpSp>
          <p:grpSp>
            <p:nvGrpSpPr>
              <p:cNvPr id="65" name="Group 64"/>
              <p:cNvGrpSpPr/>
              <p:nvPr/>
            </p:nvGrpSpPr>
            <p:grpSpPr>
              <a:xfrm>
                <a:off x="2071135" y="3604509"/>
                <a:ext cx="7797236" cy="683155"/>
                <a:chOff x="2071135" y="3604509"/>
                <a:chExt cx="7797236" cy="683155"/>
              </a:xfrm>
            </p:grpSpPr>
            <p:cxnSp>
              <p:nvCxnSpPr>
                <p:cNvPr id="66" name="Straight Connector 111"/>
                <p:cNvCxnSpPr/>
                <p:nvPr/>
              </p:nvCxnSpPr>
              <p:spPr bwMode="auto">
                <a:xfrm>
                  <a:off x="2071135" y="3604509"/>
                  <a:ext cx="7797236"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67" name="Rechte verbindingslijn met pijl 102"/>
                <p:cNvCxnSpPr/>
                <p:nvPr/>
              </p:nvCxnSpPr>
              <p:spPr bwMode="auto">
                <a:xfrm>
                  <a:off x="7179183" y="3621591"/>
                  <a:ext cx="6363" cy="666073"/>
                </a:xfrm>
                <a:prstGeom prst="straightConnector1">
                  <a:avLst/>
                </a:prstGeom>
                <a:solidFill>
                  <a:schemeClr val="accent1"/>
                </a:solidFill>
                <a:ln w="12700" cap="flat" cmpd="sng" algn="ctr">
                  <a:solidFill>
                    <a:schemeClr val="accent3"/>
                  </a:solidFill>
                  <a:prstDash val="solid"/>
                  <a:round/>
                  <a:headEnd type="arrow"/>
                  <a:tailEnd type="arrow"/>
                </a:ln>
                <a:effectLst/>
              </p:spPr>
            </p:cxnSp>
          </p:grpSp>
        </p:grpSp>
        <p:pic>
          <p:nvPicPr>
            <p:cNvPr id="63" name="Picture 62" descr="D:\Documents And Settings\GQR7802\Local Settings\Temporary Internet Files\Content.IE5\HNYX0581\MC900441310[1].png"/>
            <p:cNvPicPr/>
            <p:nvPr/>
          </p:nvPicPr>
          <p:blipFill>
            <a:blip r:embed="rId7" cstate="print"/>
            <a:srcRect/>
            <a:stretch>
              <a:fillRect/>
            </a:stretch>
          </p:blipFill>
          <p:spPr bwMode="auto">
            <a:xfrm>
              <a:off x="6442440" y="3278445"/>
              <a:ext cx="214082" cy="246380"/>
            </a:xfrm>
            <a:prstGeom prst="rect">
              <a:avLst/>
            </a:prstGeom>
            <a:noFill/>
          </p:spPr>
        </p:pic>
      </p:grpSp>
      <p:pic>
        <p:nvPicPr>
          <p:cNvPr id="91" name="Picture 89"/>
          <p:cNvPicPr>
            <a:picLocks noChangeAspect="1" noChangeArrowheads="1"/>
          </p:cNvPicPr>
          <p:nvPr/>
        </p:nvPicPr>
        <p:blipFill>
          <a:blip r:embed="rId3" cstate="print"/>
          <a:srcRect/>
          <a:stretch>
            <a:fillRect/>
          </a:stretch>
        </p:blipFill>
        <p:spPr bwMode="auto">
          <a:xfrm>
            <a:off x="2281653" y="3799819"/>
            <a:ext cx="5652117" cy="693318"/>
          </a:xfrm>
          <a:prstGeom prst="rect">
            <a:avLst/>
          </a:prstGeom>
          <a:noFill/>
          <a:ln w="9525">
            <a:noFill/>
            <a:miter lim="800000"/>
            <a:headEnd/>
            <a:tailEnd/>
          </a:ln>
        </p:spPr>
      </p:pic>
      <p:sp>
        <p:nvSpPr>
          <p:cNvPr id="92" name="Cloud Callout 91"/>
          <p:cNvSpPr/>
          <p:nvPr/>
        </p:nvSpPr>
        <p:spPr>
          <a:xfrm>
            <a:off x="6912777" y="4445852"/>
            <a:ext cx="906441" cy="367188"/>
          </a:xfrm>
          <a:prstGeom prst="cloudCallout">
            <a:avLst>
              <a:gd name="adj1" fmla="val -107639"/>
              <a:gd name="adj2" fmla="val 7977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ln w="0"/>
                <a:solidFill>
                  <a:schemeClr val="tx1"/>
                </a:solidFill>
              </a:rPr>
              <a:t>ARRET</a:t>
            </a:r>
          </a:p>
        </p:txBody>
      </p:sp>
      <p:grpSp>
        <p:nvGrpSpPr>
          <p:cNvPr id="93" name="Group 92"/>
          <p:cNvGrpSpPr/>
          <p:nvPr/>
        </p:nvGrpSpPr>
        <p:grpSpPr>
          <a:xfrm>
            <a:off x="586089" y="1328353"/>
            <a:ext cx="701676" cy="5406934"/>
            <a:chOff x="248052" y="1291864"/>
            <a:chExt cx="701676" cy="5406934"/>
          </a:xfrm>
        </p:grpSpPr>
        <p:grpSp>
          <p:nvGrpSpPr>
            <p:cNvPr id="94" name="Group 93"/>
            <p:cNvGrpSpPr/>
            <p:nvPr/>
          </p:nvGrpSpPr>
          <p:grpSpPr>
            <a:xfrm>
              <a:off x="248052" y="1291864"/>
              <a:ext cx="701675" cy="2784838"/>
              <a:chOff x="1750227" y="-191930"/>
              <a:chExt cx="701675" cy="2784838"/>
            </a:xfrm>
          </p:grpSpPr>
          <p:cxnSp>
            <p:nvCxnSpPr>
              <p:cNvPr id="101" name="Straight Arrow Connector 135"/>
              <p:cNvCxnSpPr>
                <a:cxnSpLocks noChangeShapeType="1"/>
              </p:cNvCxnSpPr>
              <p:nvPr/>
            </p:nvCxnSpPr>
            <p:spPr bwMode="auto">
              <a:xfrm flipH="1">
                <a:off x="2085944" y="2087536"/>
                <a:ext cx="1" cy="505372"/>
              </a:xfrm>
              <a:prstGeom prst="straightConnector1">
                <a:avLst/>
              </a:prstGeom>
              <a:noFill/>
              <a:ln w="12700" algn="ctr">
                <a:solidFill>
                  <a:schemeClr val="accent1"/>
                </a:solidFill>
                <a:prstDash val="dash"/>
                <a:round/>
                <a:headEnd/>
                <a:tailEnd type="none" w="med" len="med"/>
              </a:ln>
            </p:spPr>
          </p:cxnSp>
          <p:cxnSp>
            <p:nvCxnSpPr>
              <p:cNvPr id="102" name="Straight Connector 101"/>
              <p:cNvCxnSpPr/>
              <p:nvPr/>
            </p:nvCxnSpPr>
            <p:spPr bwMode="auto">
              <a:xfrm>
                <a:off x="2088398" y="129733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103" name="Straight Connector 102"/>
              <p:cNvCxnSpPr/>
              <p:nvPr/>
            </p:nvCxnSpPr>
            <p:spPr bwMode="auto">
              <a:xfrm>
                <a:off x="2085946" y="198752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104" name="Rounded Rectangle 122"/>
              <p:cNvSpPr>
                <a:spLocks noChangeArrowheads="1"/>
              </p:cNvSpPr>
              <p:nvPr/>
            </p:nvSpPr>
            <p:spPr bwMode="auto">
              <a:xfrm>
                <a:off x="1750227" y="1537782"/>
                <a:ext cx="701675" cy="433387"/>
              </a:xfrm>
              <a:prstGeom prst="roundRect">
                <a:avLst>
                  <a:gd name="adj" fmla="val 16667"/>
                </a:avLst>
              </a:prstGeom>
              <a:solidFill>
                <a:schemeClr val="bg1"/>
              </a:solidFill>
              <a:ln w="31750" algn="ctr">
                <a:solidFill>
                  <a:schemeClr val="accent1"/>
                </a:solidFill>
                <a:round/>
                <a:headEnd/>
                <a:tailEnd/>
              </a:ln>
            </p:spPr>
            <p:txBody>
              <a:bodyPr lIns="0" tIns="0" rIns="0" bIns="0" anchor="ctr"/>
              <a:lstStyle/>
              <a:p>
                <a:pPr algn="ctr"/>
                <a:r>
                  <a:rPr lang="en-US" sz="800" dirty="0" err="1">
                    <a:latin typeface="Arial" panose="020B0604020202020204" pitchFamily="34" charset="0"/>
                    <a:cs typeface="Arial" panose="020B0604020202020204" pitchFamily="34" charset="0"/>
                  </a:rPr>
                  <a:t>alarme</a:t>
                </a:r>
                <a:r>
                  <a:rPr lang="en-US" sz="800" dirty="0">
                    <a:latin typeface="Arial" panose="020B0604020202020204" pitchFamily="34" charset="0"/>
                    <a:cs typeface="Arial" panose="020B0604020202020204" pitchFamily="34" charset="0"/>
                  </a:rPr>
                  <a:t> </a:t>
                </a:r>
              </a:p>
              <a:p>
                <a:pPr algn="ctr"/>
                <a:r>
                  <a:rPr lang="en-US" sz="800" dirty="0">
                    <a:latin typeface="Arial" panose="020B0604020202020204" pitchFamily="34" charset="0"/>
                    <a:cs typeface="Arial" panose="020B0604020202020204" pitchFamily="34" charset="0"/>
                  </a:rPr>
                  <a:t>audition </a:t>
                </a:r>
                <a:r>
                  <a:rPr lang="en-US" sz="800" dirty="0" err="1">
                    <a:latin typeface="Arial" panose="020B0604020202020204" pitchFamily="34" charset="0"/>
                    <a:cs typeface="Arial" panose="020B0604020202020204" pitchFamily="34" charset="0"/>
                  </a:rPr>
                  <a:t>réduite</a:t>
                </a:r>
                <a:r>
                  <a:rPr lang="en-US" sz="800" dirty="0">
                    <a:latin typeface="Arial" panose="020B0604020202020204" pitchFamily="34" charset="0"/>
                    <a:cs typeface="Arial" panose="020B0604020202020204" pitchFamily="34" charset="0"/>
                  </a:rPr>
                  <a:t> </a:t>
                </a:r>
              </a:p>
            </p:txBody>
          </p:sp>
          <p:cxnSp>
            <p:nvCxnSpPr>
              <p:cNvPr id="105" name="Straight Arrow Connector 135"/>
              <p:cNvCxnSpPr>
                <a:cxnSpLocks noChangeShapeType="1"/>
              </p:cNvCxnSpPr>
              <p:nvPr/>
            </p:nvCxnSpPr>
            <p:spPr bwMode="auto">
              <a:xfrm>
                <a:off x="2076573" y="-191930"/>
                <a:ext cx="14327" cy="1618461"/>
              </a:xfrm>
              <a:prstGeom prst="straightConnector1">
                <a:avLst/>
              </a:prstGeom>
              <a:noFill/>
              <a:ln w="12700" algn="ctr">
                <a:solidFill>
                  <a:schemeClr val="accent1"/>
                </a:solidFill>
                <a:prstDash val="dash"/>
                <a:round/>
                <a:headEnd/>
                <a:tailEnd type="none" w="med" len="med"/>
              </a:ln>
            </p:spPr>
          </p:cxnSp>
        </p:grpSp>
        <p:grpSp>
          <p:nvGrpSpPr>
            <p:cNvPr id="95" name="Group 94"/>
            <p:cNvGrpSpPr/>
            <p:nvPr/>
          </p:nvGrpSpPr>
          <p:grpSpPr>
            <a:xfrm>
              <a:off x="248053" y="4149625"/>
              <a:ext cx="701675" cy="2549173"/>
              <a:chOff x="1753537" y="43735"/>
              <a:chExt cx="701675" cy="2549173"/>
            </a:xfrm>
          </p:grpSpPr>
          <p:cxnSp>
            <p:nvCxnSpPr>
              <p:cNvPr id="96" name="Straight Arrow Connector 135"/>
              <p:cNvCxnSpPr>
                <a:cxnSpLocks noChangeShapeType="1"/>
              </p:cNvCxnSpPr>
              <p:nvPr/>
            </p:nvCxnSpPr>
            <p:spPr bwMode="auto">
              <a:xfrm flipH="1">
                <a:off x="2085944" y="2087536"/>
                <a:ext cx="1" cy="505372"/>
              </a:xfrm>
              <a:prstGeom prst="straightConnector1">
                <a:avLst/>
              </a:prstGeom>
              <a:noFill/>
              <a:ln w="12700" algn="ctr">
                <a:solidFill>
                  <a:schemeClr val="accent1"/>
                </a:solidFill>
                <a:prstDash val="dash"/>
                <a:round/>
                <a:headEnd/>
                <a:tailEnd type="none" w="med" len="med"/>
              </a:ln>
            </p:spPr>
          </p:cxnSp>
          <p:cxnSp>
            <p:nvCxnSpPr>
              <p:cNvPr id="97" name="Straight Connector 96"/>
              <p:cNvCxnSpPr/>
              <p:nvPr/>
            </p:nvCxnSpPr>
            <p:spPr bwMode="auto">
              <a:xfrm>
                <a:off x="2088398" y="129733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98" name="Straight Connector 97"/>
              <p:cNvCxnSpPr/>
              <p:nvPr/>
            </p:nvCxnSpPr>
            <p:spPr bwMode="auto">
              <a:xfrm>
                <a:off x="2085946" y="198752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99" name="Rounded Rectangle 122"/>
              <p:cNvSpPr>
                <a:spLocks noChangeArrowheads="1"/>
              </p:cNvSpPr>
              <p:nvPr/>
            </p:nvSpPr>
            <p:spPr bwMode="auto">
              <a:xfrm>
                <a:off x="1753537" y="1554139"/>
                <a:ext cx="701675" cy="560995"/>
              </a:xfrm>
              <a:prstGeom prst="roundRect">
                <a:avLst>
                  <a:gd name="adj" fmla="val 16667"/>
                </a:avLst>
              </a:prstGeom>
              <a:solidFill>
                <a:schemeClr val="bg1"/>
              </a:solidFill>
              <a:ln w="31750" algn="ctr">
                <a:solidFill>
                  <a:schemeClr val="accent1"/>
                </a:solidFill>
                <a:round/>
                <a:headEnd/>
                <a:tailEnd/>
              </a:ln>
            </p:spPr>
            <p:txBody>
              <a:bodyPr lIns="0" tIns="0" rIns="0" bIns="0" anchor="ctr"/>
              <a:lstStyle/>
              <a:p>
                <a:pPr algn="ctr"/>
                <a:r>
                  <a:rPr lang="en-US" sz="800" dirty="0" err="1">
                    <a:latin typeface="Arial" panose="020B0604020202020204" pitchFamily="34" charset="0"/>
                    <a:cs typeface="Arial" panose="020B0604020202020204" pitchFamily="34" charset="0"/>
                  </a:rPr>
                  <a:t>l’annonceur</a:t>
                </a:r>
                <a:r>
                  <a:rPr lang="en-US" sz="800" dirty="0">
                    <a:latin typeface="Arial" panose="020B0604020202020204" pitchFamily="34" charset="0"/>
                    <a:cs typeface="Arial" panose="020B0604020202020204" pitchFamily="34" charset="0"/>
                  </a:rPr>
                  <a:t> fait </a:t>
                </a:r>
                <a:r>
                  <a:rPr lang="en-US" sz="800" dirty="0" err="1">
                    <a:latin typeface="Arial" panose="020B0604020202020204" pitchFamily="34" charset="0"/>
                    <a:cs typeface="Arial" panose="020B0604020202020204" pitchFamily="34" charset="0"/>
                  </a:rPr>
                  <a:t>arrêter</a:t>
                </a:r>
                <a:r>
                  <a:rPr lang="en-US" sz="800" dirty="0">
                    <a:latin typeface="Arial" panose="020B0604020202020204" pitchFamily="34" charset="0"/>
                    <a:cs typeface="Arial" panose="020B0604020202020204" pitchFamily="34" charset="0"/>
                  </a:rPr>
                  <a:t> les travaux</a:t>
                </a:r>
              </a:p>
            </p:txBody>
          </p:sp>
          <p:cxnSp>
            <p:nvCxnSpPr>
              <p:cNvPr id="100" name="Straight Arrow Connector 135"/>
              <p:cNvCxnSpPr>
                <a:cxnSpLocks noChangeShapeType="1"/>
              </p:cNvCxnSpPr>
              <p:nvPr/>
            </p:nvCxnSpPr>
            <p:spPr bwMode="auto">
              <a:xfrm>
                <a:off x="2084628" y="43735"/>
                <a:ext cx="6272" cy="1382796"/>
              </a:xfrm>
              <a:prstGeom prst="straightConnector1">
                <a:avLst/>
              </a:prstGeom>
              <a:noFill/>
              <a:ln w="12700" algn="ctr">
                <a:solidFill>
                  <a:schemeClr val="accent1"/>
                </a:solidFill>
                <a:prstDash val="dash"/>
                <a:round/>
                <a:headEnd/>
                <a:tailEnd type="none" w="med" len="med"/>
              </a:ln>
            </p:spPr>
          </p:cxnSp>
        </p:grpSp>
      </p:grpSp>
      <p:sp>
        <p:nvSpPr>
          <p:cNvPr id="106" name="Rectangle 18"/>
          <p:cNvSpPr>
            <a:spLocks noChangeArrowheads="1"/>
          </p:cNvSpPr>
          <p:nvPr/>
        </p:nvSpPr>
        <p:spPr bwMode="auto">
          <a:xfrm>
            <a:off x="8584312" y="4420045"/>
            <a:ext cx="2365635" cy="1438268"/>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b="1" dirty="0">
                <a:latin typeface="Calibri" panose="020F0502020204030204" pitchFamily="34" charset="0"/>
                <a:cs typeface="Calibri" panose="020F0502020204030204" pitchFamily="34" charset="0"/>
              </a:rPr>
              <a:t>En </a:t>
            </a:r>
            <a:r>
              <a:rPr lang="nl-BE" sz="1400" b="1" dirty="0" err="1">
                <a:latin typeface="Calibri" panose="020F0502020204030204" pitchFamily="34" charset="0"/>
                <a:cs typeface="Calibri" panose="020F0502020204030204" pitchFamily="34" charset="0"/>
              </a:rPr>
              <a:t>cas</a:t>
            </a:r>
            <a:r>
              <a:rPr lang="nl-BE" sz="1400" b="1" dirty="0">
                <a:latin typeface="Calibri" panose="020F0502020204030204" pitchFamily="34" charset="0"/>
                <a:cs typeface="Calibri" panose="020F0502020204030204" pitchFamily="34" charset="0"/>
              </a:rPr>
              <a:t> </a:t>
            </a:r>
            <a:r>
              <a:rPr lang="nl-BE" sz="1400" b="1" dirty="0" err="1">
                <a:latin typeface="Calibri" panose="020F0502020204030204" pitchFamily="34" charset="0"/>
                <a:cs typeface="Calibri" panose="020F0502020204030204" pitchFamily="34" charset="0"/>
              </a:rPr>
              <a:t>d’empiètement</a:t>
            </a:r>
            <a:r>
              <a:rPr lang="nl-BE" sz="1400" b="1" dirty="0">
                <a:latin typeface="Calibri" panose="020F0502020204030204" pitchFamily="34" charset="0"/>
                <a:cs typeface="Calibri" panose="020F0502020204030204" pitchFamily="34" charset="0"/>
              </a:rPr>
              <a:t> de type I ,</a:t>
            </a:r>
            <a:endParaRPr lang="nl-BE" sz="1400" dirty="0">
              <a:latin typeface="Calibri" panose="020F0502020204030204" pitchFamily="34" charset="0"/>
              <a:cs typeface="Calibri" panose="020F0502020204030204" pitchFamily="34" charset="0"/>
            </a:endParaRPr>
          </a:p>
          <a:p>
            <a:pPr algn="just"/>
            <a:r>
              <a:rPr lang="nl-BE" sz="1400" dirty="0" err="1">
                <a:latin typeface="Calibri" panose="020F0502020204030204" pitchFamily="34" charset="0"/>
                <a:cs typeface="Calibri" panose="020F0502020204030204" pitchFamily="34" charset="0"/>
              </a:rPr>
              <a:t>l’annonceur</a:t>
            </a:r>
            <a:r>
              <a:rPr lang="nl-BE" sz="1400" dirty="0">
                <a:latin typeface="Calibri" panose="020F0502020204030204" pitchFamily="34" charset="0"/>
                <a:cs typeface="Calibri" panose="020F0502020204030204" pitchFamily="34" charset="0"/>
              </a:rPr>
              <a:t> peut </a:t>
            </a:r>
            <a:r>
              <a:rPr lang="nl-BE" sz="1400" dirty="0" err="1">
                <a:latin typeface="Calibri" panose="020F0502020204030204" pitchFamily="34" charset="0"/>
                <a:cs typeface="Calibri" panose="020F0502020204030204" pitchFamily="34" charset="0"/>
              </a:rPr>
              <a:t>tirer</a:t>
            </a:r>
            <a:r>
              <a:rPr lang="nl-BE" sz="1400" dirty="0">
                <a:latin typeface="Calibri" panose="020F0502020204030204" pitchFamily="34" charset="0"/>
                <a:cs typeface="Calibri" panose="020F0502020204030204" pitchFamily="34" charset="0"/>
              </a:rPr>
              <a:t> </a:t>
            </a:r>
            <a:r>
              <a:rPr lang="nl-BE" sz="1400" dirty="0" err="1">
                <a:latin typeface="Calibri" panose="020F0502020204030204" pitchFamily="34" charset="0"/>
                <a:cs typeface="Calibri" panose="020F0502020204030204" pitchFamily="34" charset="0"/>
              </a:rPr>
              <a:t>l’agent</a:t>
            </a:r>
            <a:r>
              <a:rPr lang="nl-BE" sz="1400" dirty="0">
                <a:latin typeface="Calibri" panose="020F0502020204030204" pitchFamily="34" charset="0"/>
                <a:cs typeface="Calibri" panose="020F0502020204030204" pitchFamily="34" charset="0"/>
              </a:rPr>
              <a:t> par </a:t>
            </a:r>
            <a:r>
              <a:rPr lang="nl-BE" sz="1400" dirty="0" err="1">
                <a:latin typeface="Calibri" panose="020F0502020204030204" pitchFamily="34" charset="0"/>
                <a:cs typeface="Calibri" panose="020F0502020204030204" pitchFamily="34" charset="0"/>
              </a:rPr>
              <a:t>le</a:t>
            </a:r>
            <a:r>
              <a:rPr lang="nl-BE" sz="1400" dirty="0">
                <a:latin typeface="Calibri" panose="020F0502020204030204" pitchFamily="34" charset="0"/>
                <a:cs typeface="Calibri" panose="020F0502020204030204" pitchFamily="34" charset="0"/>
              </a:rPr>
              <a:t> bras si </a:t>
            </a:r>
            <a:r>
              <a:rPr lang="nl-BE" sz="1400" dirty="0" err="1">
                <a:latin typeface="Calibri" panose="020F0502020204030204" pitchFamily="34" charset="0"/>
                <a:cs typeface="Calibri" panose="020F0502020204030204" pitchFamily="34" charset="0"/>
              </a:rPr>
              <a:t>celui</a:t>
            </a:r>
            <a:r>
              <a:rPr lang="nl-BE" sz="1400" dirty="0">
                <a:latin typeface="Calibri" panose="020F0502020204030204" pitchFamily="34" charset="0"/>
                <a:cs typeface="Calibri" panose="020F0502020204030204" pitchFamily="34" charset="0"/>
              </a:rPr>
              <a:t>-ci ne </a:t>
            </a:r>
            <a:r>
              <a:rPr lang="nl-BE" sz="1400" dirty="0" err="1">
                <a:latin typeface="Calibri" panose="020F0502020204030204" pitchFamily="34" charset="0"/>
                <a:cs typeface="Calibri" panose="020F0502020204030204" pitchFamily="34" charset="0"/>
              </a:rPr>
              <a:t>donne</a:t>
            </a:r>
            <a:r>
              <a:rPr lang="nl-BE" sz="1400" dirty="0">
                <a:latin typeface="Calibri" panose="020F0502020204030204" pitchFamily="34" charset="0"/>
                <a:cs typeface="Calibri" panose="020F0502020204030204" pitchFamily="34" charset="0"/>
              </a:rPr>
              <a:t> pas suite </a:t>
            </a:r>
            <a:r>
              <a:rPr lang="nl-BE" sz="1400" dirty="0" err="1">
                <a:latin typeface="Calibri" panose="020F0502020204030204" pitchFamily="34" charset="0"/>
                <a:cs typeface="Calibri" panose="020F0502020204030204" pitchFamily="34" charset="0"/>
              </a:rPr>
              <a:t>immédiate</a:t>
            </a:r>
            <a:r>
              <a:rPr lang="nl-BE" sz="1400" dirty="0">
                <a:latin typeface="Calibri" panose="020F0502020204030204" pitchFamily="34" charset="0"/>
                <a:cs typeface="Calibri" panose="020F0502020204030204" pitchFamily="34" charset="0"/>
              </a:rPr>
              <a:t> à </a:t>
            </a:r>
            <a:r>
              <a:rPr lang="nl-BE" sz="1400" dirty="0" err="1">
                <a:latin typeface="Calibri" panose="020F0502020204030204" pitchFamily="34" charset="0"/>
                <a:cs typeface="Calibri" panose="020F0502020204030204" pitchFamily="34" charset="0"/>
              </a:rPr>
              <a:t>l’alarme</a:t>
            </a:r>
            <a:r>
              <a:rPr lang="nl-BE"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56787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45"/>
          <p:cNvSpPr>
            <a:spLocks noChangeArrowheads="1"/>
          </p:cNvSpPr>
          <p:nvPr/>
        </p:nvSpPr>
        <p:spPr bwMode="auto">
          <a:xfrm>
            <a:off x="6122870" y="1485387"/>
            <a:ext cx="5229714" cy="745641"/>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err="1">
                <a:latin typeface="+mn-lt"/>
              </a:rPr>
              <a:t>L’annonceur</a:t>
            </a:r>
            <a:r>
              <a:rPr lang="nl-BE" sz="1400" dirty="0">
                <a:latin typeface="+mn-lt"/>
              </a:rPr>
              <a:t> </a:t>
            </a:r>
            <a:r>
              <a:rPr lang="nl-BE" sz="1400" dirty="0" err="1">
                <a:latin typeface="+mn-lt"/>
              </a:rPr>
              <a:t>contacte</a:t>
            </a:r>
            <a:r>
              <a:rPr lang="nl-BE" sz="1400" dirty="0">
                <a:latin typeface="+mn-lt"/>
              </a:rPr>
              <a:t> </a:t>
            </a:r>
            <a:r>
              <a:rPr lang="nl-BE" sz="1400" dirty="0" err="1">
                <a:latin typeface="+mn-lt"/>
              </a:rPr>
              <a:t>le</a:t>
            </a:r>
            <a:r>
              <a:rPr lang="nl-BE" sz="1400" dirty="0">
                <a:latin typeface="+mn-lt"/>
              </a:rPr>
              <a:t> RS Entrepreneur et/</a:t>
            </a:r>
            <a:r>
              <a:rPr lang="nl-BE" sz="1400" dirty="0" err="1">
                <a:latin typeface="+mn-lt"/>
              </a:rPr>
              <a:t>ou</a:t>
            </a:r>
            <a:r>
              <a:rPr lang="nl-BE" sz="1400" dirty="0">
                <a:latin typeface="+mn-lt"/>
              </a:rPr>
              <a:t> sa LH pour </a:t>
            </a:r>
            <a:r>
              <a:rPr lang="nl-BE" sz="1400" dirty="0" err="1">
                <a:latin typeface="+mn-lt"/>
              </a:rPr>
              <a:t>concertation</a:t>
            </a:r>
            <a:r>
              <a:rPr lang="nl-BE" sz="1400" dirty="0">
                <a:latin typeface="+mn-lt"/>
              </a:rPr>
              <a:t>. </a:t>
            </a:r>
          </a:p>
        </p:txBody>
      </p:sp>
      <p:sp>
        <p:nvSpPr>
          <p:cNvPr id="25" name="Rectangle 245"/>
          <p:cNvSpPr>
            <a:spLocks noChangeArrowheads="1"/>
          </p:cNvSpPr>
          <p:nvPr/>
        </p:nvSpPr>
        <p:spPr bwMode="auto">
          <a:xfrm>
            <a:off x="1775519" y="4404471"/>
            <a:ext cx="2808362" cy="720080"/>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err="1">
                <a:latin typeface="+mn-lt"/>
              </a:rPr>
              <a:t>Après</a:t>
            </a:r>
            <a:r>
              <a:rPr lang="nl-BE" sz="1400" dirty="0">
                <a:latin typeface="+mn-lt"/>
              </a:rPr>
              <a:t> la </a:t>
            </a:r>
            <a:r>
              <a:rPr lang="nl-BE" sz="1400" dirty="0" err="1">
                <a:latin typeface="+mn-lt"/>
              </a:rPr>
              <a:t>concertation</a:t>
            </a:r>
            <a:r>
              <a:rPr lang="nl-BE" sz="1400" dirty="0">
                <a:latin typeface="+mn-lt"/>
              </a:rPr>
              <a:t>, </a:t>
            </a:r>
            <a:r>
              <a:rPr lang="nl-BE" sz="1400" dirty="0" err="1">
                <a:latin typeface="+mn-lt"/>
              </a:rPr>
              <a:t>le</a:t>
            </a:r>
            <a:r>
              <a:rPr lang="nl-BE" sz="1400" dirty="0">
                <a:latin typeface="+mn-lt"/>
              </a:rPr>
              <a:t> RS Entrepreneur </a:t>
            </a:r>
            <a:r>
              <a:rPr lang="nl-BE" sz="1400" dirty="0" err="1">
                <a:latin typeface="+mn-lt"/>
              </a:rPr>
              <a:t>prend</a:t>
            </a:r>
            <a:r>
              <a:rPr lang="nl-BE" sz="1400" dirty="0">
                <a:latin typeface="+mn-lt"/>
              </a:rPr>
              <a:t> </a:t>
            </a:r>
            <a:r>
              <a:rPr lang="nl-BE" sz="1400" dirty="0" err="1">
                <a:latin typeface="+mn-lt"/>
              </a:rPr>
              <a:t>une</a:t>
            </a:r>
            <a:r>
              <a:rPr lang="nl-BE" sz="1400" dirty="0">
                <a:latin typeface="+mn-lt"/>
              </a:rPr>
              <a:t> </a:t>
            </a:r>
            <a:r>
              <a:rPr lang="nl-BE" sz="1400" dirty="0" err="1">
                <a:latin typeface="+mn-lt"/>
              </a:rPr>
              <a:t>décision</a:t>
            </a:r>
            <a:r>
              <a:rPr lang="nl-BE" sz="1400" dirty="0">
                <a:latin typeface="+mn-lt"/>
              </a:rPr>
              <a:t> quant à la poursuite des </a:t>
            </a:r>
            <a:r>
              <a:rPr lang="nl-BE" sz="1400" dirty="0" err="1">
                <a:latin typeface="+mn-lt"/>
              </a:rPr>
              <a:t>travaux</a:t>
            </a:r>
            <a:r>
              <a:rPr lang="nl-BE" sz="1400" dirty="0">
                <a:latin typeface="+mn-lt"/>
              </a:rPr>
              <a:t>. </a:t>
            </a:r>
          </a:p>
        </p:txBody>
      </p:sp>
      <p:grpSp>
        <p:nvGrpSpPr>
          <p:cNvPr id="13" name="Group 12"/>
          <p:cNvGrpSpPr/>
          <p:nvPr/>
        </p:nvGrpSpPr>
        <p:grpSpPr>
          <a:xfrm>
            <a:off x="1631504" y="437513"/>
            <a:ext cx="3981938" cy="2419768"/>
            <a:chOff x="6168008" y="253768"/>
            <a:chExt cx="3981938" cy="2419768"/>
          </a:xfrm>
        </p:grpSpPr>
        <p:grpSp>
          <p:nvGrpSpPr>
            <p:cNvPr id="14" name="Group 13"/>
            <p:cNvGrpSpPr/>
            <p:nvPr/>
          </p:nvGrpSpPr>
          <p:grpSpPr>
            <a:xfrm>
              <a:off x="6168008" y="253768"/>
              <a:ext cx="3981938" cy="2419768"/>
              <a:chOff x="3928831" y="2256580"/>
              <a:chExt cx="4198310" cy="2740994"/>
            </a:xfrm>
          </p:grpSpPr>
          <p:sp>
            <p:nvSpPr>
              <p:cNvPr id="23" name="Text Box 9"/>
              <p:cNvSpPr txBox="1">
                <a:spLocks noChangeArrowheads="1"/>
              </p:cNvSpPr>
              <p:nvPr/>
            </p:nvSpPr>
            <p:spPr bwMode="auto">
              <a:xfrm>
                <a:off x="3928831"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26" name="Text Box 9"/>
              <p:cNvSpPr txBox="1">
                <a:spLocks noChangeArrowheads="1"/>
              </p:cNvSpPr>
              <p:nvPr/>
            </p:nvSpPr>
            <p:spPr bwMode="auto">
              <a:xfrm>
                <a:off x="6160856"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27" name="Rechthoek 35"/>
              <p:cNvSpPr>
                <a:spLocks noChangeArrowheads="1"/>
              </p:cNvSpPr>
              <p:nvPr/>
            </p:nvSpPr>
            <p:spPr bwMode="auto">
              <a:xfrm>
                <a:off x="4416458" y="4624803"/>
                <a:ext cx="1006739"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ANNONCEUR</a:t>
                </a:r>
              </a:p>
              <a:p>
                <a:pPr algn="ctr"/>
                <a:r>
                  <a:rPr lang="nl-BE" sz="900" b="1" dirty="0">
                    <a:solidFill>
                      <a:schemeClr val="bg1"/>
                    </a:solidFill>
                    <a:latin typeface="+mn-lt"/>
                  </a:rPr>
                  <a:t>ENTREPRENEUR</a:t>
                </a:r>
              </a:p>
            </p:txBody>
          </p:sp>
          <p:sp>
            <p:nvSpPr>
              <p:cNvPr id="28" name="Rechthoek 41"/>
              <p:cNvSpPr>
                <a:spLocks noChangeArrowheads="1"/>
              </p:cNvSpPr>
              <p:nvPr/>
            </p:nvSpPr>
            <p:spPr bwMode="auto">
              <a:xfrm>
                <a:off x="6752478" y="461239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latin typeface="+mn-lt"/>
                  </a:rPr>
                  <a:t>CHEF DE TRAVAIL – </a:t>
                </a:r>
              </a:p>
              <a:p>
                <a:pPr algn="ctr"/>
                <a:r>
                  <a:rPr lang="nl-BE" sz="800" b="1" dirty="0">
                    <a:solidFill>
                      <a:schemeClr val="bg1"/>
                    </a:solidFill>
                    <a:latin typeface="+mn-lt"/>
                  </a:rPr>
                  <a:t>RS ENTREPRENEUR</a:t>
                </a:r>
              </a:p>
            </p:txBody>
          </p:sp>
          <p:sp>
            <p:nvSpPr>
              <p:cNvPr id="29" name="Rechthoek 35"/>
              <p:cNvSpPr>
                <a:spLocks noChangeArrowheads="1"/>
              </p:cNvSpPr>
              <p:nvPr/>
            </p:nvSpPr>
            <p:spPr bwMode="auto">
              <a:xfrm>
                <a:off x="5614044" y="4612462"/>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latin typeface="+mn-lt"/>
                  </a:rPr>
                  <a:t>LIGNE HIÉRARCHIQUE</a:t>
                </a:r>
              </a:p>
              <a:p>
                <a:pPr algn="ctr"/>
                <a:r>
                  <a:rPr lang="nl-BE" sz="800" b="1" dirty="0">
                    <a:solidFill>
                      <a:schemeClr val="bg1"/>
                    </a:solidFill>
                    <a:latin typeface="+mn-lt"/>
                  </a:rPr>
                  <a:t>ENTREPRENEUR</a:t>
                </a:r>
              </a:p>
            </p:txBody>
          </p:sp>
          <p:sp>
            <p:nvSpPr>
              <p:cNvPr id="30" name="TextBox 29"/>
              <p:cNvSpPr txBox="1"/>
              <p:nvPr/>
            </p:nvSpPr>
            <p:spPr>
              <a:xfrm>
                <a:off x="6618729" y="4044429"/>
                <a:ext cx="647700" cy="276999"/>
              </a:xfrm>
              <a:prstGeom prst="rect">
                <a:avLst/>
              </a:prstGeom>
              <a:noFill/>
            </p:spPr>
            <p:txBody>
              <a:bodyPr wrap="square" rtlCol="0">
                <a:spAutoFit/>
              </a:bodyPr>
              <a:lstStyle/>
              <a:p>
                <a:r>
                  <a:rPr lang="en-US" sz="1200" dirty="0"/>
                  <a:t>et/</a:t>
                </a:r>
                <a:r>
                  <a:rPr lang="en-US" sz="1200" dirty="0" err="1"/>
                  <a:t>ou</a:t>
                </a:r>
                <a:endParaRPr lang="nl-BE" sz="1200" dirty="0"/>
              </a:p>
            </p:txBody>
          </p:sp>
          <p:sp>
            <p:nvSpPr>
              <p:cNvPr id="31" name="Ovale toelichting 9"/>
              <p:cNvSpPr>
                <a:spLocks noChangeArrowheads="1"/>
              </p:cNvSpPr>
              <p:nvPr/>
            </p:nvSpPr>
            <p:spPr bwMode="auto">
              <a:xfrm>
                <a:off x="4109012" y="2431707"/>
                <a:ext cx="1081088" cy="431800"/>
              </a:xfrm>
              <a:prstGeom prst="wedgeEllipseCallout">
                <a:avLst>
                  <a:gd name="adj1" fmla="val 17290"/>
                  <a:gd name="adj2" fmla="val 130157"/>
                </a:avLst>
              </a:prstGeom>
              <a:solidFill>
                <a:schemeClr val="bg1"/>
              </a:solidFill>
              <a:ln w="31750" algn="ctr">
                <a:solidFill>
                  <a:srgbClr val="B2B2B2"/>
                </a:solidFill>
                <a:round/>
                <a:headEnd/>
                <a:tailEnd/>
              </a:ln>
            </p:spPr>
            <p:txBody>
              <a:bodyPr wrap="none" anchor="ctr"/>
              <a:lstStyle/>
              <a:p>
                <a:pPr algn="ctr"/>
                <a:endParaRPr lang="nl-BE"/>
              </a:p>
            </p:txBody>
          </p:sp>
          <p:pic>
            <p:nvPicPr>
              <p:cNvPr id="32" name="Picture 31"/>
              <p:cNvPicPr>
                <a:picLocks noChangeAspect="1"/>
              </p:cNvPicPr>
              <p:nvPr/>
            </p:nvPicPr>
            <p:blipFill>
              <a:blip r:embed="rId2"/>
              <a:stretch>
                <a:fillRect/>
              </a:stretch>
            </p:blipFill>
            <p:spPr>
              <a:xfrm>
                <a:off x="5856037" y="3124587"/>
                <a:ext cx="416778" cy="1407782"/>
              </a:xfrm>
              <a:prstGeom prst="rect">
                <a:avLst/>
              </a:prstGeom>
              <a:ln w="25400">
                <a:solidFill>
                  <a:schemeClr val="tx2">
                    <a:lumMod val="85000"/>
                  </a:schemeClr>
                </a:solidFill>
              </a:ln>
            </p:spPr>
          </p:pic>
          <p:sp>
            <p:nvSpPr>
              <p:cNvPr id="33" name="Ovale toelichting 57"/>
              <p:cNvSpPr/>
              <p:nvPr/>
            </p:nvSpPr>
            <p:spPr bwMode="auto">
              <a:xfrm>
                <a:off x="5441718" y="2256580"/>
                <a:ext cx="1079500" cy="431800"/>
              </a:xfrm>
              <a:prstGeom prst="wedgeEllipseCallout">
                <a:avLst>
                  <a:gd name="adj1" fmla="val 5897"/>
                  <a:gd name="adj2" fmla="val 13551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pic>
            <p:nvPicPr>
              <p:cNvPr id="34" name="Picture 33"/>
              <p:cNvPicPr>
                <a:picLocks noChangeAspect="1"/>
              </p:cNvPicPr>
              <p:nvPr/>
            </p:nvPicPr>
            <p:blipFill>
              <a:blip r:embed="rId3"/>
              <a:stretch>
                <a:fillRect/>
              </a:stretch>
            </p:blipFill>
            <p:spPr>
              <a:xfrm>
                <a:off x="7208287" y="3176945"/>
                <a:ext cx="553941" cy="1370648"/>
              </a:xfrm>
              <a:prstGeom prst="rect">
                <a:avLst/>
              </a:prstGeom>
            </p:spPr>
          </p:pic>
        </p:gr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9506" y="1133294"/>
              <a:ext cx="474412" cy="1117700"/>
            </a:xfrm>
            <a:prstGeom prst="rect">
              <a:avLst/>
            </a:prstGeom>
            <a:ln w="25400">
              <a:solidFill>
                <a:schemeClr val="tx2">
                  <a:lumMod val="85000"/>
                </a:schemeClr>
              </a:solidFill>
            </a:ln>
          </p:spPr>
        </p:pic>
      </p:grp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1864" y="2926873"/>
            <a:ext cx="6806841" cy="3622782"/>
          </a:xfrm>
          <a:prstGeom prst="rect">
            <a:avLst/>
          </a:prstGeom>
        </p:spPr>
      </p:pic>
      <p:grpSp>
        <p:nvGrpSpPr>
          <p:cNvPr id="36" name="Group 35"/>
          <p:cNvGrpSpPr/>
          <p:nvPr/>
        </p:nvGrpSpPr>
        <p:grpSpPr>
          <a:xfrm>
            <a:off x="5433968" y="3998084"/>
            <a:ext cx="792088" cy="1072218"/>
            <a:chOff x="670356" y="3897841"/>
            <a:chExt cx="792088" cy="1072218"/>
          </a:xfrm>
        </p:grpSpPr>
        <p:sp>
          <p:nvSpPr>
            <p:cNvPr id="37" name="Rechthoek 35"/>
            <p:cNvSpPr>
              <a:spLocks noChangeArrowheads="1"/>
            </p:cNvSpPr>
            <p:nvPr/>
          </p:nvSpPr>
          <p:spPr bwMode="auto">
            <a:xfrm>
              <a:off x="670356" y="4674076"/>
              <a:ext cx="792088" cy="295983"/>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latin typeface="+mn-lt"/>
                </a:rPr>
                <a:t>ANNONCEUR</a:t>
              </a:r>
            </a:p>
            <a:p>
              <a:pPr algn="ctr"/>
              <a:r>
                <a:rPr lang="nl-BE" sz="900" b="1" dirty="0">
                  <a:solidFill>
                    <a:schemeClr val="bg1"/>
                  </a:solidFill>
                  <a:latin typeface="+mn-lt"/>
                </a:rPr>
                <a:t>ENTREPRENEUR</a:t>
              </a:r>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106" y="3897841"/>
              <a:ext cx="320588" cy="755295"/>
            </a:xfrm>
            <a:prstGeom prst="rect">
              <a:avLst/>
            </a:prstGeom>
            <a:ln w="25400">
              <a:solidFill>
                <a:schemeClr val="tx2">
                  <a:lumMod val="85000"/>
                </a:schemeClr>
              </a:solidFill>
            </a:ln>
          </p:spPr>
        </p:pic>
      </p:grpSp>
      <p:grpSp>
        <p:nvGrpSpPr>
          <p:cNvPr id="39" name="Group 38"/>
          <p:cNvGrpSpPr/>
          <p:nvPr/>
        </p:nvGrpSpPr>
        <p:grpSpPr>
          <a:xfrm>
            <a:off x="841325" y="1033789"/>
            <a:ext cx="701675" cy="1582810"/>
            <a:chOff x="1753537" y="1010098"/>
            <a:chExt cx="701675" cy="1582810"/>
          </a:xfrm>
        </p:grpSpPr>
        <p:cxnSp>
          <p:nvCxnSpPr>
            <p:cNvPr id="40" name="Straight Arrow Connector 135"/>
            <p:cNvCxnSpPr>
              <a:cxnSpLocks noChangeShapeType="1"/>
            </p:cNvCxnSpPr>
            <p:nvPr/>
          </p:nvCxnSpPr>
          <p:spPr bwMode="auto">
            <a:xfrm flipH="1">
              <a:off x="2085944" y="2087536"/>
              <a:ext cx="1" cy="505372"/>
            </a:xfrm>
            <a:prstGeom prst="straightConnector1">
              <a:avLst/>
            </a:prstGeom>
            <a:noFill/>
            <a:ln w="12700" algn="ctr">
              <a:solidFill>
                <a:schemeClr val="accent1"/>
              </a:solidFill>
              <a:prstDash val="dash"/>
              <a:round/>
              <a:headEnd/>
              <a:tailEnd type="none" w="med" len="med"/>
            </a:ln>
          </p:spPr>
        </p:cxnSp>
        <p:cxnSp>
          <p:nvCxnSpPr>
            <p:cNvPr id="41" name="Straight Connector 40"/>
            <p:cNvCxnSpPr/>
            <p:nvPr/>
          </p:nvCxnSpPr>
          <p:spPr bwMode="auto">
            <a:xfrm>
              <a:off x="2088398" y="129733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cxnSp>
          <p:nvCxnSpPr>
            <p:cNvPr id="42" name="Straight Connector 41"/>
            <p:cNvCxnSpPr/>
            <p:nvPr/>
          </p:nvCxnSpPr>
          <p:spPr bwMode="auto">
            <a:xfrm>
              <a:off x="2085946" y="1987526"/>
              <a:ext cx="0" cy="256803"/>
            </a:xfrm>
            <a:prstGeom prst="line">
              <a:avLst/>
            </a:prstGeom>
            <a:solidFill>
              <a:schemeClr val="accent1"/>
            </a:solidFill>
            <a:ln w="31750" cap="flat" cmpd="sng" algn="ctr">
              <a:solidFill>
                <a:schemeClr val="accent1"/>
              </a:solidFill>
              <a:prstDash val="solid"/>
              <a:round/>
              <a:headEnd type="none" w="med" len="med"/>
              <a:tailEnd type="none" w="med" len="med"/>
            </a:ln>
            <a:effectLst/>
          </p:spPr>
        </p:cxnSp>
        <p:sp>
          <p:nvSpPr>
            <p:cNvPr id="43" name="Rounded Rectangle 122"/>
            <p:cNvSpPr>
              <a:spLocks noChangeArrowheads="1"/>
            </p:cNvSpPr>
            <p:nvPr/>
          </p:nvSpPr>
          <p:spPr bwMode="auto">
            <a:xfrm>
              <a:off x="1753537" y="1554139"/>
              <a:ext cx="701675" cy="433387"/>
            </a:xfrm>
            <a:prstGeom prst="roundRect">
              <a:avLst>
                <a:gd name="adj" fmla="val 16667"/>
              </a:avLst>
            </a:prstGeom>
            <a:solidFill>
              <a:schemeClr val="bg1"/>
            </a:solidFill>
            <a:ln w="31750" algn="ctr">
              <a:solidFill>
                <a:schemeClr val="accent1"/>
              </a:solidFill>
              <a:round/>
              <a:headEnd/>
              <a:tailEnd/>
            </a:ln>
          </p:spPr>
          <p:txBody>
            <a:bodyPr lIns="0" tIns="0" rIns="0" bIns="0" anchor="ctr"/>
            <a:lstStyle/>
            <a:p>
              <a:pPr algn="ctr"/>
              <a:r>
                <a:rPr lang="en-US" sz="800" dirty="0"/>
                <a:t>Information </a:t>
              </a:r>
              <a:r>
                <a:rPr lang="en-US" sz="800" dirty="0" err="1"/>
                <a:t>vers</a:t>
              </a:r>
              <a:r>
                <a:rPr lang="en-US" sz="800" dirty="0"/>
                <a:t> le RS et/</a:t>
              </a:r>
              <a:r>
                <a:rPr lang="en-US" sz="800" dirty="0" err="1"/>
                <a:t>ou</a:t>
              </a:r>
              <a:r>
                <a:rPr lang="en-US" sz="800" dirty="0"/>
                <a:t> la LH</a:t>
              </a:r>
            </a:p>
          </p:txBody>
        </p:sp>
        <p:cxnSp>
          <p:nvCxnSpPr>
            <p:cNvPr id="44" name="Straight Arrow Connector 135"/>
            <p:cNvCxnSpPr>
              <a:cxnSpLocks noChangeShapeType="1"/>
            </p:cNvCxnSpPr>
            <p:nvPr/>
          </p:nvCxnSpPr>
          <p:spPr bwMode="auto">
            <a:xfrm>
              <a:off x="2086130" y="1010098"/>
              <a:ext cx="4770" cy="416433"/>
            </a:xfrm>
            <a:prstGeom prst="straightConnector1">
              <a:avLst/>
            </a:prstGeom>
            <a:noFill/>
            <a:ln w="12700" algn="ctr">
              <a:solidFill>
                <a:schemeClr val="accent1"/>
              </a:solidFill>
              <a:prstDash val="dash"/>
              <a:round/>
              <a:headEnd/>
              <a:tailEnd type="none" w="med" len="med"/>
            </a:ln>
          </p:spPr>
        </p:cxnSp>
      </p:grpSp>
      <p:sp>
        <p:nvSpPr>
          <p:cNvPr id="46" name="Text Placeholder 1">
            <a:extLst>
              <a:ext uri="{FF2B5EF4-FFF2-40B4-BE49-F238E27FC236}">
                <a16:creationId xmlns:a16="http://schemas.microsoft.com/office/drawing/2014/main" id="{23C0610B-8847-4653-9EC3-E1422295D8D4}"/>
              </a:ext>
            </a:extLst>
          </p:cNvPr>
          <p:cNvSpPr>
            <a:spLocks noGrp="1"/>
          </p:cNvSpPr>
          <p:nvPr>
            <p:ph type="body" sz="quarter" idx="18"/>
          </p:nvPr>
        </p:nvSpPr>
        <p:spPr>
          <a:xfrm>
            <a:off x="9993535" y="260648"/>
            <a:ext cx="1912823" cy="360363"/>
          </a:xfrm>
        </p:spPr>
        <p:txBody>
          <a:bodyPr/>
          <a:lstStyle/>
          <a:p>
            <a:r>
              <a:rPr lang="en-GB" dirty="0"/>
              <a:t>2. Incidents</a:t>
            </a:r>
          </a:p>
          <a:p>
            <a:r>
              <a:rPr lang="en-GB" dirty="0"/>
              <a:t>2.3 Audition </a:t>
            </a:r>
            <a:r>
              <a:rPr lang="en-GB" dirty="0" err="1"/>
              <a:t>réduite</a:t>
            </a:r>
            <a:endParaRPr lang="en-GB" dirty="0"/>
          </a:p>
        </p:txBody>
      </p:sp>
    </p:spTree>
    <p:extLst>
      <p:ext uri="{BB962C8B-B14F-4D97-AF65-F5344CB8AC3E}">
        <p14:creationId xmlns:p14="http://schemas.microsoft.com/office/powerpoint/2010/main" val="28535023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127448" y="413459"/>
            <a:ext cx="8064500" cy="506413"/>
          </a:xfrm>
          <a:prstGeom prst="rect">
            <a:avLst/>
          </a:prstGeom>
          <a:noFill/>
          <a:ln w="9525">
            <a:noFill/>
            <a:miter lim="800000"/>
            <a:headEnd/>
            <a:tailEnd/>
          </a:ln>
          <a:effectLst/>
        </p:spPr>
        <p:txBody>
          <a:bodyPr lIns="0" tIns="0" rIns="0" bIns="0"/>
          <a:lstStyle/>
          <a:p>
            <a:pPr>
              <a:defRPr/>
            </a:pPr>
            <a:r>
              <a:rPr lang="en-US" b="1" kern="0" dirty="0">
                <a:solidFill>
                  <a:srgbClr val="0070C0"/>
                </a:solidFill>
              </a:rPr>
              <a:t>Travaux particulier </a:t>
            </a:r>
            <a:r>
              <a:rPr lang="en-US" b="1" kern="0" dirty="0" err="1">
                <a:solidFill>
                  <a:srgbClr val="0070C0"/>
                </a:solidFill>
              </a:rPr>
              <a:t>bruyants</a:t>
            </a:r>
            <a:endParaRPr lang="en-US" b="1" kern="0" dirty="0">
              <a:solidFill>
                <a:srgbClr val="0070C0"/>
              </a:solidFill>
              <a:latin typeface="+mj-lt"/>
              <a:ea typeface="+mj-ea"/>
              <a:cs typeface="+mj-cs"/>
            </a:endParaRPr>
          </a:p>
        </p:txBody>
      </p:sp>
      <p:sp>
        <p:nvSpPr>
          <p:cNvPr id="23" name="Rectangle 245"/>
          <p:cNvSpPr>
            <a:spLocks noChangeArrowheads="1"/>
          </p:cNvSpPr>
          <p:nvPr/>
        </p:nvSpPr>
        <p:spPr bwMode="auto">
          <a:xfrm>
            <a:off x="1427103" y="5517548"/>
            <a:ext cx="9428888" cy="1080120"/>
          </a:xfrm>
          <a:prstGeom prst="roundRect">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400" dirty="0">
                <a:latin typeface="+mn-lt"/>
              </a:rPr>
              <a:t>Pour les </a:t>
            </a:r>
            <a:r>
              <a:rPr lang="nl-BE" sz="1400" dirty="0" err="1">
                <a:latin typeface="+mn-lt"/>
              </a:rPr>
              <a:t>activités</a:t>
            </a:r>
            <a:r>
              <a:rPr lang="nl-BE" sz="1400" dirty="0">
                <a:latin typeface="+mn-lt"/>
              </a:rPr>
              <a:t> de </a:t>
            </a:r>
            <a:r>
              <a:rPr lang="nl-BE" sz="1400" b="1" dirty="0" err="1">
                <a:solidFill>
                  <a:srgbClr val="FF0000"/>
                </a:solidFill>
                <a:latin typeface="+mn-lt"/>
              </a:rPr>
              <a:t>courte</a:t>
            </a:r>
            <a:r>
              <a:rPr lang="nl-BE" sz="1400" b="1" dirty="0">
                <a:solidFill>
                  <a:srgbClr val="FF0000"/>
                </a:solidFill>
                <a:latin typeface="+mn-lt"/>
              </a:rPr>
              <a:t> </a:t>
            </a:r>
            <a:r>
              <a:rPr lang="nl-BE" sz="1400" b="1" dirty="0" err="1">
                <a:solidFill>
                  <a:srgbClr val="FF0000"/>
                </a:solidFill>
                <a:latin typeface="+mn-lt"/>
              </a:rPr>
              <a:t>durée</a:t>
            </a:r>
            <a:r>
              <a:rPr lang="nl-BE" sz="1400" b="1" dirty="0">
                <a:solidFill>
                  <a:srgbClr val="FF0000"/>
                </a:solidFill>
                <a:latin typeface="+mn-lt"/>
              </a:rPr>
              <a:t> </a:t>
            </a:r>
            <a:r>
              <a:rPr lang="nl-BE" sz="1400" dirty="0" err="1">
                <a:latin typeface="+mn-lt"/>
              </a:rPr>
              <a:t>pouvant</a:t>
            </a:r>
            <a:r>
              <a:rPr lang="nl-BE" sz="1400" dirty="0">
                <a:latin typeface="+mn-lt"/>
              </a:rPr>
              <a:t> </a:t>
            </a:r>
            <a:r>
              <a:rPr lang="nl-BE" sz="1400" dirty="0" err="1">
                <a:latin typeface="+mn-lt"/>
              </a:rPr>
              <a:t>accasioner</a:t>
            </a:r>
            <a:r>
              <a:rPr lang="nl-BE" sz="1400" dirty="0">
                <a:latin typeface="+mn-lt"/>
              </a:rPr>
              <a:t> </a:t>
            </a:r>
            <a:r>
              <a:rPr lang="nl-BE" sz="1400" dirty="0" err="1">
                <a:latin typeface="+mn-lt"/>
              </a:rPr>
              <a:t>un</a:t>
            </a:r>
            <a:r>
              <a:rPr lang="nl-BE" sz="1400" dirty="0">
                <a:latin typeface="+mn-lt"/>
              </a:rPr>
              <a:t> </a:t>
            </a:r>
            <a:r>
              <a:rPr lang="nl-BE" sz="1400" dirty="0" err="1">
                <a:latin typeface="+mn-lt"/>
              </a:rPr>
              <a:t>empiètement</a:t>
            </a:r>
            <a:r>
              <a:rPr lang="nl-BE" sz="1400" dirty="0">
                <a:latin typeface="+mn-lt"/>
              </a:rPr>
              <a:t> de </a:t>
            </a:r>
            <a:r>
              <a:rPr lang="nl-BE" sz="1400" b="1" dirty="0">
                <a:solidFill>
                  <a:srgbClr val="FF0000"/>
                </a:solidFill>
                <a:latin typeface="+mn-lt"/>
              </a:rPr>
              <a:t>type I </a:t>
            </a:r>
            <a:r>
              <a:rPr lang="nl-BE" sz="1400" dirty="0">
                <a:latin typeface="+mn-lt"/>
              </a:rPr>
              <a:t>(</a:t>
            </a:r>
            <a:r>
              <a:rPr lang="nl-BE" sz="1400" dirty="0" err="1">
                <a:latin typeface="+mn-lt"/>
              </a:rPr>
              <a:t>empiètement</a:t>
            </a:r>
            <a:r>
              <a:rPr lang="nl-BE" sz="1400" dirty="0">
                <a:latin typeface="+mn-lt"/>
              </a:rPr>
              <a:t> non </a:t>
            </a:r>
            <a:r>
              <a:rPr lang="nl-BE" sz="1400" dirty="0" err="1">
                <a:latin typeface="+mn-lt"/>
              </a:rPr>
              <a:t>prévu</a:t>
            </a:r>
            <a:r>
              <a:rPr lang="nl-BE" sz="1400" dirty="0">
                <a:latin typeface="+mn-lt"/>
              </a:rPr>
              <a:t>) :</a:t>
            </a:r>
          </a:p>
          <a:p>
            <a:pPr algn="just"/>
            <a:endParaRPr lang="nl-BE" sz="1400" dirty="0">
              <a:latin typeface="+mn-lt"/>
            </a:endParaRPr>
          </a:p>
          <a:p>
            <a:pPr algn="just"/>
            <a:r>
              <a:rPr lang="nl-BE" sz="1400" dirty="0" err="1"/>
              <a:t>L’annonceur</a:t>
            </a:r>
            <a:r>
              <a:rPr lang="nl-BE" sz="1400" dirty="0"/>
              <a:t> peut </a:t>
            </a:r>
            <a:r>
              <a:rPr lang="nl-BE" sz="1400" dirty="0" err="1"/>
              <a:t>tirer</a:t>
            </a:r>
            <a:r>
              <a:rPr lang="nl-BE" sz="1400" dirty="0"/>
              <a:t> </a:t>
            </a:r>
            <a:r>
              <a:rPr lang="nl-BE" sz="1400" dirty="0" err="1"/>
              <a:t>l’agent</a:t>
            </a:r>
            <a:r>
              <a:rPr lang="nl-BE" sz="1400" dirty="0"/>
              <a:t> par </a:t>
            </a:r>
            <a:r>
              <a:rPr lang="nl-BE" sz="1400" dirty="0" err="1"/>
              <a:t>le</a:t>
            </a:r>
            <a:r>
              <a:rPr lang="nl-BE" sz="1400" dirty="0"/>
              <a:t> bras </a:t>
            </a:r>
            <a:r>
              <a:rPr lang="nl-BE" sz="1400" dirty="0" err="1"/>
              <a:t>ou</a:t>
            </a:r>
            <a:r>
              <a:rPr lang="nl-BE" sz="1400" dirty="0"/>
              <a:t> tapper </a:t>
            </a:r>
            <a:r>
              <a:rPr lang="nl-BE" sz="1400" dirty="0" err="1"/>
              <a:t>sur</a:t>
            </a:r>
            <a:r>
              <a:rPr lang="nl-BE" sz="1400" dirty="0"/>
              <a:t> </a:t>
            </a:r>
            <a:r>
              <a:rPr lang="nl-BE" sz="1400" dirty="0" err="1"/>
              <a:t>l’épaule</a:t>
            </a:r>
            <a:r>
              <a:rPr lang="nl-BE" sz="1400" dirty="0"/>
              <a:t> pour </a:t>
            </a:r>
            <a:r>
              <a:rPr lang="nl-BE" sz="1400" dirty="0" err="1"/>
              <a:t>communique</a:t>
            </a:r>
            <a:r>
              <a:rPr lang="nl-BE" sz="1400" dirty="0"/>
              <a:t> </a:t>
            </a:r>
            <a:r>
              <a:rPr lang="nl-BE" sz="1400" dirty="0" err="1"/>
              <a:t>l’alerte</a:t>
            </a:r>
            <a:r>
              <a:rPr lang="nl-BE" sz="1400" dirty="0"/>
              <a:t> </a:t>
            </a:r>
            <a:r>
              <a:rPr lang="nl-BE" sz="1400" dirty="0" err="1"/>
              <a:t>aux</a:t>
            </a:r>
            <a:r>
              <a:rPr lang="nl-BE" sz="1400" dirty="0"/>
              <a:t> </a:t>
            </a:r>
            <a:r>
              <a:rPr lang="nl-BE" sz="1400" dirty="0" err="1"/>
              <a:t>agents</a:t>
            </a:r>
            <a:r>
              <a:rPr lang="nl-BE" sz="1400" dirty="0"/>
              <a:t> au </a:t>
            </a:r>
            <a:r>
              <a:rPr lang="nl-BE" sz="1400" dirty="0" err="1"/>
              <a:t>travail</a:t>
            </a:r>
            <a:r>
              <a:rPr lang="nl-BE" sz="1400" dirty="0"/>
              <a:t>. </a:t>
            </a:r>
          </a:p>
          <a:p>
            <a:pPr algn="just"/>
            <a:r>
              <a:rPr lang="nl-BE" sz="1400" dirty="0" err="1"/>
              <a:t>Il</a:t>
            </a:r>
            <a:r>
              <a:rPr lang="nl-BE" sz="1400" dirty="0"/>
              <a:t> fait attention de ne pas se </a:t>
            </a:r>
            <a:r>
              <a:rPr lang="nl-BE" sz="1400" dirty="0" err="1"/>
              <a:t>mettre</a:t>
            </a:r>
            <a:r>
              <a:rPr lang="nl-BE" sz="1400" dirty="0"/>
              <a:t> en </a:t>
            </a:r>
            <a:r>
              <a:rPr lang="nl-BE" sz="1400" dirty="0" err="1"/>
              <a:t>danger</a:t>
            </a:r>
            <a:r>
              <a:rPr lang="nl-BE" sz="1400" dirty="0"/>
              <a:t> en </a:t>
            </a:r>
            <a:r>
              <a:rPr lang="nl-BE" sz="1400" dirty="0" err="1"/>
              <a:t>faisant</a:t>
            </a:r>
            <a:r>
              <a:rPr lang="nl-BE" sz="1400" dirty="0"/>
              <a:t> </a:t>
            </a:r>
            <a:r>
              <a:rPr lang="nl-BE" sz="1400" dirty="0" err="1"/>
              <a:t>ceci</a:t>
            </a:r>
            <a:r>
              <a:rPr lang="nl-BE" sz="1400" dirty="0"/>
              <a:t>. </a:t>
            </a:r>
          </a:p>
        </p:txBody>
      </p:sp>
      <p:cxnSp>
        <p:nvCxnSpPr>
          <p:cNvPr id="26" name="Straight Connector 25"/>
          <p:cNvCxnSpPr>
            <a:cxnSpLocks/>
          </p:cNvCxnSpPr>
          <p:nvPr/>
        </p:nvCxnSpPr>
        <p:spPr bwMode="auto">
          <a:xfrm>
            <a:off x="1415480" y="1918917"/>
            <a:ext cx="0" cy="1603084"/>
          </a:xfrm>
          <a:prstGeom prst="line">
            <a:avLst/>
          </a:prstGeom>
          <a:solidFill>
            <a:schemeClr val="accent1"/>
          </a:solidFill>
          <a:ln w="19050" cap="flat" cmpd="sng" algn="ctr">
            <a:solidFill>
              <a:srgbClr val="0070C0"/>
            </a:solidFill>
            <a:prstDash val="sysDash"/>
            <a:round/>
            <a:headEnd type="none" w="med" len="med"/>
            <a:tailEnd type="none" w="med" len="med"/>
          </a:ln>
          <a:effectLst/>
        </p:spPr>
      </p:cxnSp>
      <p:cxnSp>
        <p:nvCxnSpPr>
          <p:cNvPr id="27" name="Straight Connector 26"/>
          <p:cNvCxnSpPr/>
          <p:nvPr/>
        </p:nvCxnSpPr>
        <p:spPr bwMode="auto">
          <a:xfrm>
            <a:off x="1415480" y="3522001"/>
            <a:ext cx="0" cy="364990"/>
          </a:xfrm>
          <a:prstGeom prst="line">
            <a:avLst/>
          </a:prstGeom>
          <a:solidFill>
            <a:schemeClr val="accent1"/>
          </a:solidFill>
          <a:ln w="19050" cap="flat" cmpd="sng" algn="ctr">
            <a:solidFill>
              <a:srgbClr val="0070C0"/>
            </a:solidFill>
            <a:prstDash val="sysDash"/>
            <a:round/>
            <a:headEnd type="none" w="med" len="med"/>
            <a:tailEnd type="triangle" w="med" len="med"/>
          </a:ln>
          <a:effectLst/>
        </p:spPr>
      </p:cxnSp>
      <p:sp>
        <p:nvSpPr>
          <p:cNvPr id="6" name="TextBox 5"/>
          <p:cNvSpPr txBox="1"/>
          <p:nvPr/>
        </p:nvSpPr>
        <p:spPr>
          <a:xfrm>
            <a:off x="1487488" y="3620694"/>
            <a:ext cx="144016" cy="276999"/>
          </a:xfrm>
          <a:prstGeom prst="rect">
            <a:avLst/>
          </a:prstGeom>
          <a:noFill/>
        </p:spPr>
        <p:txBody>
          <a:bodyPr wrap="square" rtlCol="0">
            <a:spAutoFit/>
          </a:bodyPr>
          <a:lstStyle/>
          <a:p>
            <a:r>
              <a:rPr lang="en-GB" sz="1200" dirty="0">
                <a:solidFill>
                  <a:srgbClr val="005DA4"/>
                </a:solidFill>
              </a:rPr>
              <a:t>t</a:t>
            </a:r>
          </a:p>
        </p:txBody>
      </p:sp>
      <p:sp>
        <p:nvSpPr>
          <p:cNvPr id="14" name="Rectangle 18">
            <a:extLst>
              <a:ext uri="{FF2B5EF4-FFF2-40B4-BE49-F238E27FC236}">
                <a16:creationId xmlns:a16="http://schemas.microsoft.com/office/drawing/2014/main" id="{03D98AF2-51F8-461A-944E-FC09EDF5AD2A}"/>
              </a:ext>
            </a:extLst>
          </p:cNvPr>
          <p:cNvSpPr>
            <a:spLocks noChangeArrowheads="1"/>
          </p:cNvSpPr>
          <p:nvPr/>
        </p:nvSpPr>
        <p:spPr bwMode="auto">
          <a:xfrm>
            <a:off x="1357596" y="4151844"/>
            <a:ext cx="9428888" cy="1178332"/>
          </a:xfrm>
          <a:prstGeom prst="round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just"/>
            <a:r>
              <a:rPr lang="nl-BE" sz="1600" dirty="0" err="1">
                <a:latin typeface="Calibri" panose="020F0502020204030204" pitchFamily="34" charset="0"/>
                <a:cs typeface="Calibri" panose="020F0502020204030204" pitchFamily="34" charset="0"/>
              </a:rPr>
              <a:t>Lors</a:t>
            </a:r>
            <a:r>
              <a:rPr lang="nl-BE" sz="1600" dirty="0">
                <a:latin typeface="Calibri" panose="020F0502020204030204" pitchFamily="34" charset="0"/>
                <a:cs typeface="Calibri" panose="020F0502020204030204" pitchFamily="34" charset="0"/>
              </a:rPr>
              <a:t> de la </a:t>
            </a:r>
            <a:r>
              <a:rPr lang="nl-BE" sz="1600" dirty="0" err="1">
                <a:latin typeface="Calibri" panose="020F0502020204030204" pitchFamily="34" charset="0"/>
                <a:cs typeface="Calibri" panose="020F0502020204030204" pitchFamily="34" charset="0"/>
              </a:rPr>
              <a:t>plannification</a:t>
            </a:r>
            <a:r>
              <a:rPr lang="nl-BE" sz="1600" dirty="0">
                <a:latin typeface="Calibri" panose="020F0502020204030204" pitchFamily="34" charset="0"/>
                <a:cs typeface="Calibri" panose="020F0502020204030204" pitchFamily="34" charset="0"/>
              </a:rPr>
              <a:t> de </a:t>
            </a:r>
            <a:r>
              <a:rPr lang="nl-BE" sz="1600" dirty="0" err="1">
                <a:latin typeface="Calibri" panose="020F0502020204030204" pitchFamily="34" charset="0"/>
                <a:cs typeface="Calibri" panose="020F0502020204030204" pitchFamily="34" charset="0"/>
              </a:rPr>
              <a:t>travaux</a:t>
            </a:r>
            <a:r>
              <a:rPr lang="nl-BE" sz="1600" dirty="0">
                <a:latin typeface="Calibri" panose="020F0502020204030204" pitchFamily="34" charset="0"/>
                <a:cs typeface="Calibri" panose="020F0502020204030204" pitchFamily="34" charset="0"/>
              </a:rPr>
              <a:t> </a:t>
            </a:r>
            <a:r>
              <a:rPr lang="nl-BE" sz="1600" dirty="0" err="1">
                <a:latin typeface="Calibri" panose="020F0502020204030204" pitchFamily="34" charset="0"/>
                <a:cs typeface="Calibri" panose="020F0502020204030204" pitchFamily="34" charset="0"/>
              </a:rPr>
              <a:t>particulièrement</a:t>
            </a:r>
            <a:r>
              <a:rPr lang="nl-BE" sz="1600" dirty="0">
                <a:latin typeface="Calibri" panose="020F0502020204030204" pitchFamily="34" charset="0"/>
                <a:cs typeface="Calibri" panose="020F0502020204030204" pitchFamily="34" charset="0"/>
              </a:rPr>
              <a:t> </a:t>
            </a:r>
            <a:r>
              <a:rPr lang="nl-BE" sz="1600" dirty="0" err="1">
                <a:latin typeface="Calibri" panose="020F0502020204030204" pitchFamily="34" charset="0"/>
                <a:cs typeface="Calibri" panose="020F0502020204030204" pitchFamily="34" charset="0"/>
              </a:rPr>
              <a:t>bruyants</a:t>
            </a:r>
            <a:r>
              <a:rPr lang="nl-BE" sz="1600" dirty="0">
                <a:latin typeface="Calibri" panose="020F0502020204030204" pitchFamily="34" charset="0"/>
                <a:cs typeface="Calibri" panose="020F0502020204030204" pitchFamily="34" charset="0"/>
              </a:rPr>
              <a:t>, la </a:t>
            </a:r>
            <a:r>
              <a:rPr lang="nl-BE" sz="1600" dirty="0" err="1">
                <a:latin typeface="Calibri" panose="020F0502020204030204" pitchFamily="34" charset="0"/>
                <a:cs typeface="Calibri" panose="020F0502020204030204" pitchFamily="34" charset="0"/>
              </a:rPr>
              <a:t>ligne</a:t>
            </a:r>
            <a:r>
              <a:rPr lang="nl-BE" sz="1600" dirty="0">
                <a:latin typeface="Calibri" panose="020F0502020204030204" pitchFamily="34" charset="0"/>
                <a:cs typeface="Calibri" panose="020F0502020204030204" pitchFamily="34" charset="0"/>
              </a:rPr>
              <a:t> </a:t>
            </a:r>
            <a:r>
              <a:rPr lang="nl-BE" sz="1600" dirty="0" err="1">
                <a:latin typeface="Calibri" panose="020F0502020204030204" pitchFamily="34" charset="0"/>
                <a:cs typeface="Calibri" panose="020F0502020204030204" pitchFamily="34" charset="0"/>
              </a:rPr>
              <a:t>hiërarchique</a:t>
            </a:r>
            <a:r>
              <a:rPr lang="nl-BE" sz="1600" dirty="0">
                <a:latin typeface="Calibri" panose="020F0502020204030204" pitchFamily="34" charset="0"/>
                <a:cs typeface="Calibri" panose="020F0502020204030204" pitchFamily="34" charset="0"/>
              </a:rPr>
              <a:t> </a:t>
            </a:r>
            <a:r>
              <a:rPr lang="nl-BE" sz="1600" dirty="0" err="1">
                <a:latin typeface="Calibri" panose="020F0502020204030204" pitchFamily="34" charset="0"/>
                <a:cs typeface="Calibri" panose="020F0502020204030204" pitchFamily="34" charset="0"/>
              </a:rPr>
              <a:t>veillera</a:t>
            </a:r>
            <a:r>
              <a:rPr lang="nl-BE" sz="1600" dirty="0">
                <a:latin typeface="Calibri" panose="020F0502020204030204" pitchFamily="34" charset="0"/>
                <a:cs typeface="Calibri" panose="020F0502020204030204" pitchFamily="34" charset="0"/>
              </a:rPr>
              <a:t> à </a:t>
            </a:r>
            <a:r>
              <a:rPr lang="nl-BE" sz="1600" dirty="0" err="1">
                <a:latin typeface="Calibri" panose="020F0502020204030204" pitchFamily="34" charset="0"/>
                <a:cs typeface="Calibri" panose="020F0502020204030204" pitchFamily="34" charset="0"/>
              </a:rPr>
              <a:t>opter</a:t>
            </a:r>
            <a:r>
              <a:rPr lang="nl-BE" sz="1600" dirty="0">
                <a:latin typeface="Calibri" panose="020F0502020204030204" pitchFamily="34" charset="0"/>
                <a:cs typeface="Calibri" panose="020F0502020204030204" pitchFamily="34" charset="0"/>
              </a:rPr>
              <a:t> pour </a:t>
            </a:r>
            <a:r>
              <a:rPr lang="nl-BE" sz="1600" dirty="0" err="1">
                <a:latin typeface="Calibri" panose="020F0502020204030204" pitchFamily="34" charset="0"/>
                <a:cs typeface="Calibri" panose="020F0502020204030204" pitchFamily="34" charset="0"/>
              </a:rPr>
              <a:t>une</a:t>
            </a:r>
            <a:r>
              <a:rPr lang="nl-BE" sz="1600" dirty="0">
                <a:latin typeface="Calibri" panose="020F0502020204030204" pitchFamily="34" charset="0"/>
                <a:cs typeface="Calibri" panose="020F0502020204030204" pitchFamily="34" charset="0"/>
              </a:rPr>
              <a:t> </a:t>
            </a:r>
            <a:r>
              <a:rPr lang="nl-BE" sz="1600" dirty="0" err="1">
                <a:latin typeface="Calibri" panose="020F0502020204030204" pitchFamily="34" charset="0"/>
                <a:cs typeface="Calibri" panose="020F0502020204030204" pitchFamily="34" charset="0"/>
              </a:rPr>
              <a:t>autre</a:t>
            </a:r>
            <a:r>
              <a:rPr lang="nl-BE" sz="1600" dirty="0">
                <a:latin typeface="Calibri" panose="020F0502020204030204" pitchFamily="34" charset="0"/>
                <a:cs typeface="Calibri" panose="020F0502020204030204" pitchFamily="34" charset="0"/>
              </a:rPr>
              <a:t> méthode de </a:t>
            </a:r>
            <a:r>
              <a:rPr lang="nl-BE" sz="1600" dirty="0" err="1">
                <a:latin typeface="Calibri" panose="020F0502020204030204" pitchFamily="34" charset="0"/>
                <a:cs typeface="Calibri" panose="020F0502020204030204" pitchFamily="34" charset="0"/>
              </a:rPr>
              <a:t>protection</a:t>
            </a:r>
            <a:r>
              <a:rPr lang="nl-BE" sz="1600" dirty="0">
                <a:latin typeface="Calibri" panose="020F0502020204030204" pitchFamily="34" charset="0"/>
                <a:cs typeface="Calibri" panose="020F0502020204030204" pitchFamily="34" charset="0"/>
              </a:rPr>
              <a:t> (mise hors </a:t>
            </a:r>
            <a:r>
              <a:rPr lang="nl-BE" sz="1600" dirty="0" err="1">
                <a:latin typeface="Calibri" panose="020F0502020204030204" pitchFamily="34" charset="0"/>
                <a:cs typeface="Calibri" panose="020F0502020204030204" pitchFamily="34" charset="0"/>
              </a:rPr>
              <a:t>servie</a:t>
            </a:r>
            <a:r>
              <a:rPr lang="nl-BE" sz="1600" dirty="0">
                <a:latin typeface="Calibri" panose="020F0502020204030204" pitchFamily="34" charset="0"/>
                <a:cs typeface="Calibri" panose="020F0502020204030204" pitchFamily="34" charset="0"/>
              </a:rPr>
              <a:t> </a:t>
            </a:r>
            <a:r>
              <a:rPr lang="nl-BE" sz="1600" dirty="0" err="1">
                <a:latin typeface="Calibri" panose="020F0502020204030204" pitchFamily="34" charset="0"/>
                <a:cs typeface="Calibri" panose="020F0502020204030204" pitchFamily="34" charset="0"/>
              </a:rPr>
              <a:t>ou</a:t>
            </a:r>
            <a:r>
              <a:rPr lang="nl-BE" sz="1600" dirty="0">
                <a:latin typeface="Calibri" panose="020F0502020204030204" pitchFamily="34" charset="0"/>
                <a:cs typeface="Calibri" panose="020F0502020204030204" pitchFamily="34" charset="0"/>
              </a:rPr>
              <a:t> </a:t>
            </a:r>
            <a:r>
              <a:rPr lang="nl-BE" sz="1600" dirty="0" err="1">
                <a:latin typeface="Calibri" panose="020F0502020204030204" pitchFamily="34" charset="0"/>
                <a:cs typeface="Calibri" panose="020F0502020204030204" pitchFamily="34" charset="0"/>
              </a:rPr>
              <a:t>application</a:t>
            </a:r>
            <a:r>
              <a:rPr lang="nl-BE" sz="1600" dirty="0">
                <a:latin typeface="Calibri" panose="020F0502020204030204" pitchFamily="34" charset="0"/>
                <a:cs typeface="Calibri" panose="020F0502020204030204" pitchFamily="34" charset="0"/>
              </a:rPr>
              <a:t> </a:t>
            </a:r>
            <a:r>
              <a:rPr lang="nl-BE" sz="1600" dirty="0" err="1">
                <a:latin typeface="Calibri" panose="020F0502020204030204" pitchFamily="34" charset="0"/>
                <a:cs typeface="Calibri" panose="020F0502020204030204" pitchFamily="34" charset="0"/>
              </a:rPr>
              <a:t>d’un</a:t>
            </a:r>
            <a:r>
              <a:rPr lang="nl-BE" sz="1600" dirty="0">
                <a:latin typeface="Calibri" panose="020F0502020204030204" pitchFamily="34" charset="0"/>
                <a:cs typeface="Calibri" panose="020F0502020204030204" pitchFamily="34" charset="0"/>
              </a:rPr>
              <a:t> </a:t>
            </a:r>
            <a:r>
              <a:rPr lang="nl-BE" sz="1600" dirty="0" err="1">
                <a:latin typeface="Calibri" panose="020F0502020204030204" pitchFamily="34" charset="0"/>
                <a:cs typeface="Calibri" panose="020F0502020204030204" pitchFamily="34" charset="0"/>
              </a:rPr>
              <a:t>bloccage</a:t>
            </a:r>
            <a:r>
              <a:rPr lang="nl-BE" sz="1600" dirty="0">
                <a:latin typeface="Calibri" panose="020F0502020204030204" pitchFamily="34" charset="0"/>
                <a:cs typeface="Calibri" panose="020F0502020204030204" pitchFamily="34" charset="0"/>
              </a:rPr>
              <a:t> de mouvement)</a:t>
            </a:r>
          </a:p>
        </p:txBody>
      </p:sp>
      <p:cxnSp>
        <p:nvCxnSpPr>
          <p:cNvPr id="10" name="Straight Connector 14">
            <a:extLst>
              <a:ext uri="{FF2B5EF4-FFF2-40B4-BE49-F238E27FC236}">
                <a16:creationId xmlns:a16="http://schemas.microsoft.com/office/drawing/2014/main" id="{E30837BD-21E7-4D06-8B35-C38C014BCA7D}"/>
              </a:ext>
            </a:extLst>
          </p:cNvPr>
          <p:cNvCxnSpPr/>
          <p:nvPr/>
        </p:nvCxnSpPr>
        <p:spPr bwMode="auto">
          <a:xfrm flipV="1">
            <a:off x="2605958" y="3003101"/>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cxnSp>
        <p:nvCxnSpPr>
          <p:cNvPr id="11" name="Straight Connector 14">
            <a:extLst>
              <a:ext uri="{FF2B5EF4-FFF2-40B4-BE49-F238E27FC236}">
                <a16:creationId xmlns:a16="http://schemas.microsoft.com/office/drawing/2014/main" id="{5D9D6BFD-876D-4F67-AE3C-B74E69326C36}"/>
              </a:ext>
            </a:extLst>
          </p:cNvPr>
          <p:cNvCxnSpPr/>
          <p:nvPr/>
        </p:nvCxnSpPr>
        <p:spPr bwMode="auto">
          <a:xfrm flipV="1">
            <a:off x="2605958" y="3672736"/>
            <a:ext cx="8201850" cy="26080"/>
          </a:xfrm>
          <a:prstGeom prst="line">
            <a:avLst/>
          </a:prstGeom>
          <a:solidFill>
            <a:schemeClr val="accent1"/>
          </a:solidFill>
          <a:ln w="22225" cap="flat" cmpd="sng" algn="ctr">
            <a:solidFill>
              <a:srgbClr val="0070C0"/>
            </a:solidFill>
            <a:prstDash val="solid"/>
            <a:round/>
            <a:headEnd type="none" w="med" len="med"/>
            <a:tailEnd type="none" w="med" len="med"/>
          </a:ln>
          <a:effectLst/>
        </p:spPr>
      </p:cxnSp>
      <p:sp>
        <p:nvSpPr>
          <p:cNvPr id="12" name="Chevron 29">
            <a:extLst>
              <a:ext uri="{FF2B5EF4-FFF2-40B4-BE49-F238E27FC236}">
                <a16:creationId xmlns:a16="http://schemas.microsoft.com/office/drawing/2014/main" id="{E3A778D4-49EB-40B6-A86E-7282521A377C}"/>
              </a:ext>
            </a:extLst>
          </p:cNvPr>
          <p:cNvSpPr>
            <a:spLocks noChangeArrowheads="1"/>
          </p:cNvSpPr>
          <p:nvPr/>
        </p:nvSpPr>
        <p:spPr bwMode="auto">
          <a:xfrm>
            <a:off x="3232809" y="2955716"/>
            <a:ext cx="142875" cy="144463"/>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3" name="Chevron 30">
            <a:extLst>
              <a:ext uri="{FF2B5EF4-FFF2-40B4-BE49-F238E27FC236}">
                <a16:creationId xmlns:a16="http://schemas.microsoft.com/office/drawing/2014/main" id="{F75B9684-D93D-4757-9450-9DCA91018E2F}"/>
              </a:ext>
            </a:extLst>
          </p:cNvPr>
          <p:cNvSpPr>
            <a:spLocks noChangeAspect="1"/>
          </p:cNvSpPr>
          <p:nvPr/>
        </p:nvSpPr>
        <p:spPr bwMode="auto">
          <a:xfrm flipH="1">
            <a:off x="3223013" y="3630051"/>
            <a:ext cx="142875" cy="144462"/>
          </a:xfrm>
          <a:prstGeom prst="chevron">
            <a:avLst>
              <a:gd name="adj" fmla="val 50000"/>
            </a:avLst>
          </a:prstGeom>
          <a:solidFill>
            <a:schemeClr val="accent1"/>
          </a:solidFill>
          <a:ln w="31750" algn="ctr">
            <a:solidFill>
              <a:srgbClr val="0070C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cxnSp>
        <p:nvCxnSpPr>
          <p:cNvPr id="15" name="Straight Connector 14">
            <a:extLst>
              <a:ext uri="{FF2B5EF4-FFF2-40B4-BE49-F238E27FC236}">
                <a16:creationId xmlns:a16="http://schemas.microsoft.com/office/drawing/2014/main" id="{AEB932E5-C4FF-4D66-B1A2-998F10836CDC}"/>
              </a:ext>
            </a:extLst>
          </p:cNvPr>
          <p:cNvCxnSpPr/>
          <p:nvPr/>
        </p:nvCxnSpPr>
        <p:spPr>
          <a:xfrm flipV="1">
            <a:off x="2765388" y="2332446"/>
            <a:ext cx="7959905" cy="16026"/>
          </a:xfrm>
          <a:prstGeom prst="line">
            <a:avLst/>
          </a:prstGeom>
          <a:ln w="44450" cap="flat" cmpd="sng">
            <a:solidFill>
              <a:schemeClr val="accent4">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4719577-F72B-4781-90AC-0E04E4836FCE}"/>
              </a:ext>
            </a:extLst>
          </p:cNvPr>
          <p:cNvCxnSpPr/>
          <p:nvPr/>
        </p:nvCxnSpPr>
        <p:spPr>
          <a:xfrm>
            <a:off x="8022956" y="2332452"/>
            <a:ext cx="10361" cy="695556"/>
          </a:xfrm>
          <a:prstGeom prst="straightConnector1">
            <a:avLst/>
          </a:prstGeom>
          <a:ln w="31750">
            <a:solidFill>
              <a:schemeClr val="accent4">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5F2DFFF-E1FA-4BB2-8B1E-730B36B9A124}"/>
              </a:ext>
            </a:extLst>
          </p:cNvPr>
          <p:cNvSpPr txBox="1"/>
          <p:nvPr/>
        </p:nvSpPr>
        <p:spPr>
          <a:xfrm>
            <a:off x="7541651" y="2516928"/>
            <a:ext cx="1596067" cy="338554"/>
          </a:xfrm>
          <a:prstGeom prst="rect">
            <a:avLst/>
          </a:prstGeom>
          <a:noFill/>
        </p:spPr>
        <p:txBody>
          <a:bodyPr wrap="square" rtlCol="0">
            <a:spAutoFit/>
          </a:bodyPr>
          <a:lstStyle/>
          <a:p>
            <a:pPr algn="ctr"/>
            <a:r>
              <a:rPr lang="en-GB" sz="1600" b="1" dirty="0"/>
              <a:t>DS</a:t>
            </a:r>
          </a:p>
        </p:txBody>
      </p:sp>
      <p:sp>
        <p:nvSpPr>
          <p:cNvPr id="20" name="Oval 63">
            <a:extLst>
              <a:ext uri="{FF2B5EF4-FFF2-40B4-BE49-F238E27FC236}">
                <a16:creationId xmlns:a16="http://schemas.microsoft.com/office/drawing/2014/main" id="{E9B46C80-F5F7-42F5-B603-F7B146317CC2}"/>
              </a:ext>
            </a:extLst>
          </p:cNvPr>
          <p:cNvSpPr>
            <a:spLocks noChangeArrowheads="1"/>
          </p:cNvSpPr>
          <p:nvPr/>
        </p:nvSpPr>
        <p:spPr bwMode="auto">
          <a:xfrm>
            <a:off x="4195155" y="2962866"/>
            <a:ext cx="106363" cy="107950"/>
          </a:xfrm>
          <a:prstGeom prst="ellipse">
            <a:avLst/>
          </a:prstGeom>
          <a:solidFill>
            <a:srgbClr val="FF0000"/>
          </a:solidFill>
          <a:ln w="3175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22" name="Rectangle 18">
            <a:extLst>
              <a:ext uri="{FF2B5EF4-FFF2-40B4-BE49-F238E27FC236}">
                <a16:creationId xmlns:a16="http://schemas.microsoft.com/office/drawing/2014/main" id="{944963AE-6764-4F2D-A991-F7DE11784BD8}"/>
              </a:ext>
            </a:extLst>
          </p:cNvPr>
          <p:cNvSpPr>
            <a:spLocks noChangeArrowheads="1"/>
          </p:cNvSpPr>
          <p:nvPr/>
        </p:nvSpPr>
        <p:spPr bwMode="auto">
          <a:xfrm>
            <a:off x="9625842" y="2950174"/>
            <a:ext cx="122237" cy="120650"/>
          </a:xfrm>
          <a:prstGeom prst="rect">
            <a:avLst/>
          </a:prstGeom>
          <a:solidFill>
            <a:srgbClr val="FF0000"/>
          </a:soli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pic>
        <p:nvPicPr>
          <p:cNvPr id="28" name="Picture 27">
            <a:extLst>
              <a:ext uri="{FF2B5EF4-FFF2-40B4-BE49-F238E27FC236}">
                <a16:creationId xmlns:a16="http://schemas.microsoft.com/office/drawing/2014/main" id="{DCE1F772-9BAF-42C0-B525-AF7540609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9975" y="1075970"/>
            <a:ext cx="1490286" cy="1262181"/>
          </a:xfrm>
          <a:prstGeom prst="rect">
            <a:avLst/>
          </a:prstGeom>
        </p:spPr>
      </p:pic>
      <p:sp>
        <p:nvSpPr>
          <p:cNvPr id="29" name="TextBox 28">
            <a:extLst>
              <a:ext uri="{FF2B5EF4-FFF2-40B4-BE49-F238E27FC236}">
                <a16:creationId xmlns:a16="http://schemas.microsoft.com/office/drawing/2014/main" id="{A051A1E5-CD08-4049-B9BB-FB3484948CD2}"/>
              </a:ext>
            </a:extLst>
          </p:cNvPr>
          <p:cNvSpPr txBox="1"/>
          <p:nvPr/>
        </p:nvSpPr>
        <p:spPr>
          <a:xfrm>
            <a:off x="2367927" y="2456337"/>
            <a:ext cx="900400" cy="307777"/>
          </a:xfrm>
          <a:prstGeom prst="rect">
            <a:avLst/>
          </a:prstGeom>
          <a:noFill/>
        </p:spPr>
        <p:txBody>
          <a:bodyPr wrap="square" rtlCol="0">
            <a:spAutoFit/>
          </a:bodyPr>
          <a:lstStyle/>
          <a:p>
            <a:r>
              <a:rPr lang="en-GB" sz="1400" b="1" dirty="0"/>
              <a:t>Namur</a:t>
            </a:r>
            <a:endParaRPr lang="en-GB" sz="1200" dirty="0"/>
          </a:p>
        </p:txBody>
      </p:sp>
      <p:sp>
        <p:nvSpPr>
          <p:cNvPr id="30" name="TextBox 29">
            <a:extLst>
              <a:ext uri="{FF2B5EF4-FFF2-40B4-BE49-F238E27FC236}">
                <a16:creationId xmlns:a16="http://schemas.microsoft.com/office/drawing/2014/main" id="{FC973383-217C-4223-A9B3-761FE45AF129}"/>
              </a:ext>
            </a:extLst>
          </p:cNvPr>
          <p:cNvSpPr txBox="1"/>
          <p:nvPr/>
        </p:nvSpPr>
        <p:spPr>
          <a:xfrm>
            <a:off x="10306831" y="2457241"/>
            <a:ext cx="1278562" cy="307777"/>
          </a:xfrm>
          <a:prstGeom prst="rect">
            <a:avLst/>
          </a:prstGeom>
          <a:noFill/>
        </p:spPr>
        <p:txBody>
          <a:bodyPr wrap="square" rtlCol="0">
            <a:spAutoFit/>
          </a:bodyPr>
          <a:lstStyle/>
          <a:p>
            <a:r>
              <a:rPr lang="en-GB" sz="1400" b="1" dirty="0"/>
              <a:t>Arlon</a:t>
            </a:r>
            <a:endParaRPr lang="en-GB" sz="1200" dirty="0"/>
          </a:p>
        </p:txBody>
      </p:sp>
      <p:sp>
        <p:nvSpPr>
          <p:cNvPr id="38" name="TextBox 37">
            <a:extLst>
              <a:ext uri="{FF2B5EF4-FFF2-40B4-BE49-F238E27FC236}">
                <a16:creationId xmlns:a16="http://schemas.microsoft.com/office/drawing/2014/main" id="{2B5F364D-1339-4807-A1A4-8685052B4C35}"/>
              </a:ext>
            </a:extLst>
          </p:cNvPr>
          <p:cNvSpPr txBox="1"/>
          <p:nvPr/>
        </p:nvSpPr>
        <p:spPr>
          <a:xfrm>
            <a:off x="1647127" y="2862952"/>
            <a:ext cx="900400" cy="307777"/>
          </a:xfrm>
          <a:prstGeom prst="rect">
            <a:avLst/>
          </a:prstGeom>
          <a:noFill/>
        </p:spPr>
        <p:txBody>
          <a:bodyPr wrap="square" rtlCol="0">
            <a:spAutoFit/>
          </a:bodyPr>
          <a:lstStyle/>
          <a:p>
            <a:pPr algn="ctr"/>
            <a:r>
              <a:rPr lang="en-GB" sz="1400" b="1" dirty="0"/>
              <a:t>A</a:t>
            </a:r>
            <a:r>
              <a:rPr lang="en-GB" sz="1200" dirty="0"/>
              <a:t> </a:t>
            </a:r>
          </a:p>
        </p:txBody>
      </p:sp>
      <p:sp>
        <p:nvSpPr>
          <p:cNvPr id="39" name="TextBox 38">
            <a:extLst>
              <a:ext uri="{FF2B5EF4-FFF2-40B4-BE49-F238E27FC236}">
                <a16:creationId xmlns:a16="http://schemas.microsoft.com/office/drawing/2014/main" id="{F15157B8-5FB0-40A6-BF6B-EF08C935E6B7}"/>
              </a:ext>
            </a:extLst>
          </p:cNvPr>
          <p:cNvSpPr txBox="1"/>
          <p:nvPr/>
        </p:nvSpPr>
        <p:spPr>
          <a:xfrm>
            <a:off x="1647127" y="3547654"/>
            <a:ext cx="900400" cy="307777"/>
          </a:xfrm>
          <a:prstGeom prst="rect">
            <a:avLst/>
          </a:prstGeom>
          <a:noFill/>
        </p:spPr>
        <p:txBody>
          <a:bodyPr wrap="square" rtlCol="0">
            <a:spAutoFit/>
          </a:bodyPr>
          <a:lstStyle/>
          <a:p>
            <a:pPr algn="ctr"/>
            <a:r>
              <a:rPr lang="en-GB" sz="1400" b="1" dirty="0"/>
              <a:t>B</a:t>
            </a:r>
            <a:r>
              <a:rPr lang="en-GB" sz="1200" dirty="0"/>
              <a:t> </a:t>
            </a:r>
          </a:p>
        </p:txBody>
      </p:sp>
      <p:pic>
        <p:nvPicPr>
          <p:cNvPr id="47" name="Picture 46">
            <a:extLst>
              <a:ext uri="{FF2B5EF4-FFF2-40B4-BE49-F238E27FC236}">
                <a16:creationId xmlns:a16="http://schemas.microsoft.com/office/drawing/2014/main" id="{1EFA9494-35C8-4CDA-BB96-1A2E2640F2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6262" y="575336"/>
            <a:ext cx="257601" cy="441257"/>
          </a:xfrm>
          <a:prstGeom prst="rect">
            <a:avLst/>
          </a:prstGeom>
        </p:spPr>
      </p:pic>
      <p:pic>
        <p:nvPicPr>
          <p:cNvPr id="48" name="Picture 47">
            <a:extLst>
              <a:ext uri="{FF2B5EF4-FFF2-40B4-BE49-F238E27FC236}">
                <a16:creationId xmlns:a16="http://schemas.microsoft.com/office/drawing/2014/main" id="{6C57B86A-C0A1-479E-9A22-383DBCF5A4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3952" y="964273"/>
            <a:ext cx="257601" cy="441257"/>
          </a:xfrm>
          <a:prstGeom prst="rect">
            <a:avLst/>
          </a:prstGeom>
        </p:spPr>
      </p:pic>
      <p:grpSp>
        <p:nvGrpSpPr>
          <p:cNvPr id="49" name="Group 48">
            <a:extLst>
              <a:ext uri="{FF2B5EF4-FFF2-40B4-BE49-F238E27FC236}">
                <a16:creationId xmlns:a16="http://schemas.microsoft.com/office/drawing/2014/main" id="{0BDF85AE-9844-4FE6-8C7E-ACC384560BAD}"/>
              </a:ext>
            </a:extLst>
          </p:cNvPr>
          <p:cNvGrpSpPr/>
          <p:nvPr/>
        </p:nvGrpSpPr>
        <p:grpSpPr>
          <a:xfrm>
            <a:off x="3489630" y="776922"/>
            <a:ext cx="1669300" cy="454357"/>
            <a:chOff x="3959077" y="375520"/>
            <a:chExt cx="1479168" cy="572099"/>
          </a:xfrm>
          <a:solidFill>
            <a:schemeClr val="bg1">
              <a:lumMod val="65000"/>
            </a:schemeClr>
          </a:solidFill>
        </p:grpSpPr>
        <p:sp>
          <p:nvSpPr>
            <p:cNvPr id="50" name="Rectangle 49">
              <a:extLst>
                <a:ext uri="{FF2B5EF4-FFF2-40B4-BE49-F238E27FC236}">
                  <a16:creationId xmlns:a16="http://schemas.microsoft.com/office/drawing/2014/main" id="{6B2348FC-34D4-4B73-BE5F-C709BF081156}"/>
                </a:ext>
              </a:extLst>
            </p:cNvPr>
            <p:cNvSpPr/>
            <p:nvPr/>
          </p:nvSpPr>
          <p:spPr>
            <a:xfrm>
              <a:off x="3960427" y="375520"/>
              <a:ext cx="1477818" cy="565878"/>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B21DFC4E-E55F-4077-A2D9-DB2753038C31}"/>
                </a:ext>
              </a:extLst>
            </p:cNvPr>
            <p:cNvSpPr txBox="1"/>
            <p:nvPr/>
          </p:nvSpPr>
          <p:spPr>
            <a:xfrm>
              <a:off x="3959077" y="405072"/>
              <a:ext cx="1348477" cy="542547"/>
            </a:xfrm>
            <a:prstGeom prst="rect">
              <a:avLst/>
            </a:prstGeom>
            <a:grpFill/>
          </p:spPr>
          <p:txBody>
            <a:bodyPr wrap="square" rtlCol="0">
              <a:spAutoFit/>
            </a:bodyPr>
            <a:lstStyle/>
            <a:p>
              <a:pPr algn="ctr"/>
              <a:r>
                <a:rPr lang="en-GB" sz="1100" b="1" dirty="0">
                  <a:solidFill>
                    <a:schemeClr val="bg1"/>
                  </a:solidFill>
                </a:rPr>
                <a:t>ANNONCEUR</a:t>
              </a:r>
            </a:p>
            <a:p>
              <a:pPr algn="ctr"/>
              <a:r>
                <a:rPr lang="en-GB" sz="1100" b="1" dirty="0">
                  <a:solidFill>
                    <a:schemeClr val="bg1"/>
                  </a:solidFill>
                </a:rPr>
                <a:t>ENTREPRENEUR</a:t>
              </a:r>
            </a:p>
          </p:txBody>
        </p:sp>
      </p:grpSp>
      <p:cxnSp>
        <p:nvCxnSpPr>
          <p:cNvPr id="52" name="Straight Arrow Connector 51">
            <a:extLst>
              <a:ext uri="{FF2B5EF4-FFF2-40B4-BE49-F238E27FC236}">
                <a16:creationId xmlns:a16="http://schemas.microsoft.com/office/drawing/2014/main" id="{EC1F1726-6E73-4FD0-B32D-95A9E93BA5DC}"/>
              </a:ext>
            </a:extLst>
          </p:cNvPr>
          <p:cNvCxnSpPr>
            <a:endCxn id="20" idx="0"/>
          </p:cNvCxnSpPr>
          <p:nvPr/>
        </p:nvCxnSpPr>
        <p:spPr>
          <a:xfrm flipH="1">
            <a:off x="4248337" y="995998"/>
            <a:ext cx="1098277" cy="1966868"/>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54" name="Picture 53" descr="D:\Documents And Settings\GQR7802\Local Settings\Temporary Internet Files\Content.IE5\HNYX0581\MC900441310[1].png">
            <a:extLst>
              <a:ext uri="{FF2B5EF4-FFF2-40B4-BE49-F238E27FC236}">
                <a16:creationId xmlns:a16="http://schemas.microsoft.com/office/drawing/2014/main" id="{366FD036-4D79-4F06-BFD6-637A87021111}"/>
              </a:ext>
            </a:extLst>
          </p:cNvPr>
          <p:cNvPicPr/>
          <p:nvPr/>
        </p:nvPicPr>
        <p:blipFill>
          <a:blip r:embed="rId5" cstate="print"/>
          <a:srcRect/>
          <a:stretch>
            <a:fillRect/>
          </a:stretch>
        </p:blipFill>
        <p:spPr bwMode="auto">
          <a:xfrm>
            <a:off x="4539029" y="2063937"/>
            <a:ext cx="246380" cy="246380"/>
          </a:xfrm>
          <a:prstGeom prst="rect">
            <a:avLst/>
          </a:prstGeom>
          <a:noFill/>
        </p:spPr>
      </p:pic>
      <p:cxnSp>
        <p:nvCxnSpPr>
          <p:cNvPr id="57" name="Straight Arrow Connector 56">
            <a:extLst>
              <a:ext uri="{FF2B5EF4-FFF2-40B4-BE49-F238E27FC236}">
                <a16:creationId xmlns:a16="http://schemas.microsoft.com/office/drawing/2014/main" id="{9F3C4B37-6013-41F9-BE3C-E9EBBE9CE3AA}"/>
              </a:ext>
            </a:extLst>
          </p:cNvPr>
          <p:cNvCxnSpPr>
            <a:endCxn id="22" idx="1"/>
          </p:cNvCxnSpPr>
          <p:nvPr/>
        </p:nvCxnSpPr>
        <p:spPr>
          <a:xfrm>
            <a:off x="5814368" y="1392675"/>
            <a:ext cx="3811474" cy="1617824"/>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0DF0B559-1845-4B77-BA3F-A8BFDEEA7F7C}"/>
              </a:ext>
            </a:extLst>
          </p:cNvPr>
          <p:cNvCxnSpPr>
            <a:cxnSpLocks/>
          </p:cNvCxnSpPr>
          <p:nvPr/>
        </p:nvCxnSpPr>
        <p:spPr>
          <a:xfrm flipH="1" flipV="1">
            <a:off x="5666889" y="1167903"/>
            <a:ext cx="974988" cy="406598"/>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1" name="Picture 60" descr="D:\Documents And Settings\GQR7802\Local Settings\Temporary Internet Files\Content.IE5\HNYX0581\MC900441310[1].png">
            <a:extLst>
              <a:ext uri="{FF2B5EF4-FFF2-40B4-BE49-F238E27FC236}">
                <a16:creationId xmlns:a16="http://schemas.microsoft.com/office/drawing/2014/main" id="{F4BAD9DE-373D-42CA-8FD1-DC6C871CB866}"/>
              </a:ext>
            </a:extLst>
          </p:cNvPr>
          <p:cNvPicPr/>
          <p:nvPr/>
        </p:nvPicPr>
        <p:blipFill>
          <a:blip r:embed="rId5" cstate="print"/>
          <a:srcRect/>
          <a:stretch>
            <a:fillRect/>
          </a:stretch>
        </p:blipFill>
        <p:spPr bwMode="auto">
          <a:xfrm>
            <a:off x="8616147" y="2502801"/>
            <a:ext cx="246380" cy="246380"/>
          </a:xfrm>
          <a:prstGeom prst="rect">
            <a:avLst/>
          </a:prstGeom>
          <a:noFill/>
        </p:spPr>
      </p:pic>
      <p:pic>
        <p:nvPicPr>
          <p:cNvPr id="62" name="Picture 61" descr="D:\Documents And Settings\GQR7802\Local Settings\Temporary Internet Files\Content.IE5\HNYX0581\MC900441310[1].png">
            <a:extLst>
              <a:ext uri="{FF2B5EF4-FFF2-40B4-BE49-F238E27FC236}">
                <a16:creationId xmlns:a16="http://schemas.microsoft.com/office/drawing/2014/main" id="{3BB99598-C4D6-4DD0-8BB8-7336E65D9D78}"/>
              </a:ext>
            </a:extLst>
          </p:cNvPr>
          <p:cNvPicPr/>
          <p:nvPr/>
        </p:nvPicPr>
        <p:blipFill>
          <a:blip r:embed="rId5" cstate="print"/>
          <a:srcRect/>
          <a:stretch>
            <a:fillRect/>
          </a:stretch>
        </p:blipFill>
        <p:spPr bwMode="auto">
          <a:xfrm>
            <a:off x="6134015" y="1236185"/>
            <a:ext cx="246380" cy="246380"/>
          </a:xfrm>
          <a:prstGeom prst="rect">
            <a:avLst/>
          </a:prstGeom>
          <a:noFill/>
        </p:spPr>
      </p:pic>
      <p:cxnSp>
        <p:nvCxnSpPr>
          <p:cNvPr id="64" name="Straight Arrow Connector 63">
            <a:extLst>
              <a:ext uri="{FF2B5EF4-FFF2-40B4-BE49-F238E27FC236}">
                <a16:creationId xmlns:a16="http://schemas.microsoft.com/office/drawing/2014/main" id="{A2FDC603-D354-4206-84C2-0B7F6BC0EAA7}"/>
              </a:ext>
            </a:extLst>
          </p:cNvPr>
          <p:cNvCxnSpPr>
            <a:cxnSpLocks/>
          </p:cNvCxnSpPr>
          <p:nvPr/>
        </p:nvCxnSpPr>
        <p:spPr>
          <a:xfrm>
            <a:off x="5975305" y="887014"/>
            <a:ext cx="854258" cy="338354"/>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5" name="Picture 64">
            <a:extLst>
              <a:ext uri="{FF2B5EF4-FFF2-40B4-BE49-F238E27FC236}">
                <a16:creationId xmlns:a16="http://schemas.microsoft.com/office/drawing/2014/main" id="{AD7B7F58-F4AA-4433-9C4C-8B93E48A3527}"/>
              </a:ext>
            </a:extLst>
          </p:cNvPr>
          <p:cNvPicPr>
            <a:picLocks noChangeAspect="1"/>
          </p:cNvPicPr>
          <p:nvPr/>
        </p:nvPicPr>
        <p:blipFill>
          <a:blip r:embed="rId6"/>
          <a:stretch>
            <a:fillRect/>
          </a:stretch>
        </p:blipFill>
        <p:spPr>
          <a:xfrm>
            <a:off x="6475835" y="548531"/>
            <a:ext cx="438950" cy="384081"/>
          </a:xfrm>
          <a:prstGeom prst="rect">
            <a:avLst/>
          </a:prstGeom>
        </p:spPr>
      </p:pic>
      <p:pic>
        <p:nvPicPr>
          <p:cNvPr id="66" name="Picture 65">
            <a:extLst>
              <a:ext uri="{FF2B5EF4-FFF2-40B4-BE49-F238E27FC236}">
                <a16:creationId xmlns:a16="http://schemas.microsoft.com/office/drawing/2014/main" id="{2827F851-B16B-47CA-A67C-08684C417A19}"/>
              </a:ext>
            </a:extLst>
          </p:cNvPr>
          <p:cNvPicPr>
            <a:picLocks noChangeAspect="1"/>
          </p:cNvPicPr>
          <p:nvPr/>
        </p:nvPicPr>
        <p:blipFill>
          <a:blip r:embed="rId7"/>
          <a:stretch>
            <a:fillRect/>
          </a:stretch>
        </p:blipFill>
        <p:spPr>
          <a:xfrm>
            <a:off x="6168008" y="530814"/>
            <a:ext cx="396274" cy="499915"/>
          </a:xfrm>
          <a:prstGeom prst="rect">
            <a:avLst/>
          </a:prstGeom>
        </p:spPr>
      </p:pic>
      <p:pic>
        <p:nvPicPr>
          <p:cNvPr id="67" name="Picture 66">
            <a:extLst>
              <a:ext uri="{FF2B5EF4-FFF2-40B4-BE49-F238E27FC236}">
                <a16:creationId xmlns:a16="http://schemas.microsoft.com/office/drawing/2014/main" id="{42CE48FF-0E73-42D3-B7B4-C94A9847270B}"/>
              </a:ext>
            </a:extLst>
          </p:cNvPr>
          <p:cNvPicPr>
            <a:picLocks noChangeAspect="1"/>
          </p:cNvPicPr>
          <p:nvPr/>
        </p:nvPicPr>
        <p:blipFill>
          <a:blip r:embed="rId7"/>
          <a:stretch>
            <a:fillRect/>
          </a:stretch>
        </p:blipFill>
        <p:spPr>
          <a:xfrm>
            <a:off x="6452354" y="224310"/>
            <a:ext cx="396274" cy="499915"/>
          </a:xfrm>
          <a:prstGeom prst="rect">
            <a:avLst/>
          </a:prstGeom>
        </p:spPr>
      </p:pic>
      <p:pic>
        <p:nvPicPr>
          <p:cNvPr id="68" name="Picture 67">
            <a:extLst>
              <a:ext uri="{FF2B5EF4-FFF2-40B4-BE49-F238E27FC236}">
                <a16:creationId xmlns:a16="http://schemas.microsoft.com/office/drawing/2014/main" id="{98C68F0D-0DC2-462D-AD3C-FBF42C11E5EC}"/>
              </a:ext>
            </a:extLst>
          </p:cNvPr>
          <p:cNvPicPr>
            <a:picLocks noChangeAspect="1"/>
          </p:cNvPicPr>
          <p:nvPr/>
        </p:nvPicPr>
        <p:blipFill>
          <a:blip r:embed="rId7"/>
          <a:stretch>
            <a:fillRect/>
          </a:stretch>
        </p:blipFill>
        <p:spPr>
          <a:xfrm>
            <a:off x="6839546" y="494811"/>
            <a:ext cx="396274" cy="499915"/>
          </a:xfrm>
          <a:prstGeom prst="rect">
            <a:avLst/>
          </a:prstGeom>
        </p:spPr>
      </p:pic>
      <p:pic>
        <p:nvPicPr>
          <p:cNvPr id="3" name="Picture 2">
            <a:extLst>
              <a:ext uri="{FF2B5EF4-FFF2-40B4-BE49-F238E27FC236}">
                <a16:creationId xmlns:a16="http://schemas.microsoft.com/office/drawing/2014/main" id="{49C627C6-25C9-42A8-B99E-EA07B87A08F6}"/>
              </a:ext>
            </a:extLst>
          </p:cNvPr>
          <p:cNvPicPr>
            <a:picLocks noChangeAspect="1"/>
          </p:cNvPicPr>
          <p:nvPr/>
        </p:nvPicPr>
        <p:blipFill>
          <a:blip r:embed="rId8"/>
          <a:stretch>
            <a:fillRect/>
          </a:stretch>
        </p:blipFill>
        <p:spPr>
          <a:xfrm>
            <a:off x="5331714" y="1001440"/>
            <a:ext cx="426757" cy="981541"/>
          </a:xfrm>
          <a:prstGeom prst="rect">
            <a:avLst/>
          </a:prstGeom>
        </p:spPr>
      </p:pic>
      <p:sp>
        <p:nvSpPr>
          <p:cNvPr id="69" name="Rounded Rectangle 75">
            <a:extLst>
              <a:ext uri="{FF2B5EF4-FFF2-40B4-BE49-F238E27FC236}">
                <a16:creationId xmlns:a16="http://schemas.microsoft.com/office/drawing/2014/main" id="{4E63740C-3C08-41DC-A6DE-13D4A08357FB}"/>
              </a:ext>
            </a:extLst>
          </p:cNvPr>
          <p:cNvSpPr/>
          <p:nvPr/>
        </p:nvSpPr>
        <p:spPr>
          <a:xfrm>
            <a:off x="898179" y="2674136"/>
            <a:ext cx="867640" cy="485834"/>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sz="800" dirty="0" err="1">
                <a:solidFill>
                  <a:schemeClr val="tx1"/>
                </a:solidFill>
              </a:rPr>
              <a:t>Travailler</a:t>
            </a:r>
            <a:r>
              <a:rPr lang="en-GB" sz="800" dirty="0">
                <a:solidFill>
                  <a:schemeClr val="tx1"/>
                </a:solidFill>
              </a:rPr>
              <a:t>?</a:t>
            </a:r>
          </a:p>
        </p:txBody>
      </p:sp>
      <p:sp>
        <p:nvSpPr>
          <p:cNvPr id="63" name="Text Placeholder 1">
            <a:extLst>
              <a:ext uri="{FF2B5EF4-FFF2-40B4-BE49-F238E27FC236}">
                <a16:creationId xmlns:a16="http://schemas.microsoft.com/office/drawing/2014/main" id="{AD9F2413-EF6E-4974-B2DD-0E4B5C49F999}"/>
              </a:ext>
            </a:extLst>
          </p:cNvPr>
          <p:cNvSpPr>
            <a:spLocks noGrp="1"/>
          </p:cNvSpPr>
          <p:nvPr>
            <p:ph type="body" sz="quarter" idx="18"/>
          </p:nvPr>
        </p:nvSpPr>
        <p:spPr>
          <a:xfrm>
            <a:off x="9993535" y="260648"/>
            <a:ext cx="1912823" cy="360363"/>
          </a:xfrm>
        </p:spPr>
        <p:txBody>
          <a:bodyPr/>
          <a:lstStyle/>
          <a:p>
            <a:r>
              <a:rPr lang="en-GB" dirty="0"/>
              <a:t>2. Incidents</a:t>
            </a:r>
          </a:p>
          <a:p>
            <a:r>
              <a:rPr lang="en-GB" dirty="0"/>
              <a:t>2.3 Audition </a:t>
            </a:r>
            <a:r>
              <a:rPr lang="en-GB" dirty="0" err="1"/>
              <a:t>réduite</a:t>
            </a:r>
            <a:endParaRPr lang="en-GB" dirty="0"/>
          </a:p>
        </p:txBody>
      </p:sp>
    </p:spTree>
    <p:extLst>
      <p:ext uri="{BB962C8B-B14F-4D97-AF65-F5344CB8AC3E}">
        <p14:creationId xmlns:p14="http://schemas.microsoft.com/office/powerpoint/2010/main" val="52185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p:txBody>
          <a:bodyPr/>
          <a:lstStyle/>
          <a:p>
            <a:endParaRPr lang="en-GB"/>
          </a:p>
        </p:txBody>
      </p:sp>
      <p:sp>
        <p:nvSpPr>
          <p:cNvPr id="70661" name="Text Box 2"/>
          <p:cNvSpPr txBox="1">
            <a:spLocks noChangeArrowheads="1"/>
          </p:cNvSpPr>
          <p:nvPr/>
        </p:nvSpPr>
        <p:spPr bwMode="auto">
          <a:xfrm>
            <a:off x="4583113" y="188914"/>
            <a:ext cx="3009900" cy="6188075"/>
          </a:xfrm>
          <a:prstGeom prst="rect">
            <a:avLst/>
          </a:prstGeom>
          <a:noFill/>
          <a:ln w="31750" algn="ctr">
            <a:noFill/>
            <a:miter lim="800000"/>
            <a:headEnd/>
            <a:tailEnd/>
          </a:ln>
        </p:spPr>
        <p:txBody>
          <a:bodyPr wrap="none">
            <a:spAutoFit/>
          </a:bodyPr>
          <a:lstStyle/>
          <a:p>
            <a:pPr algn="ctr"/>
            <a:r>
              <a:rPr lang="en-US" sz="40000">
                <a:solidFill>
                  <a:srgbClr val="BDE2F6"/>
                </a:solidFill>
              </a:rPr>
              <a:t>?</a:t>
            </a:r>
            <a:endParaRPr lang="en-US"/>
          </a:p>
        </p:txBody>
      </p:sp>
      <p:sp>
        <p:nvSpPr>
          <p:cNvPr id="70662" name="Rectangle 3"/>
          <p:cNvSpPr>
            <a:spLocks noChangeArrowheads="1"/>
          </p:cNvSpPr>
          <p:nvPr/>
        </p:nvSpPr>
        <p:spPr bwMode="auto">
          <a:xfrm>
            <a:off x="2063750" y="2852739"/>
            <a:ext cx="8135938" cy="865187"/>
          </a:xfrm>
          <a:prstGeom prst="rect">
            <a:avLst/>
          </a:prstGeom>
          <a:noFill/>
          <a:ln w="9525">
            <a:noFill/>
            <a:miter lim="800000"/>
            <a:headEnd/>
            <a:tailEnd/>
          </a:ln>
        </p:spPr>
        <p:txBody>
          <a:bodyPr lIns="0" tIns="0" rIns="0" bIns="0"/>
          <a:lstStyle/>
          <a:p>
            <a:pPr algn="ctr" eaLnBrk="0" hangingPunct="0"/>
            <a:r>
              <a:rPr lang="en-US" sz="6600" b="1" dirty="0">
                <a:solidFill>
                  <a:srgbClr val="1660A4"/>
                </a:solidFill>
              </a:rPr>
              <a:t>QUESTIONS?</a:t>
            </a:r>
            <a:endParaRPr lang="en-US" sz="6600" dirty="0">
              <a:solidFill>
                <a:srgbClr val="1660A4"/>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453604" y="155186"/>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Photo de </a:t>
            </a:r>
            <a:r>
              <a:rPr lang="en-US" sz="2000" b="1" kern="0" dirty="0" err="1">
                <a:solidFill>
                  <a:srgbClr val="0070C0"/>
                </a:solidFill>
                <a:latin typeface="+mj-lt"/>
                <a:ea typeface="+mj-ea"/>
                <a:cs typeface="+mj-cs"/>
              </a:rPr>
              <a:t>famille</a:t>
            </a:r>
            <a:r>
              <a:rPr lang="en-US" sz="2000" b="1" kern="0" dirty="0">
                <a:solidFill>
                  <a:srgbClr val="0070C0"/>
                </a:solidFill>
                <a:latin typeface="+mj-lt"/>
                <a:ea typeface="+mj-ea"/>
                <a:cs typeface="+mj-cs"/>
              </a:rPr>
              <a:t> “Entrepreneur"</a:t>
            </a:r>
          </a:p>
        </p:txBody>
      </p:sp>
      <p:sp>
        <p:nvSpPr>
          <p:cNvPr id="35" name="Rechthoek 35"/>
          <p:cNvSpPr>
            <a:spLocks noChangeArrowheads="1"/>
          </p:cNvSpPr>
          <p:nvPr/>
        </p:nvSpPr>
        <p:spPr bwMode="auto">
          <a:xfrm>
            <a:off x="3654768" y="2650720"/>
            <a:ext cx="1073081" cy="360363"/>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ANNONCEUR</a:t>
            </a:r>
          </a:p>
          <a:p>
            <a:pPr algn="ctr"/>
            <a:r>
              <a:rPr lang="nl-BE" sz="800" b="1" dirty="0">
                <a:solidFill>
                  <a:schemeClr val="bg1"/>
                </a:solidFill>
              </a:rPr>
              <a:t>ENTREPRENEUR</a:t>
            </a:r>
          </a:p>
        </p:txBody>
      </p:sp>
      <p:sp>
        <p:nvSpPr>
          <p:cNvPr id="40" name="Rechthoek 38"/>
          <p:cNvSpPr>
            <a:spLocks noChangeArrowheads="1"/>
          </p:cNvSpPr>
          <p:nvPr/>
        </p:nvSpPr>
        <p:spPr bwMode="auto">
          <a:xfrm>
            <a:off x="4916095" y="2650720"/>
            <a:ext cx="3061319" cy="360363"/>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POSTE DE TRAVAIL</a:t>
            </a:r>
          </a:p>
        </p:txBody>
      </p:sp>
      <p:sp>
        <p:nvSpPr>
          <p:cNvPr id="43" name="Rechthoek 35"/>
          <p:cNvSpPr>
            <a:spLocks noChangeArrowheads="1"/>
          </p:cNvSpPr>
          <p:nvPr/>
        </p:nvSpPr>
        <p:spPr bwMode="auto">
          <a:xfrm>
            <a:off x="8437984" y="2650720"/>
            <a:ext cx="1080120" cy="360239"/>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CHEF DE TRAVAIL – RS ENTREPRENEUR</a:t>
            </a:r>
          </a:p>
        </p:txBody>
      </p:sp>
      <p:sp>
        <p:nvSpPr>
          <p:cNvPr id="46" name="Rechthoek 35"/>
          <p:cNvSpPr>
            <a:spLocks noChangeArrowheads="1"/>
          </p:cNvSpPr>
          <p:nvPr/>
        </p:nvSpPr>
        <p:spPr bwMode="auto">
          <a:xfrm>
            <a:off x="2142599" y="2650719"/>
            <a:ext cx="1080120" cy="360239"/>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LIGNE </a:t>
            </a:r>
          </a:p>
          <a:p>
            <a:pPr algn="ctr"/>
            <a:r>
              <a:rPr lang="nl-BE" sz="800" b="1" dirty="0">
                <a:solidFill>
                  <a:schemeClr val="bg1"/>
                </a:solidFill>
              </a:rPr>
              <a:t>HIÉRARCHIQUE</a:t>
            </a:r>
          </a:p>
          <a:p>
            <a:pPr algn="ctr"/>
            <a:r>
              <a:rPr lang="nl-BE" sz="800" b="1" dirty="0">
                <a:solidFill>
                  <a:schemeClr val="bg1"/>
                </a:solidFill>
              </a:rPr>
              <a:t>ENTREPRENEUR</a:t>
            </a:r>
          </a:p>
        </p:txBody>
      </p:sp>
      <p:sp>
        <p:nvSpPr>
          <p:cNvPr id="3" name="TextBox 2"/>
          <p:cNvSpPr txBox="1"/>
          <p:nvPr/>
        </p:nvSpPr>
        <p:spPr>
          <a:xfrm>
            <a:off x="2063948" y="3438659"/>
            <a:ext cx="8064500" cy="2366605"/>
          </a:xfrm>
          <a:prstGeom prst="roundRect">
            <a:avLst/>
          </a:prstGeom>
          <a:noFill/>
          <a:ln w="12700">
            <a:solidFill>
              <a:srgbClr val="FF0000"/>
            </a:solidFill>
            <a:prstDash val="dash"/>
          </a:ln>
        </p:spPr>
        <p:txBody>
          <a:bodyPr wrap="square" rtlCol="0">
            <a:spAutoFit/>
          </a:bodyPr>
          <a:lstStyle/>
          <a:p>
            <a:r>
              <a:rPr lang="en-US" sz="1100" b="1" u="sng" dirty="0" err="1"/>
              <a:t>Remarques</a:t>
            </a:r>
            <a:endParaRPr lang="en-US" sz="1100" b="1" u="sng" dirty="0"/>
          </a:p>
          <a:p>
            <a:endParaRPr lang="en-US" sz="1100" dirty="0"/>
          </a:p>
          <a:p>
            <a:r>
              <a:rPr lang="en-US" sz="1100" dirty="0" err="1"/>
              <a:t>Dans</a:t>
            </a:r>
            <a:r>
              <a:rPr lang="en-US" sz="1100" dirty="0"/>
              <a:t> la </a:t>
            </a:r>
            <a:r>
              <a:rPr lang="en-US" sz="1100" dirty="0" err="1"/>
              <a:t>présente</a:t>
            </a:r>
            <a:r>
              <a:rPr lang="en-US" sz="1100" dirty="0"/>
              <a:t> </a:t>
            </a:r>
            <a:r>
              <a:rPr lang="en-US" sz="1100" dirty="0" err="1"/>
              <a:t>unité</a:t>
            </a:r>
            <a:r>
              <a:rPr lang="en-US" sz="1100" dirty="0"/>
              <a:t>:</a:t>
            </a:r>
          </a:p>
          <a:p>
            <a:pPr marL="228600" indent="-228600">
              <a:buAutoNum type="arabicPeriod"/>
            </a:pPr>
            <a:endParaRPr lang="en-US" sz="1100" dirty="0"/>
          </a:p>
          <a:p>
            <a:pPr marL="228600" indent="-228600">
              <a:buAutoNum type="arabicPeriod"/>
            </a:pPr>
            <a:r>
              <a:rPr lang="en-US" sz="1100" dirty="0" err="1"/>
              <a:t>L’abréviation</a:t>
            </a:r>
            <a:r>
              <a:rPr lang="en-US" sz="1100" dirty="0"/>
              <a:t> “RS” </a:t>
            </a:r>
            <a:r>
              <a:rPr lang="en-US" sz="1100" dirty="0" err="1"/>
              <a:t>est</a:t>
            </a:r>
            <a:r>
              <a:rPr lang="en-US" sz="1100" dirty="0"/>
              <a:t> </a:t>
            </a:r>
            <a:r>
              <a:rPr lang="en-US" sz="1100" dirty="0" err="1"/>
              <a:t>systématiquement</a:t>
            </a:r>
            <a:r>
              <a:rPr lang="en-US" sz="1100" dirty="0"/>
              <a:t> </a:t>
            </a:r>
            <a:r>
              <a:rPr lang="en-US" sz="1100" dirty="0" err="1"/>
              <a:t>utilisée</a:t>
            </a:r>
            <a:r>
              <a:rPr lang="en-US" sz="1100" dirty="0"/>
              <a:t> </a:t>
            </a:r>
            <a:r>
              <a:rPr lang="en-US" sz="1100" dirty="0" err="1"/>
              <a:t>en</a:t>
            </a:r>
            <a:r>
              <a:rPr lang="en-US" sz="1100" dirty="0"/>
              <a:t> lieu et place de </a:t>
            </a:r>
            <a:r>
              <a:rPr lang="en-US" sz="1100" b="1" dirty="0"/>
              <a:t>“Agent </a:t>
            </a:r>
            <a:r>
              <a:rPr lang="en-US" sz="1100" b="1" dirty="0" err="1"/>
              <a:t>Responsable</a:t>
            </a:r>
            <a:r>
              <a:rPr lang="en-US" sz="1100" b="1" dirty="0"/>
              <a:t> de la </a:t>
            </a:r>
            <a:r>
              <a:rPr lang="en-US" sz="1100" b="1" dirty="0" err="1"/>
              <a:t>Sécurité</a:t>
            </a:r>
            <a:r>
              <a:rPr lang="en-US" sz="1100" b="1" dirty="0"/>
              <a:t>”</a:t>
            </a:r>
            <a:r>
              <a:rPr lang="en-US" sz="1100" dirty="0"/>
              <a:t> </a:t>
            </a:r>
          </a:p>
          <a:p>
            <a:pPr marL="228600" indent="-228600">
              <a:buAutoNum type="arabicPeriod"/>
            </a:pPr>
            <a:endParaRPr lang="en-US" sz="1100" dirty="0"/>
          </a:p>
          <a:p>
            <a:pPr marL="228600" indent="-228600">
              <a:buAutoNum type="arabicPeriod"/>
            </a:pPr>
            <a:r>
              <a:rPr lang="en-US" sz="1100" dirty="0"/>
              <a:t>On </a:t>
            </a:r>
            <a:r>
              <a:rPr lang="en-US" sz="1100" dirty="0" err="1"/>
              <a:t>parle</a:t>
            </a:r>
            <a:r>
              <a:rPr lang="en-US" sz="1100" dirty="0"/>
              <a:t> de “</a:t>
            </a:r>
            <a:r>
              <a:rPr lang="en-US" sz="1100" b="1" dirty="0"/>
              <a:t>Poste de Travail</a:t>
            </a:r>
            <a:r>
              <a:rPr lang="en-US" sz="1100" dirty="0"/>
              <a:t>” pour </a:t>
            </a:r>
            <a:r>
              <a:rPr lang="en-US" sz="1100" dirty="0" err="1"/>
              <a:t>désigner</a:t>
            </a:r>
            <a:r>
              <a:rPr lang="en-US" sz="1100" dirty="0"/>
              <a:t> </a:t>
            </a:r>
            <a:r>
              <a:rPr lang="en-US" sz="1100" dirty="0" err="1"/>
              <a:t>une</a:t>
            </a:r>
            <a:r>
              <a:rPr lang="en-US" sz="1100" dirty="0"/>
              <a:t> </a:t>
            </a:r>
            <a:r>
              <a:rPr lang="en-US" sz="1100" dirty="0" err="1"/>
              <a:t>unité</a:t>
            </a:r>
            <a:r>
              <a:rPr lang="en-US" sz="1100" dirty="0"/>
              <a:t>, </a:t>
            </a:r>
            <a:r>
              <a:rPr lang="en-US" sz="1100" dirty="0" err="1"/>
              <a:t>composée</a:t>
            </a:r>
            <a:r>
              <a:rPr lang="en-US" sz="1100" dirty="0"/>
              <a:t> de:</a:t>
            </a:r>
          </a:p>
          <a:p>
            <a:pPr marL="628650" lvl="1" indent="-171450">
              <a:buFont typeface="Arial" panose="020B0604020202020204" pitchFamily="34" charset="0"/>
              <a:buChar char="•"/>
            </a:pPr>
            <a:r>
              <a:rPr lang="en-US" sz="1100" dirty="0" err="1"/>
              <a:t>soit</a:t>
            </a:r>
            <a:r>
              <a:rPr lang="en-US" sz="1100" dirty="0"/>
              <a:t> 1 </a:t>
            </a:r>
            <a:r>
              <a:rPr lang="en-US" sz="1100" dirty="0" err="1"/>
              <a:t>engin</a:t>
            </a:r>
            <a:r>
              <a:rPr lang="en-US" sz="1100" dirty="0"/>
              <a:t> ;</a:t>
            </a:r>
          </a:p>
          <a:p>
            <a:pPr marL="628650" lvl="1" indent="-171450">
              <a:buFont typeface="Arial" panose="020B0604020202020204" pitchFamily="34" charset="0"/>
              <a:buChar char="•"/>
            </a:pPr>
            <a:r>
              <a:rPr lang="en-US" sz="1100" dirty="0" err="1"/>
              <a:t>soit</a:t>
            </a:r>
            <a:r>
              <a:rPr lang="en-US" sz="1100" dirty="0"/>
              <a:t> 1 </a:t>
            </a:r>
            <a:r>
              <a:rPr lang="en-US" sz="1100" dirty="0" err="1"/>
              <a:t>équipe</a:t>
            </a:r>
            <a:r>
              <a:rPr lang="en-US" sz="1100" dirty="0"/>
              <a:t> au travail (max 4 agents </a:t>
            </a:r>
            <a:r>
              <a:rPr lang="en-US" sz="1100" dirty="0" err="1"/>
              <a:t>travaillant</a:t>
            </a:r>
            <a:r>
              <a:rPr lang="en-US" sz="1100" dirty="0"/>
              <a:t> </a:t>
            </a:r>
            <a:r>
              <a:rPr lang="en-US" sz="1100" dirty="0" err="1"/>
              <a:t>en</a:t>
            </a:r>
            <a:r>
              <a:rPr lang="en-US" sz="1100" dirty="0"/>
              <a:t> </a:t>
            </a:r>
            <a:r>
              <a:rPr lang="en-US" sz="1100" dirty="0" err="1"/>
              <a:t>groupe</a:t>
            </a:r>
            <a:r>
              <a:rPr lang="en-US" sz="1100" dirty="0"/>
              <a:t>) ;</a:t>
            </a:r>
          </a:p>
          <a:p>
            <a:pPr marL="628650" lvl="1" indent="-171450">
              <a:buFont typeface="Arial" panose="020B0604020202020204" pitchFamily="34" charset="0"/>
              <a:buChar char="•"/>
            </a:pPr>
            <a:r>
              <a:rPr lang="en-US" sz="1100" dirty="0" err="1"/>
              <a:t>soit</a:t>
            </a:r>
            <a:r>
              <a:rPr lang="en-US" sz="1100" dirty="0"/>
              <a:t> 1 </a:t>
            </a:r>
            <a:r>
              <a:rPr lang="en-US" sz="1100" dirty="0" err="1"/>
              <a:t>engin</a:t>
            </a:r>
            <a:r>
              <a:rPr lang="en-US" sz="1100" dirty="0"/>
              <a:t> et 1 </a:t>
            </a:r>
            <a:r>
              <a:rPr lang="en-US" sz="1100" dirty="0" err="1"/>
              <a:t>équipe</a:t>
            </a:r>
            <a:r>
              <a:rPr lang="en-US" sz="1100" dirty="0"/>
              <a:t> au travail (</a:t>
            </a:r>
            <a:r>
              <a:rPr lang="en-US" sz="1100" dirty="0" err="1"/>
              <a:t>collaborant</a:t>
            </a:r>
            <a:r>
              <a:rPr lang="en-US" sz="1100" dirty="0"/>
              <a:t>).</a:t>
            </a:r>
          </a:p>
          <a:p>
            <a:endParaRPr lang="en-US" sz="1100" dirty="0"/>
          </a:p>
          <a:p>
            <a:pPr>
              <a:defRPr/>
            </a:pPr>
            <a:r>
              <a:rPr lang="en-US" sz="1200" dirty="0">
                <a:latin typeface="+mn-lt"/>
              </a:rPr>
              <a:t>3.    Dans les </a:t>
            </a:r>
            <a:r>
              <a:rPr lang="en-US" sz="1200" dirty="0" err="1">
                <a:latin typeface="+mn-lt"/>
              </a:rPr>
              <a:t>schémas</a:t>
            </a:r>
            <a:r>
              <a:rPr lang="en-US" sz="1200" dirty="0">
                <a:latin typeface="+mn-lt"/>
              </a:rPr>
              <a:t> de </a:t>
            </a:r>
            <a:r>
              <a:rPr lang="en-US" sz="1200" dirty="0" err="1">
                <a:latin typeface="+mn-lt"/>
              </a:rPr>
              <a:t>ce</a:t>
            </a:r>
            <a:r>
              <a:rPr lang="en-US" sz="1200" dirty="0">
                <a:latin typeface="+mn-lt"/>
              </a:rPr>
              <a:t> module, nous </a:t>
            </a:r>
            <a:r>
              <a:rPr lang="en-US" sz="1200" dirty="0" err="1">
                <a:latin typeface="+mn-lt"/>
              </a:rPr>
              <a:t>utilisons</a:t>
            </a:r>
            <a:r>
              <a:rPr lang="en-US" sz="1200" dirty="0">
                <a:latin typeface="+mn-lt"/>
              </a:rPr>
              <a:t> </a:t>
            </a:r>
            <a:r>
              <a:rPr lang="en-US" sz="1200" dirty="0" err="1">
                <a:latin typeface="+mn-lt"/>
              </a:rPr>
              <a:t>régulièrement</a:t>
            </a:r>
            <a:r>
              <a:rPr lang="en-US" sz="1200" dirty="0">
                <a:latin typeface="+mn-lt"/>
              </a:rPr>
              <a:t> un </a:t>
            </a:r>
            <a:r>
              <a:rPr lang="en-US" sz="1200" dirty="0" err="1">
                <a:latin typeface="+mn-lt"/>
              </a:rPr>
              <a:t>engin</a:t>
            </a:r>
            <a:r>
              <a:rPr lang="en-US" sz="1200" dirty="0">
                <a:latin typeface="+mn-lt"/>
              </a:rPr>
              <a:t> de travaux pour </a:t>
            </a:r>
            <a:r>
              <a:rPr lang="en-US" sz="1200" dirty="0" err="1">
                <a:latin typeface="+mn-lt"/>
              </a:rPr>
              <a:t>afficher</a:t>
            </a:r>
            <a:r>
              <a:rPr lang="en-US" sz="1200" dirty="0">
                <a:latin typeface="+mn-lt"/>
              </a:rPr>
              <a:t> un poste de travail. </a:t>
            </a:r>
          </a:p>
        </p:txBody>
      </p:sp>
      <p:grpSp>
        <p:nvGrpSpPr>
          <p:cNvPr id="4" name="Group 3"/>
          <p:cNvGrpSpPr/>
          <p:nvPr/>
        </p:nvGrpSpPr>
        <p:grpSpPr>
          <a:xfrm>
            <a:off x="8546969" y="774363"/>
            <a:ext cx="602213" cy="678998"/>
            <a:chOff x="8546969" y="1500714"/>
            <a:chExt cx="602213" cy="678998"/>
          </a:xfrm>
        </p:grpSpPr>
        <p:pic>
          <p:nvPicPr>
            <p:cNvPr id="18" name="Picture 17"/>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674677" y="1500714"/>
              <a:ext cx="474505" cy="44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Boog 43"/>
            <p:cNvSpPr/>
            <p:nvPr/>
          </p:nvSpPr>
          <p:spPr bwMode="auto">
            <a:xfrm rot="7668973" flipH="1">
              <a:off x="8505821" y="1723016"/>
              <a:ext cx="497844" cy="415547"/>
            </a:xfrm>
            <a:prstGeom prst="arc">
              <a:avLst/>
            </a:prstGeom>
            <a:noFill/>
            <a:ln w="31750" cap="flat" cmpd="sng" algn="ctr">
              <a:solidFill>
                <a:schemeClr val="accent2"/>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gr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0434" y="1273840"/>
            <a:ext cx="366093" cy="1220309"/>
          </a:xfrm>
          <a:prstGeom prst="rect">
            <a:avLst/>
          </a:prstGeom>
          <a:ln w="25400">
            <a:solidFill>
              <a:schemeClr val="tx2">
                <a:lumMod val="85000"/>
              </a:schemeClr>
            </a:solid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3189" y="1462056"/>
            <a:ext cx="1454225" cy="1073205"/>
          </a:xfrm>
          <a:prstGeom prst="rect">
            <a:avLst/>
          </a:prstGeom>
          <a:ln w="25400">
            <a:solidFill>
              <a:schemeClr val="tx2">
                <a:lumMod val="85000"/>
              </a:schemeClr>
            </a:solidFill>
          </a:ln>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5128" y="1434574"/>
            <a:ext cx="427665" cy="1128168"/>
          </a:xfrm>
          <a:prstGeom prst="rect">
            <a:avLst/>
          </a:prstGeom>
          <a:ln w="25400">
            <a:solidFill>
              <a:schemeClr val="tx2">
                <a:lumMod val="85000"/>
              </a:schemeClr>
            </a:solidFill>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6095" y="1568885"/>
            <a:ext cx="1373440" cy="816835"/>
          </a:xfrm>
          <a:prstGeom prst="rect">
            <a:avLst/>
          </a:prstGeom>
          <a:ln w="25400">
            <a:solidFill>
              <a:schemeClr val="tx2">
                <a:lumMod val="85000"/>
              </a:schemeClr>
            </a:solidFill>
          </a:ln>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4102" y="1376449"/>
            <a:ext cx="474412" cy="1117700"/>
          </a:xfrm>
          <a:prstGeom prst="rect">
            <a:avLst/>
          </a:prstGeom>
          <a:ln w="25400">
            <a:solidFill>
              <a:schemeClr val="tx2">
                <a:lumMod val="85000"/>
              </a:schemeClr>
            </a:solidFill>
          </a:ln>
        </p:spPr>
      </p:pic>
      <p:sp>
        <p:nvSpPr>
          <p:cNvPr id="16" name="TextBox 17">
            <a:extLst>
              <a:ext uri="{FF2B5EF4-FFF2-40B4-BE49-F238E27FC236}">
                <a16:creationId xmlns:a16="http://schemas.microsoft.com/office/drawing/2014/main" id="{B70D98E7-EF59-4B90-A60A-6BC09C8E0FE8}"/>
              </a:ext>
            </a:extLst>
          </p:cNvPr>
          <p:cNvSpPr txBox="1"/>
          <p:nvPr/>
        </p:nvSpPr>
        <p:spPr>
          <a:xfrm>
            <a:off x="2063553" y="6032837"/>
            <a:ext cx="8064500" cy="523220"/>
          </a:xfrm>
          <a:prstGeom prst="rect">
            <a:avLst/>
          </a:prstGeom>
          <a:noFill/>
        </p:spPr>
        <p:txBody>
          <a:bodyPr wrap="square" rtlCol="0">
            <a:spAutoFit/>
          </a:bodyPr>
          <a:lstStyle/>
          <a:p>
            <a:pPr algn="just"/>
            <a:r>
              <a:rPr lang="fr-BE" sz="1400" dirty="0"/>
              <a:t>Le terme «</a:t>
            </a:r>
            <a:r>
              <a:rPr lang="fr-BE" sz="1400" b="1" dirty="0"/>
              <a:t> agent </a:t>
            </a:r>
            <a:r>
              <a:rPr lang="fr-BE" sz="1400" dirty="0"/>
              <a:t>» est un terme fréquemment utilisé au sein d'</a:t>
            </a:r>
            <a:r>
              <a:rPr lang="fr-BE" sz="1400" dirty="0" err="1"/>
              <a:t>Infrabel</a:t>
            </a:r>
            <a:r>
              <a:rPr lang="fr-BE" sz="1400" dirty="0"/>
              <a:t>. Il fait référence à une personne au travail. Il ne fait pas référence au statut d'un employé.</a:t>
            </a:r>
            <a:endParaRPr lang="en-US" sz="1400" dirty="0">
              <a:latin typeface="+mn-lt"/>
            </a:endParaRPr>
          </a:p>
        </p:txBody>
      </p:sp>
      <p:sp>
        <p:nvSpPr>
          <p:cNvPr id="20" name="Rounded Rectangle 16">
            <a:extLst>
              <a:ext uri="{FF2B5EF4-FFF2-40B4-BE49-F238E27FC236}">
                <a16:creationId xmlns:a16="http://schemas.microsoft.com/office/drawing/2014/main" id="{A01BFFA2-DAAA-4DB0-B9FF-5FF49D44C056}"/>
              </a:ext>
            </a:extLst>
          </p:cNvPr>
          <p:cNvSpPr/>
          <p:nvPr/>
        </p:nvSpPr>
        <p:spPr bwMode="auto">
          <a:xfrm>
            <a:off x="2063552" y="5965235"/>
            <a:ext cx="8064500" cy="764804"/>
          </a:xfrm>
          <a:prstGeom prst="roundRect">
            <a:avLst/>
          </a:prstGeom>
          <a:noFill/>
          <a:ln w="1270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pic>
        <p:nvPicPr>
          <p:cNvPr id="23" name="Picture 19">
            <a:extLst>
              <a:ext uri="{FF2B5EF4-FFF2-40B4-BE49-F238E27FC236}">
                <a16:creationId xmlns:a16="http://schemas.microsoft.com/office/drawing/2014/main" id="{9A83A0AA-DBF7-46CE-90BE-52799E7348AF}"/>
              </a:ext>
            </a:extLst>
          </p:cNvPr>
          <p:cNvPicPr>
            <a:picLocks noChangeAspect="1"/>
          </p:cNvPicPr>
          <p:nvPr/>
        </p:nvPicPr>
        <p:blipFill>
          <a:blip r:embed="rId8"/>
          <a:stretch>
            <a:fillRect/>
          </a:stretch>
        </p:blipFill>
        <p:spPr>
          <a:xfrm>
            <a:off x="1545980" y="5965235"/>
            <a:ext cx="493819" cy="658425"/>
          </a:xfrm>
          <a:prstGeom prst="rect">
            <a:avLst/>
          </a:prstGeom>
        </p:spPr>
      </p:pic>
    </p:spTree>
    <p:extLst>
      <p:ext uri="{BB962C8B-B14F-4D97-AF65-F5344CB8AC3E}">
        <p14:creationId xmlns:p14="http://schemas.microsoft.com/office/powerpoint/2010/main" val="2438456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477203" y="1484784"/>
            <a:ext cx="6975659" cy="4244400"/>
          </a:xfrm>
        </p:spPr>
        <p:txBody>
          <a:bodyPr/>
          <a:lstStyle/>
          <a:p>
            <a:br>
              <a:rPr lang="nl-BE" sz="2000" b="1" dirty="0">
                <a:solidFill>
                  <a:schemeClr val="tx1"/>
                </a:solidFill>
              </a:rPr>
            </a:br>
            <a:r>
              <a:rPr lang="nl-BE" sz="2000" b="1" dirty="0">
                <a:solidFill>
                  <a:schemeClr val="tx1"/>
                </a:solidFill>
              </a:rPr>
              <a:t>Photo de </a:t>
            </a:r>
            <a:r>
              <a:rPr lang="nl-BE" sz="2000" b="1" dirty="0" err="1">
                <a:solidFill>
                  <a:schemeClr val="tx1"/>
                </a:solidFill>
              </a:rPr>
              <a:t>famille</a:t>
            </a:r>
            <a:r>
              <a:rPr lang="nl-BE" sz="2000" b="1" dirty="0">
                <a:solidFill>
                  <a:schemeClr val="tx1"/>
                </a:solidFill>
              </a:rPr>
              <a:t> “Entrepreneur"</a:t>
            </a:r>
            <a:br>
              <a:rPr lang="nl-BE" sz="2000" b="1" dirty="0">
                <a:solidFill>
                  <a:schemeClr val="tx1"/>
                </a:solidFill>
              </a:rPr>
            </a:br>
            <a:br>
              <a:rPr lang="nl-BE" sz="2000" b="1" dirty="0">
                <a:solidFill>
                  <a:schemeClr val="tx1"/>
                </a:solidFill>
              </a:rPr>
            </a:br>
            <a:r>
              <a:rPr lang="nl-BE" sz="2000" b="1" dirty="0"/>
              <a:t>0. </a:t>
            </a:r>
            <a:r>
              <a:rPr lang="nl-BE" sz="2000" b="1" dirty="0" err="1"/>
              <a:t>Introduction</a:t>
            </a:r>
            <a:br>
              <a:rPr lang="nl-BE" sz="2000" b="1" dirty="0"/>
            </a:br>
            <a:br>
              <a:rPr lang="nl-BE" sz="2000" b="1" dirty="0">
                <a:solidFill>
                  <a:schemeClr val="tx1"/>
                </a:solidFill>
              </a:rPr>
            </a:br>
            <a:r>
              <a:rPr lang="nl-BE" sz="2000" b="1" dirty="0">
                <a:solidFill>
                  <a:schemeClr val="tx1"/>
                </a:solidFill>
              </a:rPr>
              <a:t>1. </a:t>
            </a:r>
            <a:r>
              <a:rPr lang="nl-BE" sz="2000" b="1" dirty="0" err="1">
                <a:solidFill>
                  <a:schemeClr val="tx1"/>
                </a:solidFill>
              </a:rPr>
              <a:t>Système</a:t>
            </a:r>
            <a:r>
              <a:rPr lang="nl-BE" sz="2000" b="1" dirty="0">
                <a:solidFill>
                  <a:schemeClr val="tx1"/>
                </a:solidFill>
              </a:rPr>
              <a:t> de </a:t>
            </a:r>
            <a:r>
              <a:rPr lang="nl-BE" sz="2000" b="1" dirty="0" err="1">
                <a:solidFill>
                  <a:schemeClr val="tx1"/>
                </a:solidFill>
              </a:rPr>
              <a:t>protection</a:t>
            </a:r>
            <a:r>
              <a:rPr lang="nl-BE" sz="2000" b="1" dirty="0">
                <a:solidFill>
                  <a:schemeClr val="tx1"/>
                </a:solidFill>
              </a:rPr>
              <a:t> </a:t>
            </a:r>
            <a:r>
              <a:rPr lang="nl-BE" sz="2000" b="1" dirty="0" err="1">
                <a:solidFill>
                  <a:schemeClr val="tx1"/>
                </a:solidFill>
              </a:rPr>
              <a:t>avec</a:t>
            </a:r>
            <a:r>
              <a:rPr lang="nl-BE" sz="2000" b="1" dirty="0">
                <a:solidFill>
                  <a:schemeClr val="tx1"/>
                </a:solidFill>
              </a:rPr>
              <a:t> </a:t>
            </a:r>
            <a:r>
              <a:rPr lang="nl-BE" sz="2000" b="1" dirty="0" err="1">
                <a:solidFill>
                  <a:schemeClr val="tx1"/>
                </a:solidFill>
              </a:rPr>
              <a:t>annonceur</a:t>
            </a:r>
            <a:endParaRPr lang="nl-BE" sz="2000" b="1" dirty="0">
              <a:solidFill>
                <a:schemeClr val="tx1"/>
              </a:solidFill>
            </a:endParaRPr>
          </a:p>
          <a:p>
            <a:br>
              <a:rPr lang="nl-BE" sz="2000" b="1" dirty="0">
                <a:solidFill>
                  <a:schemeClr val="tx1"/>
                </a:solidFill>
              </a:rPr>
            </a:br>
            <a:r>
              <a:rPr lang="nl-BE" sz="2000" b="1" dirty="0">
                <a:solidFill>
                  <a:schemeClr val="tx1"/>
                </a:solidFill>
              </a:rPr>
              <a:t>2. </a:t>
            </a:r>
            <a:r>
              <a:rPr lang="nl-BE" sz="2000" b="1" dirty="0" err="1">
                <a:solidFill>
                  <a:schemeClr val="tx1"/>
                </a:solidFill>
              </a:rPr>
              <a:t>Incidents</a:t>
            </a:r>
            <a:endParaRPr lang="nl-BE" sz="2000" b="1" dirty="0">
              <a:solidFill>
                <a:schemeClr val="tx1"/>
              </a:solidFill>
            </a:endParaRPr>
          </a:p>
          <a:p>
            <a:br>
              <a:rPr lang="nl-BE" sz="2000" dirty="0">
                <a:solidFill>
                  <a:schemeClr val="tx1"/>
                </a:solidFill>
              </a:rPr>
            </a:br>
            <a:endParaRPr lang="en-GB" sz="200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a:latin typeface="+mn-lt"/>
                <a:cs typeface="Arial" panose="020B0604020202020204" pitchFamily="34" charset="0"/>
              </a:rPr>
              <a:t>Contenu</a:t>
            </a:r>
          </a:p>
        </p:txBody>
      </p:sp>
    </p:spTree>
    <p:extLst>
      <p:ext uri="{BB962C8B-B14F-4D97-AF65-F5344CB8AC3E}">
        <p14:creationId xmlns:p14="http://schemas.microsoft.com/office/powerpoint/2010/main" val="2610828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41"/>
          <p:cNvCxnSpPr/>
          <p:nvPr/>
        </p:nvCxnSpPr>
        <p:spPr bwMode="auto">
          <a:xfrm flipH="1" flipV="1">
            <a:off x="6726805" y="5299377"/>
            <a:ext cx="504057" cy="1"/>
          </a:xfrm>
          <a:prstGeom prst="line">
            <a:avLst/>
          </a:prstGeom>
          <a:solidFill>
            <a:srgbClr val="00B0F0"/>
          </a:solidFill>
          <a:ln w="31750" cap="flat" cmpd="sng" algn="ctr">
            <a:solidFill>
              <a:srgbClr val="FF9900"/>
            </a:solidFill>
            <a:prstDash val="solid"/>
            <a:round/>
            <a:headEnd type="none" w="med" len="med"/>
            <a:tailEnd type="none" w="med" len="med"/>
          </a:ln>
          <a:effectLst/>
        </p:spPr>
      </p:cxnSp>
      <p:cxnSp>
        <p:nvCxnSpPr>
          <p:cNvPr id="33" name="Connecteur droit 40"/>
          <p:cNvCxnSpPr/>
          <p:nvPr/>
        </p:nvCxnSpPr>
        <p:spPr bwMode="auto">
          <a:xfrm flipH="1">
            <a:off x="6721841" y="2846024"/>
            <a:ext cx="1584176" cy="0"/>
          </a:xfrm>
          <a:prstGeom prst="line">
            <a:avLst/>
          </a:prstGeom>
          <a:solidFill>
            <a:srgbClr val="00B0F0"/>
          </a:solidFill>
          <a:ln w="31750" cap="flat" cmpd="sng" algn="ctr">
            <a:solidFill>
              <a:srgbClr val="BAE18F"/>
            </a:solidFill>
            <a:prstDash val="solid"/>
            <a:round/>
            <a:headEnd type="none" w="med" len="med"/>
            <a:tailEnd type="none" w="med" len="med"/>
          </a:ln>
          <a:effectLst/>
        </p:spPr>
      </p:cxnSp>
      <p:cxnSp>
        <p:nvCxnSpPr>
          <p:cNvPr id="34" name="Connecteur droit 12"/>
          <p:cNvCxnSpPr/>
          <p:nvPr/>
        </p:nvCxnSpPr>
        <p:spPr bwMode="auto">
          <a:xfrm flipH="1">
            <a:off x="6525479" y="1203975"/>
            <a:ext cx="1584176" cy="0"/>
          </a:xfrm>
          <a:prstGeom prst="line">
            <a:avLst/>
          </a:prstGeom>
          <a:solidFill>
            <a:srgbClr val="00B0F0"/>
          </a:solidFill>
          <a:ln w="31750" cap="flat" cmpd="sng" algn="ctr">
            <a:solidFill>
              <a:srgbClr val="00B050"/>
            </a:solidFill>
            <a:prstDash val="solid"/>
            <a:round/>
            <a:headEnd type="none" w="med" len="med"/>
            <a:tailEnd type="none" w="med" len="med"/>
          </a:ln>
          <a:effectLst/>
        </p:spPr>
      </p:cxnSp>
      <p:cxnSp>
        <p:nvCxnSpPr>
          <p:cNvPr id="35" name="Connecteur droit 13"/>
          <p:cNvCxnSpPr/>
          <p:nvPr/>
        </p:nvCxnSpPr>
        <p:spPr bwMode="auto">
          <a:xfrm flipH="1">
            <a:off x="6525479" y="1950451"/>
            <a:ext cx="1584176" cy="0"/>
          </a:xfrm>
          <a:prstGeom prst="line">
            <a:avLst/>
          </a:prstGeom>
          <a:solidFill>
            <a:srgbClr val="00B0F0"/>
          </a:solidFill>
          <a:ln w="31750" cap="flat" cmpd="sng" algn="ctr">
            <a:solidFill>
              <a:srgbClr val="92D050"/>
            </a:solidFill>
            <a:prstDash val="solid"/>
            <a:round/>
            <a:headEnd type="none" w="med" len="med"/>
            <a:tailEnd type="none" w="med" len="med"/>
          </a:ln>
          <a:effectLst/>
        </p:spPr>
      </p:cxnSp>
      <p:cxnSp>
        <p:nvCxnSpPr>
          <p:cNvPr id="36" name="Connecteur droit 14"/>
          <p:cNvCxnSpPr/>
          <p:nvPr/>
        </p:nvCxnSpPr>
        <p:spPr bwMode="auto">
          <a:xfrm flipH="1">
            <a:off x="6220694" y="3528173"/>
            <a:ext cx="1584176" cy="0"/>
          </a:xfrm>
          <a:prstGeom prst="line">
            <a:avLst/>
          </a:prstGeom>
          <a:solidFill>
            <a:srgbClr val="00B0F0"/>
          </a:solidFill>
          <a:ln w="31750" cap="flat" cmpd="sng" algn="ctr">
            <a:solidFill>
              <a:srgbClr val="FFFF00"/>
            </a:solidFill>
            <a:prstDash val="solid"/>
            <a:round/>
            <a:headEnd type="none" w="med" len="med"/>
            <a:tailEnd type="none" w="med" len="med"/>
          </a:ln>
          <a:effectLst/>
        </p:spPr>
      </p:cxnSp>
      <p:cxnSp>
        <p:nvCxnSpPr>
          <p:cNvPr id="37" name="Connecteur droit 15"/>
          <p:cNvCxnSpPr/>
          <p:nvPr/>
        </p:nvCxnSpPr>
        <p:spPr bwMode="auto">
          <a:xfrm flipH="1" flipV="1">
            <a:off x="6717644" y="4354258"/>
            <a:ext cx="504057" cy="1"/>
          </a:xfrm>
          <a:prstGeom prst="line">
            <a:avLst/>
          </a:prstGeom>
          <a:solidFill>
            <a:srgbClr val="00B0F0"/>
          </a:solidFill>
          <a:ln w="31750" cap="flat" cmpd="sng" algn="ctr">
            <a:solidFill>
              <a:srgbClr val="FFCC00"/>
            </a:solidFill>
            <a:prstDash val="solid"/>
            <a:round/>
            <a:headEnd type="none" w="med" len="med"/>
            <a:tailEnd type="none" w="med" len="med"/>
          </a:ln>
          <a:effectLst/>
        </p:spPr>
      </p:cxnSp>
      <p:sp>
        <p:nvSpPr>
          <p:cNvPr id="38" name="Forme libre 17"/>
          <p:cNvSpPr/>
          <p:nvPr/>
        </p:nvSpPr>
        <p:spPr>
          <a:xfrm>
            <a:off x="3365495" y="922642"/>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00B050"/>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fr-FR" sz="800" kern="0" dirty="0">
              <a:solidFill>
                <a:prstClr val="black">
                  <a:hueOff val="0"/>
                  <a:satOff val="0"/>
                  <a:lumOff val="0"/>
                  <a:alphaOff val="0"/>
                </a:prstClr>
              </a:solidFill>
              <a:latin typeface="Arial"/>
              <a:cs typeface="Arial"/>
            </a:endParaRPr>
          </a:p>
        </p:txBody>
      </p:sp>
      <p:sp>
        <p:nvSpPr>
          <p:cNvPr id="39" name="Forme libre 18"/>
          <p:cNvSpPr/>
          <p:nvPr/>
        </p:nvSpPr>
        <p:spPr>
          <a:xfrm>
            <a:off x="2065855" y="836713"/>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00B050">
              <a:lumMod val="75000"/>
            </a:srgbClr>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a:solidFill>
                  <a:prstClr val="white"/>
                </a:solidFill>
                <a:latin typeface="+mn-lt"/>
                <a:cs typeface="Arial"/>
              </a:rPr>
              <a:t>Coupure Totale de Ligne</a:t>
            </a:r>
          </a:p>
        </p:txBody>
      </p:sp>
      <p:sp>
        <p:nvSpPr>
          <p:cNvPr id="40" name="Forme libre 19"/>
          <p:cNvSpPr/>
          <p:nvPr/>
        </p:nvSpPr>
        <p:spPr>
          <a:xfrm>
            <a:off x="3366934" y="1669118"/>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92D050"/>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fr-BE" sz="800" kern="0" dirty="0">
              <a:solidFill>
                <a:prstClr val="black">
                  <a:hueOff val="0"/>
                  <a:satOff val="0"/>
                  <a:lumOff val="0"/>
                  <a:alphaOff val="0"/>
                </a:prstClr>
              </a:solidFill>
              <a:latin typeface="Arial"/>
              <a:cs typeface="Arial"/>
            </a:endParaRPr>
          </a:p>
        </p:txBody>
      </p:sp>
      <p:sp>
        <p:nvSpPr>
          <p:cNvPr id="41" name="Forme libre 20"/>
          <p:cNvSpPr/>
          <p:nvPr/>
        </p:nvSpPr>
        <p:spPr>
          <a:xfrm>
            <a:off x="2064992" y="1607338"/>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92D05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a:solidFill>
                  <a:prstClr val="white"/>
                </a:solidFill>
                <a:latin typeface="+mn-lt"/>
                <a:cs typeface="Arial"/>
              </a:rPr>
              <a:t>Mise Hors Service de la voie</a:t>
            </a:r>
            <a:endParaRPr lang="fr-BE" sz="1200" b="1" kern="0" dirty="0">
              <a:solidFill>
                <a:prstClr val="white"/>
              </a:solidFill>
              <a:latin typeface="+mn-lt"/>
              <a:cs typeface="Arial"/>
            </a:endParaRPr>
          </a:p>
        </p:txBody>
      </p:sp>
      <p:sp>
        <p:nvSpPr>
          <p:cNvPr id="42" name="Forme libre 21"/>
          <p:cNvSpPr/>
          <p:nvPr/>
        </p:nvSpPr>
        <p:spPr>
          <a:xfrm>
            <a:off x="3377351" y="3246840"/>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FF00"/>
            </a:solidFill>
            <a:prstDash val="sysDot"/>
          </a:ln>
          <a:effectLst/>
        </p:spPr>
        <p:txBody>
          <a:bodyPr spcFirstLastPara="0" vert="horz" wrap="square" lIns="30481" tIns="45490" rIns="60730" bIns="45491" numCol="1" spcCol="1270" anchor="ctr" anchorCtr="0">
            <a:noAutofit/>
          </a:bodyPr>
          <a:lstStyle/>
          <a:p>
            <a:pPr marL="0" lvl="1" defTabSz="355600" fontAlgn="auto">
              <a:lnSpc>
                <a:spcPct val="90000"/>
              </a:lnSpc>
              <a:spcBef>
                <a:spcPts val="0"/>
              </a:spcBef>
              <a:spcAft>
                <a:spcPct val="15000"/>
              </a:spcAft>
              <a:defRPr/>
            </a:pPr>
            <a:endParaRPr lang="fr-BE" sz="1100" kern="0" dirty="0">
              <a:solidFill>
                <a:prstClr val="black">
                  <a:hueOff val="0"/>
                  <a:satOff val="0"/>
                  <a:lumOff val="0"/>
                  <a:alphaOff val="0"/>
                </a:prstClr>
              </a:solidFill>
              <a:latin typeface="+mn-lt"/>
              <a:cs typeface="Arial"/>
            </a:endParaRPr>
          </a:p>
        </p:txBody>
      </p:sp>
      <p:sp>
        <p:nvSpPr>
          <p:cNvPr id="43" name="Forme libre 22"/>
          <p:cNvSpPr/>
          <p:nvPr/>
        </p:nvSpPr>
        <p:spPr>
          <a:xfrm>
            <a:off x="2075409" y="3185059"/>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FF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a:solidFill>
                  <a:prstClr val="black"/>
                </a:solidFill>
                <a:latin typeface="+mn-lt"/>
                <a:cs typeface="Arial"/>
              </a:rPr>
              <a:t>Blocage des Mouvements Matérialisé</a:t>
            </a:r>
            <a:endParaRPr lang="fr-BE" sz="1200" b="1" kern="0" dirty="0">
              <a:solidFill>
                <a:prstClr val="black"/>
              </a:solidFill>
              <a:latin typeface="+mn-lt"/>
              <a:cs typeface="Arial"/>
            </a:endParaRPr>
          </a:p>
        </p:txBody>
      </p:sp>
      <p:sp>
        <p:nvSpPr>
          <p:cNvPr id="44" name="Forme libre 23"/>
          <p:cNvSpPr/>
          <p:nvPr/>
        </p:nvSpPr>
        <p:spPr>
          <a:xfrm>
            <a:off x="3365494" y="4093600"/>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CC00"/>
            </a:solidFill>
            <a:prstDash val="sysDot"/>
          </a:ln>
          <a:effectLst/>
        </p:spPr>
        <p:txBody>
          <a:bodyPr spcFirstLastPara="0" vert="horz" wrap="square" lIns="30481" tIns="45490" rIns="60730" bIns="45491" numCol="1" spcCol="1270" anchor="ctr" anchorCtr="0">
            <a:noAutofit/>
          </a:bodyPr>
          <a:lstStyle/>
          <a:p>
            <a:pPr marL="0" lvl="1" defTabSz="355600" fontAlgn="auto">
              <a:lnSpc>
                <a:spcPct val="90000"/>
              </a:lnSpc>
              <a:spcBef>
                <a:spcPts val="0"/>
              </a:spcBef>
              <a:spcAft>
                <a:spcPct val="15000"/>
              </a:spcAft>
              <a:defRPr/>
            </a:pPr>
            <a:endParaRPr lang="fr-BE" sz="1100" kern="0" dirty="0">
              <a:solidFill>
                <a:prstClr val="black">
                  <a:hueOff val="0"/>
                  <a:satOff val="0"/>
                  <a:lumOff val="0"/>
                  <a:alphaOff val="0"/>
                </a:prstClr>
              </a:solidFill>
              <a:latin typeface="+mn-lt"/>
              <a:cs typeface="Arial"/>
            </a:endParaRPr>
          </a:p>
        </p:txBody>
      </p:sp>
      <p:sp>
        <p:nvSpPr>
          <p:cNvPr id="45" name="Forme libre 24"/>
          <p:cNvSpPr/>
          <p:nvPr/>
        </p:nvSpPr>
        <p:spPr>
          <a:xfrm>
            <a:off x="2063552" y="4037372"/>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D04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a:solidFill>
                  <a:prstClr val="black"/>
                </a:solidFill>
                <a:latin typeface="+mn-lt"/>
                <a:cs typeface="Arial"/>
              </a:rPr>
              <a:t>Blocage des Mouvements non Matérialisé</a:t>
            </a:r>
            <a:endParaRPr lang="fr-BE" sz="1200" b="1" kern="0" dirty="0">
              <a:solidFill>
                <a:prstClr val="black"/>
              </a:solidFill>
              <a:latin typeface="+mn-lt"/>
              <a:cs typeface="Arial"/>
            </a:endParaRPr>
          </a:p>
        </p:txBody>
      </p:sp>
      <p:pic>
        <p:nvPicPr>
          <p:cNvPr id="46" name="Image 26"/>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5939787" y="898034"/>
            <a:ext cx="771250" cy="571674"/>
          </a:xfrm>
          <a:prstGeom prst="rect">
            <a:avLst/>
          </a:prstGeom>
          <a:solidFill>
            <a:schemeClr val="bg1"/>
          </a:solidFill>
          <a:ln w="76200">
            <a:solidFill>
              <a:srgbClr val="00843C"/>
            </a:solidFill>
          </a:ln>
        </p:spPr>
      </p:pic>
      <p:pic>
        <p:nvPicPr>
          <p:cNvPr id="47" name="Image 27"/>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5945644" y="1664251"/>
            <a:ext cx="770400" cy="572400"/>
          </a:xfrm>
          <a:prstGeom prst="rect">
            <a:avLst/>
          </a:prstGeom>
          <a:ln w="76200">
            <a:solidFill>
              <a:srgbClr val="92D050"/>
            </a:solidFill>
          </a:ln>
        </p:spPr>
      </p:pic>
      <p:pic>
        <p:nvPicPr>
          <p:cNvPr id="48" name="Image 28"/>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5939787" y="3241973"/>
            <a:ext cx="770400" cy="572400"/>
          </a:xfrm>
          <a:prstGeom prst="rect">
            <a:avLst/>
          </a:prstGeom>
          <a:ln w="76200">
            <a:solidFill>
              <a:srgbClr val="FFFF00"/>
            </a:solidFill>
          </a:ln>
        </p:spPr>
      </p:pic>
      <p:pic>
        <p:nvPicPr>
          <p:cNvPr id="49" name="Image 29"/>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5939787" y="4083434"/>
            <a:ext cx="770400" cy="572400"/>
          </a:xfrm>
          <a:prstGeom prst="rect">
            <a:avLst/>
          </a:prstGeom>
          <a:ln w="76200">
            <a:solidFill>
              <a:srgbClr val="FFD040"/>
            </a:solidFill>
          </a:ln>
        </p:spPr>
      </p:pic>
      <p:grpSp>
        <p:nvGrpSpPr>
          <p:cNvPr id="50" name="Groupe 30"/>
          <p:cNvGrpSpPr/>
          <p:nvPr/>
        </p:nvGrpSpPr>
        <p:grpSpPr>
          <a:xfrm>
            <a:off x="7527051" y="898164"/>
            <a:ext cx="2851929" cy="5872979"/>
            <a:chOff x="8327091" y="1121193"/>
            <a:chExt cx="2528883" cy="5628456"/>
          </a:xfrm>
        </p:grpSpPr>
        <p:pic>
          <p:nvPicPr>
            <p:cNvPr id="51" name="Picture 8" descr="Les diffÃ©rentes jauges pour cuve Ã  fioul"/>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20552" r="20845"/>
            <a:stretch/>
          </p:blipFill>
          <p:spPr bwMode="auto">
            <a:xfrm rot="16200000" flipV="1">
              <a:off x="6777305" y="2670979"/>
              <a:ext cx="5628456" cy="2528883"/>
            </a:xfrm>
            <a:prstGeom prst="rect">
              <a:avLst/>
            </a:prstGeom>
            <a:noFill/>
            <a:extLst>
              <a:ext uri="{909E8E84-426E-40DD-AFC4-6F175D3DCCD1}">
                <a14:hiddenFill xmlns:a14="http://schemas.microsoft.com/office/drawing/2010/main">
                  <a:solidFill>
                    <a:srgbClr val="FFFFFF"/>
                  </a:solidFill>
                </a14:hiddenFill>
              </a:ext>
            </a:extLst>
          </p:spPr>
        </p:pic>
        <p:sp>
          <p:nvSpPr>
            <p:cNvPr id="52" name="ZoneTexte 32"/>
            <p:cNvSpPr txBox="1"/>
            <p:nvPr/>
          </p:nvSpPr>
          <p:spPr>
            <a:xfrm rot="1627498">
              <a:off x="8631325" y="1365678"/>
              <a:ext cx="864096" cy="353955"/>
            </a:xfrm>
            <a:prstGeom prst="rect">
              <a:avLst/>
            </a:prstGeom>
            <a:noFill/>
          </p:spPr>
          <p:txBody>
            <a:bodyPr wrap="square" rtlCol="0">
              <a:spAutoFit/>
            </a:bodyPr>
            <a:lstStyle/>
            <a:p>
              <a:pPr fontAlgn="auto">
                <a:spcBef>
                  <a:spcPts val="0"/>
                </a:spcBef>
                <a:spcAft>
                  <a:spcPts val="0"/>
                </a:spcAft>
                <a:defRPr/>
              </a:pPr>
              <a:r>
                <a:rPr lang="fr-BE" b="1" kern="0" spc="50" dirty="0">
                  <a:ln w="0"/>
                  <a:solidFill>
                    <a:srgbClr val="DCEBFA"/>
                  </a:solidFill>
                  <a:effectLst>
                    <a:innerShdw blurRad="63500" dist="50800" dir="13500000">
                      <a:srgbClr val="000000">
                        <a:alpha val="50000"/>
                      </a:srgbClr>
                    </a:innerShdw>
                  </a:effectLst>
                </a:rPr>
                <a:t>HIGH</a:t>
              </a:r>
            </a:p>
          </p:txBody>
        </p:sp>
        <p:sp>
          <p:nvSpPr>
            <p:cNvPr id="53" name="ZoneTexte 33"/>
            <p:cNvSpPr txBox="1"/>
            <p:nvPr/>
          </p:nvSpPr>
          <p:spPr>
            <a:xfrm rot="19630101">
              <a:off x="8708901" y="5974111"/>
              <a:ext cx="864096" cy="353955"/>
            </a:xfrm>
            <a:prstGeom prst="rect">
              <a:avLst/>
            </a:prstGeom>
            <a:noFill/>
          </p:spPr>
          <p:txBody>
            <a:bodyPr wrap="square" rtlCol="0">
              <a:spAutoFit/>
            </a:bodyPr>
            <a:lstStyle/>
            <a:p>
              <a:pPr fontAlgn="auto">
                <a:spcBef>
                  <a:spcPts val="0"/>
                </a:spcBef>
                <a:spcAft>
                  <a:spcPts val="0"/>
                </a:spcAft>
                <a:defRPr/>
              </a:pPr>
              <a:r>
                <a:rPr lang="fr-BE" b="1" kern="0" spc="50" dirty="0">
                  <a:ln w="0"/>
                  <a:solidFill>
                    <a:srgbClr val="DCEBFA"/>
                  </a:solidFill>
                  <a:effectLst>
                    <a:innerShdw blurRad="63500" dist="50800" dir="13500000">
                      <a:srgbClr val="000000">
                        <a:alpha val="50000"/>
                      </a:srgbClr>
                    </a:innerShdw>
                  </a:effectLst>
                </a:rPr>
                <a:t>LOW</a:t>
              </a:r>
            </a:p>
          </p:txBody>
        </p:sp>
      </p:grpSp>
      <p:sp>
        <p:nvSpPr>
          <p:cNvPr id="55" name="Forme libre 37"/>
          <p:cNvSpPr/>
          <p:nvPr/>
        </p:nvSpPr>
        <p:spPr>
          <a:xfrm>
            <a:off x="3334889" y="5012457"/>
            <a:ext cx="2314565" cy="618896"/>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ln w="3175">
            <a:solidFill>
              <a:srgbClr val="FF9900"/>
            </a:solidFill>
            <a:prstDash val="sysDot"/>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30481" tIns="45490" rIns="60730" bIns="45491" numCol="1" spcCol="1270" anchor="ctr" anchorCtr="0">
            <a:noAutofit/>
          </a:bodyPr>
          <a:lstStyle/>
          <a:p>
            <a:pPr marL="0" lvl="1" defTabSz="355600">
              <a:lnSpc>
                <a:spcPct val="90000"/>
              </a:lnSpc>
              <a:spcAft>
                <a:spcPct val="15000"/>
              </a:spcAft>
            </a:pPr>
            <a:r>
              <a:rPr lang="fr-FR" sz="900" dirty="0"/>
              <a:t>1) </a:t>
            </a:r>
            <a:r>
              <a:rPr lang="en-GB" sz="900" dirty="0" err="1"/>
              <a:t>Factionnaires</a:t>
            </a:r>
            <a:r>
              <a:rPr lang="en-GB" sz="900" dirty="0"/>
              <a:t> – Radio avec Couverture</a:t>
            </a:r>
            <a:endParaRPr lang="fr-BE" sz="900" dirty="0"/>
          </a:p>
          <a:p>
            <a:pPr marL="0" lvl="1" defTabSz="355600">
              <a:lnSpc>
                <a:spcPct val="90000"/>
              </a:lnSpc>
              <a:spcAft>
                <a:spcPct val="15000"/>
              </a:spcAft>
            </a:pPr>
            <a:r>
              <a:rPr lang="fr-FR" sz="900" dirty="0"/>
              <a:t>2) </a:t>
            </a:r>
            <a:r>
              <a:rPr lang="en-GB" sz="900" dirty="0" err="1"/>
              <a:t>Factionnaires</a:t>
            </a:r>
            <a:r>
              <a:rPr lang="en-GB" sz="900" dirty="0"/>
              <a:t> – Radio sans Couverture</a:t>
            </a:r>
            <a:endParaRPr lang="fr-BE" sz="900" dirty="0"/>
          </a:p>
          <a:p>
            <a:pPr marL="0" lvl="1" defTabSz="355600">
              <a:lnSpc>
                <a:spcPct val="90000"/>
              </a:lnSpc>
              <a:spcAft>
                <a:spcPct val="15000"/>
              </a:spcAft>
            </a:pPr>
            <a:r>
              <a:rPr lang="fr-FR" sz="900" dirty="0"/>
              <a:t>3) </a:t>
            </a:r>
            <a:r>
              <a:rPr lang="en-GB" sz="900" dirty="0" err="1"/>
              <a:t>Système</a:t>
            </a:r>
            <a:r>
              <a:rPr lang="en-GB" sz="900" dirty="0"/>
              <a:t> </a:t>
            </a:r>
            <a:r>
              <a:rPr lang="en-GB" sz="900" dirty="0" err="1"/>
              <a:t>d’annonces</a:t>
            </a:r>
            <a:r>
              <a:rPr lang="en-GB" sz="900" dirty="0"/>
              <a:t> par </a:t>
            </a:r>
            <a:r>
              <a:rPr lang="en-GB" sz="900" dirty="0" err="1"/>
              <a:t>factionnaire</a:t>
            </a:r>
            <a:r>
              <a:rPr lang="en-GB" sz="900" dirty="0"/>
              <a:t>(s)</a:t>
            </a:r>
            <a:endParaRPr lang="fr-BE" sz="900" dirty="0" err="1"/>
          </a:p>
          <a:p>
            <a:pPr marL="0" lvl="1" defTabSz="355600">
              <a:lnSpc>
                <a:spcPct val="90000"/>
              </a:lnSpc>
              <a:spcAft>
                <a:spcPct val="15000"/>
              </a:spcAft>
            </a:pPr>
            <a:r>
              <a:rPr lang="fr-FR" sz="900" b="1" dirty="0">
                <a:solidFill>
                  <a:schemeClr val="tx1"/>
                </a:solidFill>
              </a:rPr>
              <a:t>4) </a:t>
            </a:r>
            <a:r>
              <a:rPr lang="en-GB" sz="900" b="1" dirty="0" err="1">
                <a:solidFill>
                  <a:schemeClr val="tx1"/>
                </a:solidFill>
              </a:rPr>
              <a:t>Vigie</a:t>
            </a:r>
            <a:r>
              <a:rPr lang="en-GB" sz="900" b="1" dirty="0">
                <a:solidFill>
                  <a:schemeClr val="tx1"/>
                </a:solidFill>
              </a:rPr>
              <a:t> </a:t>
            </a:r>
            <a:r>
              <a:rPr lang="en-GB" sz="900" b="1" dirty="0">
                <a:solidFill>
                  <a:schemeClr val="accent3"/>
                </a:solidFill>
              </a:rPr>
              <a:t>/ </a:t>
            </a:r>
            <a:r>
              <a:rPr lang="fr-FR" sz="900" b="1" dirty="0">
                <a:solidFill>
                  <a:schemeClr val="accent3"/>
                </a:solidFill>
              </a:rPr>
              <a:t>ANNONCEUR </a:t>
            </a:r>
            <a:r>
              <a:rPr lang="fr-FR" sz="900" b="1" dirty="0"/>
              <a:t>/ ATWS</a:t>
            </a:r>
          </a:p>
        </p:txBody>
      </p:sp>
      <p:sp>
        <p:nvSpPr>
          <p:cNvPr id="56" name="Forme libre 38"/>
          <p:cNvSpPr/>
          <p:nvPr/>
        </p:nvSpPr>
        <p:spPr>
          <a:xfrm>
            <a:off x="2051352" y="4943346"/>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99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pPr>
            <a:r>
              <a:rPr lang="fr-FR" sz="1200" b="1" kern="0" dirty="0">
                <a:solidFill>
                  <a:schemeClr val="bg1"/>
                </a:solidFill>
                <a:latin typeface="+mn-lt"/>
                <a:cs typeface="Arial"/>
              </a:rPr>
              <a:t>Dispositifs d’Annonces</a:t>
            </a:r>
            <a:endParaRPr lang="fr-BE" sz="1200" b="1" kern="0" dirty="0">
              <a:solidFill>
                <a:schemeClr val="bg1"/>
              </a:solidFill>
              <a:latin typeface="+mn-lt"/>
              <a:cs typeface="Arial"/>
            </a:endParaRPr>
          </a:p>
        </p:txBody>
      </p:sp>
      <p:sp>
        <p:nvSpPr>
          <p:cNvPr id="57" name="Forme libre 36"/>
          <p:cNvSpPr/>
          <p:nvPr/>
        </p:nvSpPr>
        <p:spPr>
          <a:xfrm>
            <a:off x="3377351" y="2456307"/>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BAE18F"/>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fr-BE" sz="800" kern="0" dirty="0">
              <a:solidFill>
                <a:prstClr val="black">
                  <a:hueOff val="0"/>
                  <a:satOff val="0"/>
                  <a:lumOff val="0"/>
                  <a:alphaOff val="0"/>
                </a:prstClr>
              </a:solidFill>
              <a:latin typeface="Arial"/>
              <a:cs typeface="Arial"/>
            </a:endParaRPr>
          </a:p>
        </p:txBody>
      </p:sp>
      <p:sp>
        <p:nvSpPr>
          <p:cNvPr id="58" name="Forme libre 39"/>
          <p:cNvSpPr/>
          <p:nvPr/>
        </p:nvSpPr>
        <p:spPr>
          <a:xfrm>
            <a:off x="2075410" y="2394527"/>
            <a:ext cx="1288645"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BAE18F"/>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a:solidFill>
                  <a:prstClr val="white"/>
                </a:solidFill>
                <a:latin typeface="+mn-lt"/>
                <a:cs typeface="Arial"/>
              </a:rPr>
              <a:t>Séparation physique ou technique </a:t>
            </a:r>
            <a:endParaRPr lang="fr-BE" sz="1200" b="1" kern="0" dirty="0">
              <a:solidFill>
                <a:prstClr val="white"/>
              </a:solidFill>
              <a:latin typeface="+mn-lt"/>
              <a:cs typeface="Arial"/>
            </a:endParaRPr>
          </a:p>
        </p:txBody>
      </p:sp>
      <p:pic>
        <p:nvPicPr>
          <p:cNvPr id="59" name="Image 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5939787" y="2462751"/>
            <a:ext cx="770400" cy="572400"/>
          </a:xfrm>
          <a:prstGeom prst="rect">
            <a:avLst/>
          </a:prstGeom>
          <a:ln w="76200">
            <a:solidFill>
              <a:srgbClr val="BAE18F"/>
            </a:solidFill>
          </a:ln>
        </p:spPr>
      </p:pic>
      <p:pic>
        <p:nvPicPr>
          <p:cNvPr id="60" name="Image 7"/>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5945644" y="5013176"/>
            <a:ext cx="770400" cy="572400"/>
          </a:xfrm>
          <a:prstGeom prst="rect">
            <a:avLst/>
          </a:prstGeom>
          <a:ln w="76200">
            <a:solidFill>
              <a:srgbClr val="FF9900"/>
            </a:solidFill>
          </a:ln>
        </p:spPr>
      </p:pic>
      <p:cxnSp>
        <p:nvCxnSpPr>
          <p:cNvPr id="61" name="Connecteur droit 42"/>
          <p:cNvCxnSpPr/>
          <p:nvPr/>
        </p:nvCxnSpPr>
        <p:spPr bwMode="auto">
          <a:xfrm flipH="1" flipV="1">
            <a:off x="6741152" y="6122150"/>
            <a:ext cx="504057" cy="1"/>
          </a:xfrm>
          <a:prstGeom prst="line">
            <a:avLst/>
          </a:prstGeom>
          <a:solidFill>
            <a:srgbClr val="00B0F0"/>
          </a:solidFill>
          <a:ln w="31750" cap="flat" cmpd="sng" algn="ctr">
            <a:solidFill>
              <a:srgbClr val="CC6600"/>
            </a:solidFill>
            <a:prstDash val="solid"/>
            <a:round/>
            <a:headEnd type="none" w="med" len="med"/>
            <a:tailEnd type="none" w="med" len="med"/>
          </a:ln>
          <a:effectLst/>
        </p:spPr>
      </p:cxnSp>
      <p:sp>
        <p:nvSpPr>
          <p:cNvPr id="62" name="Forme libre 43"/>
          <p:cNvSpPr/>
          <p:nvPr/>
        </p:nvSpPr>
        <p:spPr>
          <a:xfrm>
            <a:off x="3320778" y="5864115"/>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CC6600"/>
            </a:solidFill>
            <a:prstDash val="sysDot"/>
          </a:ln>
          <a:effectLst/>
        </p:spPr>
        <p:txBody>
          <a:bodyPr spcFirstLastPara="0" vert="horz" wrap="square" lIns="30481" tIns="45490" rIns="60730" bIns="45491" numCol="1" spcCol="1270" anchor="ctr" anchorCtr="0">
            <a:noAutofit/>
          </a:bodyPr>
          <a:lstStyle/>
          <a:p>
            <a:pPr marL="42863" lvl="1" indent="-42863" defTabSz="266700">
              <a:lnSpc>
                <a:spcPct val="90000"/>
              </a:lnSpc>
              <a:spcAft>
                <a:spcPct val="15000"/>
              </a:spcAft>
              <a:buChar char="••"/>
            </a:pPr>
            <a:endParaRPr lang="fr-BE" sz="900" dirty="0">
              <a:latin typeface="+mn-lt"/>
            </a:endParaRPr>
          </a:p>
        </p:txBody>
      </p:sp>
      <p:sp>
        <p:nvSpPr>
          <p:cNvPr id="63" name="Forme libre 44"/>
          <p:cNvSpPr/>
          <p:nvPr/>
        </p:nvSpPr>
        <p:spPr>
          <a:xfrm>
            <a:off x="2087060" y="5805264"/>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CC66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a:solidFill>
                  <a:schemeClr val="bg1"/>
                </a:solidFill>
                <a:latin typeface="+mn-lt"/>
                <a:cs typeface="Arial"/>
              </a:rPr>
              <a:t>Dispositifs de délimitation de la zone de chantier </a:t>
            </a:r>
            <a:endParaRPr lang="fr-BE" sz="1200" b="1" kern="0" dirty="0">
              <a:solidFill>
                <a:schemeClr val="bg1"/>
              </a:solidFill>
              <a:latin typeface="+mn-lt"/>
              <a:cs typeface="Arial"/>
            </a:endParaRPr>
          </a:p>
        </p:txBody>
      </p:sp>
      <p:pic>
        <p:nvPicPr>
          <p:cNvPr id="64" name="Image 45"/>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5963295" y="5854197"/>
            <a:ext cx="770400" cy="566658"/>
          </a:xfrm>
          <a:prstGeom prst="rect">
            <a:avLst/>
          </a:prstGeom>
          <a:ln w="76200">
            <a:solidFill>
              <a:srgbClr val="CC6600"/>
            </a:solidFill>
          </a:ln>
        </p:spPr>
      </p:pic>
      <p:sp>
        <p:nvSpPr>
          <p:cNvPr id="73" name="Title 1"/>
          <p:cNvSpPr txBox="1">
            <a:spLocks/>
          </p:cNvSpPr>
          <p:nvPr/>
        </p:nvSpPr>
        <p:spPr bwMode="auto">
          <a:xfrm>
            <a:off x="2108689" y="406242"/>
            <a:ext cx="8064500" cy="506413"/>
          </a:xfrm>
          <a:prstGeom prst="rect">
            <a:avLst/>
          </a:prstGeom>
          <a:noFill/>
          <a:ln w="9525">
            <a:noFill/>
            <a:miter lim="800000"/>
            <a:headEnd/>
            <a:tailEnd/>
          </a:ln>
          <a:effectLst/>
        </p:spPr>
        <p:txBody>
          <a:bodyPr lIns="0" tIns="0" rIns="0" bIns="0"/>
          <a:lstStyle/>
          <a:p>
            <a:pPr algn="l">
              <a:defRPr/>
            </a:pPr>
            <a:r>
              <a:rPr lang="en-US" sz="2000" b="1" kern="0" dirty="0">
                <a:solidFill>
                  <a:srgbClr val="0070C0"/>
                </a:solidFill>
                <a:latin typeface="+mj-lt"/>
                <a:ea typeface="+mj-ea"/>
                <a:cs typeface="+mj-cs"/>
              </a:rPr>
              <a:t>0.1 Rappel – </a:t>
            </a:r>
            <a:r>
              <a:rPr lang="en-US" sz="2000" b="1" kern="0" dirty="0" err="1">
                <a:solidFill>
                  <a:srgbClr val="0070C0"/>
                </a:solidFill>
                <a:latin typeface="+mj-lt"/>
                <a:ea typeface="+mj-ea"/>
                <a:cs typeface="+mj-cs"/>
              </a:rPr>
              <a:t>Hiérarchie</a:t>
            </a:r>
            <a:r>
              <a:rPr lang="en-US" sz="2000" b="1" kern="0" dirty="0">
                <a:solidFill>
                  <a:srgbClr val="0070C0"/>
                </a:solidFill>
                <a:latin typeface="+mj-lt"/>
                <a:ea typeface="+mj-ea"/>
                <a:cs typeface="+mj-cs"/>
              </a:rPr>
              <a:t> des </a:t>
            </a:r>
            <a:r>
              <a:rPr lang="en-US" sz="2000" b="1" kern="0" dirty="0" err="1">
                <a:solidFill>
                  <a:srgbClr val="0070C0"/>
                </a:solidFill>
                <a:latin typeface="+mj-lt"/>
                <a:ea typeface="+mj-ea"/>
                <a:cs typeface="+mj-cs"/>
              </a:rPr>
              <a:t>mesures</a:t>
            </a:r>
            <a:r>
              <a:rPr lang="en-US" sz="2000" b="1" kern="0" dirty="0">
                <a:solidFill>
                  <a:srgbClr val="0070C0"/>
                </a:solidFill>
                <a:latin typeface="+mj-lt"/>
                <a:ea typeface="+mj-ea"/>
                <a:cs typeface="+mj-cs"/>
              </a:rPr>
              <a:t> de </a:t>
            </a:r>
            <a:r>
              <a:rPr lang="en-US" sz="2000" b="1" kern="0" dirty="0" err="1">
                <a:solidFill>
                  <a:srgbClr val="0070C0"/>
                </a:solidFill>
                <a:latin typeface="+mj-lt"/>
                <a:ea typeface="+mj-ea"/>
                <a:cs typeface="+mj-cs"/>
              </a:rPr>
              <a:t>sécurité</a:t>
            </a:r>
            <a:endParaRPr lang="en-US" sz="2000" b="1" kern="0" dirty="0">
              <a:solidFill>
                <a:srgbClr val="0070C0"/>
              </a:solidFill>
              <a:latin typeface="+mj-lt"/>
              <a:ea typeface="+mj-ea"/>
              <a:cs typeface="+mj-cs"/>
            </a:endParaRPr>
          </a:p>
        </p:txBody>
      </p:sp>
      <p:sp>
        <p:nvSpPr>
          <p:cNvPr id="54" name="Text Placeholder 2"/>
          <p:cNvSpPr>
            <a:spLocks noGrp="1"/>
          </p:cNvSpPr>
          <p:nvPr>
            <p:ph type="body" sz="quarter" idx="18"/>
          </p:nvPr>
        </p:nvSpPr>
        <p:spPr>
          <a:xfrm>
            <a:off x="10216023" y="188640"/>
            <a:ext cx="1677881" cy="360363"/>
          </a:xfrm>
        </p:spPr>
        <p:txBody>
          <a:bodyPr/>
          <a:lstStyle/>
          <a:p>
            <a:r>
              <a:rPr lang="en-GB" dirty="0"/>
              <a:t>0. Introduction</a:t>
            </a:r>
          </a:p>
        </p:txBody>
      </p:sp>
      <p:sp>
        <p:nvSpPr>
          <p:cNvPr id="65" name="Rectangle 64"/>
          <p:cNvSpPr/>
          <p:nvPr/>
        </p:nvSpPr>
        <p:spPr>
          <a:xfrm rot="5400000">
            <a:off x="6463196" y="2304761"/>
            <a:ext cx="5374520" cy="2871084"/>
          </a:xfrm>
          <a:prstGeom prst="rect">
            <a:avLst/>
          </a:prstGeom>
          <a:noFill/>
        </p:spPr>
        <p:txBody>
          <a:bodyPr wrap="none" lIns="91440" tIns="45720" rIns="91440" bIns="45720">
            <a:prstTxWarp prst="textArchUp">
              <a:avLst>
                <a:gd name="adj" fmla="val 9272814"/>
              </a:avLst>
            </a:prstTxWarp>
            <a:spAutoFit/>
          </a:bodyPr>
          <a:lstStyle/>
          <a:p>
            <a:r>
              <a:rPr lang="fr-FR" sz="2000" b="1" kern="100" spc="200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rPr>
              <a:t>   </a:t>
            </a:r>
            <a:r>
              <a:rPr lang="fr-FR" sz="2000" b="1" kern="6100" spc="1875" dirty="0">
                <a:ln w="0"/>
                <a:effectLst>
                  <a:outerShdw blurRad="38100" dist="25400" dir="5400000" algn="ctr" rotWithShape="0">
                    <a:srgbClr val="6E747A">
                      <a:alpha val="43000"/>
                    </a:srgbClr>
                  </a:outerShdw>
                </a:effectLst>
              </a:rPr>
              <a:t>Niveau de sécurité</a:t>
            </a:r>
            <a:endParaRPr lang="fr-FR" sz="2000" b="1" kern="100" spc="2000" dirty="0">
              <a:ln w="12700">
                <a:solidFill>
                  <a:schemeClr val="accent1"/>
                </a:solidFill>
                <a:prstDash val="solid"/>
              </a:ln>
              <a:pattFill prst="dkDnDiag">
                <a:fgClr>
                  <a:schemeClr val="accent1"/>
                </a:fgClr>
                <a:bgClr>
                  <a:schemeClr val="bg2"/>
                </a:bgClr>
              </a:pattFill>
              <a:effectLst>
                <a:outerShdw dist="38100" dir="2640000" algn="bl" rotWithShape="0">
                  <a:schemeClr val="tx2">
                    <a:lumMod val="75000"/>
                  </a:schemeClr>
                </a:outerShdw>
              </a:effectLst>
            </a:endParaRPr>
          </a:p>
        </p:txBody>
      </p:sp>
      <p:sp>
        <p:nvSpPr>
          <p:cNvPr id="66" name="Flèche droite 65"/>
          <p:cNvSpPr/>
          <p:nvPr/>
        </p:nvSpPr>
        <p:spPr>
          <a:xfrm>
            <a:off x="1073864" y="5131826"/>
            <a:ext cx="648072" cy="380158"/>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227585874"/>
      </p:ext>
    </p:extLst>
  </p:cSld>
  <p:clrMapOvr>
    <a:masterClrMapping/>
  </p:clrMapOvr>
</p:sld>
</file>

<file path=ppt/theme/theme1.xml><?xml version="1.0" encoding="utf-8"?>
<a:theme xmlns:a="http://schemas.openxmlformats.org/drawingml/2006/main" name="nieuwe Infrabel template_v4">
  <a:themeElements>
    <a:clrScheme name="INFRABEL">
      <a:dk1>
        <a:sysClr val="windowText" lastClr="000000"/>
      </a:dk1>
      <a:lt1>
        <a:sysClr val="window" lastClr="FFFFFF"/>
      </a:lt1>
      <a:dk2>
        <a:srgbClr val="005DA4"/>
      </a:dk2>
      <a:lt2>
        <a:srgbClr val="DCEBFA"/>
      </a:lt2>
      <a:accent1>
        <a:srgbClr val="00B0F0"/>
      </a:accent1>
      <a:accent2>
        <a:srgbClr val="005DA4"/>
      </a:accent2>
      <a:accent3>
        <a:srgbClr val="FFC000"/>
      </a:accent3>
      <a:accent4>
        <a:srgbClr val="FF0000"/>
      </a:accent4>
      <a:accent5>
        <a:srgbClr val="FFFF00"/>
      </a:accent5>
      <a:accent6>
        <a:srgbClr val="00B050"/>
      </a:accent6>
      <a:hlink>
        <a:srgbClr val="005DA4"/>
      </a:hlink>
      <a:folHlink>
        <a:srgbClr val="00BCF0"/>
      </a:folHlink>
    </a:clrScheme>
    <a:fontScheme name="Infrab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0"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31750"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E6E6E6"/>
        </a:lt2>
        <a:accent1>
          <a:srgbClr val="83D0F0"/>
        </a:accent1>
        <a:accent2>
          <a:srgbClr val="005DA4"/>
        </a:accent2>
        <a:accent3>
          <a:srgbClr val="FFFFFF"/>
        </a:accent3>
        <a:accent4>
          <a:srgbClr val="000000"/>
        </a:accent4>
        <a:accent5>
          <a:srgbClr val="C1E4F6"/>
        </a:accent5>
        <a:accent6>
          <a:srgbClr val="005394"/>
        </a:accent6>
        <a:hlink>
          <a:srgbClr val="00BCF0"/>
        </a:hlink>
        <a:folHlink>
          <a:srgbClr val="BDE2F6"/>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Cover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31BE245E-9840-43BA-82CC-424A0EFF3C80}"/>
    </a:ext>
  </a:extLst>
</a:theme>
</file>

<file path=ppt/theme/theme3.xml><?xml version="1.0" encoding="utf-8"?>
<a:theme xmlns:a="http://schemas.openxmlformats.org/drawingml/2006/main" name="Conten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B6D51653-5D8F-4A8B-9BFA-1B05C355D8D1}"/>
    </a:ext>
  </a:extLst>
</a:theme>
</file>

<file path=ppt/theme/theme4.xml><?xml version="1.0" encoding="utf-8"?>
<a:theme xmlns:a="http://schemas.openxmlformats.org/drawingml/2006/main" name="Closing Slide Light Blu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7C912F14-0B74-47A2-893B-4FFF78FE047C}"/>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Filière_x0020_Tracks_x003f_ xmlns="df30133b-4ddb-49ec-ab27-5b2946f1a346">false</Filière_x0020_Tracks_x003f_>
    <Title1 xmlns="8d486e39-ab1c-480d-b3ba-4103af2aaa63">Chef de travail - Responsable de la sécurité - Système de Protection avec ‘Annonceur’ </Title1>
    <CategoryDescription xmlns="http://schemas.microsoft.com/sharepoint.v3" xsi:nil="true"/>
    <Safety_x0020_function xmlns="8d486e39-ab1c-480d-b3ba-4103af2aaa63">Aannemer/Entrepreneur</Safety_x0020_function>
    <Filière_x0020_TracksSupervisor02_x003f_ xmlns="8d486e39-ab1c-480d-b3ba-4103af2aaa63">false</Filière_x0020_TracksSupervisor02_x003f_>
    <Document_x0020_language xmlns="df30133b-4ddb-49ec-ab27-5b2946f1a346">FR</Document_x0020_language>
  </documentManagement>
</p:properties>
</file>

<file path=customXml/item2.xml><?xml version="1.0" encoding="utf-8"?>
<ct:contentTypeSchema xmlns:ct="http://schemas.microsoft.com/office/2006/metadata/contentType" xmlns:ma="http://schemas.microsoft.com/office/2006/metadata/properties/metaAttributes" ct:_="" ma:_="" ma:contentTypeName="TrainingDoc" ma:contentTypeID="0x01010044B80FA2B241CF4BB5B8F282D59514D700774AD85D2B894F4E9494D4B6650E2CD2" ma:contentTypeVersion="8" ma:contentTypeDescription="" ma:contentTypeScope="" ma:versionID="3b2b72c410bb3c900a961b5a8e3423f4">
  <xsd:schema xmlns:xsd="http://www.w3.org/2001/XMLSchema" xmlns:xs="http://www.w3.org/2001/XMLSchema" xmlns:p="http://schemas.microsoft.com/office/2006/metadata/properties" xmlns:ns2="8d486e39-ab1c-480d-b3ba-4103af2aaa63" xmlns:ns3="http://schemas.microsoft.com/sharepoint.v3" xmlns:ns4="df30133b-4ddb-49ec-ab27-5b2946f1a346" xmlns:ns5="http://schemas.microsoft.com/sharepoint/v3/fields" targetNamespace="http://schemas.microsoft.com/office/2006/metadata/properties" ma:root="true" ma:fieldsID="7ef4bf0945b2a983eb1c7584450b364c" ns2:_="" ns3:_="" ns4:_="" ns5:_="">
    <xsd:import namespace="8d486e39-ab1c-480d-b3ba-4103af2aaa63"/>
    <xsd:import namespace="http://schemas.microsoft.com/sharepoint.v3"/>
    <xsd:import namespace="df30133b-4ddb-49ec-ab27-5b2946f1a346"/>
    <xsd:import namespace="http://schemas.microsoft.com/sharepoint/v3/fields"/>
    <xsd:element name="properties">
      <xsd:complexType>
        <xsd:sequence>
          <xsd:element name="documentManagement">
            <xsd:complexType>
              <xsd:all>
                <xsd:element ref="ns2:Title1" minOccurs="0"/>
                <xsd:element ref="ns3:CategoryDescription" minOccurs="0"/>
                <xsd:element ref="ns2:Safety_x0020_function" minOccurs="0"/>
                <xsd:element ref="ns4:Document_x0020_language" minOccurs="0"/>
                <xsd:element ref="ns5:_Version" minOccurs="0"/>
                <xsd:element ref="ns4:Filière_x0020_Tracks_x003f_" minOccurs="0"/>
                <xsd:element ref="ns2:Filière_x0020_TracksSupervisor02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86e39-ab1c-480d-b3ba-4103af2aaa63" elementFormDefault="qualified">
    <xsd:import namespace="http://schemas.microsoft.com/office/2006/documentManagement/types"/>
    <xsd:import namespace="http://schemas.microsoft.com/office/infopath/2007/PartnerControls"/>
    <xsd:element name="Title1" ma:index="1" nillable="true" ma:displayName="Title" ma:internalName="Title1">
      <xsd:simpleType>
        <xsd:restriction base="dms:Note">
          <xsd:maxLength value="255"/>
        </xsd:restriction>
      </xsd:simpleType>
    </xsd:element>
    <xsd:element name="Safety_x0020_function" ma:index="4" nillable="true" ma:displayName="Safety function" ma:format="Dropdown" ma:internalName="Safety_x0020_function">
      <xsd:simpleType>
        <xsd:restriction base="dms:Choice">
          <xsd:enumeration value="Aannemer/Entrepreneur"/>
          <xsd:enumeration value="BEST/COND"/>
          <xsd:enumeration value="BGWT/AETT"/>
          <xsd:enumeration value="OTW"/>
          <xsd:enumeration value="OWWA/GABA"/>
          <xsd:enumeration value="SCWA/FACT"/>
          <xsd:enumeration value="VBUW/ARET"/>
        </xsd:restriction>
      </xsd:simpleType>
    </xsd:element>
    <xsd:element name="Filière_x0020_TracksSupervisor02_x003f_" ma:index="14" nillable="true" ma:displayName="Filière TracksSupervisor02?" ma:default="0" ma:internalName="Fili_x00e8_re_x0020_TracksSupervisor02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3" nillable="true" ma:displayName="Description" ma:hidden="true" ma:internalName="CategoryDescrip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30133b-4ddb-49ec-ab27-5b2946f1a346" elementFormDefault="qualified">
    <xsd:import namespace="http://schemas.microsoft.com/office/2006/documentManagement/types"/>
    <xsd:import namespace="http://schemas.microsoft.com/office/infopath/2007/PartnerControls"/>
    <xsd:element name="Document_x0020_language" ma:index="5" nillable="true" ma:displayName="Language" ma:format="Dropdown" ma:internalName="Document_x0020_language" ma:readOnly="false">
      <xsd:simpleType>
        <xsd:restriction base="dms:Choice">
          <xsd:enumeration value="NL"/>
          <xsd:enumeration value="FR"/>
          <xsd:enumeration value="NL/FR"/>
        </xsd:restriction>
      </xsd:simpleType>
    </xsd:element>
    <xsd:element name="Filière_x0020_Tracks_x003f_" ma:index="13" nillable="true" ma:displayName="Filière Tracks?" ma:default="0" ma:internalName="Fili_x00e8_re_x0020_Tracks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6"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8111D0-A839-4A02-A971-10D600E4953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d80e9e3-add3-4dfe-a89d-13996849c1a9"/>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1DA3614-8BEB-4A35-9E14-7159C893EF4C}"/>
</file>

<file path=customXml/itemProps3.xml><?xml version="1.0" encoding="utf-8"?>
<ds:datastoreItem xmlns:ds="http://schemas.openxmlformats.org/officeDocument/2006/customXml" ds:itemID="{A9B9E7D3-1452-4033-9809-97E7C599E3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6366</Words>
  <Application>Microsoft Office PowerPoint</Application>
  <PresentationFormat>Grand écran</PresentationFormat>
  <Paragraphs>1191</Paragraphs>
  <Slides>68</Slides>
  <Notes>15</Notes>
  <HiddenSlides>2</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68</vt:i4>
      </vt:variant>
    </vt:vector>
  </HeadingPairs>
  <TitlesOfParts>
    <vt:vector size="77" baseType="lpstr">
      <vt:lpstr>Arial</vt:lpstr>
      <vt:lpstr>Calibri</vt:lpstr>
      <vt:lpstr>Calibri Light</vt:lpstr>
      <vt:lpstr>Courier New</vt:lpstr>
      <vt:lpstr>Wingdings</vt:lpstr>
      <vt:lpstr>nieuwe Infrabel template_v4</vt:lpstr>
      <vt:lpstr>Presentation Cover Slides</vt:lpstr>
      <vt:lpstr>Content Slides</vt:lpstr>
      <vt:lpstr>Closing Slide Light Blue</vt:lpstr>
      <vt:lpstr>  Direction Asset Management  Unité 66 (version entrepreneur)  Chef de travail - Responsable de la sécurité   Système de Protection avec ‘Annonceur’ Empiètement type I et II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Délai de dégagement: définition</vt:lpstr>
      <vt:lpstr>Délai de dégagement: calcul</vt:lpstr>
      <vt:lpstr>Présentation PowerPoint</vt:lpstr>
      <vt:lpstr>Présentation PowerPoint</vt:lpstr>
      <vt:lpstr> Délai de dégagement: calcul</vt:lpstr>
      <vt:lpstr> Délai de dégagement: minima à respecter</vt:lpstr>
      <vt:lpstr> Distance d’avertissement</vt:lpstr>
      <vt:lpstr> Relation entre le délai de dégagement et la distance d’avertissement</vt:lpstr>
      <vt:lpstr> Distance d’avertissement</vt:lpstr>
      <vt:lpstr> Vitesse maximale autorisée?</vt:lpstr>
      <vt:lpstr> Utilisation des tableaux pour le calcul de la distance d’avertissement</vt:lpstr>
      <vt:lpstr> Points de détection: définition</vt:lpstr>
      <vt:lpstr>Présentation PowerPoint</vt:lpstr>
      <vt:lpstr>Présentation PowerPoint</vt:lpstr>
      <vt:lpstr>Visibilité des points de détection: principe de base </vt:lpstr>
      <vt:lpstr>Emplacement de l’annonceur</vt:lpstr>
      <vt:lpstr>Contrôle de la visibilité des points de detection par l’annonceur </vt:lpstr>
      <vt:lpstr>Présentation PowerPoint</vt:lpstr>
      <vt:lpstr>Présentation PowerPoint</vt:lpstr>
      <vt:lpstr>Présentation PowerPoint</vt:lpstr>
      <vt:lpstr>Présentation PowerPoint</vt:lpstr>
      <vt:lpstr>Présentation PowerPoint</vt:lpstr>
      <vt:lpstr>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SNCB-Holding / NMBS-Holding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SNCB-Holding/NMBS-Holding</dc:creator>
  <cp:lastModifiedBy>Campet Simon</cp:lastModifiedBy>
  <cp:revision>2294</cp:revision>
  <cp:lastPrinted>2021-07-20T07:45:11Z</cp:lastPrinted>
  <dcterms:created xsi:type="dcterms:W3CDTF">2011-12-13T08:10:21Z</dcterms:created>
  <dcterms:modified xsi:type="dcterms:W3CDTF">2022-01-20T13:57:41Z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0x01010044B80FA2B241CF4BB5B8F282D59514D700774AD85D2B894F4E9494D4B6650E2CD2</vt:lpwstr>
  </property>
</Properties>
</file>