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 id="2147483663" r:id="rId5"/>
    <p:sldMasterId id="2147483668" r:id="rId6"/>
    <p:sldMasterId id="2147483678" r:id="rId7"/>
    <p:sldMasterId id="2147483681" r:id="rId8"/>
    <p:sldMasterId id="2147483686" r:id="rId9"/>
    <p:sldMasterId id="2147483688" r:id="rId10"/>
  </p:sldMasterIdLst>
  <p:notesMasterIdLst>
    <p:notesMasterId r:id="rId63"/>
  </p:notesMasterIdLst>
  <p:handoutMasterIdLst>
    <p:handoutMasterId r:id="rId64"/>
  </p:handoutMasterIdLst>
  <p:sldIdLst>
    <p:sldId id="353" r:id="rId11"/>
    <p:sldId id="270" r:id="rId12"/>
    <p:sldId id="271" r:id="rId13"/>
    <p:sldId id="355" r:id="rId14"/>
    <p:sldId id="296" r:id="rId15"/>
    <p:sldId id="712" r:id="rId16"/>
    <p:sldId id="354" r:id="rId17"/>
    <p:sldId id="614" r:id="rId18"/>
    <p:sldId id="668" r:id="rId19"/>
    <p:sldId id="673" r:id="rId20"/>
    <p:sldId id="674" r:id="rId21"/>
    <p:sldId id="671" r:id="rId22"/>
    <p:sldId id="676" r:id="rId23"/>
    <p:sldId id="677" r:id="rId24"/>
    <p:sldId id="678" r:id="rId25"/>
    <p:sldId id="679" r:id="rId26"/>
    <p:sldId id="680" r:id="rId27"/>
    <p:sldId id="681" r:id="rId28"/>
    <p:sldId id="682" r:id="rId29"/>
    <p:sldId id="698" r:id="rId30"/>
    <p:sldId id="699" r:id="rId31"/>
    <p:sldId id="700" r:id="rId32"/>
    <p:sldId id="701" r:id="rId33"/>
    <p:sldId id="702" r:id="rId34"/>
    <p:sldId id="703" r:id="rId35"/>
    <p:sldId id="704" r:id="rId36"/>
    <p:sldId id="705" r:id="rId37"/>
    <p:sldId id="619" r:id="rId38"/>
    <p:sldId id="573" r:id="rId39"/>
    <p:sldId id="620" r:id="rId40"/>
    <p:sldId id="621" r:id="rId41"/>
    <p:sldId id="586" r:id="rId42"/>
    <p:sldId id="692" r:id="rId43"/>
    <p:sldId id="693" r:id="rId44"/>
    <p:sldId id="666" r:id="rId45"/>
    <p:sldId id="694" r:id="rId46"/>
    <p:sldId id="695" r:id="rId47"/>
    <p:sldId id="696" r:id="rId48"/>
    <p:sldId id="588" r:id="rId49"/>
    <p:sldId id="697" r:id="rId50"/>
    <p:sldId id="591" r:id="rId51"/>
    <p:sldId id="711" r:id="rId52"/>
    <p:sldId id="706" r:id="rId53"/>
    <p:sldId id="707" r:id="rId54"/>
    <p:sldId id="708" r:id="rId55"/>
    <p:sldId id="683" r:id="rId56"/>
    <p:sldId id="684" r:id="rId57"/>
    <p:sldId id="685" r:id="rId58"/>
    <p:sldId id="686" r:id="rId59"/>
    <p:sldId id="687" r:id="rId60"/>
    <p:sldId id="688" r:id="rId61"/>
    <p:sldId id="709" r:id="rId62"/>
  </p:sldIdLst>
  <p:sldSz cx="12192000" cy="6858000"/>
  <p:notesSz cx="6797675" cy="9872663"/>
  <p:defaultTextStyle>
    <a:defPPr>
      <a:defRPr lang="en-GB"/>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AES" cryptAlgorithmClass="hash" cryptAlgorithmType="typeAny" cryptAlgorithmSid="14" spinCount="100000" saltData="p8SeIWpRBiqIe6V1n4eB9w==" hashData="lDlAu8bi4ZQ/QXD8rJiOmQY2QJfuxFU55dRSJISCq6WuVAbPF9FajBeoKIQ0ir/UdPeC12Wfzq2qVxJwEmQJXg=="/>
  <p:extLst>
    <p:ext uri="{EFAFB233-063F-42B5-8137-9DF3F51BA10A}">
      <p15:sldGuideLst xmlns:p15="http://schemas.microsoft.com/office/powerpoint/2012/main">
        <p15:guide id="1" orient="horz" pos="2160" userDrawn="1">
          <p15:clr>
            <a:srgbClr val="A4A3A4"/>
          </p15:clr>
        </p15:guide>
        <p15:guide id="2" orient="horz" pos="1207" userDrawn="1">
          <p15:clr>
            <a:srgbClr val="A4A3A4"/>
          </p15:clr>
        </p15:guide>
        <p15:guide id="3" orient="horz" pos="3838" userDrawn="1">
          <p15:clr>
            <a:srgbClr val="A4A3A4"/>
          </p15:clr>
        </p15:guide>
        <p15:guide id="4" orient="horz" pos="618" userDrawn="1">
          <p15:clr>
            <a:srgbClr val="A4A3A4"/>
          </p15:clr>
        </p15:guide>
        <p15:guide id="5" pos="3840" userDrawn="1">
          <p15:clr>
            <a:srgbClr val="A4A3A4"/>
          </p15:clr>
        </p15:guide>
        <p15:guide id="6" pos="453" userDrawn="1">
          <p15:clr>
            <a:srgbClr val="A4A3A4"/>
          </p15:clr>
        </p15:guide>
        <p15:guide id="7" pos="7227"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pet Simon" initials="CS" lastIdx="34" clrIdx="0">
    <p:extLst>
      <p:ext uri="{19B8F6BF-5375-455C-9EA6-DF929625EA0E}">
        <p15:presenceInfo xmlns:p15="http://schemas.microsoft.com/office/powerpoint/2012/main" userId="S-1-5-21-3675852479-2980802970-892884109-6863665" providerId="AD"/>
      </p:ext>
    </p:extLst>
  </p:cmAuthor>
  <p:cmAuthor id="2" name="Ilse Festjens" initials="IF" lastIdx="16" clrIdx="1">
    <p:extLst>
      <p:ext uri="{19B8F6BF-5375-455C-9EA6-DF929625EA0E}">
        <p15:presenceInfo xmlns:p15="http://schemas.microsoft.com/office/powerpoint/2012/main" userId="S-1-5-21-3675852479-2980802970-892884109-284260" providerId="AD"/>
      </p:ext>
    </p:extLst>
  </p:cmAuthor>
  <p:cmAuthor id="3" name="Laurent Alexis" initials="LA" lastIdx="4" clrIdx="2">
    <p:extLst>
      <p:ext uri="{19B8F6BF-5375-455C-9EA6-DF929625EA0E}">
        <p15:presenceInfo xmlns:p15="http://schemas.microsoft.com/office/powerpoint/2012/main" userId="S-1-5-21-3675852479-2980802970-892884109-7083387" providerId="AD"/>
      </p:ext>
    </p:extLst>
  </p:cmAuthor>
  <p:cmAuthor id="4" name="Campet Simon" initials="CS [2]" lastIdx="2" clrIdx="3">
    <p:extLst>
      <p:ext uri="{19B8F6BF-5375-455C-9EA6-DF929625EA0E}">
        <p15:presenceInfo xmlns:p15="http://schemas.microsoft.com/office/powerpoint/2012/main" userId="S::simon.campet@infrabel.be::5f4507e4-a304-492b-a660-ef8bdaf71d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DA4"/>
    <a:srgbClr val="FF9900"/>
    <a:srgbClr val="FF3399"/>
    <a:srgbClr val="FFE07D"/>
    <a:srgbClr val="FFFF99"/>
    <a:srgbClr val="FFCCCC"/>
    <a:srgbClr val="BAE18F"/>
    <a:srgbClr val="4472C4"/>
    <a:srgbClr val="CC6600"/>
    <a:srgbClr val="166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4E3335-7576-4AB9-A465-EFDAA2FC05D1}" v="4" dt="2021-04-02T12:10:00.6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9" autoAdjust="0"/>
    <p:restoredTop sz="95373" autoAdjust="0"/>
  </p:normalViewPr>
  <p:slideViewPr>
    <p:cSldViewPr snapToGrid="0">
      <p:cViewPr varScale="1">
        <p:scale>
          <a:sx n="63" d="100"/>
          <a:sy n="63" d="100"/>
        </p:scale>
        <p:origin x="728" y="64"/>
      </p:cViewPr>
      <p:guideLst>
        <p:guide orient="horz" pos="2160"/>
        <p:guide orient="horz" pos="1207"/>
        <p:guide orient="horz" pos="3838"/>
        <p:guide orient="horz" pos="618"/>
        <p:guide pos="3840"/>
        <p:guide pos="453"/>
        <p:guide pos="7227"/>
      </p:guideLst>
    </p:cSldViewPr>
  </p:slideViewPr>
  <p:notesTextViewPr>
    <p:cViewPr>
      <p:scale>
        <a:sx n="1" d="1"/>
        <a:sy n="1" d="1"/>
      </p:scale>
      <p:origin x="0" y="0"/>
    </p:cViewPr>
  </p:notesTextViewPr>
  <p:notesViewPr>
    <p:cSldViewPr snapToGrid="0">
      <p:cViewPr>
        <p:scale>
          <a:sx n="1" d="2"/>
          <a:sy n="1" d="2"/>
        </p:scale>
        <p:origin x="0" y="0"/>
      </p:cViewPr>
      <p:guideLst>
        <p:guide orient="horz" pos="3110"/>
        <p:guide pos="214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69430774278213"/>
          <c:y val="6.4020477285141306E-2"/>
          <c:w val="0.34805142904212483"/>
          <c:h val="0.79864982223883096"/>
        </c:manualLayout>
      </c:layout>
      <c:doughnutChart>
        <c:varyColors val="1"/>
        <c:ser>
          <c:idx val="0"/>
          <c:order val="0"/>
          <c:tx>
            <c:strRef>
              <c:f>Blad1!$B$1</c:f>
              <c:strCache>
                <c:ptCount val="1"/>
                <c:pt idx="0">
                  <c:v>Content</c:v>
                </c:pt>
              </c:strCache>
            </c:strRef>
          </c:tx>
          <c:dPt>
            <c:idx val="0"/>
            <c:bubble3D val="0"/>
            <c:spPr>
              <a:solidFill>
                <a:schemeClr val="bg2"/>
              </a:solidFill>
              <a:ln w="19050">
                <a:solidFill>
                  <a:schemeClr val="lt1"/>
                </a:solidFill>
              </a:ln>
              <a:effectLst/>
            </c:spPr>
            <c:extLst>
              <c:ext xmlns:c16="http://schemas.microsoft.com/office/drawing/2014/chart" uri="{C3380CC4-5D6E-409C-BE32-E72D297353CC}">
                <c16:uniqueId val="{00000001-379D-4A31-B152-16E17B9B2E5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79D-4A31-B152-16E17B9B2E5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79D-4A31-B152-16E17B9B2E5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79D-4A31-B152-16E17B9B2E5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4"/>
                <c:pt idx="0">
                  <c:v>Info 1</c:v>
                </c:pt>
                <c:pt idx="1">
                  <c:v>Info 2</c:v>
                </c:pt>
                <c:pt idx="2">
                  <c:v>Info 3</c:v>
                </c:pt>
                <c:pt idx="3">
                  <c:v>Info 4</c:v>
                </c:pt>
              </c:strCache>
            </c:strRef>
          </c:cat>
          <c:val>
            <c:numRef>
              <c:f>Blad1!$B$2:$B$5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79D-4A31-B152-16E17B9B2E51}"/>
            </c:ext>
          </c:extLst>
        </c:ser>
        <c:dLbls>
          <c:showLegendKey val="0"/>
          <c:showVal val="0"/>
          <c:showCatName val="0"/>
          <c:showSerName val="0"/>
          <c:showPercent val="1"/>
          <c:showBubbleSize val="0"/>
          <c:showLeaderLines val="1"/>
        </c:dLbls>
        <c:firstSliceAng val="0"/>
        <c:holeSize val="75"/>
      </c:doughnutChart>
      <c:spPr>
        <a:noFill/>
        <a:ln w="25400">
          <a:noFill/>
        </a:ln>
        <a:effectLst/>
      </c:spPr>
    </c:plotArea>
    <c:legend>
      <c:legendPos val="b"/>
      <c:layout>
        <c:manualLayout>
          <c:xMode val="edge"/>
          <c:yMode val="edge"/>
          <c:x val="0.17686950459317588"/>
          <c:y val="0.94075897558207255"/>
          <c:w val="0.64382386212338205"/>
          <c:h val="5.924110698251526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accent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Info 1</c:v>
                </c:pt>
              </c:strCache>
            </c:strRef>
          </c:tx>
          <c:spPr>
            <a:solidFill>
              <a:schemeClr val="bg2"/>
            </a:solidFill>
            <a:ln>
              <a:noFill/>
            </a:ln>
            <a:effectLst/>
          </c:spPr>
          <c:invertIfNegative val="0"/>
          <c:cat>
            <c:strRef>
              <c:f>Blad1!$A$2:$A$5</c:f>
              <c:strCache>
                <c:ptCount val="4"/>
                <c:pt idx="0">
                  <c:v>Category 1</c:v>
                </c:pt>
                <c:pt idx="1">
                  <c:v>Category 2</c:v>
                </c:pt>
                <c:pt idx="2">
                  <c:v>Category 3</c:v>
                </c:pt>
                <c:pt idx="3">
                  <c:v>Category 4</c:v>
                </c:pt>
              </c:strCache>
            </c:strRef>
          </c:cat>
          <c:val>
            <c:numRef>
              <c:f>Blad1!$B$2:$B$5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263-4A30-B373-70E72F91DFD9}"/>
            </c:ext>
          </c:extLst>
        </c:ser>
        <c:ser>
          <c:idx val="1"/>
          <c:order val="1"/>
          <c:tx>
            <c:strRef>
              <c:f>Blad1!$C$1</c:f>
              <c:strCache>
                <c:ptCount val="1"/>
                <c:pt idx="0">
                  <c:v>Info 2</c:v>
                </c:pt>
              </c:strCache>
            </c:strRef>
          </c:tx>
          <c:spPr>
            <a:solidFill>
              <a:schemeClr val="accent2"/>
            </a:solidFill>
            <a:ln>
              <a:noFill/>
            </a:ln>
            <a:effectLst/>
          </c:spPr>
          <c:invertIfNegative val="0"/>
          <c:cat>
            <c:strRef>
              <c:f>Blad1!$A$2:$A$5</c:f>
              <c:strCache>
                <c:ptCount val="4"/>
                <c:pt idx="0">
                  <c:v>Category 1</c:v>
                </c:pt>
                <c:pt idx="1">
                  <c:v>Category 2</c:v>
                </c:pt>
                <c:pt idx="2">
                  <c:v>Category 3</c:v>
                </c:pt>
                <c:pt idx="3">
                  <c:v>Category 4</c:v>
                </c:pt>
              </c:strCache>
            </c:strRef>
          </c:cat>
          <c:val>
            <c:numRef>
              <c:f>Blad1!$C$2:$C$5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263-4A30-B373-70E72F91DFD9}"/>
            </c:ext>
          </c:extLst>
        </c:ser>
        <c:ser>
          <c:idx val="2"/>
          <c:order val="2"/>
          <c:tx>
            <c:strRef>
              <c:f>Blad1!$D$1</c:f>
              <c:strCache>
                <c:ptCount val="1"/>
                <c:pt idx="0">
                  <c:v>Info 3</c:v>
                </c:pt>
              </c:strCache>
            </c:strRef>
          </c:tx>
          <c:spPr>
            <a:solidFill>
              <a:schemeClr val="accent3"/>
            </a:solidFill>
            <a:ln>
              <a:noFill/>
            </a:ln>
            <a:effectLst/>
          </c:spPr>
          <c:invertIfNegative val="0"/>
          <c:cat>
            <c:strRef>
              <c:f>Blad1!$A$2:$A$5</c:f>
              <c:strCache>
                <c:ptCount val="4"/>
                <c:pt idx="0">
                  <c:v>Category 1</c:v>
                </c:pt>
                <c:pt idx="1">
                  <c:v>Category 2</c:v>
                </c:pt>
                <c:pt idx="2">
                  <c:v>Category 3</c:v>
                </c:pt>
                <c:pt idx="3">
                  <c:v>Category 4</c:v>
                </c:pt>
              </c:strCache>
            </c:strRef>
          </c:cat>
          <c:val>
            <c:numRef>
              <c:f>Blad1!$D$2:$D$5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263-4A30-B373-70E72F91DFD9}"/>
            </c:ext>
          </c:extLst>
        </c:ser>
        <c:dLbls>
          <c:showLegendKey val="0"/>
          <c:showVal val="0"/>
          <c:showCatName val="0"/>
          <c:showSerName val="0"/>
          <c:showPercent val="0"/>
          <c:showBubbleSize val="0"/>
        </c:dLbls>
        <c:gapWidth val="219"/>
        <c:overlap val="-27"/>
        <c:axId val="445526527"/>
        <c:axId val="446502015"/>
      </c:barChart>
      <c:catAx>
        <c:axId val="445526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6502015"/>
        <c:crosses val="autoZero"/>
        <c:auto val="1"/>
        <c:lblAlgn val="ctr"/>
        <c:lblOffset val="100"/>
        <c:noMultiLvlLbl val="0"/>
      </c:catAx>
      <c:valAx>
        <c:axId val="4465020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5526527"/>
        <c:crosses val="autoZero"/>
        <c:crossBetween val="between"/>
      </c:valAx>
      <c:spPr>
        <a:noFill/>
        <a:ln>
          <a:noFill/>
        </a:ln>
        <a:effectLst/>
      </c:spPr>
    </c:plotArea>
    <c:legend>
      <c:legendPos val="b"/>
      <c:layout>
        <c:manualLayout>
          <c:xMode val="edge"/>
          <c:yMode val="edge"/>
          <c:x val="0.35656188484251966"/>
          <c:y val="0.94359979722392262"/>
          <c:w val="0.28375110728346459"/>
          <c:h val="5.377182796442169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77" name="Rectangle 17"/>
          <p:cNvSpPr>
            <a:spLocks noChangeArrowheads="1"/>
          </p:cNvSpPr>
          <p:nvPr/>
        </p:nvSpPr>
        <p:spPr bwMode="auto">
          <a:xfrm>
            <a:off x="604783" y="9271050"/>
            <a:ext cx="1530312" cy="272527"/>
          </a:xfrm>
          <a:prstGeom prst="rect">
            <a:avLst/>
          </a:prstGeom>
          <a:noFill/>
          <a:ln w="9525">
            <a:noFill/>
            <a:miter lim="800000"/>
            <a:headEnd/>
            <a:tailEnd/>
          </a:ln>
          <a:effectLst/>
        </p:spPr>
        <p:txBody>
          <a:bodyPr lIns="0" tIns="0" rIns="0" bIns="0" anchor="ctr"/>
          <a:lstStyle/>
          <a:p>
            <a:pPr algn="l"/>
            <a:endParaRPr lang="en-GB" sz="1000" b="1"/>
          </a:p>
        </p:txBody>
      </p:sp>
      <p:sp>
        <p:nvSpPr>
          <p:cNvPr id="15378" name="Rectangle 18"/>
          <p:cNvSpPr>
            <a:spLocks noChangeArrowheads="1"/>
          </p:cNvSpPr>
          <p:nvPr/>
        </p:nvSpPr>
        <p:spPr bwMode="auto">
          <a:xfrm>
            <a:off x="2500795" y="9271050"/>
            <a:ext cx="1785739" cy="272527"/>
          </a:xfrm>
          <a:prstGeom prst="rect">
            <a:avLst/>
          </a:prstGeom>
          <a:noFill/>
          <a:ln w="9525">
            <a:noFill/>
            <a:miter lim="800000"/>
            <a:headEnd/>
            <a:tailEnd/>
          </a:ln>
          <a:effectLst/>
        </p:spPr>
        <p:txBody>
          <a:bodyPr lIns="0" tIns="0" rIns="0" bIns="0" anchor="ctr"/>
          <a:lstStyle/>
          <a:p>
            <a:endParaRPr lang="en-GB" sz="1000" b="1"/>
          </a:p>
        </p:txBody>
      </p:sp>
      <p:sp>
        <p:nvSpPr>
          <p:cNvPr id="15379" name="Rectangle 19"/>
          <p:cNvSpPr>
            <a:spLocks noChangeArrowheads="1"/>
          </p:cNvSpPr>
          <p:nvPr/>
        </p:nvSpPr>
        <p:spPr bwMode="auto">
          <a:xfrm>
            <a:off x="5871981" y="9271050"/>
            <a:ext cx="313939" cy="272527"/>
          </a:xfrm>
          <a:prstGeom prst="rect">
            <a:avLst/>
          </a:prstGeom>
          <a:noFill/>
          <a:ln w="9525">
            <a:noFill/>
            <a:miter lim="800000"/>
            <a:headEnd/>
            <a:tailEnd/>
          </a:ln>
          <a:effectLst/>
        </p:spPr>
        <p:txBody>
          <a:bodyPr lIns="0" tIns="0" rIns="0" bIns="0" anchor="ctr"/>
          <a:lstStyle/>
          <a:p>
            <a:pPr algn="r"/>
            <a:fld id="{C2896571-696E-43A2-AE9D-B0F7B3FC1A9A}" type="slidenum">
              <a:rPr lang="en-GB" sz="1000" b="1"/>
              <a:pPr algn="r"/>
              <a:t>‹#›</a:t>
            </a:fld>
            <a:endParaRPr lang="en-GB" sz="1000" b="1"/>
          </a:p>
        </p:txBody>
      </p:sp>
    </p:spTree>
    <p:extLst>
      <p:ext uri="{BB962C8B-B14F-4D97-AF65-F5344CB8AC3E}">
        <p14:creationId xmlns:p14="http://schemas.microsoft.com/office/powerpoint/2010/main" val="171157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4"/>
          <p:cNvSpPr>
            <a:spLocks noGrp="1" noRot="1" noChangeAspect="1" noChangeArrowheads="1" noTextEdit="1"/>
          </p:cNvSpPr>
          <p:nvPr>
            <p:ph type="sldImg" idx="2"/>
          </p:nvPr>
        </p:nvSpPr>
        <p:spPr bwMode="auto">
          <a:xfrm>
            <a:off x="106363" y="739775"/>
            <a:ext cx="6584950" cy="3703638"/>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79768" y="4689515"/>
            <a:ext cx="5438140" cy="44426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131" name="Rectangle 11"/>
          <p:cNvSpPr>
            <a:spLocks noChangeArrowheads="1"/>
          </p:cNvSpPr>
          <p:nvPr/>
        </p:nvSpPr>
        <p:spPr bwMode="auto">
          <a:xfrm>
            <a:off x="766694" y="9271050"/>
            <a:ext cx="1442852" cy="272527"/>
          </a:xfrm>
          <a:prstGeom prst="rect">
            <a:avLst/>
          </a:prstGeom>
          <a:noFill/>
          <a:ln w="9525">
            <a:noFill/>
            <a:miter lim="800000"/>
            <a:headEnd/>
            <a:tailEnd/>
          </a:ln>
          <a:effectLst/>
        </p:spPr>
        <p:txBody>
          <a:bodyPr lIns="0" tIns="0" rIns="0" bIns="0" anchor="ctr"/>
          <a:lstStyle/>
          <a:p>
            <a:pPr algn="l"/>
            <a:endParaRPr lang="en-GB" sz="1000" b="1">
              <a:solidFill>
                <a:schemeClr val="tx1"/>
              </a:solidFill>
            </a:endParaRPr>
          </a:p>
        </p:txBody>
      </p:sp>
      <p:sp>
        <p:nvSpPr>
          <p:cNvPr id="5132" name="Rectangle 12"/>
          <p:cNvSpPr>
            <a:spLocks noChangeArrowheads="1"/>
          </p:cNvSpPr>
          <p:nvPr/>
        </p:nvSpPr>
        <p:spPr bwMode="auto">
          <a:xfrm>
            <a:off x="2554344" y="9271050"/>
            <a:ext cx="1683682" cy="272527"/>
          </a:xfrm>
          <a:prstGeom prst="rect">
            <a:avLst/>
          </a:prstGeom>
          <a:noFill/>
          <a:ln w="9525">
            <a:noFill/>
            <a:miter lim="800000"/>
            <a:headEnd/>
            <a:tailEnd/>
          </a:ln>
          <a:effectLst/>
        </p:spPr>
        <p:txBody>
          <a:bodyPr lIns="0" tIns="0" rIns="0" bIns="0" anchor="ctr"/>
          <a:lstStyle/>
          <a:p>
            <a:endParaRPr lang="en-GB" sz="1000" b="1">
              <a:solidFill>
                <a:schemeClr val="tx1"/>
              </a:solidFill>
            </a:endParaRPr>
          </a:p>
        </p:txBody>
      </p:sp>
      <p:sp>
        <p:nvSpPr>
          <p:cNvPr id="5133" name="Rectangle 13"/>
          <p:cNvSpPr>
            <a:spLocks noChangeArrowheads="1"/>
          </p:cNvSpPr>
          <p:nvPr/>
        </p:nvSpPr>
        <p:spPr bwMode="auto">
          <a:xfrm>
            <a:off x="5732865" y="9271050"/>
            <a:ext cx="295997" cy="272527"/>
          </a:xfrm>
          <a:prstGeom prst="rect">
            <a:avLst/>
          </a:prstGeom>
          <a:noFill/>
          <a:ln w="9525">
            <a:noFill/>
            <a:miter lim="800000"/>
            <a:headEnd/>
            <a:tailEnd/>
          </a:ln>
          <a:effectLst/>
        </p:spPr>
        <p:txBody>
          <a:bodyPr lIns="0" tIns="0" rIns="0" bIns="0" anchor="ctr"/>
          <a:lstStyle/>
          <a:p>
            <a:pPr algn="r"/>
            <a:fld id="{91836FE3-F7CB-465E-A534-0EC2805B9F16}" type="slidenum">
              <a:rPr lang="en-GB" sz="1000" b="1">
                <a:solidFill>
                  <a:schemeClr val="tx1"/>
                </a:solidFill>
              </a:rPr>
              <a:pPr algn="r"/>
              <a:t>‹#›</a:t>
            </a:fld>
            <a:endParaRPr lang="en-GB" sz="1000" b="1">
              <a:solidFill>
                <a:schemeClr val="tx1"/>
              </a:solidFill>
            </a:endParaRPr>
          </a:p>
        </p:txBody>
      </p:sp>
    </p:spTree>
    <p:extLst>
      <p:ext uri="{BB962C8B-B14F-4D97-AF65-F5344CB8AC3E}">
        <p14:creationId xmlns:p14="http://schemas.microsoft.com/office/powerpoint/2010/main" val="6614869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a:solidFill>
          <a:schemeClr val="tx1"/>
        </a:solidFill>
        <a:latin typeface="Arial" charset="0"/>
        <a:ea typeface="+mn-ea"/>
        <a:cs typeface="Arial" charset="0"/>
      </a:defRPr>
    </a:lvl1pPr>
    <a:lvl2pPr marL="457200" algn="l" rtl="0" fontAlgn="base">
      <a:spcBef>
        <a:spcPct val="30000"/>
      </a:spcBef>
      <a:spcAft>
        <a:spcPct val="0"/>
      </a:spcAft>
      <a:defRPr sz="1000" kern="1200">
        <a:solidFill>
          <a:schemeClr val="tx1"/>
        </a:solidFill>
        <a:latin typeface="Arial" charset="0"/>
        <a:ea typeface="+mn-ea"/>
        <a:cs typeface="Arial" charset="0"/>
      </a:defRPr>
    </a:lvl2pPr>
    <a:lvl3pPr marL="914400" algn="l" rtl="0" fontAlgn="base">
      <a:spcBef>
        <a:spcPct val="30000"/>
      </a:spcBef>
      <a:spcAft>
        <a:spcPct val="0"/>
      </a:spcAft>
      <a:defRPr sz="1000" kern="1200">
        <a:solidFill>
          <a:schemeClr val="tx1"/>
        </a:solidFill>
        <a:latin typeface="Arial" charset="0"/>
        <a:ea typeface="+mn-ea"/>
        <a:cs typeface="Arial" charset="0"/>
      </a:defRPr>
    </a:lvl3pPr>
    <a:lvl4pPr marL="1371600" algn="l" rtl="0" fontAlgn="base">
      <a:spcBef>
        <a:spcPct val="30000"/>
      </a:spcBef>
      <a:spcAft>
        <a:spcPct val="0"/>
      </a:spcAft>
      <a:defRPr sz="1000" kern="1200">
        <a:solidFill>
          <a:schemeClr val="tx1"/>
        </a:solidFill>
        <a:latin typeface="Arial" charset="0"/>
        <a:ea typeface="+mn-ea"/>
        <a:cs typeface="Arial" charset="0"/>
      </a:defRPr>
    </a:lvl4pPr>
    <a:lvl5pPr marL="1828800" algn="l" rtl="0" fontAlgn="base">
      <a:spcBef>
        <a:spcPct val="3000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teams.infrabel.be/sites/methods/O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2400597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470689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506184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Rode </a:t>
            </a:r>
            <a:r>
              <a:rPr lang="fr-FR" err="1"/>
              <a:t>kledij</a:t>
            </a:r>
            <a:r>
              <a:rPr lang="fr-FR"/>
              <a:t> </a:t>
            </a:r>
            <a:r>
              <a:rPr lang="fr-FR" err="1"/>
              <a:t>is</a:t>
            </a:r>
            <a:r>
              <a:rPr lang="fr-FR"/>
              <a:t> </a:t>
            </a:r>
            <a:r>
              <a:rPr lang="fr-FR" err="1"/>
              <a:t>verboden</a:t>
            </a:r>
            <a:endParaRPr lang="fr-FR"/>
          </a:p>
          <a:p>
            <a:r>
              <a:rPr lang="fr-FR" err="1"/>
              <a:t>Een</a:t>
            </a:r>
            <a:r>
              <a:rPr lang="fr-FR"/>
              <a:t> </a:t>
            </a:r>
            <a:r>
              <a:rPr lang="fr-FR" err="1"/>
              <a:t>treinbestuurder</a:t>
            </a:r>
            <a:r>
              <a:rPr lang="fr-FR"/>
              <a:t> </a:t>
            </a:r>
            <a:r>
              <a:rPr lang="fr-FR" err="1"/>
              <a:t>zal</a:t>
            </a:r>
            <a:r>
              <a:rPr lang="fr-FR"/>
              <a:t> « </a:t>
            </a:r>
            <a:r>
              <a:rPr lang="fr-FR" err="1"/>
              <a:t>rood</a:t>
            </a:r>
            <a:r>
              <a:rPr lang="fr-FR"/>
              <a:t> » </a:t>
            </a:r>
            <a:r>
              <a:rPr lang="fr-FR" err="1"/>
              <a:t>steeds</a:t>
            </a:r>
            <a:r>
              <a:rPr lang="fr-FR"/>
              <a:t> </a:t>
            </a:r>
            <a:r>
              <a:rPr lang="fr-FR" err="1"/>
              <a:t>interpreteren</a:t>
            </a:r>
            <a:r>
              <a:rPr lang="fr-FR"/>
              <a:t> </a:t>
            </a:r>
            <a:r>
              <a:rPr lang="fr-FR" err="1"/>
              <a:t>als</a:t>
            </a:r>
            <a:r>
              <a:rPr lang="fr-FR"/>
              <a:t> </a:t>
            </a:r>
            <a:r>
              <a:rPr lang="fr-FR" err="1"/>
              <a:t>een</a:t>
            </a:r>
            <a:r>
              <a:rPr lang="fr-FR"/>
              <a:t> </a:t>
            </a:r>
            <a:r>
              <a:rPr lang="fr-FR" err="1"/>
              <a:t>rood</a:t>
            </a:r>
            <a:r>
              <a:rPr lang="fr-FR"/>
              <a:t> </a:t>
            </a:r>
            <a:r>
              <a:rPr lang="fr-FR" err="1"/>
              <a:t>mobiel</a:t>
            </a:r>
            <a:r>
              <a:rPr lang="fr-FR"/>
              <a:t> sein. Dit </a:t>
            </a:r>
            <a:r>
              <a:rPr lang="fr-FR" err="1"/>
              <a:t>zal</a:t>
            </a:r>
            <a:r>
              <a:rPr lang="fr-FR"/>
              <a:t> </a:t>
            </a:r>
            <a:r>
              <a:rPr lang="fr-FR" err="1"/>
              <a:t>leiden</a:t>
            </a:r>
            <a:r>
              <a:rPr lang="fr-FR"/>
              <a:t> </a:t>
            </a:r>
            <a:r>
              <a:rPr lang="fr-FR" err="1"/>
              <a:t>tot</a:t>
            </a:r>
            <a:r>
              <a:rPr lang="fr-FR"/>
              <a:t> </a:t>
            </a:r>
            <a:r>
              <a:rPr lang="fr-FR" err="1"/>
              <a:t>een</a:t>
            </a:r>
            <a:r>
              <a:rPr lang="fr-FR"/>
              <a:t> </a:t>
            </a:r>
            <a:r>
              <a:rPr lang="fr-FR" err="1"/>
              <a:t>noodremming</a:t>
            </a:r>
            <a:r>
              <a:rPr lang="fr-FR"/>
              <a:t>.</a:t>
            </a:r>
          </a:p>
        </p:txBody>
      </p:sp>
    </p:spTree>
    <p:extLst>
      <p:ext uri="{BB962C8B-B14F-4D97-AF65-F5344CB8AC3E}">
        <p14:creationId xmlns:p14="http://schemas.microsoft.com/office/powerpoint/2010/main" val="493255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774703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Tree>
    <p:extLst>
      <p:ext uri="{BB962C8B-B14F-4D97-AF65-F5344CB8AC3E}">
        <p14:creationId xmlns:p14="http://schemas.microsoft.com/office/powerpoint/2010/main" val="1900368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910569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470401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000" kern="1200" dirty="0">
                <a:solidFill>
                  <a:schemeClr val="tx1"/>
                </a:solidFill>
                <a:effectLst/>
                <a:latin typeface="Arial" charset="0"/>
                <a:ea typeface="+mn-ea"/>
                <a:cs typeface="Arial" charset="0"/>
              </a:rPr>
              <a:t>La </a:t>
            </a:r>
            <a:r>
              <a:rPr lang="fr-FR" sz="1000" b="1" kern="1200" dirty="0">
                <a:solidFill>
                  <a:schemeClr val="tx1"/>
                </a:solidFill>
                <a:effectLst/>
                <a:latin typeface="Arial" charset="0"/>
                <a:ea typeface="+mn-ea"/>
                <a:cs typeface="Arial" charset="0"/>
              </a:rPr>
              <a:t>zone orange</a:t>
            </a:r>
            <a:r>
              <a:rPr lang="fr-FR" sz="1000" kern="1200" dirty="0">
                <a:solidFill>
                  <a:schemeClr val="tx1"/>
                </a:solidFill>
                <a:effectLst/>
                <a:latin typeface="Arial" charset="0"/>
                <a:ea typeface="+mn-ea"/>
                <a:cs typeface="Arial" charset="0"/>
              </a:rPr>
              <a:t> a une largeur minimale de 1 mètre, et commence à la limite de la </a:t>
            </a:r>
            <a:r>
              <a:rPr lang="fr-FR" sz="1000" b="1" kern="1200" dirty="0">
                <a:solidFill>
                  <a:schemeClr val="tx1"/>
                </a:solidFill>
                <a:effectLst/>
                <a:latin typeface="Arial" charset="0"/>
                <a:ea typeface="+mn-ea"/>
                <a:cs typeface="Arial" charset="0"/>
              </a:rPr>
              <a:t>zone de dangereuse.</a:t>
            </a:r>
            <a:endParaRPr lang="fr-BE" sz="1000" kern="1200" dirty="0">
              <a:solidFill>
                <a:schemeClr val="tx1"/>
              </a:solidFill>
              <a:effectLst/>
              <a:latin typeface="Arial" charset="0"/>
              <a:ea typeface="+mn-ea"/>
              <a:cs typeface="Arial" charset="0"/>
            </a:endParaRPr>
          </a:p>
          <a:p>
            <a:r>
              <a:rPr lang="fr-FR" sz="1000" kern="1200" dirty="0">
                <a:solidFill>
                  <a:schemeClr val="tx1"/>
                </a:solidFill>
                <a:effectLst/>
                <a:latin typeface="Arial" charset="0"/>
                <a:ea typeface="+mn-ea"/>
                <a:cs typeface="Arial" charset="0"/>
              </a:rPr>
              <a:t> </a:t>
            </a:r>
            <a:endParaRPr lang="fr-BE" sz="1000" kern="1200" dirty="0">
              <a:solidFill>
                <a:schemeClr val="tx1"/>
              </a:solidFill>
              <a:effectLst/>
              <a:latin typeface="Arial" charset="0"/>
              <a:ea typeface="+mn-ea"/>
              <a:cs typeface="Arial" charset="0"/>
            </a:endParaRPr>
          </a:p>
          <a:p>
            <a:r>
              <a:rPr lang="fr-FR" sz="1000" kern="1200" dirty="0">
                <a:solidFill>
                  <a:schemeClr val="tx1"/>
                </a:solidFill>
                <a:effectLst/>
                <a:latin typeface="Arial" charset="0"/>
                <a:ea typeface="+mn-ea"/>
                <a:cs typeface="Arial" charset="0"/>
              </a:rPr>
              <a:t>Dans cette zone, le risque d’empiètement dans la zone dangereuse d’une voie par les travailleurs, le matériel manipulé par les travailleurs, les engins, ou par les charges manipulées par les engins ne peut être exclu lors de l’exécution du travail et/ou des déplacements. </a:t>
            </a:r>
            <a:endParaRPr lang="fr-BE" sz="1000" kern="1200" dirty="0">
              <a:solidFill>
                <a:schemeClr val="tx1"/>
              </a:solidFill>
              <a:effectLst/>
              <a:latin typeface="Arial" charset="0"/>
              <a:ea typeface="+mn-ea"/>
              <a:cs typeface="Arial" charset="0"/>
            </a:endParaRPr>
          </a:p>
          <a:p>
            <a:r>
              <a:rPr lang="fr-FR" sz="1000" kern="1200" dirty="0">
                <a:solidFill>
                  <a:schemeClr val="tx1"/>
                </a:solidFill>
                <a:effectLst/>
                <a:latin typeface="Arial" charset="0"/>
                <a:ea typeface="+mn-ea"/>
                <a:cs typeface="Arial" charset="0"/>
              </a:rPr>
              <a:t> </a:t>
            </a:r>
            <a:endParaRPr lang="fr-BE" sz="1000" kern="1200" dirty="0">
              <a:solidFill>
                <a:schemeClr val="tx1"/>
              </a:solidFill>
              <a:effectLst/>
              <a:latin typeface="Arial" charset="0"/>
              <a:ea typeface="+mn-ea"/>
              <a:cs typeface="Arial" charset="0"/>
            </a:endParaRPr>
          </a:p>
          <a:p>
            <a:r>
              <a:rPr lang="fr-FR" sz="1000" kern="1200" dirty="0">
                <a:solidFill>
                  <a:schemeClr val="tx1"/>
                </a:solidFill>
                <a:effectLst/>
                <a:latin typeface="Arial" charset="0"/>
                <a:ea typeface="+mn-ea"/>
                <a:cs typeface="Arial" charset="0"/>
              </a:rPr>
              <a:t>Lors des travaux et déplacements dans cette zone, les travailleurs et/ou l’opérateur de l’engin doivent : </a:t>
            </a:r>
            <a:endParaRPr lang="fr-BE" sz="1000" kern="1200" dirty="0">
              <a:solidFill>
                <a:schemeClr val="tx1"/>
              </a:solidFill>
              <a:effectLst/>
              <a:latin typeface="Arial" charset="0"/>
              <a:ea typeface="+mn-ea"/>
              <a:cs typeface="Arial" charset="0"/>
            </a:endParaRPr>
          </a:p>
          <a:p>
            <a:r>
              <a:rPr lang="fr-FR" sz="1000" kern="1200" dirty="0">
                <a:solidFill>
                  <a:schemeClr val="tx1"/>
                </a:solidFill>
                <a:effectLst/>
                <a:latin typeface="Arial" charset="0"/>
                <a:ea typeface="+mn-ea"/>
                <a:cs typeface="Arial" charset="0"/>
              </a:rPr>
              <a:t> </a:t>
            </a:r>
            <a:endParaRPr lang="fr-BE" sz="1000" kern="1200" dirty="0">
              <a:solidFill>
                <a:schemeClr val="tx1"/>
              </a:solidFill>
              <a:effectLst/>
              <a:latin typeface="Arial" charset="0"/>
              <a:ea typeface="+mn-ea"/>
              <a:cs typeface="Arial" charset="0"/>
            </a:endParaRPr>
          </a:p>
          <a:p>
            <a:pPr lvl="0"/>
            <a:r>
              <a:rPr lang="fr-FR" sz="1000" b="1" kern="1200" dirty="0">
                <a:solidFill>
                  <a:schemeClr val="tx1"/>
                </a:solidFill>
                <a:effectLst/>
                <a:latin typeface="Arial" charset="0"/>
                <a:ea typeface="+mn-ea"/>
                <a:cs typeface="Arial" charset="0"/>
              </a:rPr>
              <a:t>rester vigilant</a:t>
            </a:r>
            <a:r>
              <a:rPr lang="fr-FR" sz="1000" kern="1200" dirty="0">
                <a:solidFill>
                  <a:schemeClr val="tx1"/>
                </a:solidFill>
                <a:effectLst/>
                <a:latin typeface="Arial" charset="0"/>
                <a:ea typeface="+mn-ea"/>
                <a:cs typeface="Arial" charset="0"/>
              </a:rPr>
              <a:t> à tout moment aux véhicules ferroviaires circulant sur la voie (adjacente) en service ;</a:t>
            </a:r>
            <a:endParaRPr lang="fr-BE" sz="1000" kern="1200" dirty="0">
              <a:solidFill>
                <a:schemeClr val="tx1"/>
              </a:solidFill>
              <a:effectLst/>
              <a:latin typeface="Arial" charset="0"/>
              <a:ea typeface="+mn-ea"/>
              <a:cs typeface="Arial" charset="0"/>
            </a:endParaRPr>
          </a:p>
          <a:p>
            <a:r>
              <a:rPr lang="fr-FR" sz="1000" kern="1200" dirty="0">
                <a:solidFill>
                  <a:schemeClr val="tx1"/>
                </a:solidFill>
                <a:effectLst/>
                <a:latin typeface="Arial" charset="0"/>
                <a:ea typeface="+mn-ea"/>
                <a:cs typeface="Arial" charset="0"/>
              </a:rPr>
              <a:t> </a:t>
            </a:r>
            <a:endParaRPr lang="fr-BE" sz="1000" kern="1200" dirty="0">
              <a:solidFill>
                <a:schemeClr val="tx1"/>
              </a:solidFill>
              <a:effectLst/>
              <a:latin typeface="Arial" charset="0"/>
              <a:ea typeface="+mn-ea"/>
              <a:cs typeface="Arial" charset="0"/>
            </a:endParaRPr>
          </a:p>
          <a:p>
            <a:pPr lvl="0"/>
            <a:r>
              <a:rPr lang="fr-FR" sz="1000" b="1" kern="1200" dirty="0">
                <a:solidFill>
                  <a:schemeClr val="tx1"/>
                </a:solidFill>
                <a:effectLst/>
                <a:latin typeface="Arial" charset="0"/>
                <a:ea typeface="+mn-ea"/>
                <a:cs typeface="Arial" charset="0"/>
              </a:rPr>
              <a:t>éviter de pénétrer dans la zone dangereuse</a:t>
            </a:r>
            <a:r>
              <a:rPr lang="fr-FR" sz="1000" kern="1200" dirty="0">
                <a:solidFill>
                  <a:schemeClr val="tx1"/>
                </a:solidFill>
                <a:effectLst/>
                <a:latin typeface="Arial" charset="0"/>
                <a:ea typeface="+mn-ea"/>
                <a:cs typeface="Arial" charset="0"/>
              </a:rPr>
              <a:t>, sans l’application d’une mesure de sécurité et sans l'autorisation expresse de l’agent responsable de l’exécution des travaux ou d'un autre agent délégué à cet effet. </a:t>
            </a:r>
            <a:endParaRPr lang="fr-BE" sz="1000" kern="1200" dirty="0">
              <a:solidFill>
                <a:schemeClr val="tx1"/>
              </a:solidFill>
              <a:effectLst/>
              <a:latin typeface="Arial" charset="0"/>
              <a:ea typeface="+mn-ea"/>
              <a:cs typeface="Arial" charset="0"/>
            </a:endParaRPr>
          </a:p>
          <a:p>
            <a:r>
              <a:rPr lang="fr-FR" sz="1000" kern="1200" dirty="0">
                <a:solidFill>
                  <a:schemeClr val="tx1"/>
                </a:solidFill>
                <a:effectLst/>
                <a:latin typeface="Arial" charset="0"/>
                <a:ea typeface="+mn-ea"/>
                <a:cs typeface="Arial" charset="0"/>
              </a:rPr>
              <a:t> </a:t>
            </a:r>
            <a:endParaRPr lang="fr-BE" sz="1000" kern="1200" dirty="0">
              <a:solidFill>
                <a:schemeClr val="tx1"/>
              </a:solidFill>
              <a:effectLst/>
              <a:latin typeface="Arial" charset="0"/>
              <a:ea typeface="+mn-ea"/>
              <a:cs typeface="Arial" charset="0"/>
            </a:endParaRPr>
          </a:p>
          <a:p>
            <a:r>
              <a:rPr lang="fr-FR" sz="1000" kern="1200" dirty="0">
                <a:solidFill>
                  <a:schemeClr val="tx1"/>
                </a:solidFill>
                <a:effectLst/>
                <a:latin typeface="Arial" charset="0"/>
                <a:ea typeface="+mn-ea"/>
                <a:cs typeface="Arial" charset="0"/>
              </a:rPr>
              <a:t>Sur base d’une analyse de risque liée à l’activité à réaliser, des mesures de sécurité devront être mises en place, à minima :</a:t>
            </a:r>
            <a:endParaRPr lang="fr-BE" sz="1000" kern="1200" dirty="0">
              <a:solidFill>
                <a:schemeClr val="tx1"/>
              </a:solidFill>
              <a:effectLst/>
              <a:latin typeface="Arial" charset="0"/>
              <a:ea typeface="+mn-ea"/>
              <a:cs typeface="Arial" charset="0"/>
            </a:endParaRPr>
          </a:p>
          <a:p>
            <a:r>
              <a:rPr lang="fr-FR" sz="1000" kern="1200" dirty="0">
                <a:solidFill>
                  <a:schemeClr val="tx1"/>
                </a:solidFill>
                <a:effectLst/>
                <a:latin typeface="Arial" charset="0"/>
                <a:ea typeface="+mn-ea"/>
                <a:cs typeface="Arial" charset="0"/>
              </a:rPr>
              <a:t> </a:t>
            </a:r>
            <a:endParaRPr lang="fr-BE" sz="1000" kern="1200" dirty="0">
              <a:solidFill>
                <a:schemeClr val="tx1"/>
              </a:solidFill>
              <a:effectLst/>
              <a:latin typeface="Arial" charset="0"/>
              <a:ea typeface="+mn-ea"/>
              <a:cs typeface="Arial" charset="0"/>
            </a:endParaRPr>
          </a:p>
          <a:p>
            <a:pPr lvl="0"/>
            <a:r>
              <a:rPr lang="fr-FR" sz="1000" kern="1200" dirty="0">
                <a:solidFill>
                  <a:schemeClr val="tx1"/>
                </a:solidFill>
                <a:effectLst/>
                <a:latin typeface="Arial" charset="0"/>
                <a:ea typeface="+mn-ea"/>
                <a:cs typeface="Arial" charset="0"/>
              </a:rPr>
              <a:t>pour garantir le </a:t>
            </a:r>
            <a:r>
              <a:rPr lang="fr-FR" sz="1000" b="1" kern="1200" dirty="0">
                <a:solidFill>
                  <a:schemeClr val="tx1"/>
                </a:solidFill>
                <a:effectLst/>
                <a:latin typeface="Arial" charset="0"/>
                <a:ea typeface="+mn-ea"/>
                <a:cs typeface="Arial" charset="0"/>
              </a:rPr>
              <a:t>maintien de la vigilance</a:t>
            </a:r>
            <a:r>
              <a:rPr lang="fr-FR" sz="1000" kern="1200" dirty="0">
                <a:solidFill>
                  <a:schemeClr val="tx1"/>
                </a:solidFill>
                <a:effectLst/>
                <a:latin typeface="Arial" charset="0"/>
                <a:ea typeface="+mn-ea"/>
                <a:cs typeface="Arial" charset="0"/>
              </a:rPr>
              <a:t> des travailleurs et des opérateurs d’engins ;</a:t>
            </a:r>
            <a:endParaRPr lang="fr-BE" sz="1000" kern="1200" dirty="0">
              <a:solidFill>
                <a:schemeClr val="tx1"/>
              </a:solidFill>
              <a:effectLst/>
              <a:latin typeface="Arial" charset="0"/>
              <a:ea typeface="+mn-ea"/>
              <a:cs typeface="Arial" charset="0"/>
            </a:endParaRPr>
          </a:p>
          <a:p>
            <a:r>
              <a:rPr lang="fr-FR" sz="1000" kern="1200" dirty="0">
                <a:solidFill>
                  <a:schemeClr val="tx1"/>
                </a:solidFill>
                <a:effectLst/>
                <a:latin typeface="Arial" charset="0"/>
                <a:ea typeface="+mn-ea"/>
                <a:cs typeface="Arial" charset="0"/>
              </a:rPr>
              <a:t> </a:t>
            </a:r>
            <a:endParaRPr lang="fr-BE" sz="1000" kern="1200" dirty="0">
              <a:solidFill>
                <a:schemeClr val="tx1"/>
              </a:solidFill>
              <a:effectLst/>
              <a:latin typeface="Arial" charset="0"/>
              <a:ea typeface="+mn-ea"/>
              <a:cs typeface="Arial" charset="0"/>
            </a:endParaRPr>
          </a:p>
          <a:p>
            <a:pPr lvl="0"/>
            <a:r>
              <a:rPr lang="fr-FR" sz="1000" kern="1200" dirty="0">
                <a:solidFill>
                  <a:schemeClr val="tx1"/>
                </a:solidFill>
                <a:effectLst/>
                <a:latin typeface="Arial" charset="0"/>
                <a:ea typeface="+mn-ea"/>
                <a:cs typeface="Arial" charset="0"/>
              </a:rPr>
              <a:t>pour </a:t>
            </a:r>
            <a:r>
              <a:rPr lang="fr-FR" sz="1000" b="1" kern="1200" dirty="0">
                <a:solidFill>
                  <a:schemeClr val="tx1"/>
                </a:solidFill>
                <a:effectLst/>
                <a:latin typeface="Arial" charset="0"/>
                <a:ea typeface="+mn-ea"/>
                <a:cs typeface="Arial" charset="0"/>
              </a:rPr>
              <a:t>éviter l’empiètement</a:t>
            </a:r>
            <a:r>
              <a:rPr lang="fr-FR" sz="1000" kern="1200" dirty="0">
                <a:solidFill>
                  <a:schemeClr val="tx1"/>
                </a:solidFill>
                <a:effectLst/>
                <a:latin typeface="Arial" charset="0"/>
                <a:ea typeface="+mn-ea"/>
                <a:cs typeface="Arial" charset="0"/>
              </a:rPr>
              <a:t> de la zone dangereuse.</a:t>
            </a:r>
            <a:endParaRPr lang="fr-BE" sz="1000" kern="1200" dirty="0">
              <a:solidFill>
                <a:schemeClr val="tx1"/>
              </a:solidFill>
              <a:effectLst/>
              <a:latin typeface="Arial" charset="0"/>
              <a:ea typeface="+mn-ea"/>
              <a:cs typeface="Arial" charset="0"/>
            </a:endParaRPr>
          </a:p>
          <a:p>
            <a:r>
              <a:rPr lang="fr-FR" sz="1000" kern="1200" dirty="0">
                <a:solidFill>
                  <a:schemeClr val="tx1"/>
                </a:solidFill>
                <a:effectLst/>
                <a:latin typeface="Arial" charset="0"/>
                <a:ea typeface="+mn-ea"/>
                <a:cs typeface="Arial" charset="0"/>
              </a:rPr>
              <a:t> </a:t>
            </a:r>
            <a:endParaRPr lang="fr-BE" sz="1000" kern="1200" dirty="0">
              <a:solidFill>
                <a:schemeClr val="tx1"/>
              </a:solidFill>
              <a:effectLst/>
              <a:latin typeface="Arial" charset="0"/>
              <a:ea typeface="+mn-ea"/>
              <a:cs typeface="Arial" charset="0"/>
            </a:endParaRPr>
          </a:p>
          <a:p>
            <a:r>
              <a:rPr lang="fr-FR" sz="1000" kern="1200" dirty="0">
                <a:solidFill>
                  <a:schemeClr val="tx1"/>
                </a:solidFill>
                <a:effectLst/>
                <a:latin typeface="Arial" charset="0"/>
                <a:ea typeface="+mn-ea"/>
                <a:cs typeface="Arial" charset="0"/>
              </a:rPr>
              <a:t>Cette analyse de risque tiendra compte du risque de</a:t>
            </a:r>
            <a:r>
              <a:rPr lang="fr-FR" sz="1000" b="1" kern="1200" dirty="0">
                <a:solidFill>
                  <a:schemeClr val="tx1"/>
                </a:solidFill>
                <a:effectLst/>
                <a:latin typeface="Arial" charset="0"/>
                <a:ea typeface="+mn-ea"/>
                <a:cs typeface="Arial" charset="0"/>
              </a:rPr>
              <a:t> défaillance technique des engins / équipements employés, ou d'erreur </a:t>
            </a:r>
            <a:r>
              <a:rPr lang="fr-FR" sz="1000" kern="1200" dirty="0">
                <a:solidFill>
                  <a:schemeClr val="tx1"/>
                </a:solidFill>
                <a:effectLst/>
                <a:latin typeface="Arial" charset="0"/>
                <a:ea typeface="+mn-ea"/>
                <a:cs typeface="Arial" charset="0"/>
              </a:rPr>
              <a:t>d’un travailleur ou d’un opérateur d’engin.</a:t>
            </a:r>
            <a:endParaRPr lang="fr-BE" sz="1000" kern="1200" dirty="0">
              <a:solidFill>
                <a:schemeClr val="tx1"/>
              </a:solidFill>
              <a:effectLst/>
              <a:latin typeface="Arial" charset="0"/>
              <a:ea typeface="+mn-ea"/>
              <a:cs typeface="Arial" charset="0"/>
            </a:endParaRPr>
          </a:p>
          <a:p>
            <a:endParaRPr lang="en-GB" dirty="0"/>
          </a:p>
        </p:txBody>
      </p:sp>
    </p:spTree>
    <p:extLst>
      <p:ext uri="{BB962C8B-B14F-4D97-AF65-F5344CB8AC3E}">
        <p14:creationId xmlns:p14="http://schemas.microsoft.com/office/powerpoint/2010/main" val="3334779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000" kern="1200" dirty="0">
                <a:solidFill>
                  <a:schemeClr val="tx1"/>
                </a:solidFill>
                <a:effectLst/>
                <a:latin typeface="Arial" charset="0"/>
                <a:ea typeface="+mn-ea"/>
                <a:cs typeface="Arial" charset="0"/>
              </a:rPr>
              <a:t>La </a:t>
            </a:r>
            <a:r>
              <a:rPr lang="fr-FR" sz="1000" b="1" kern="1200" dirty="0">
                <a:solidFill>
                  <a:schemeClr val="tx1"/>
                </a:solidFill>
                <a:effectLst/>
                <a:latin typeface="Arial" charset="0"/>
                <a:ea typeface="+mn-ea"/>
                <a:cs typeface="Arial" charset="0"/>
              </a:rPr>
              <a:t>zone jaune </a:t>
            </a:r>
            <a:r>
              <a:rPr lang="fr-FR" sz="1000" kern="1200" dirty="0">
                <a:solidFill>
                  <a:schemeClr val="tx1"/>
                </a:solidFill>
                <a:effectLst/>
                <a:latin typeface="Arial" charset="0"/>
                <a:ea typeface="+mn-ea"/>
                <a:cs typeface="Arial" charset="0"/>
              </a:rPr>
              <a:t>est située à l’extérieur de la </a:t>
            </a:r>
            <a:r>
              <a:rPr lang="fr-FR" sz="1000" b="1" kern="1200" dirty="0">
                <a:solidFill>
                  <a:schemeClr val="tx1"/>
                </a:solidFill>
                <a:effectLst/>
                <a:latin typeface="Arial" charset="0"/>
                <a:ea typeface="+mn-ea"/>
                <a:cs typeface="Arial" charset="0"/>
              </a:rPr>
              <a:t>zone orange, </a:t>
            </a:r>
            <a:r>
              <a:rPr lang="fr-FR" sz="1000" kern="1200" dirty="0">
                <a:solidFill>
                  <a:schemeClr val="tx1"/>
                </a:solidFill>
                <a:effectLst/>
                <a:latin typeface="Arial" charset="0"/>
                <a:ea typeface="+mn-ea"/>
                <a:cs typeface="Arial" charset="0"/>
              </a:rPr>
              <a:t>et s’étend jusqu’à une distance pouvant atteindre au minimum 4,50 m, mesurée perpendiculairement depuis le bord extérieur du rail.</a:t>
            </a:r>
            <a:endParaRPr lang="fr-BE" sz="1000" kern="1200" dirty="0">
              <a:solidFill>
                <a:schemeClr val="tx1"/>
              </a:solidFill>
              <a:effectLst/>
              <a:latin typeface="Arial" charset="0"/>
              <a:ea typeface="+mn-ea"/>
              <a:cs typeface="Arial" charset="0"/>
            </a:endParaRPr>
          </a:p>
          <a:p>
            <a:r>
              <a:rPr lang="fr-FR" sz="1000" kern="1200" dirty="0">
                <a:solidFill>
                  <a:schemeClr val="tx1"/>
                </a:solidFill>
                <a:effectLst/>
                <a:latin typeface="Arial" charset="0"/>
                <a:ea typeface="+mn-ea"/>
                <a:cs typeface="Arial" charset="0"/>
              </a:rPr>
              <a:t> </a:t>
            </a:r>
            <a:endParaRPr lang="fr-BE" sz="1000" kern="1200" dirty="0">
              <a:solidFill>
                <a:schemeClr val="tx1"/>
              </a:solidFill>
              <a:effectLst/>
              <a:latin typeface="Arial" charset="0"/>
              <a:ea typeface="+mn-ea"/>
              <a:cs typeface="Arial" charset="0"/>
            </a:endParaRPr>
          </a:p>
          <a:p>
            <a:r>
              <a:rPr lang="fr-FR" sz="1000" kern="1200" dirty="0">
                <a:solidFill>
                  <a:schemeClr val="tx1"/>
                </a:solidFill>
                <a:effectLst/>
                <a:latin typeface="Arial" charset="0"/>
                <a:ea typeface="+mn-ea"/>
                <a:cs typeface="Arial" charset="0"/>
              </a:rPr>
              <a:t>Dans cette zone, les travailleurs et les engins </a:t>
            </a:r>
            <a:r>
              <a:rPr lang="fr-FR" sz="1000" u="sng" kern="1200" dirty="0">
                <a:solidFill>
                  <a:schemeClr val="tx1"/>
                </a:solidFill>
                <a:effectLst/>
                <a:latin typeface="Arial" charset="0"/>
                <a:ea typeface="+mn-ea"/>
                <a:cs typeface="Arial" charset="0"/>
              </a:rPr>
              <a:t>ne sont pas exposés</a:t>
            </a:r>
            <a:r>
              <a:rPr lang="fr-FR" sz="1000" kern="1200" dirty="0">
                <a:solidFill>
                  <a:schemeClr val="tx1"/>
                </a:solidFill>
                <a:effectLst/>
                <a:latin typeface="Arial" charset="0"/>
                <a:ea typeface="+mn-ea"/>
                <a:cs typeface="Arial" charset="0"/>
              </a:rPr>
              <a:t> aux risques que présentent les véhicules ferroviaires en mouvement. Ce risque ne peut survenir qu’après déplacement (volontaire / involontaire) des travailleurs, des engins et/ou des éléments manipulés vers la zone dangereuse ou lors de la manutention d’éléments longs (outillage, matériel, végétaux) ou de charges par les engins. </a:t>
            </a:r>
            <a:endParaRPr lang="fr-BE" sz="1000" kern="1200" dirty="0">
              <a:solidFill>
                <a:schemeClr val="tx1"/>
              </a:solidFill>
              <a:effectLst/>
              <a:latin typeface="Arial" charset="0"/>
              <a:ea typeface="+mn-ea"/>
              <a:cs typeface="Arial" charset="0"/>
            </a:endParaRPr>
          </a:p>
          <a:p>
            <a:r>
              <a:rPr lang="fr-FR" sz="1000" kern="1200" dirty="0">
                <a:solidFill>
                  <a:schemeClr val="tx1"/>
                </a:solidFill>
                <a:effectLst/>
                <a:latin typeface="Arial" charset="0"/>
                <a:ea typeface="+mn-ea"/>
                <a:cs typeface="Arial" charset="0"/>
              </a:rPr>
              <a:t> </a:t>
            </a:r>
            <a:endParaRPr lang="fr-BE" sz="1000" kern="1200" dirty="0">
              <a:solidFill>
                <a:schemeClr val="tx1"/>
              </a:solidFill>
              <a:effectLst/>
              <a:latin typeface="Arial" charset="0"/>
              <a:ea typeface="+mn-ea"/>
              <a:cs typeface="Arial" charset="0"/>
            </a:endParaRPr>
          </a:p>
          <a:p>
            <a:r>
              <a:rPr lang="fr-FR" sz="1000" kern="1200" dirty="0">
                <a:solidFill>
                  <a:schemeClr val="tx1"/>
                </a:solidFill>
                <a:effectLst/>
                <a:latin typeface="Arial" charset="0"/>
                <a:ea typeface="+mn-ea"/>
                <a:cs typeface="Arial" charset="0"/>
              </a:rPr>
              <a:t>Sur base d’une analyse de risque liée à l’activité à réaliser, des mesures de sécurité devront être mises en place, à minima :</a:t>
            </a:r>
            <a:endParaRPr lang="fr-BE" sz="1000" kern="1200" dirty="0">
              <a:solidFill>
                <a:schemeClr val="tx1"/>
              </a:solidFill>
              <a:effectLst/>
              <a:latin typeface="Arial" charset="0"/>
              <a:ea typeface="+mn-ea"/>
              <a:cs typeface="Arial" charset="0"/>
            </a:endParaRPr>
          </a:p>
          <a:p>
            <a:r>
              <a:rPr lang="fr-FR" sz="1000" kern="1200" dirty="0">
                <a:solidFill>
                  <a:schemeClr val="tx1"/>
                </a:solidFill>
                <a:effectLst/>
                <a:latin typeface="Arial" charset="0"/>
                <a:ea typeface="+mn-ea"/>
                <a:cs typeface="Arial" charset="0"/>
              </a:rPr>
              <a:t> </a:t>
            </a:r>
            <a:endParaRPr lang="fr-BE" sz="1000" kern="1200" dirty="0">
              <a:solidFill>
                <a:schemeClr val="tx1"/>
              </a:solidFill>
              <a:effectLst/>
              <a:latin typeface="Arial" charset="0"/>
              <a:ea typeface="+mn-ea"/>
              <a:cs typeface="Arial" charset="0"/>
            </a:endParaRPr>
          </a:p>
          <a:p>
            <a:pPr lvl="0"/>
            <a:r>
              <a:rPr lang="fr-FR" sz="1000" kern="1200" dirty="0">
                <a:solidFill>
                  <a:schemeClr val="tx1"/>
                </a:solidFill>
                <a:effectLst/>
                <a:latin typeface="Arial" charset="0"/>
                <a:ea typeface="+mn-ea"/>
                <a:cs typeface="Arial" charset="0"/>
              </a:rPr>
              <a:t>pour </a:t>
            </a:r>
            <a:r>
              <a:rPr lang="fr-FR" sz="1000" b="1" kern="1200" dirty="0">
                <a:solidFill>
                  <a:schemeClr val="tx1"/>
                </a:solidFill>
                <a:effectLst/>
                <a:latin typeface="Arial" charset="0"/>
                <a:ea typeface="+mn-ea"/>
                <a:cs typeface="Arial" charset="0"/>
              </a:rPr>
              <a:t>limiter les déplacements</a:t>
            </a:r>
            <a:r>
              <a:rPr lang="fr-FR" sz="1000" kern="1200" dirty="0">
                <a:solidFill>
                  <a:schemeClr val="tx1"/>
                </a:solidFill>
                <a:effectLst/>
                <a:latin typeface="Arial" charset="0"/>
                <a:ea typeface="+mn-ea"/>
                <a:cs typeface="Arial" charset="0"/>
              </a:rPr>
              <a:t> des travailleurs, des engins et charges manipulées ;</a:t>
            </a:r>
            <a:endParaRPr lang="fr-BE" sz="1000" kern="1200" dirty="0">
              <a:solidFill>
                <a:schemeClr val="tx1"/>
              </a:solidFill>
              <a:effectLst/>
              <a:latin typeface="Arial" charset="0"/>
              <a:ea typeface="+mn-ea"/>
              <a:cs typeface="Arial" charset="0"/>
            </a:endParaRPr>
          </a:p>
          <a:p>
            <a:r>
              <a:rPr lang="fr-FR" sz="1000" kern="1200" dirty="0">
                <a:solidFill>
                  <a:schemeClr val="tx1"/>
                </a:solidFill>
                <a:effectLst/>
                <a:latin typeface="Arial" charset="0"/>
                <a:ea typeface="+mn-ea"/>
                <a:cs typeface="Arial" charset="0"/>
              </a:rPr>
              <a:t> </a:t>
            </a:r>
            <a:endParaRPr lang="fr-BE" sz="1000" kern="1200" dirty="0">
              <a:solidFill>
                <a:schemeClr val="tx1"/>
              </a:solidFill>
              <a:effectLst/>
              <a:latin typeface="Arial" charset="0"/>
              <a:ea typeface="+mn-ea"/>
              <a:cs typeface="Arial" charset="0"/>
            </a:endParaRPr>
          </a:p>
          <a:p>
            <a:pPr lvl="0"/>
            <a:r>
              <a:rPr lang="fr-FR" sz="1000" kern="1200" dirty="0">
                <a:solidFill>
                  <a:schemeClr val="tx1"/>
                </a:solidFill>
                <a:effectLst/>
                <a:latin typeface="Arial" charset="0"/>
                <a:ea typeface="+mn-ea"/>
                <a:cs typeface="Arial" charset="0"/>
              </a:rPr>
              <a:t>pour </a:t>
            </a:r>
            <a:r>
              <a:rPr lang="fr-FR" sz="1000" b="1" kern="1200" dirty="0">
                <a:solidFill>
                  <a:schemeClr val="tx1"/>
                </a:solidFill>
                <a:effectLst/>
                <a:latin typeface="Arial" charset="0"/>
                <a:ea typeface="+mn-ea"/>
                <a:cs typeface="Arial" charset="0"/>
              </a:rPr>
              <a:t>garantir la stabilité </a:t>
            </a:r>
            <a:r>
              <a:rPr lang="fr-FR" sz="1000" kern="1200" dirty="0">
                <a:solidFill>
                  <a:schemeClr val="tx1"/>
                </a:solidFill>
                <a:effectLst/>
                <a:latin typeface="Arial" charset="0"/>
                <a:ea typeface="+mn-ea"/>
                <a:cs typeface="Arial" charset="0"/>
              </a:rPr>
              <a:t>des engins et charges manipulées.</a:t>
            </a:r>
            <a:endParaRPr lang="fr-BE" sz="1000" kern="1200" dirty="0">
              <a:solidFill>
                <a:schemeClr val="tx1"/>
              </a:solidFill>
              <a:effectLst/>
              <a:latin typeface="Arial" charset="0"/>
              <a:ea typeface="+mn-ea"/>
              <a:cs typeface="Arial" charset="0"/>
            </a:endParaRPr>
          </a:p>
          <a:p>
            <a:endParaRPr lang="en-GB" dirty="0"/>
          </a:p>
        </p:txBody>
      </p:sp>
    </p:spTree>
    <p:extLst>
      <p:ext uri="{BB962C8B-B14F-4D97-AF65-F5344CB8AC3E}">
        <p14:creationId xmlns:p14="http://schemas.microsoft.com/office/powerpoint/2010/main" val="3154860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52164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ffectLst/>
                <a:hlinkClick r:id="rId3"/>
              </a:rPr>
              <a:t>Operational Safety</a:t>
            </a:r>
            <a:endParaRPr lang="en-GB"/>
          </a:p>
        </p:txBody>
      </p:sp>
    </p:spTree>
    <p:extLst>
      <p:ext uri="{BB962C8B-B14F-4D97-AF65-F5344CB8AC3E}">
        <p14:creationId xmlns:p14="http://schemas.microsoft.com/office/powerpoint/2010/main" val="4290754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eriod"/>
            </a:pPr>
            <a:r>
              <a:rPr lang="en-GB" b="1" err="1"/>
              <a:t>Bestendige</a:t>
            </a:r>
            <a:r>
              <a:rPr lang="en-GB" b="1"/>
              <a:t>/</a:t>
            </a:r>
            <a:r>
              <a:rPr lang="en-GB" b="1" err="1"/>
              <a:t>vaste</a:t>
            </a:r>
            <a:r>
              <a:rPr lang="en-GB" b="1"/>
              <a:t> hinders</a:t>
            </a:r>
          </a:p>
          <a:p>
            <a:pPr marL="0" indent="0">
              <a:buNone/>
            </a:pPr>
            <a:endParaRPr lang="en-GB" b="1"/>
          </a:p>
          <a:p>
            <a:pPr marL="0" indent="0">
              <a:buNone/>
            </a:pPr>
            <a:r>
              <a:rPr lang="en-GB" err="1"/>
              <a:t>Onder</a:t>
            </a:r>
            <a:r>
              <a:rPr lang="en-GB" baseline="0"/>
              <a:t> </a:t>
            </a:r>
            <a:r>
              <a:rPr lang="en-GB" baseline="0" err="1"/>
              <a:t>bestendige</a:t>
            </a:r>
            <a:r>
              <a:rPr lang="en-GB" baseline="0"/>
              <a:t>/</a:t>
            </a:r>
            <a:r>
              <a:rPr lang="en-GB" baseline="0" err="1"/>
              <a:t>vaste</a:t>
            </a:r>
            <a:r>
              <a:rPr lang="en-GB" baseline="0"/>
              <a:t> hinders </a:t>
            </a:r>
            <a:r>
              <a:rPr lang="en-GB" baseline="0" err="1"/>
              <a:t>vinden</a:t>
            </a:r>
            <a:r>
              <a:rPr lang="en-GB" baseline="0"/>
              <a:t> we:</a:t>
            </a:r>
          </a:p>
          <a:p>
            <a:pPr marL="171450" indent="-171450">
              <a:buFontTx/>
              <a:buChar char="-"/>
            </a:pPr>
            <a:r>
              <a:rPr lang="en-GB" baseline="0"/>
              <a:t>De </a:t>
            </a:r>
            <a:r>
              <a:rPr lang="en-GB" baseline="0" err="1"/>
              <a:t>bestendige</a:t>
            </a:r>
            <a:r>
              <a:rPr lang="en-GB" baseline="0"/>
              <a:t> </a:t>
            </a:r>
            <a:r>
              <a:rPr lang="en-GB" baseline="0" err="1"/>
              <a:t>indringingen</a:t>
            </a:r>
            <a:r>
              <a:rPr lang="en-GB" baseline="0"/>
              <a:t>, </a:t>
            </a:r>
            <a:r>
              <a:rPr lang="en-GB" baseline="0" err="1"/>
              <a:t>veroorzaakt</a:t>
            </a:r>
            <a:r>
              <a:rPr lang="en-GB" baseline="0"/>
              <a:t> door </a:t>
            </a:r>
            <a:r>
              <a:rPr lang="en-GB" baseline="0" err="1"/>
              <a:t>spoorweginfrasructuurelementen</a:t>
            </a:r>
            <a:r>
              <a:rPr lang="en-GB" baseline="0"/>
              <a:t> (</a:t>
            </a:r>
            <a:r>
              <a:rPr lang="en-GB" baseline="0" err="1"/>
              <a:t>perron</a:t>
            </a:r>
            <a:r>
              <a:rPr lang="en-GB" baseline="0"/>
              <a:t>, </a:t>
            </a:r>
            <a:r>
              <a:rPr lang="en-GB" baseline="0" err="1"/>
              <a:t>sturucturele</a:t>
            </a:r>
            <a:r>
              <a:rPr lang="en-GB" baseline="0"/>
              <a:t> </a:t>
            </a:r>
            <a:r>
              <a:rPr lang="en-GB" baseline="0" err="1"/>
              <a:t>elemten</a:t>
            </a:r>
            <a:r>
              <a:rPr lang="en-GB" baseline="0"/>
              <a:t>, </a:t>
            </a:r>
            <a:r>
              <a:rPr lang="en-GB" baseline="0" err="1"/>
              <a:t>tunnelwanden</a:t>
            </a:r>
            <a:r>
              <a:rPr lang="en-GB" baseline="0"/>
              <a:t>, </a:t>
            </a:r>
            <a:r>
              <a:rPr lang="en-GB" baseline="0" err="1"/>
              <a:t>vaste</a:t>
            </a:r>
            <a:r>
              <a:rPr lang="en-GB" baseline="0"/>
              <a:t> </a:t>
            </a:r>
            <a:r>
              <a:rPr lang="en-GB" baseline="0" err="1"/>
              <a:t>seinen</a:t>
            </a:r>
            <a:r>
              <a:rPr lang="en-GB" baseline="0"/>
              <a:t>,…)</a:t>
            </a:r>
          </a:p>
          <a:p>
            <a:pPr marL="171450" indent="-171450">
              <a:buFontTx/>
              <a:buChar char="-"/>
            </a:pPr>
            <a:r>
              <a:rPr lang="en-GB" baseline="0"/>
              <a:t>De </a:t>
            </a:r>
            <a:r>
              <a:rPr lang="en-GB" baseline="0" err="1"/>
              <a:t>tijdelijke</a:t>
            </a:r>
            <a:r>
              <a:rPr lang="en-GB" baseline="0"/>
              <a:t> </a:t>
            </a:r>
            <a:r>
              <a:rPr lang="en-GB" baseline="0" err="1"/>
              <a:t>indringingen</a:t>
            </a:r>
            <a:r>
              <a:rPr lang="en-GB" baseline="0"/>
              <a:t> </a:t>
            </a:r>
            <a:r>
              <a:rPr lang="en-GB" baseline="0" err="1"/>
              <a:t>veroorzaakt</a:t>
            </a:r>
            <a:r>
              <a:rPr lang="en-GB" baseline="0"/>
              <a:t> </a:t>
            </a:r>
            <a:r>
              <a:rPr lang="en-GB" baseline="0" err="1"/>
              <a:t>tijdens</a:t>
            </a:r>
            <a:r>
              <a:rPr lang="en-GB" baseline="0"/>
              <a:t> de </a:t>
            </a:r>
            <a:r>
              <a:rPr lang="en-GB" baseline="0" err="1"/>
              <a:t>uitvoering</a:t>
            </a:r>
            <a:r>
              <a:rPr lang="en-GB" baseline="0"/>
              <a:t> van de </a:t>
            </a:r>
            <a:r>
              <a:rPr lang="en-GB" baseline="0" err="1"/>
              <a:t>werken</a:t>
            </a:r>
            <a:r>
              <a:rPr lang="en-GB" baseline="0"/>
              <a:t> </a:t>
            </a:r>
            <a:r>
              <a:rPr lang="en-GB" baseline="0" err="1"/>
              <a:t>aan</a:t>
            </a:r>
            <a:r>
              <a:rPr lang="en-GB" baseline="0"/>
              <a:t> de </a:t>
            </a:r>
            <a:r>
              <a:rPr lang="en-GB" baseline="0" err="1"/>
              <a:t>spoorweginfrastructuur</a:t>
            </a:r>
            <a:r>
              <a:rPr lang="en-GB" baseline="0"/>
              <a:t> (</a:t>
            </a:r>
            <a:r>
              <a:rPr lang="en-GB" baseline="0" err="1"/>
              <a:t>bekistingen</a:t>
            </a:r>
            <a:r>
              <a:rPr lang="en-GB" baseline="0"/>
              <a:t>, </a:t>
            </a:r>
            <a:r>
              <a:rPr lang="en-GB" baseline="0" err="1"/>
              <a:t>stellingen</a:t>
            </a:r>
            <a:r>
              <a:rPr lang="en-GB" baseline="0"/>
              <a:t>,…)</a:t>
            </a:r>
          </a:p>
          <a:p>
            <a:pPr marL="0" indent="0">
              <a:buFontTx/>
              <a:buNone/>
            </a:pPr>
            <a:endParaRPr lang="en-GB" baseline="0"/>
          </a:p>
          <a:p>
            <a:pPr marL="0" indent="0">
              <a:buFontTx/>
              <a:buNone/>
            </a:pPr>
            <a:r>
              <a:rPr lang="en-GB" baseline="0" err="1"/>
              <a:t>Geen</a:t>
            </a:r>
            <a:r>
              <a:rPr lang="en-GB" baseline="0"/>
              <a:t> </a:t>
            </a:r>
            <a:r>
              <a:rPr lang="en-GB" baseline="0" err="1"/>
              <a:t>enkele</a:t>
            </a:r>
            <a:r>
              <a:rPr lang="en-GB" baseline="0"/>
              <a:t> </a:t>
            </a:r>
            <a:r>
              <a:rPr lang="en-GB" baseline="0" err="1"/>
              <a:t>bestendige</a:t>
            </a:r>
            <a:r>
              <a:rPr lang="en-GB" baseline="0"/>
              <a:t> hinder mag </a:t>
            </a:r>
            <a:r>
              <a:rPr lang="en-GB" baseline="0" err="1"/>
              <a:t>geplaatst</a:t>
            </a:r>
            <a:r>
              <a:rPr lang="en-GB" baseline="0"/>
              <a:t> </a:t>
            </a:r>
            <a:r>
              <a:rPr lang="en-GB" baseline="0" err="1"/>
              <a:t>worden</a:t>
            </a:r>
            <a:r>
              <a:rPr lang="en-GB" baseline="0"/>
              <a:t> </a:t>
            </a:r>
            <a:r>
              <a:rPr lang="en-GB" baseline="0" err="1"/>
              <a:t>binnen</a:t>
            </a:r>
            <a:r>
              <a:rPr lang="en-GB" baseline="0"/>
              <a:t> de </a:t>
            </a:r>
            <a:r>
              <a:rPr lang="en-GB" baseline="0" err="1"/>
              <a:t>grensomtrek</a:t>
            </a:r>
            <a:r>
              <a:rPr lang="en-GB" baseline="0"/>
              <a:t> van het VRP van </a:t>
            </a:r>
            <a:r>
              <a:rPr lang="en-GB" baseline="0" err="1"/>
              <a:t>een</a:t>
            </a:r>
            <a:r>
              <a:rPr lang="en-GB" baseline="0"/>
              <a:t> spoor in </a:t>
            </a:r>
            <a:r>
              <a:rPr lang="en-GB" baseline="0" err="1"/>
              <a:t>dienst</a:t>
            </a:r>
            <a:endParaRPr lang="en-GB" baseline="0"/>
          </a:p>
          <a:p>
            <a:pPr marL="0" indent="0">
              <a:buFontTx/>
              <a:buNone/>
            </a:pPr>
            <a:endParaRPr lang="en-GB" baseline="0"/>
          </a:p>
          <a:p>
            <a:pPr marL="0" indent="0">
              <a:buFontTx/>
              <a:buNone/>
            </a:pPr>
            <a:endParaRPr lang="en-GB"/>
          </a:p>
        </p:txBody>
      </p:sp>
    </p:spTree>
    <p:extLst>
      <p:ext uri="{BB962C8B-B14F-4D97-AF65-F5344CB8AC3E}">
        <p14:creationId xmlns:p14="http://schemas.microsoft.com/office/powerpoint/2010/main" val="2882694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923493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599311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220629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164279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498393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026361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Classification des empiètements</a:t>
            </a:r>
            <a:r>
              <a:rPr lang="fr-FR" b="1" baseline="0" dirty="0"/>
              <a:t> type II</a:t>
            </a:r>
          </a:p>
          <a:p>
            <a:endParaRPr lang="fr-FR" baseline="0" dirty="0"/>
          </a:p>
          <a:p>
            <a:r>
              <a:rPr lang="en-GB" sz="1000" kern="1200" dirty="0" err="1">
                <a:solidFill>
                  <a:schemeClr val="tx1"/>
                </a:solidFill>
                <a:effectLst/>
                <a:latin typeface="Arial" charset="0"/>
                <a:ea typeface="+mn-ea"/>
                <a:cs typeface="Arial" charset="0"/>
              </a:rPr>
              <a:t>Une</a:t>
            </a:r>
            <a:r>
              <a:rPr lang="en-GB" sz="1000" kern="1200" dirty="0">
                <a:solidFill>
                  <a:schemeClr val="tx1"/>
                </a:solidFill>
                <a:effectLst/>
                <a:latin typeface="Arial" charset="0"/>
                <a:ea typeface="+mn-ea"/>
                <a:cs typeface="Arial" charset="0"/>
              </a:rPr>
              <a:t> classification des </a:t>
            </a:r>
            <a:r>
              <a:rPr lang="en-GB" sz="1000" kern="1200" dirty="0" err="1">
                <a:solidFill>
                  <a:schemeClr val="tx1"/>
                </a:solidFill>
                <a:effectLst/>
                <a:latin typeface="Arial" charset="0"/>
                <a:ea typeface="+mn-ea"/>
                <a:cs typeface="Arial" charset="0"/>
              </a:rPr>
              <a:t>empiètements</a:t>
            </a:r>
            <a:r>
              <a:rPr lang="en-GB" sz="1000" kern="1200" dirty="0">
                <a:solidFill>
                  <a:schemeClr val="tx1"/>
                </a:solidFill>
                <a:effectLst/>
                <a:latin typeface="Arial" charset="0"/>
                <a:ea typeface="+mn-ea"/>
                <a:cs typeface="Arial" charset="0"/>
              </a:rPr>
              <a:t> de type II </a:t>
            </a:r>
            <a:r>
              <a:rPr lang="en-GB" sz="1000" kern="1200" dirty="0" err="1">
                <a:solidFill>
                  <a:schemeClr val="tx1"/>
                </a:solidFill>
                <a:effectLst/>
                <a:latin typeface="Arial" charset="0"/>
                <a:ea typeface="+mn-ea"/>
                <a:cs typeface="Arial" charset="0"/>
              </a:rPr>
              <a:t>est</a:t>
            </a:r>
            <a:r>
              <a:rPr lang="en-GB" sz="1000" kern="1200" dirty="0">
                <a:solidFill>
                  <a:schemeClr val="tx1"/>
                </a:solidFill>
                <a:effectLst/>
                <a:latin typeface="Arial" charset="0"/>
                <a:ea typeface="+mn-ea"/>
                <a:cs typeface="Arial" charset="0"/>
              </a:rPr>
              <a:t> </a:t>
            </a:r>
            <a:r>
              <a:rPr lang="en-GB" sz="1000" kern="1200" dirty="0" err="1">
                <a:solidFill>
                  <a:schemeClr val="tx1"/>
                </a:solidFill>
                <a:effectLst/>
                <a:latin typeface="Arial" charset="0"/>
                <a:ea typeface="+mn-ea"/>
                <a:cs typeface="Arial" charset="0"/>
              </a:rPr>
              <a:t>définie</a:t>
            </a:r>
            <a:r>
              <a:rPr lang="en-GB" sz="1000" kern="1200" dirty="0">
                <a:solidFill>
                  <a:schemeClr val="tx1"/>
                </a:solidFill>
                <a:effectLst/>
                <a:latin typeface="Arial" charset="0"/>
                <a:ea typeface="+mn-ea"/>
                <a:cs typeface="Arial" charset="0"/>
              </a:rPr>
              <a:t> ci-après sur base: </a:t>
            </a:r>
          </a:p>
          <a:p>
            <a:r>
              <a:rPr lang="nl-NL"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pPr lvl="0"/>
            <a:r>
              <a:rPr lang="nl-NL" sz="1000" kern="1200" dirty="0">
                <a:solidFill>
                  <a:schemeClr val="tx1"/>
                </a:solidFill>
                <a:effectLst/>
                <a:latin typeface="Arial" charset="0"/>
                <a:ea typeface="+mn-ea"/>
                <a:cs typeface="Arial" charset="0"/>
              </a:rPr>
              <a:t>- De la nature de </a:t>
            </a:r>
            <a:r>
              <a:rPr lang="nl-NL" sz="1000" kern="1200" dirty="0" err="1">
                <a:solidFill>
                  <a:schemeClr val="tx1"/>
                </a:solidFill>
                <a:effectLst/>
                <a:latin typeface="Arial" charset="0"/>
                <a:ea typeface="+mn-ea"/>
                <a:cs typeface="Arial" charset="0"/>
              </a:rPr>
              <a:t>l’empiètement</a:t>
            </a:r>
            <a:r>
              <a:rPr lang="nl-NL" sz="1000" kern="1200" dirty="0">
                <a:solidFill>
                  <a:schemeClr val="tx1"/>
                </a:solidFill>
                <a:effectLst/>
                <a:latin typeface="Arial" charset="0"/>
                <a:ea typeface="+mn-ea"/>
                <a:cs typeface="Arial" charset="0"/>
              </a:rPr>
              <a:t> </a:t>
            </a:r>
            <a:r>
              <a:rPr lang="nl-NL" sz="1000" kern="1200" dirty="0" err="1">
                <a:solidFill>
                  <a:schemeClr val="tx1"/>
                </a:solidFill>
                <a:effectLst/>
                <a:latin typeface="Arial" charset="0"/>
                <a:ea typeface="+mn-ea"/>
                <a:cs typeface="Arial" charset="0"/>
              </a:rPr>
              <a:t>occasionné</a:t>
            </a:r>
            <a:r>
              <a:rPr lang="nl-NL" sz="1000" kern="1200" baseline="0" dirty="0">
                <a:solidFill>
                  <a:schemeClr val="tx1"/>
                </a:solidFill>
                <a:effectLst/>
                <a:latin typeface="Arial" charset="0"/>
                <a:ea typeface="+mn-ea"/>
                <a:cs typeface="Arial" charset="0"/>
              </a:rPr>
              <a:t> </a:t>
            </a:r>
            <a:r>
              <a:rPr lang="nl-NL" sz="1000" kern="1200" dirty="0">
                <a:solidFill>
                  <a:schemeClr val="tx1"/>
                </a:solidFill>
                <a:effectLst/>
                <a:latin typeface="Arial" charset="0"/>
                <a:ea typeface="+mn-ea"/>
                <a:cs typeface="Arial" charset="0"/>
              </a:rPr>
              <a:t>;</a:t>
            </a:r>
            <a:endParaRPr lang="en-GB" sz="1000" kern="1200" dirty="0">
              <a:solidFill>
                <a:schemeClr val="tx1"/>
              </a:solidFill>
              <a:effectLst/>
              <a:latin typeface="Arial" charset="0"/>
              <a:ea typeface="+mn-ea"/>
              <a:cs typeface="Arial" charset="0"/>
            </a:endParaRPr>
          </a:p>
          <a:p>
            <a:r>
              <a:rPr lang="nl-NL"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pPr lvl="0"/>
            <a:r>
              <a:rPr lang="nl-NL" sz="1000" kern="1200" dirty="0">
                <a:solidFill>
                  <a:schemeClr val="tx1"/>
                </a:solidFill>
                <a:effectLst/>
                <a:latin typeface="Arial" charset="0"/>
                <a:ea typeface="+mn-ea"/>
                <a:cs typeface="Arial" charset="0"/>
              </a:rPr>
              <a:t>- </a:t>
            </a:r>
            <a:r>
              <a:rPr lang="en-GB" sz="1000" kern="1200" dirty="0">
                <a:solidFill>
                  <a:schemeClr val="tx1"/>
                </a:solidFill>
                <a:effectLst/>
                <a:latin typeface="Arial" charset="0"/>
                <a:ea typeface="+mn-ea"/>
                <a:cs typeface="Arial" charset="0"/>
              </a:rPr>
              <a:t>Du contour (</a:t>
            </a:r>
            <a:r>
              <a:rPr lang="en-GB" sz="1000" kern="1200" dirty="0" err="1">
                <a:solidFill>
                  <a:schemeClr val="tx1"/>
                </a:solidFill>
                <a:effectLst/>
                <a:latin typeface="Arial" charset="0"/>
                <a:ea typeface="+mn-ea"/>
                <a:cs typeface="Arial" charset="0"/>
              </a:rPr>
              <a:t>limite</a:t>
            </a:r>
            <a:r>
              <a:rPr lang="en-GB" sz="1000" kern="1200" dirty="0">
                <a:solidFill>
                  <a:schemeClr val="tx1"/>
                </a:solidFill>
                <a:effectLst/>
                <a:latin typeface="Arial" charset="0"/>
                <a:ea typeface="+mn-ea"/>
                <a:cs typeface="Arial" charset="0"/>
              </a:rPr>
              <a:t> </a:t>
            </a:r>
            <a:r>
              <a:rPr lang="en-GB" sz="1000" kern="1200" dirty="0" err="1">
                <a:solidFill>
                  <a:schemeClr val="tx1"/>
                </a:solidFill>
                <a:effectLst/>
                <a:latin typeface="Arial" charset="0"/>
                <a:ea typeface="+mn-ea"/>
                <a:cs typeface="Arial" charset="0"/>
              </a:rPr>
              <a:t>ou</a:t>
            </a:r>
            <a:r>
              <a:rPr lang="en-GB" sz="1000" kern="1200" dirty="0">
                <a:solidFill>
                  <a:schemeClr val="tx1"/>
                </a:solidFill>
                <a:effectLst/>
                <a:latin typeface="Arial" charset="0"/>
                <a:ea typeface="+mn-ea"/>
                <a:cs typeface="Arial" charset="0"/>
              </a:rPr>
              <a:t> nominal)</a:t>
            </a:r>
            <a:r>
              <a:rPr lang="en-GB" sz="1000" kern="1200" baseline="0" dirty="0">
                <a:solidFill>
                  <a:schemeClr val="tx1"/>
                </a:solidFill>
                <a:effectLst/>
                <a:latin typeface="Arial" charset="0"/>
                <a:ea typeface="+mn-ea"/>
                <a:cs typeface="Arial" charset="0"/>
              </a:rPr>
              <a:t> du </a:t>
            </a:r>
            <a:r>
              <a:rPr lang="en-GB" sz="1000" kern="1200" baseline="0" dirty="0" err="1">
                <a:solidFill>
                  <a:schemeClr val="tx1"/>
                </a:solidFill>
                <a:effectLst/>
                <a:latin typeface="Arial" charset="0"/>
                <a:ea typeface="+mn-ea"/>
                <a:cs typeface="Arial" charset="0"/>
              </a:rPr>
              <a:t>gabarit</a:t>
            </a:r>
            <a:r>
              <a:rPr lang="en-GB" sz="1000" kern="1200" baseline="0" dirty="0">
                <a:solidFill>
                  <a:schemeClr val="tx1"/>
                </a:solidFill>
                <a:effectLst/>
                <a:latin typeface="Arial" charset="0"/>
                <a:ea typeface="+mn-ea"/>
                <a:cs typeface="Arial" charset="0"/>
              </a:rPr>
              <a:t> des obstacles </a:t>
            </a:r>
            <a:r>
              <a:rPr lang="en-GB" sz="1000" kern="1200" baseline="0" dirty="0" err="1">
                <a:solidFill>
                  <a:schemeClr val="tx1"/>
                </a:solidFill>
                <a:effectLst/>
                <a:latin typeface="Arial" charset="0"/>
                <a:ea typeface="+mn-ea"/>
                <a:cs typeface="Arial" charset="0"/>
              </a:rPr>
              <a:t>pris</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en</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considération</a:t>
            </a:r>
            <a:r>
              <a:rPr lang="en-GB" sz="1000" kern="1200" baseline="0" dirty="0">
                <a:solidFill>
                  <a:schemeClr val="tx1"/>
                </a:solidFill>
                <a:effectLst/>
                <a:latin typeface="Arial" charset="0"/>
                <a:ea typeface="+mn-ea"/>
                <a:cs typeface="Arial" charset="0"/>
              </a:rPr>
              <a:t> pour determiner la </a:t>
            </a:r>
            <a:r>
              <a:rPr lang="en-GB" sz="1000" kern="1200" baseline="0" dirty="0" err="1">
                <a:solidFill>
                  <a:schemeClr val="tx1"/>
                </a:solidFill>
                <a:effectLst/>
                <a:latin typeface="Arial" charset="0"/>
                <a:ea typeface="+mn-ea"/>
                <a:cs typeface="Arial" charset="0"/>
              </a:rPr>
              <a:t>présence</a:t>
            </a:r>
            <a:r>
              <a:rPr lang="en-GB" sz="1000" kern="1200" baseline="0" dirty="0">
                <a:solidFill>
                  <a:schemeClr val="tx1"/>
                </a:solidFill>
                <a:effectLst/>
                <a:latin typeface="Arial" charset="0"/>
                <a:ea typeface="+mn-ea"/>
                <a:cs typeface="Arial" charset="0"/>
              </a:rPr>
              <a:t> d’un obstacle </a:t>
            </a:r>
            <a:r>
              <a:rPr lang="en-GB" sz="1000" kern="1200" baseline="0" dirty="0" err="1">
                <a:solidFill>
                  <a:schemeClr val="tx1"/>
                </a:solidFill>
                <a:effectLst/>
                <a:latin typeface="Arial" charset="0"/>
                <a:ea typeface="+mn-ea"/>
                <a:cs typeface="Arial" charset="0"/>
              </a:rPr>
              <a:t>temporaire</a:t>
            </a:r>
            <a:r>
              <a:rPr lang="en-GB" sz="1000" kern="1200" baseline="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r>
              <a:rPr lang="nl-NL"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pPr lvl="0"/>
            <a:r>
              <a:rPr lang="nl-NL" sz="1000" kern="1200" dirty="0">
                <a:solidFill>
                  <a:schemeClr val="tx1"/>
                </a:solidFill>
                <a:effectLst/>
                <a:latin typeface="Arial" charset="0"/>
                <a:ea typeface="+mn-ea"/>
                <a:cs typeface="Arial" charset="0"/>
              </a:rPr>
              <a:t>- Des </a:t>
            </a:r>
            <a:r>
              <a:rPr lang="nl-NL" sz="1000" kern="1200" dirty="0" err="1">
                <a:solidFill>
                  <a:schemeClr val="tx1"/>
                </a:solidFill>
                <a:effectLst/>
                <a:latin typeface="Arial" charset="0"/>
                <a:ea typeface="+mn-ea"/>
                <a:cs typeface="Arial" charset="0"/>
              </a:rPr>
              <a:t>mesures</a:t>
            </a:r>
            <a:r>
              <a:rPr lang="nl-NL" sz="1000" kern="1200" dirty="0">
                <a:solidFill>
                  <a:schemeClr val="tx1"/>
                </a:solidFill>
                <a:effectLst/>
                <a:latin typeface="Arial" charset="0"/>
                <a:ea typeface="+mn-ea"/>
                <a:cs typeface="Arial" charset="0"/>
              </a:rPr>
              <a:t> de </a:t>
            </a:r>
            <a:r>
              <a:rPr lang="nl-NL" sz="1000" kern="1200" dirty="0" err="1">
                <a:solidFill>
                  <a:schemeClr val="tx1"/>
                </a:solidFill>
                <a:effectLst/>
                <a:latin typeface="Arial" charset="0"/>
                <a:ea typeface="+mn-ea"/>
                <a:cs typeface="Arial" charset="0"/>
              </a:rPr>
              <a:t>sécurité</a:t>
            </a:r>
            <a:r>
              <a:rPr lang="nl-NL" sz="1000" kern="1200" dirty="0">
                <a:solidFill>
                  <a:schemeClr val="tx1"/>
                </a:solidFill>
                <a:effectLst/>
                <a:latin typeface="Arial" charset="0"/>
                <a:ea typeface="+mn-ea"/>
                <a:cs typeface="Arial" charset="0"/>
              </a:rPr>
              <a:t> </a:t>
            </a:r>
            <a:r>
              <a:rPr lang="nl-NL" sz="1000" kern="1200" dirty="0" err="1">
                <a:solidFill>
                  <a:schemeClr val="tx1"/>
                </a:solidFill>
                <a:effectLst/>
                <a:latin typeface="Arial" charset="0"/>
                <a:ea typeface="+mn-ea"/>
                <a:cs typeface="Arial" charset="0"/>
              </a:rPr>
              <a:t>spécifiques</a:t>
            </a:r>
            <a:r>
              <a:rPr lang="nl-NL" sz="1000" kern="1200" dirty="0">
                <a:solidFill>
                  <a:schemeClr val="tx1"/>
                </a:solidFill>
                <a:effectLst/>
                <a:latin typeface="Arial" charset="0"/>
                <a:ea typeface="+mn-ea"/>
                <a:cs typeface="Arial" charset="0"/>
              </a:rPr>
              <a:t> </a:t>
            </a:r>
            <a:r>
              <a:rPr lang="nl-NL" sz="1000" kern="1200" dirty="0" err="1">
                <a:solidFill>
                  <a:schemeClr val="tx1"/>
                </a:solidFill>
                <a:effectLst/>
                <a:latin typeface="Arial" charset="0"/>
                <a:ea typeface="+mn-ea"/>
                <a:cs typeface="Arial" charset="0"/>
              </a:rPr>
              <a:t>qui</a:t>
            </a:r>
            <a:r>
              <a:rPr lang="nl-NL" sz="1000" kern="1200" dirty="0">
                <a:solidFill>
                  <a:schemeClr val="tx1"/>
                </a:solidFill>
                <a:effectLst/>
                <a:latin typeface="Arial" charset="0"/>
                <a:ea typeface="+mn-ea"/>
                <a:cs typeface="Arial" charset="0"/>
              </a:rPr>
              <a:t> </a:t>
            </a:r>
            <a:r>
              <a:rPr lang="nl-NL" sz="1000" kern="1200" dirty="0" err="1">
                <a:solidFill>
                  <a:schemeClr val="tx1"/>
                </a:solidFill>
                <a:effectLst/>
                <a:latin typeface="Arial" charset="0"/>
                <a:ea typeface="+mn-ea"/>
                <a:cs typeface="Arial" charset="0"/>
              </a:rPr>
              <a:t>peuvent</a:t>
            </a:r>
            <a:r>
              <a:rPr lang="nl-NL" sz="1000" kern="1200" dirty="0">
                <a:solidFill>
                  <a:schemeClr val="tx1"/>
                </a:solidFill>
                <a:effectLst/>
                <a:latin typeface="Arial" charset="0"/>
                <a:ea typeface="+mn-ea"/>
                <a:cs typeface="Arial" charset="0"/>
              </a:rPr>
              <a:t> </a:t>
            </a:r>
            <a:r>
              <a:rPr lang="nl-NL" sz="1000" kern="1200" dirty="0" err="1">
                <a:solidFill>
                  <a:schemeClr val="tx1"/>
                </a:solidFill>
                <a:effectLst/>
                <a:latin typeface="Arial" charset="0"/>
                <a:ea typeface="+mn-ea"/>
                <a:cs typeface="Arial" charset="0"/>
              </a:rPr>
              <a:t>être</a:t>
            </a:r>
            <a:r>
              <a:rPr lang="nl-NL" sz="1000" kern="1200" dirty="0">
                <a:solidFill>
                  <a:schemeClr val="tx1"/>
                </a:solidFill>
                <a:effectLst/>
                <a:latin typeface="Arial" charset="0"/>
                <a:ea typeface="+mn-ea"/>
                <a:cs typeface="Arial" charset="0"/>
              </a:rPr>
              <a:t> mises en oeuvre pour </a:t>
            </a:r>
            <a:r>
              <a:rPr lang="nl-NL" sz="1000" kern="1200" dirty="0" err="1">
                <a:solidFill>
                  <a:schemeClr val="tx1"/>
                </a:solidFill>
                <a:effectLst/>
                <a:latin typeface="Arial" charset="0"/>
                <a:ea typeface="+mn-ea"/>
                <a:cs typeface="Arial" charset="0"/>
              </a:rPr>
              <a:t>maîtiriser</a:t>
            </a:r>
            <a:r>
              <a:rPr lang="nl-NL" sz="1000" kern="1200" dirty="0">
                <a:solidFill>
                  <a:schemeClr val="tx1"/>
                </a:solidFill>
                <a:effectLst/>
                <a:latin typeface="Arial" charset="0"/>
                <a:ea typeface="+mn-ea"/>
                <a:cs typeface="Arial" charset="0"/>
              </a:rPr>
              <a:t> </a:t>
            </a:r>
            <a:r>
              <a:rPr lang="nl-NL" sz="1000" kern="1200" dirty="0" err="1">
                <a:solidFill>
                  <a:schemeClr val="tx1"/>
                </a:solidFill>
                <a:effectLst/>
                <a:latin typeface="Arial" charset="0"/>
                <a:ea typeface="+mn-ea"/>
                <a:cs typeface="Arial" charset="0"/>
              </a:rPr>
              <a:t>le</a:t>
            </a:r>
            <a:r>
              <a:rPr lang="nl-NL" sz="1000" kern="1200" dirty="0">
                <a:solidFill>
                  <a:schemeClr val="tx1"/>
                </a:solidFill>
                <a:effectLst/>
                <a:latin typeface="Arial" charset="0"/>
                <a:ea typeface="+mn-ea"/>
                <a:cs typeface="Arial" charset="0"/>
              </a:rPr>
              <a:t> </a:t>
            </a:r>
            <a:r>
              <a:rPr lang="nl-NL" sz="1000" kern="1200" dirty="0" err="1">
                <a:solidFill>
                  <a:schemeClr val="tx1"/>
                </a:solidFill>
                <a:effectLst/>
                <a:latin typeface="Arial" charset="0"/>
                <a:ea typeface="+mn-ea"/>
                <a:cs typeface="Arial" charset="0"/>
              </a:rPr>
              <a:t>risque</a:t>
            </a:r>
            <a:r>
              <a:rPr lang="nl-NL" sz="1000" kern="1200" dirty="0">
                <a:solidFill>
                  <a:schemeClr val="tx1"/>
                </a:solidFill>
                <a:effectLst/>
                <a:latin typeface="Arial" charset="0"/>
                <a:ea typeface="+mn-ea"/>
                <a:cs typeface="Arial" charset="0"/>
              </a:rPr>
              <a:t> </a:t>
            </a:r>
            <a:r>
              <a:rPr lang="nl-NL" sz="1000" kern="1200" dirty="0" err="1">
                <a:solidFill>
                  <a:schemeClr val="tx1"/>
                </a:solidFill>
                <a:effectLst/>
                <a:latin typeface="Arial" charset="0"/>
                <a:ea typeface="+mn-ea"/>
                <a:cs typeface="Arial" charset="0"/>
              </a:rPr>
              <a:t>d’empiètement</a:t>
            </a:r>
            <a:r>
              <a:rPr lang="nl-NL" sz="1000" kern="1200" dirty="0">
                <a:solidFill>
                  <a:schemeClr val="tx1"/>
                </a:solidFill>
                <a:effectLst/>
                <a:latin typeface="Arial" charset="0"/>
                <a:ea typeface="+mn-ea"/>
                <a:cs typeface="Arial" charset="0"/>
              </a:rPr>
              <a:t> dans </a:t>
            </a:r>
            <a:r>
              <a:rPr lang="nl-NL" sz="1000" kern="1200" dirty="0" err="1">
                <a:solidFill>
                  <a:schemeClr val="tx1"/>
                </a:solidFill>
                <a:effectLst/>
                <a:latin typeface="Arial" charset="0"/>
                <a:ea typeface="+mn-ea"/>
                <a:cs typeface="Arial" charset="0"/>
              </a:rPr>
              <a:t>le</a:t>
            </a:r>
            <a:r>
              <a:rPr lang="nl-NL" sz="1000" kern="1200" dirty="0">
                <a:solidFill>
                  <a:schemeClr val="tx1"/>
                </a:solidFill>
                <a:effectLst/>
                <a:latin typeface="Arial" charset="0"/>
                <a:ea typeface="+mn-ea"/>
                <a:cs typeface="Arial" charset="0"/>
              </a:rPr>
              <a:t> gabarit </a:t>
            </a:r>
            <a:r>
              <a:rPr lang="nl-NL" sz="1000" kern="1200" dirty="0" err="1">
                <a:solidFill>
                  <a:schemeClr val="tx1"/>
                </a:solidFill>
                <a:effectLst/>
                <a:latin typeface="Arial" charset="0"/>
                <a:ea typeface="+mn-ea"/>
                <a:cs typeface="Arial" charset="0"/>
              </a:rPr>
              <a:t>d’une</a:t>
            </a:r>
            <a:r>
              <a:rPr lang="nl-NL" sz="1000" kern="1200" dirty="0">
                <a:solidFill>
                  <a:schemeClr val="tx1"/>
                </a:solidFill>
                <a:effectLst/>
                <a:latin typeface="Arial" charset="0"/>
                <a:ea typeface="+mn-ea"/>
                <a:cs typeface="Arial" charset="0"/>
              </a:rPr>
              <a:t> </a:t>
            </a:r>
            <a:r>
              <a:rPr lang="nl-NL" sz="1000" kern="1200" dirty="0" err="1">
                <a:solidFill>
                  <a:schemeClr val="tx1"/>
                </a:solidFill>
                <a:effectLst/>
                <a:latin typeface="Arial" charset="0"/>
                <a:ea typeface="+mn-ea"/>
                <a:cs typeface="Arial" charset="0"/>
              </a:rPr>
              <a:t>voie</a:t>
            </a:r>
            <a:r>
              <a:rPr lang="nl-NL" sz="1000" kern="1200" dirty="0">
                <a:solidFill>
                  <a:schemeClr val="tx1"/>
                </a:solidFill>
                <a:effectLst/>
                <a:latin typeface="Arial" charset="0"/>
                <a:ea typeface="+mn-ea"/>
                <a:cs typeface="Arial" charset="0"/>
              </a:rPr>
              <a:t> en service.</a:t>
            </a:r>
            <a:endParaRPr lang="en-GB" sz="1000" kern="1200" dirty="0">
              <a:solidFill>
                <a:schemeClr val="tx1"/>
              </a:solidFill>
              <a:effectLst/>
              <a:latin typeface="Arial" charset="0"/>
              <a:ea typeface="+mn-ea"/>
              <a:cs typeface="Arial" charset="0"/>
            </a:endParaRPr>
          </a:p>
          <a:p>
            <a:r>
              <a:rPr lang="nl-NL"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r>
              <a:rPr lang="fr-FR" sz="1000" b="1" kern="1200" dirty="0">
                <a:solidFill>
                  <a:schemeClr val="tx1"/>
                </a:solidFill>
                <a:effectLst/>
                <a:latin typeface="Arial" charset="0"/>
                <a:ea typeface="+mn-ea"/>
                <a:cs typeface="Arial" charset="0"/>
              </a:rPr>
              <a:t>Groupe A: </a:t>
            </a:r>
            <a:r>
              <a:rPr lang="nl-NL" sz="1000" kern="1200" dirty="0" err="1">
                <a:solidFill>
                  <a:schemeClr val="tx1"/>
                </a:solidFill>
                <a:effectLst/>
                <a:latin typeface="Arial" charset="0"/>
                <a:ea typeface="+mn-ea"/>
                <a:cs typeface="Arial" charset="0"/>
              </a:rPr>
              <a:t>Véhicules</a:t>
            </a:r>
            <a:r>
              <a:rPr lang="nl-NL" sz="1000" kern="1200" dirty="0">
                <a:solidFill>
                  <a:schemeClr val="tx1"/>
                </a:solidFill>
                <a:effectLst/>
                <a:latin typeface="Arial" charset="0"/>
                <a:ea typeface="+mn-ea"/>
                <a:cs typeface="Arial" charset="0"/>
              </a:rPr>
              <a:t> </a:t>
            </a:r>
            <a:r>
              <a:rPr lang="nl-NL" sz="1000" kern="1200" dirty="0" err="1">
                <a:solidFill>
                  <a:schemeClr val="tx1"/>
                </a:solidFill>
                <a:effectLst/>
                <a:latin typeface="Arial" charset="0"/>
                <a:ea typeface="+mn-ea"/>
                <a:cs typeface="Arial" charset="0"/>
              </a:rPr>
              <a:t>ferroviaires</a:t>
            </a:r>
            <a:r>
              <a:rPr lang="nl-NL" sz="1000" kern="1200" dirty="0">
                <a:solidFill>
                  <a:schemeClr val="tx1"/>
                </a:solidFill>
                <a:effectLst/>
                <a:latin typeface="Arial" charset="0"/>
                <a:ea typeface="+mn-ea"/>
                <a:cs typeface="Arial" charset="0"/>
              </a:rPr>
              <a:t> (matériel </a:t>
            </a:r>
            <a:r>
              <a:rPr lang="nl-NL" sz="1000" kern="1200" dirty="0" err="1">
                <a:solidFill>
                  <a:schemeClr val="tx1"/>
                </a:solidFill>
                <a:effectLst/>
                <a:latin typeface="Arial" charset="0"/>
                <a:ea typeface="+mn-ea"/>
                <a:cs typeface="Arial" charset="0"/>
              </a:rPr>
              <a:t>roulant</a:t>
            </a:r>
            <a:r>
              <a:rPr lang="nl-NL" sz="1000" kern="1200" dirty="0">
                <a:solidFill>
                  <a:schemeClr val="tx1"/>
                </a:solidFill>
                <a:effectLst/>
                <a:latin typeface="Arial" charset="0"/>
                <a:ea typeface="+mn-ea"/>
                <a:cs typeface="Arial" charset="0"/>
              </a:rPr>
              <a:t> pour </a:t>
            </a:r>
            <a:r>
              <a:rPr lang="nl-NL" sz="1000" kern="1200" dirty="0" err="1">
                <a:solidFill>
                  <a:schemeClr val="tx1"/>
                </a:solidFill>
                <a:effectLst/>
                <a:latin typeface="Arial" charset="0"/>
                <a:ea typeface="+mn-ea"/>
                <a:cs typeface="Arial" charset="0"/>
              </a:rPr>
              <a:t>travaux</a:t>
            </a:r>
            <a:r>
              <a:rPr lang="nl-NL" sz="1000" kern="1200" dirty="0">
                <a:solidFill>
                  <a:schemeClr val="tx1"/>
                </a:solidFill>
                <a:effectLst/>
                <a:latin typeface="Arial" charset="0"/>
                <a:ea typeface="+mn-ea"/>
                <a:cs typeface="Arial" charset="0"/>
              </a:rPr>
              <a:t>) – </a:t>
            </a:r>
            <a:r>
              <a:rPr lang="nl-NL" sz="1000" kern="1200" dirty="0" err="1">
                <a:solidFill>
                  <a:schemeClr val="tx1"/>
                </a:solidFill>
                <a:effectLst/>
                <a:latin typeface="Arial" charset="0"/>
                <a:ea typeface="+mn-ea"/>
                <a:cs typeface="Arial" charset="0"/>
              </a:rPr>
              <a:t>Autonomes</a:t>
            </a:r>
            <a:r>
              <a:rPr lang="nl-NL" sz="1000" kern="1200" dirty="0">
                <a:solidFill>
                  <a:schemeClr val="tx1"/>
                </a:solidFill>
                <a:effectLst/>
                <a:latin typeface="Arial" charset="0"/>
                <a:ea typeface="+mn-ea"/>
                <a:cs typeface="Arial" charset="0"/>
              </a:rPr>
              <a:t> et/</a:t>
            </a:r>
            <a:r>
              <a:rPr lang="nl-NL" sz="1000" kern="1200" dirty="0" err="1">
                <a:solidFill>
                  <a:schemeClr val="tx1"/>
                </a:solidFill>
                <a:effectLst/>
                <a:latin typeface="Arial" charset="0"/>
                <a:ea typeface="+mn-ea"/>
                <a:cs typeface="Arial" charset="0"/>
              </a:rPr>
              <a:t>ou</a:t>
            </a:r>
            <a:r>
              <a:rPr lang="nl-NL" sz="1000" kern="1200" dirty="0">
                <a:solidFill>
                  <a:schemeClr val="tx1"/>
                </a:solidFill>
                <a:effectLst/>
                <a:latin typeface="Arial" charset="0"/>
                <a:ea typeface="+mn-ea"/>
                <a:cs typeface="Arial" charset="0"/>
              </a:rPr>
              <a:t> </a:t>
            </a:r>
            <a:r>
              <a:rPr lang="nl-NL" sz="1000" kern="1200" dirty="0" err="1">
                <a:solidFill>
                  <a:schemeClr val="tx1"/>
                </a:solidFill>
                <a:effectLst/>
                <a:latin typeface="Arial" charset="0"/>
                <a:ea typeface="+mn-ea"/>
                <a:cs typeface="Arial" charset="0"/>
              </a:rPr>
              <a:t>Tractés</a:t>
            </a:r>
            <a:r>
              <a:rPr lang="nl-NL"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endParaRPr lang="fr-FR" sz="1000" kern="1200" dirty="0">
              <a:solidFill>
                <a:schemeClr val="tx1"/>
              </a:solidFill>
              <a:effectLst/>
              <a:latin typeface="Arial" charset="0"/>
              <a:ea typeface="+mn-ea"/>
              <a:cs typeface="Arial" charset="0"/>
            </a:endParaRPr>
          </a:p>
          <a:p>
            <a:r>
              <a:rPr lang="fr-FR" sz="1000" b="1" kern="1200" dirty="0">
                <a:solidFill>
                  <a:schemeClr val="tx1"/>
                </a:solidFill>
                <a:effectLst/>
                <a:latin typeface="Arial" charset="0"/>
                <a:ea typeface="+mn-ea"/>
                <a:cs typeface="Arial" charset="0"/>
              </a:rPr>
              <a:t>Groupe</a:t>
            </a:r>
            <a:r>
              <a:rPr lang="fr-FR" sz="1000" b="1" kern="1200" baseline="0" dirty="0">
                <a:solidFill>
                  <a:schemeClr val="tx1"/>
                </a:solidFill>
                <a:effectLst/>
                <a:latin typeface="Arial" charset="0"/>
                <a:ea typeface="+mn-ea"/>
                <a:cs typeface="Arial" charset="0"/>
              </a:rPr>
              <a:t> B</a:t>
            </a:r>
            <a:r>
              <a:rPr lang="fr-FR" sz="1000" kern="1200" dirty="0">
                <a:solidFill>
                  <a:schemeClr val="tx1"/>
                </a:solidFill>
                <a:effectLst/>
                <a:latin typeface="Arial" charset="0"/>
                <a:ea typeface="+mn-ea"/>
                <a:cs typeface="Arial" charset="0"/>
              </a:rPr>
              <a:t>: </a:t>
            </a:r>
            <a:r>
              <a:rPr lang="nl-NL" sz="1000" kern="1200" dirty="0" err="1">
                <a:solidFill>
                  <a:schemeClr val="tx1"/>
                </a:solidFill>
                <a:effectLst/>
                <a:latin typeface="Arial" charset="0"/>
                <a:ea typeface="+mn-ea"/>
                <a:cs typeface="Arial" charset="0"/>
              </a:rPr>
              <a:t>Engins</a:t>
            </a:r>
            <a:r>
              <a:rPr lang="nl-NL" sz="1000" kern="1200" dirty="0">
                <a:solidFill>
                  <a:schemeClr val="tx1"/>
                </a:solidFill>
                <a:effectLst/>
                <a:latin typeface="Arial" charset="0"/>
                <a:ea typeface="+mn-ea"/>
                <a:cs typeface="Arial" charset="0"/>
              </a:rPr>
              <a:t> et outillages </a:t>
            </a:r>
            <a:r>
              <a:rPr lang="nl-NL" sz="1000" kern="1200" dirty="0" err="1">
                <a:solidFill>
                  <a:schemeClr val="tx1"/>
                </a:solidFill>
                <a:effectLst/>
                <a:latin typeface="Arial" charset="0"/>
                <a:ea typeface="+mn-ea"/>
                <a:cs typeface="Arial" charset="0"/>
              </a:rPr>
              <a:t>sur</a:t>
            </a:r>
            <a:r>
              <a:rPr lang="nl-NL" sz="1000" kern="1200" dirty="0">
                <a:solidFill>
                  <a:schemeClr val="tx1"/>
                </a:solidFill>
                <a:effectLst/>
                <a:latin typeface="Arial" charset="0"/>
                <a:ea typeface="+mn-ea"/>
                <a:cs typeface="Arial" charset="0"/>
              </a:rPr>
              <a:t> wagons</a:t>
            </a:r>
          </a:p>
          <a:p>
            <a:endParaRPr lang="en-GB" sz="1000" kern="1200" dirty="0">
              <a:solidFill>
                <a:schemeClr val="tx1"/>
              </a:solidFill>
              <a:effectLst/>
              <a:latin typeface="Arial" charset="0"/>
              <a:ea typeface="+mn-ea"/>
              <a:cs typeface="Arial" charset="0"/>
            </a:endParaRPr>
          </a:p>
          <a:p>
            <a:r>
              <a:rPr lang="fr-FR" sz="1000" b="1" kern="1200" dirty="0">
                <a:solidFill>
                  <a:schemeClr val="tx1"/>
                </a:solidFill>
                <a:effectLst/>
                <a:latin typeface="Arial" charset="0"/>
                <a:ea typeface="+mn-ea"/>
                <a:cs typeface="Arial" charset="0"/>
              </a:rPr>
              <a:t>Groupe</a:t>
            </a:r>
            <a:r>
              <a:rPr lang="fr-FR" sz="1000" b="1" kern="1200" baseline="0" dirty="0">
                <a:solidFill>
                  <a:schemeClr val="tx1"/>
                </a:solidFill>
                <a:effectLst/>
                <a:latin typeface="Arial" charset="0"/>
                <a:ea typeface="+mn-ea"/>
                <a:cs typeface="Arial" charset="0"/>
              </a:rPr>
              <a:t> C</a:t>
            </a:r>
            <a:r>
              <a:rPr lang="fr-FR" sz="1000" kern="1200" dirty="0">
                <a:solidFill>
                  <a:schemeClr val="tx1"/>
                </a:solidFill>
                <a:effectLst/>
                <a:latin typeface="Arial" charset="0"/>
                <a:ea typeface="+mn-ea"/>
                <a:cs typeface="Arial" charset="0"/>
              </a:rPr>
              <a:t>: Matériel Lourd</a:t>
            </a:r>
            <a:endParaRPr lang="en-GB" sz="1000" kern="1200" dirty="0">
              <a:solidFill>
                <a:schemeClr val="tx1"/>
              </a:solidFill>
              <a:effectLst/>
              <a:latin typeface="Arial" charset="0"/>
              <a:ea typeface="+mn-ea"/>
              <a:cs typeface="Arial" charset="0"/>
            </a:endParaRPr>
          </a:p>
          <a:p>
            <a:endParaRPr lang="fr-FR" sz="1000" b="1" kern="1200" dirty="0">
              <a:solidFill>
                <a:schemeClr val="tx1"/>
              </a:solidFill>
              <a:effectLst/>
              <a:latin typeface="Arial" charset="0"/>
              <a:ea typeface="+mn-ea"/>
              <a:cs typeface="Arial" charset="0"/>
            </a:endParaRPr>
          </a:p>
          <a:p>
            <a:r>
              <a:rPr lang="fr-FR" sz="1000" b="1" kern="1200" dirty="0">
                <a:solidFill>
                  <a:schemeClr val="tx1"/>
                </a:solidFill>
                <a:effectLst/>
                <a:latin typeface="Arial" charset="0"/>
                <a:ea typeface="+mn-ea"/>
                <a:cs typeface="Arial" charset="0"/>
              </a:rPr>
              <a:t>Groupe D: </a:t>
            </a:r>
            <a:r>
              <a:rPr lang="nl-BE" sz="1000" kern="1200" dirty="0" err="1">
                <a:solidFill>
                  <a:schemeClr val="tx1"/>
                </a:solidFill>
                <a:effectLst/>
                <a:latin typeface="Arial" charset="0"/>
                <a:ea typeface="+mn-ea"/>
                <a:cs typeface="Arial" charset="0"/>
              </a:rPr>
              <a:t>Engins</a:t>
            </a:r>
            <a:r>
              <a:rPr lang="nl-BE" sz="1000" kern="1200" baseline="0" dirty="0">
                <a:solidFill>
                  <a:schemeClr val="tx1"/>
                </a:solidFill>
                <a:effectLst/>
                <a:latin typeface="Arial" charset="0"/>
                <a:ea typeface="+mn-ea"/>
                <a:cs typeface="Arial" charset="0"/>
              </a:rPr>
              <a:t> de </a:t>
            </a:r>
            <a:r>
              <a:rPr lang="nl-BE" sz="1000" kern="1200" baseline="0" dirty="0" err="1">
                <a:solidFill>
                  <a:schemeClr val="tx1"/>
                </a:solidFill>
                <a:effectLst/>
                <a:latin typeface="Arial" charset="0"/>
                <a:ea typeface="+mn-ea"/>
                <a:cs typeface="Arial" charset="0"/>
              </a:rPr>
              <a:t>chantier</a:t>
            </a:r>
            <a:r>
              <a:rPr lang="nl-BE" sz="1000" kern="1200" baseline="0" dirty="0">
                <a:solidFill>
                  <a:schemeClr val="tx1"/>
                </a:solidFill>
                <a:effectLst/>
                <a:latin typeface="Arial" charset="0"/>
                <a:ea typeface="+mn-ea"/>
                <a:cs typeface="Arial" charset="0"/>
              </a:rPr>
              <a:t> “hors rails”</a:t>
            </a:r>
            <a:r>
              <a:rPr lang="nl-BE" sz="1000" kern="1200" dirty="0">
                <a:solidFill>
                  <a:schemeClr val="tx1"/>
                </a:solidFill>
                <a:effectLst/>
                <a:latin typeface="Arial" charset="0"/>
                <a:ea typeface="+mn-ea"/>
                <a:cs typeface="Arial" charset="0"/>
              </a:rPr>
              <a:t> </a:t>
            </a:r>
          </a:p>
          <a:p>
            <a:endParaRPr lang="en-GB" sz="1000" kern="1200" dirty="0">
              <a:solidFill>
                <a:schemeClr val="tx1"/>
              </a:solidFill>
              <a:effectLst/>
              <a:latin typeface="Arial" charset="0"/>
              <a:ea typeface="+mn-ea"/>
              <a:cs typeface="Arial" charset="0"/>
            </a:endParaRPr>
          </a:p>
          <a:p>
            <a:r>
              <a:rPr lang="fr-FR" sz="1000" b="1" kern="1200" dirty="0">
                <a:solidFill>
                  <a:schemeClr val="tx1"/>
                </a:solidFill>
                <a:effectLst/>
                <a:latin typeface="Arial" charset="0"/>
                <a:ea typeface="+mn-ea"/>
                <a:cs typeface="Arial" charset="0"/>
              </a:rPr>
              <a:t>Groupe E: </a:t>
            </a:r>
            <a:r>
              <a:rPr lang="nl-NL" sz="1000" kern="1200" dirty="0" err="1">
                <a:solidFill>
                  <a:schemeClr val="tx1"/>
                </a:solidFill>
                <a:effectLst/>
                <a:latin typeface="Arial" charset="0"/>
                <a:ea typeface="+mn-ea"/>
                <a:cs typeface="Arial" charset="0"/>
              </a:rPr>
              <a:t>Travaux</a:t>
            </a:r>
            <a:r>
              <a:rPr lang="nl-NL" sz="1000" kern="1200" dirty="0">
                <a:solidFill>
                  <a:schemeClr val="tx1"/>
                </a:solidFill>
                <a:effectLst/>
                <a:latin typeface="Arial" charset="0"/>
                <a:ea typeface="+mn-ea"/>
                <a:cs typeface="Arial" charset="0"/>
              </a:rPr>
              <a:t> </a:t>
            </a:r>
            <a:r>
              <a:rPr lang="nl-NL" sz="1000" kern="1200" dirty="0" err="1">
                <a:solidFill>
                  <a:schemeClr val="tx1"/>
                </a:solidFill>
                <a:effectLst/>
                <a:latin typeface="Arial" charset="0"/>
                <a:ea typeface="+mn-ea"/>
                <a:cs typeface="Arial" charset="0"/>
              </a:rPr>
              <a:t>aux</a:t>
            </a:r>
            <a:r>
              <a:rPr lang="nl-NL" sz="1000" kern="1200" dirty="0">
                <a:solidFill>
                  <a:schemeClr val="tx1"/>
                </a:solidFill>
                <a:effectLst/>
                <a:latin typeface="Arial" charset="0"/>
                <a:ea typeface="+mn-ea"/>
                <a:cs typeface="Arial" charset="0"/>
              </a:rPr>
              <a:t> </a:t>
            </a:r>
            <a:r>
              <a:rPr lang="nl-NL" sz="1000" kern="1200" dirty="0" err="1">
                <a:solidFill>
                  <a:schemeClr val="tx1"/>
                </a:solidFill>
                <a:effectLst/>
                <a:latin typeface="Arial" charset="0"/>
                <a:ea typeface="+mn-ea"/>
                <a:cs typeface="Arial" charset="0"/>
              </a:rPr>
              <a:t>installations</a:t>
            </a:r>
            <a:r>
              <a:rPr lang="nl-NL" sz="1000" kern="1200" dirty="0">
                <a:solidFill>
                  <a:schemeClr val="tx1"/>
                </a:solidFill>
                <a:effectLst/>
                <a:latin typeface="Arial" charset="0"/>
                <a:ea typeface="+mn-ea"/>
                <a:cs typeface="Arial" charset="0"/>
              </a:rPr>
              <a:t> </a:t>
            </a:r>
            <a:r>
              <a:rPr lang="nl-NL" sz="1000" kern="1200" dirty="0" err="1">
                <a:solidFill>
                  <a:schemeClr val="tx1"/>
                </a:solidFill>
                <a:effectLst/>
                <a:latin typeface="Arial" charset="0"/>
                <a:ea typeface="+mn-ea"/>
                <a:cs typeface="Arial" charset="0"/>
              </a:rPr>
              <a:t>fixes</a:t>
            </a:r>
            <a:r>
              <a:rPr lang="nl-NL" sz="1000" kern="1200" dirty="0">
                <a:solidFill>
                  <a:schemeClr val="tx1"/>
                </a:solidFill>
                <a:effectLst/>
                <a:latin typeface="Arial" charset="0"/>
                <a:ea typeface="+mn-ea"/>
                <a:cs typeface="Arial" charset="0"/>
              </a:rPr>
              <a:t> et </a:t>
            </a:r>
            <a:r>
              <a:rPr lang="nl-NL" sz="1000" kern="1200" dirty="0" err="1">
                <a:solidFill>
                  <a:schemeClr val="tx1"/>
                </a:solidFill>
                <a:effectLst/>
                <a:latin typeface="Arial" charset="0"/>
                <a:ea typeface="+mn-ea"/>
                <a:cs typeface="Arial" charset="0"/>
              </a:rPr>
              <a:t>aux</a:t>
            </a:r>
            <a:r>
              <a:rPr lang="nl-NL" sz="1000" kern="1200" dirty="0">
                <a:solidFill>
                  <a:schemeClr val="tx1"/>
                </a:solidFill>
                <a:effectLst/>
                <a:latin typeface="Arial" charset="0"/>
                <a:ea typeface="+mn-ea"/>
                <a:cs typeface="Arial" charset="0"/>
              </a:rPr>
              <a:t> </a:t>
            </a:r>
            <a:r>
              <a:rPr lang="nl-NL" sz="1000" kern="1200" dirty="0" err="1">
                <a:solidFill>
                  <a:schemeClr val="tx1"/>
                </a:solidFill>
                <a:effectLst/>
                <a:latin typeface="Arial" charset="0"/>
                <a:ea typeface="+mn-ea"/>
                <a:cs typeface="Arial" charset="0"/>
              </a:rPr>
              <a:t>abords</a:t>
            </a:r>
            <a:r>
              <a:rPr lang="nl-NL"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r>
              <a:rPr lang="nl-NL"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r>
              <a:rPr lang="en-GB" sz="1000" kern="1200" dirty="0">
                <a:solidFill>
                  <a:schemeClr val="tx1"/>
                </a:solidFill>
                <a:effectLst/>
                <a:latin typeface="Arial" charset="0"/>
                <a:ea typeface="+mn-ea"/>
                <a:cs typeface="Arial" charset="0"/>
              </a:rPr>
              <a:t>Le contour de reference du </a:t>
            </a:r>
            <a:r>
              <a:rPr lang="en-GB" sz="1000" kern="1200" dirty="0" err="1">
                <a:solidFill>
                  <a:schemeClr val="tx1"/>
                </a:solidFill>
                <a:effectLst/>
                <a:latin typeface="Arial" charset="0"/>
                <a:ea typeface="+mn-ea"/>
                <a:cs typeface="Arial" charset="0"/>
              </a:rPr>
              <a:t>gabarit</a:t>
            </a:r>
            <a:r>
              <a:rPr lang="en-GB" sz="1000" kern="1200" dirty="0">
                <a:solidFill>
                  <a:schemeClr val="tx1"/>
                </a:solidFill>
                <a:effectLst/>
                <a:latin typeface="Arial" charset="0"/>
                <a:ea typeface="+mn-ea"/>
                <a:cs typeface="Arial" charset="0"/>
              </a:rPr>
              <a:t> des obstacles, </a:t>
            </a:r>
            <a:r>
              <a:rPr lang="en-GB" sz="1000" kern="1200" dirty="0" err="1">
                <a:solidFill>
                  <a:schemeClr val="tx1"/>
                </a:solidFill>
                <a:effectLst/>
                <a:latin typeface="Arial" charset="0"/>
                <a:ea typeface="+mn-ea"/>
                <a:cs typeface="Arial" charset="0"/>
              </a:rPr>
              <a:t>pris</a:t>
            </a:r>
            <a:r>
              <a:rPr lang="en-GB" sz="1000" kern="1200" dirty="0">
                <a:solidFill>
                  <a:schemeClr val="tx1"/>
                </a:solidFill>
                <a:effectLst/>
                <a:latin typeface="Arial" charset="0"/>
                <a:ea typeface="+mn-ea"/>
                <a:cs typeface="Arial" charset="0"/>
              </a:rPr>
              <a:t> </a:t>
            </a:r>
            <a:r>
              <a:rPr lang="en-GB" sz="1000" kern="1200" dirty="0" err="1">
                <a:solidFill>
                  <a:schemeClr val="tx1"/>
                </a:solidFill>
                <a:effectLst/>
                <a:latin typeface="Arial" charset="0"/>
                <a:ea typeface="+mn-ea"/>
                <a:cs typeface="Arial" charset="0"/>
              </a:rPr>
              <a:t>en</a:t>
            </a:r>
            <a:r>
              <a:rPr lang="en-GB" sz="1000" kern="1200" dirty="0">
                <a:solidFill>
                  <a:schemeClr val="tx1"/>
                </a:solidFill>
                <a:effectLst/>
                <a:latin typeface="Arial" charset="0"/>
                <a:ea typeface="+mn-ea"/>
                <a:cs typeface="Arial" charset="0"/>
              </a:rPr>
              <a:t> </a:t>
            </a:r>
            <a:r>
              <a:rPr lang="en-GB" sz="1000" kern="1200" dirty="0" err="1">
                <a:solidFill>
                  <a:schemeClr val="tx1"/>
                </a:solidFill>
                <a:effectLst/>
                <a:latin typeface="Arial" charset="0"/>
                <a:ea typeface="+mn-ea"/>
                <a:cs typeface="Arial" charset="0"/>
              </a:rPr>
              <a:t>compte</a:t>
            </a:r>
            <a:r>
              <a:rPr lang="en-GB" sz="1000" kern="1200" dirty="0">
                <a:solidFill>
                  <a:schemeClr val="tx1"/>
                </a:solidFill>
                <a:effectLst/>
                <a:latin typeface="Arial" charset="0"/>
                <a:ea typeface="+mn-ea"/>
                <a:cs typeface="Arial" charset="0"/>
              </a:rPr>
              <a:t> pour identifier</a:t>
            </a:r>
            <a:r>
              <a:rPr lang="en-GB" sz="1000" kern="1200" baseline="0" dirty="0">
                <a:solidFill>
                  <a:schemeClr val="tx1"/>
                </a:solidFill>
                <a:effectLst/>
                <a:latin typeface="Arial" charset="0"/>
                <a:ea typeface="+mn-ea"/>
                <a:cs typeface="Arial" charset="0"/>
              </a:rPr>
              <a:t> la </a:t>
            </a:r>
            <a:r>
              <a:rPr lang="en-GB" sz="1000" kern="1200" baseline="0" dirty="0" err="1">
                <a:solidFill>
                  <a:schemeClr val="tx1"/>
                </a:solidFill>
                <a:effectLst/>
                <a:latin typeface="Arial" charset="0"/>
                <a:ea typeface="+mn-ea"/>
                <a:cs typeface="Arial" charset="0"/>
              </a:rPr>
              <a:t>présence</a:t>
            </a:r>
            <a:r>
              <a:rPr lang="en-GB" sz="1000" kern="1200" baseline="0" dirty="0">
                <a:solidFill>
                  <a:schemeClr val="tx1"/>
                </a:solidFill>
                <a:effectLst/>
                <a:latin typeface="Arial" charset="0"/>
                <a:ea typeface="+mn-ea"/>
                <a:cs typeface="Arial" charset="0"/>
              </a:rPr>
              <a:t> d’un </a:t>
            </a:r>
            <a:r>
              <a:rPr lang="en-GB" sz="1000" kern="1200" baseline="0" dirty="0" err="1">
                <a:solidFill>
                  <a:schemeClr val="tx1"/>
                </a:solidFill>
                <a:effectLst/>
                <a:latin typeface="Arial" charset="0"/>
                <a:ea typeface="+mn-ea"/>
                <a:cs typeface="Arial" charset="0"/>
              </a:rPr>
              <a:t>empiètement</a:t>
            </a:r>
            <a:r>
              <a:rPr lang="en-GB" sz="1000" kern="1200" baseline="0" dirty="0">
                <a:solidFill>
                  <a:schemeClr val="tx1"/>
                </a:solidFill>
                <a:effectLst/>
                <a:latin typeface="Arial" charset="0"/>
                <a:ea typeface="+mn-ea"/>
                <a:cs typeface="Arial" charset="0"/>
              </a:rPr>
              <a:t> de type II </a:t>
            </a:r>
            <a:r>
              <a:rPr lang="en-GB" sz="1000" kern="1200" baseline="0" dirty="0" err="1">
                <a:solidFill>
                  <a:schemeClr val="tx1"/>
                </a:solidFill>
                <a:effectLst/>
                <a:latin typeface="Arial" charset="0"/>
                <a:ea typeface="+mn-ea"/>
                <a:cs typeface="Arial" charset="0"/>
              </a:rPr>
              <a:t>est</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défini</a:t>
            </a:r>
            <a:r>
              <a:rPr lang="en-GB" sz="1000" kern="1200" baseline="0" dirty="0">
                <a:solidFill>
                  <a:schemeClr val="tx1"/>
                </a:solidFill>
                <a:effectLst/>
                <a:latin typeface="Arial" charset="0"/>
                <a:ea typeface="+mn-ea"/>
                <a:cs typeface="Arial" charset="0"/>
              </a:rPr>
              <a:t> pour </a:t>
            </a:r>
            <a:r>
              <a:rPr lang="en-GB" sz="1000" kern="1200" baseline="0" dirty="0" err="1">
                <a:solidFill>
                  <a:schemeClr val="tx1"/>
                </a:solidFill>
                <a:effectLst/>
                <a:latin typeface="Arial" charset="0"/>
                <a:ea typeface="+mn-ea"/>
                <a:cs typeface="Arial" charset="0"/>
              </a:rPr>
              <a:t>chaque</a:t>
            </a:r>
            <a:r>
              <a:rPr lang="en-GB" sz="1000" kern="1200" baseline="0" dirty="0">
                <a:solidFill>
                  <a:schemeClr val="tx1"/>
                </a:solidFill>
                <a:effectLst/>
                <a:latin typeface="Arial" charset="0"/>
                <a:ea typeface="+mn-ea"/>
                <a:cs typeface="Arial" charset="0"/>
              </a:rPr>
              <a:t> </a:t>
            </a:r>
            <a:r>
              <a:rPr lang="en-GB" sz="1000" kern="1200" baseline="0" dirty="0" err="1">
                <a:solidFill>
                  <a:schemeClr val="tx1"/>
                </a:solidFill>
                <a:effectLst/>
                <a:latin typeface="Arial" charset="0"/>
                <a:ea typeface="+mn-ea"/>
                <a:cs typeface="Arial" charset="0"/>
              </a:rPr>
              <a:t>groupe</a:t>
            </a:r>
            <a:r>
              <a:rPr lang="en-GB" sz="1000" kern="1200" baseline="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endParaRPr lang="fr-FR" dirty="0"/>
          </a:p>
        </p:txBody>
      </p:sp>
    </p:spTree>
    <p:extLst>
      <p:ext uri="{BB962C8B-B14F-4D97-AF65-F5344CB8AC3E}">
        <p14:creationId xmlns:p14="http://schemas.microsoft.com/office/powerpoint/2010/main" val="1687565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651354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4261333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Tree>
    <p:extLst>
      <p:ext uri="{BB962C8B-B14F-4D97-AF65-F5344CB8AC3E}">
        <p14:creationId xmlns:p14="http://schemas.microsoft.com/office/powerpoint/2010/main" val="9987342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Tree>
    <p:extLst>
      <p:ext uri="{BB962C8B-B14F-4D97-AF65-F5344CB8AC3E}">
        <p14:creationId xmlns:p14="http://schemas.microsoft.com/office/powerpoint/2010/main" val="42800538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293252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Tree>
    <p:extLst>
      <p:ext uri="{BB962C8B-B14F-4D97-AF65-F5344CB8AC3E}">
        <p14:creationId xmlns:p14="http://schemas.microsoft.com/office/powerpoint/2010/main" val="404939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0746320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Tree>
    <p:extLst>
      <p:ext uri="{BB962C8B-B14F-4D97-AF65-F5344CB8AC3E}">
        <p14:creationId xmlns:p14="http://schemas.microsoft.com/office/powerpoint/2010/main" val="16207548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Plus d’informations: voir </a:t>
            </a:r>
            <a:r>
              <a:rPr lang="fr-FR"/>
              <a:t>VA_Unité </a:t>
            </a:r>
            <a:r>
              <a:rPr lang="fr-FR" dirty="0"/>
              <a:t>02</a:t>
            </a:r>
          </a:p>
        </p:txBody>
      </p:sp>
    </p:spTree>
    <p:extLst>
      <p:ext uri="{BB962C8B-B14F-4D97-AF65-F5344CB8AC3E}">
        <p14:creationId xmlns:p14="http://schemas.microsoft.com/office/powerpoint/2010/main" val="38462036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jdelijke aanduiding voor dia-afbeelding 1"/>
          <p:cNvSpPr>
            <a:spLocks noGrp="1" noRot="1" noChangeAspect="1" noTextEdit="1"/>
          </p:cNvSpPr>
          <p:nvPr>
            <p:ph type="sldImg"/>
          </p:nvPr>
        </p:nvSpPr>
        <p:spPr>
          <a:ln/>
        </p:spPr>
      </p:sp>
      <p:sp>
        <p:nvSpPr>
          <p:cNvPr id="137219"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1671936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1459" tIns="45730" rIns="91459" bIns="45730"/>
          <a:lstStyle/>
          <a:p>
            <a:pPr marL="0" marR="0" lvl="0" indent="0" algn="l" defTabSz="914400" rtl="0" eaLnBrk="1" fontAlgn="base" latinLnBrk="0" hangingPunct="1">
              <a:lnSpc>
                <a:spcPct val="100000"/>
              </a:lnSpc>
              <a:spcBef>
                <a:spcPct val="0"/>
              </a:spcBef>
              <a:spcAft>
                <a:spcPct val="0"/>
              </a:spcAft>
              <a:buClrTx/>
              <a:buSzTx/>
              <a:buFontTx/>
              <a:buNone/>
              <a:tabLst/>
              <a:defRPr/>
            </a:pPr>
            <a:fld id="{6DC0A393-39A7-5C44-9942-E5E6E3DB97A7}" type="slidenum">
              <a:rPr kumimoji="0" lang="nl-BE" sz="18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nl-BE" sz="18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832177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Tree>
    <p:extLst>
      <p:ext uri="{BB962C8B-B14F-4D97-AF65-F5344CB8AC3E}">
        <p14:creationId xmlns:p14="http://schemas.microsoft.com/office/powerpoint/2010/main" val="3894399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4079064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678601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406443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Tree>
    <p:extLst>
      <p:ext uri="{BB962C8B-B14F-4D97-AF65-F5344CB8AC3E}">
        <p14:creationId xmlns:p14="http://schemas.microsoft.com/office/powerpoint/2010/main" val="1587544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6D0D3FB-DE49-5D46-81B2-9E2BF69EA7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a:t>New Infrabel </a:t>
            </a:r>
            <a:br>
              <a:rPr lang="nl-BE"/>
            </a:br>
            <a:r>
              <a:rPr lang="nl-BE"/>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err="1"/>
              <a:t>Subtitle</a:t>
            </a:r>
            <a:endParaRPr lang="nl-BE"/>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a:t>Date</a:t>
            </a:r>
          </a:p>
        </p:txBody>
      </p:sp>
      <p:pic>
        <p:nvPicPr>
          <p:cNvPr id="14" name="Imag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2759882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tx2"/>
        </a:solidFill>
        <a:effectLst/>
      </p:bgPr>
    </p:bg>
    <p:spTree>
      <p:nvGrpSpPr>
        <p:cNvPr id="1" name=""/>
        <p:cNvGrpSpPr/>
        <p:nvPr/>
      </p:nvGrpSpPr>
      <p:grpSpPr>
        <a:xfrm>
          <a:off x="0" y="0"/>
          <a:ext cx="0" cy="0"/>
          <a:chOff x="0" y="0"/>
          <a:chExt cx="0" cy="0"/>
        </a:xfrm>
      </p:grpSpPr>
      <p:sp>
        <p:nvSpPr>
          <p:cNvPr id="9" name="Tijdelijke aanduiding voor dianummer 5">
            <a:extLst>
              <a:ext uri="{FF2B5EF4-FFF2-40B4-BE49-F238E27FC236}">
                <a16:creationId xmlns:a16="http://schemas.microsoft.com/office/drawing/2014/main" id="{71FAD9FF-DCB0-7A4C-BC0D-214903CE75F2}"/>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a:p>
        </p:txBody>
      </p:sp>
      <p:sp>
        <p:nvSpPr>
          <p:cNvPr id="13"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7" name="Text Placeholder 2"/>
          <p:cNvSpPr>
            <a:spLocks noGrp="1"/>
          </p:cNvSpPr>
          <p:nvPr>
            <p:ph type="body" sz="quarter" idx="20"/>
          </p:nvPr>
        </p:nvSpPr>
        <p:spPr>
          <a:xfrm>
            <a:off x="666572" y="1779340"/>
            <a:ext cx="10858858" cy="4518909"/>
          </a:xfrm>
          <a:prstGeom prst="rect">
            <a:avLst/>
          </a:prstGeom>
        </p:spPr>
        <p:txBody>
          <a:bodyPr/>
          <a:lstStyle>
            <a:lvl1pPr marL="0" indent="0" algn="l">
              <a:lnSpc>
                <a:spcPct val="100000"/>
              </a:lnSpc>
              <a:buNone/>
              <a:defRPr sz="2000">
                <a:latin typeface="Calibri" panose="020F0502020204030204" pitchFamily="34" charset="0"/>
                <a:cs typeface="Calibri" panose="020F0502020204030204" pitchFamily="34" charset="0"/>
              </a:defRPr>
            </a:lvl1pPr>
            <a:lvl2pPr marL="265113" indent="-228600">
              <a:lnSpc>
                <a:spcPct val="100000"/>
              </a:lnSpc>
              <a:buClr>
                <a:srgbClr val="00B0F0"/>
              </a:buClr>
              <a:defRPr sz="20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0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0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0"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2" y="845232"/>
            <a:ext cx="10858858"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a:t>Title Slide Left Align</a:t>
            </a:r>
          </a:p>
        </p:txBody>
      </p:sp>
    </p:spTree>
    <p:extLst>
      <p:ext uri="{BB962C8B-B14F-4D97-AF65-F5344CB8AC3E}">
        <p14:creationId xmlns:p14="http://schemas.microsoft.com/office/powerpoint/2010/main" val="437388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tx2"/>
        </a:solidFill>
        <a:effectLst/>
      </p:bgPr>
    </p:bg>
    <p:spTree>
      <p:nvGrpSpPr>
        <p:cNvPr id="1" name=""/>
        <p:cNvGrpSpPr/>
        <p:nvPr/>
      </p:nvGrpSpPr>
      <p:grpSpPr>
        <a:xfrm>
          <a:off x="0" y="0"/>
          <a:ext cx="0" cy="0"/>
          <a:chOff x="0" y="0"/>
          <a:chExt cx="0" cy="0"/>
        </a:xfrm>
      </p:grpSpPr>
      <p:sp>
        <p:nvSpPr>
          <p:cNvPr id="12" name="Tijdelijke aanduiding voor dianummer 5">
            <a:extLst>
              <a:ext uri="{FF2B5EF4-FFF2-40B4-BE49-F238E27FC236}">
                <a16:creationId xmlns:a16="http://schemas.microsoft.com/office/drawing/2014/main" id="{C8024A50-C834-4B4C-8F86-86D51C05A44D}"/>
              </a:ext>
            </a:extLst>
          </p:cNvPr>
          <p:cNvSpPr>
            <a:spLocks noGrp="1"/>
          </p:cNvSpPr>
          <p:nvPr>
            <p:ph type="sldNum" sz="quarter" idx="4"/>
          </p:nvPr>
        </p:nvSpPr>
        <p:spPr>
          <a:xfrm>
            <a:off x="11464965" y="6492877"/>
            <a:ext cx="565240" cy="365125"/>
          </a:xfrm>
          <a:prstGeom prst="rect">
            <a:avLst/>
          </a:prstGeom>
        </p:spPr>
        <p:txBody>
          <a:bodyPr vert="horz" lIns="91440" tIns="45720" rIns="91440" bIns="45720" rtlCol="0" anchor="ctr"/>
          <a:lstStyle>
            <a:lvl1pPr algn="l">
              <a:defRPr sz="975"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a:p>
        </p:txBody>
      </p:sp>
      <p:sp>
        <p:nvSpPr>
          <p:cNvPr id="6" name="Text Placeholder 2"/>
          <p:cNvSpPr>
            <a:spLocks noGrp="1"/>
          </p:cNvSpPr>
          <p:nvPr>
            <p:ph type="body" sz="quarter" idx="18" hasCustomPrompt="1"/>
          </p:nvPr>
        </p:nvSpPr>
        <p:spPr>
          <a:xfrm>
            <a:off x="9673618" y="154524"/>
            <a:ext cx="2237175" cy="360363"/>
          </a:xfrm>
          <a:prstGeom prst="rect">
            <a:avLst/>
          </a:prstGeom>
        </p:spPr>
        <p:txBody>
          <a:bodyPr/>
          <a:lstStyle>
            <a:lvl1pPr marL="0" indent="0" algn="r">
              <a:buNone/>
              <a:defRPr sz="12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Tree>
    <p:extLst>
      <p:ext uri="{BB962C8B-B14F-4D97-AF65-F5344CB8AC3E}">
        <p14:creationId xmlns:p14="http://schemas.microsoft.com/office/powerpoint/2010/main" val="1506672377"/>
      </p:ext>
    </p:extLst>
  </p:cSld>
  <p:clrMapOvr>
    <a:masterClrMapping/>
  </p:clrMapOvr>
  <p:extLst>
    <p:ext uri="{DCECCB84-F9BA-43D5-87BE-67443E8EF086}">
      <p15:sldGuideLst xmlns:p15="http://schemas.microsoft.com/office/powerpoint/2012/main">
        <p15:guide id="1" orient="horz" pos="223">
          <p15:clr>
            <a:srgbClr val="FBAE40"/>
          </p15:clr>
        </p15:guide>
        <p15:guide id="2" pos="9928">
          <p15:clr>
            <a:srgbClr val="FBAE40"/>
          </p15:clr>
        </p15:guide>
        <p15:guide id="3" orient="horz" pos="36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9673618" y="154524"/>
            <a:ext cx="2237175" cy="360363"/>
          </a:xfrm>
          <a:prstGeom prst="rect">
            <a:avLst/>
          </a:prstGeom>
        </p:spPr>
        <p:txBody>
          <a:bodyPr/>
          <a:lstStyle>
            <a:lvl1pPr marL="0" indent="0" algn="r">
              <a:buNone/>
              <a:defRPr sz="12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6" name="Tijdelijke aanduiding voor dianummer 5">
            <a:extLst>
              <a:ext uri="{FF2B5EF4-FFF2-40B4-BE49-F238E27FC236}">
                <a16:creationId xmlns:a16="http://schemas.microsoft.com/office/drawing/2014/main" id="{9BD70334-D006-854B-BA49-9D20F1B8A016}"/>
              </a:ext>
            </a:extLst>
          </p:cNvPr>
          <p:cNvSpPr>
            <a:spLocks noGrp="1"/>
          </p:cNvSpPr>
          <p:nvPr>
            <p:ph type="sldNum" sz="quarter" idx="4"/>
          </p:nvPr>
        </p:nvSpPr>
        <p:spPr>
          <a:xfrm>
            <a:off x="11464965" y="6492877"/>
            <a:ext cx="565240" cy="365125"/>
          </a:xfrm>
          <a:prstGeom prst="rect">
            <a:avLst/>
          </a:prstGeom>
        </p:spPr>
        <p:txBody>
          <a:bodyPr vert="horz" lIns="91440" tIns="45720" rIns="91440" bIns="45720" rtlCol="0" anchor="ctr"/>
          <a:lstStyle>
            <a:lvl1pPr algn="l">
              <a:defRPr sz="975"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a:p>
        </p:txBody>
      </p:sp>
      <p:sp>
        <p:nvSpPr>
          <p:cNvPr id="8"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2" y="845232"/>
            <a:ext cx="10858859" cy="478554"/>
          </a:xfrm>
          <a:prstGeom prst="rect">
            <a:avLst/>
          </a:prstGeom>
        </p:spPr>
        <p:txBody>
          <a:bodyPr anchor="t" anchorCtr="0"/>
          <a:lstStyle>
            <a:lvl1pPr marL="0" indent="0" algn="l">
              <a:buNone/>
              <a:defRPr sz="2700" b="1" i="0">
                <a:solidFill>
                  <a:schemeClr val="accent2"/>
                </a:solidFill>
                <a:latin typeface="Calibri" panose="020F0502020204030204" pitchFamily="34" charset="0"/>
                <a:cs typeface="Calibri" panose="020F0502020204030204" pitchFamily="34" charset="0"/>
              </a:defRPr>
            </a:lvl1pPr>
            <a:lvl2pPr marL="342900" indent="0">
              <a:buNone/>
              <a:defRPr/>
            </a:lvl2pPr>
          </a:lstStyle>
          <a:p>
            <a:pPr lvl="0"/>
            <a:r>
              <a:rPr lang="en-US"/>
              <a:t>Title Slide Left Align</a:t>
            </a:r>
          </a:p>
        </p:txBody>
      </p:sp>
    </p:spTree>
    <p:extLst>
      <p:ext uri="{BB962C8B-B14F-4D97-AF65-F5344CB8AC3E}">
        <p14:creationId xmlns:p14="http://schemas.microsoft.com/office/powerpoint/2010/main" val="609278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tx2"/>
        </a:solidFill>
        <a:effectLst/>
      </p:bgPr>
    </p:bg>
    <p:spTree>
      <p:nvGrpSpPr>
        <p:cNvPr id="1" name=""/>
        <p:cNvGrpSpPr/>
        <p:nvPr/>
      </p:nvGrpSpPr>
      <p:grpSpPr>
        <a:xfrm>
          <a:off x="0" y="0"/>
          <a:ext cx="0" cy="0"/>
          <a:chOff x="0" y="0"/>
          <a:chExt cx="0" cy="0"/>
        </a:xfrm>
      </p:grpSpPr>
      <p:sp>
        <p:nvSpPr>
          <p:cNvPr id="9" name="Tijdelijke aanduiding voor dianummer 5">
            <a:extLst>
              <a:ext uri="{FF2B5EF4-FFF2-40B4-BE49-F238E27FC236}">
                <a16:creationId xmlns:a16="http://schemas.microsoft.com/office/drawing/2014/main" id="{71FAD9FF-DCB0-7A4C-BC0D-214903CE75F2}"/>
              </a:ext>
            </a:extLst>
          </p:cNvPr>
          <p:cNvSpPr>
            <a:spLocks noGrp="1"/>
          </p:cNvSpPr>
          <p:nvPr>
            <p:ph type="sldNum" sz="quarter" idx="4"/>
          </p:nvPr>
        </p:nvSpPr>
        <p:spPr>
          <a:xfrm>
            <a:off x="11464965" y="6492877"/>
            <a:ext cx="565240" cy="365125"/>
          </a:xfrm>
          <a:prstGeom prst="rect">
            <a:avLst/>
          </a:prstGeom>
        </p:spPr>
        <p:txBody>
          <a:bodyPr vert="horz" lIns="91440" tIns="45720" rIns="91440" bIns="45720" rtlCol="0" anchor="ctr"/>
          <a:lstStyle>
            <a:lvl1pPr algn="l">
              <a:defRPr sz="975"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a:p>
        </p:txBody>
      </p:sp>
      <p:sp>
        <p:nvSpPr>
          <p:cNvPr id="13" name="Text Placeholder 2"/>
          <p:cNvSpPr>
            <a:spLocks noGrp="1"/>
          </p:cNvSpPr>
          <p:nvPr>
            <p:ph type="body" sz="quarter" idx="18" hasCustomPrompt="1"/>
          </p:nvPr>
        </p:nvSpPr>
        <p:spPr>
          <a:xfrm>
            <a:off x="9673618" y="154524"/>
            <a:ext cx="2237175" cy="360363"/>
          </a:xfrm>
          <a:prstGeom prst="rect">
            <a:avLst/>
          </a:prstGeom>
        </p:spPr>
        <p:txBody>
          <a:bodyPr/>
          <a:lstStyle>
            <a:lvl1pPr marL="0" indent="0" algn="r">
              <a:buNone/>
              <a:defRPr sz="12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7" name="Text Placeholder 2"/>
          <p:cNvSpPr>
            <a:spLocks noGrp="1"/>
          </p:cNvSpPr>
          <p:nvPr>
            <p:ph type="body" sz="quarter" idx="20"/>
          </p:nvPr>
        </p:nvSpPr>
        <p:spPr>
          <a:xfrm>
            <a:off x="666572" y="1779342"/>
            <a:ext cx="10858859" cy="4518909"/>
          </a:xfrm>
          <a:prstGeom prst="rect">
            <a:avLst/>
          </a:prstGeom>
        </p:spPr>
        <p:txBody>
          <a:bodyPr/>
          <a:lstStyle>
            <a:lvl1pPr marL="0" indent="0" algn="l">
              <a:lnSpc>
                <a:spcPct val="100000"/>
              </a:lnSpc>
              <a:buNone/>
              <a:defRPr sz="1800">
                <a:latin typeface="Calibri" panose="020F0502020204030204" pitchFamily="34" charset="0"/>
                <a:cs typeface="Calibri" panose="020F0502020204030204" pitchFamily="34" charset="0"/>
              </a:defRPr>
            </a:lvl1pPr>
            <a:lvl2pPr marL="198835" indent="-171450">
              <a:lnSpc>
                <a:spcPct val="100000"/>
              </a:lnSpc>
              <a:buClr>
                <a:srgbClr val="00B0F0"/>
              </a:buClr>
              <a:defRPr sz="1800">
                <a:latin typeface="Calibri" panose="020F0502020204030204" pitchFamily="34" charset="0"/>
                <a:cs typeface="Calibri" panose="020F0502020204030204" pitchFamily="34" charset="0"/>
              </a:defRPr>
            </a:lvl2pPr>
            <a:lvl3pPr marL="467916" indent="-171450">
              <a:lnSpc>
                <a:spcPct val="100000"/>
              </a:lnSpc>
              <a:buClr>
                <a:srgbClr val="00B0F0"/>
              </a:buClr>
              <a:buFont typeface="Calibri Light" panose="020F0302020204030204" pitchFamily="34" charset="0"/>
              <a:buChar char="̶"/>
              <a:defRPr sz="1800">
                <a:latin typeface="Calibri" panose="020F0502020204030204" pitchFamily="34" charset="0"/>
                <a:cs typeface="Calibri" panose="020F0502020204030204" pitchFamily="34" charset="0"/>
              </a:defRPr>
            </a:lvl3pPr>
            <a:lvl4pPr marL="672704" indent="-171450">
              <a:lnSpc>
                <a:spcPct val="100000"/>
              </a:lnSpc>
              <a:buClr>
                <a:srgbClr val="00B0F0"/>
              </a:buClr>
              <a:buFont typeface="Courier New" panose="02070309020205020404" pitchFamily="49" charset="0"/>
              <a:buChar char="o"/>
              <a:defRPr sz="1800">
                <a:latin typeface="Calibri" panose="020F0502020204030204" pitchFamily="34" charset="0"/>
                <a:cs typeface="Calibri" panose="020F0502020204030204" pitchFamily="34" charset="0"/>
              </a:defRPr>
            </a:lvl4pPr>
            <a:lvl5pPr>
              <a:defRPr sz="18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0"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2" y="845232"/>
            <a:ext cx="10858859" cy="478554"/>
          </a:xfrm>
          <a:prstGeom prst="rect">
            <a:avLst/>
          </a:prstGeom>
        </p:spPr>
        <p:txBody>
          <a:bodyPr anchor="t" anchorCtr="0"/>
          <a:lstStyle>
            <a:lvl1pPr marL="0" indent="0" algn="l">
              <a:buNone/>
              <a:defRPr sz="2700" b="1" i="0">
                <a:solidFill>
                  <a:schemeClr val="accent2"/>
                </a:solidFill>
                <a:latin typeface="Calibri" panose="020F0502020204030204" pitchFamily="34" charset="0"/>
                <a:cs typeface="Calibri" panose="020F0502020204030204" pitchFamily="34" charset="0"/>
              </a:defRPr>
            </a:lvl1pPr>
            <a:lvl2pPr marL="342900" indent="0">
              <a:buNone/>
              <a:defRPr/>
            </a:lvl2pPr>
          </a:lstStyle>
          <a:p>
            <a:pPr lvl="0"/>
            <a:r>
              <a:rPr lang="en-US"/>
              <a:t>Title Slide Left Align</a:t>
            </a:r>
          </a:p>
        </p:txBody>
      </p:sp>
    </p:spTree>
    <p:extLst>
      <p:ext uri="{BB962C8B-B14F-4D97-AF65-F5344CB8AC3E}">
        <p14:creationId xmlns:p14="http://schemas.microsoft.com/office/powerpoint/2010/main" val="315077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2 List">
    <p:bg>
      <p:bgPr>
        <a:solidFill>
          <a:schemeClr val="tx2"/>
        </a:solidFill>
        <a:effectLst/>
      </p:bgPr>
    </p:bg>
    <p:spTree>
      <p:nvGrpSpPr>
        <p:cNvPr id="1" name=""/>
        <p:cNvGrpSpPr/>
        <p:nvPr/>
      </p:nvGrpSpPr>
      <p:grpSpPr>
        <a:xfrm>
          <a:off x="0" y="0"/>
          <a:ext cx="0" cy="0"/>
          <a:chOff x="0" y="0"/>
          <a:chExt cx="0" cy="0"/>
        </a:xfrm>
      </p:grpSpPr>
      <p:sp>
        <p:nvSpPr>
          <p:cNvPr id="10" name="Tijdelijke aanduiding voor dianummer 5">
            <a:extLst>
              <a:ext uri="{FF2B5EF4-FFF2-40B4-BE49-F238E27FC236}">
                <a16:creationId xmlns:a16="http://schemas.microsoft.com/office/drawing/2014/main" id="{08F3A2BC-D0BC-C747-AA3B-0FF2A563BD5A}"/>
              </a:ext>
            </a:extLst>
          </p:cNvPr>
          <p:cNvSpPr>
            <a:spLocks noGrp="1"/>
          </p:cNvSpPr>
          <p:nvPr>
            <p:ph type="sldNum" sz="quarter" idx="4"/>
          </p:nvPr>
        </p:nvSpPr>
        <p:spPr>
          <a:xfrm>
            <a:off x="11464965" y="6492877"/>
            <a:ext cx="565240" cy="365125"/>
          </a:xfrm>
          <a:prstGeom prst="rect">
            <a:avLst/>
          </a:prstGeom>
        </p:spPr>
        <p:txBody>
          <a:bodyPr vert="horz" lIns="91440" tIns="45720" rIns="91440" bIns="45720" rtlCol="0" anchor="ctr"/>
          <a:lstStyle>
            <a:lvl1pPr algn="l">
              <a:defRPr sz="975"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a:p>
        </p:txBody>
      </p:sp>
      <p:sp>
        <p:nvSpPr>
          <p:cNvPr id="8" name="Text Placeholder 2"/>
          <p:cNvSpPr>
            <a:spLocks noGrp="1"/>
          </p:cNvSpPr>
          <p:nvPr>
            <p:ph type="body" sz="quarter" idx="22"/>
          </p:nvPr>
        </p:nvSpPr>
        <p:spPr>
          <a:xfrm>
            <a:off x="666572" y="1779342"/>
            <a:ext cx="5137821" cy="4535999"/>
          </a:xfrm>
          <a:prstGeom prst="rect">
            <a:avLst/>
          </a:prstGeom>
        </p:spPr>
        <p:txBody>
          <a:bodyPr/>
          <a:lstStyle>
            <a:lvl1pPr marL="0" indent="0">
              <a:lnSpc>
                <a:spcPct val="100000"/>
              </a:lnSpc>
              <a:buNone/>
              <a:defRPr sz="1800">
                <a:latin typeface="Calibri" panose="020F0502020204030204" pitchFamily="34" charset="0"/>
                <a:cs typeface="Calibri" panose="020F0502020204030204" pitchFamily="34" charset="0"/>
              </a:defRPr>
            </a:lvl1pPr>
            <a:lvl2pPr marL="198835" indent="-171450">
              <a:lnSpc>
                <a:spcPct val="100000"/>
              </a:lnSpc>
              <a:buClr>
                <a:srgbClr val="00B0F0"/>
              </a:buClr>
              <a:defRPr sz="1800">
                <a:latin typeface="Calibri" panose="020F0502020204030204" pitchFamily="34" charset="0"/>
                <a:cs typeface="Calibri" panose="020F0502020204030204" pitchFamily="34" charset="0"/>
              </a:defRPr>
            </a:lvl2pPr>
            <a:lvl3pPr marL="467916" indent="-171450">
              <a:lnSpc>
                <a:spcPct val="100000"/>
              </a:lnSpc>
              <a:buClr>
                <a:srgbClr val="00B0F0"/>
              </a:buClr>
              <a:buFont typeface="Calibri Light" panose="020F0302020204030204" pitchFamily="34" charset="0"/>
              <a:buChar char="̶"/>
              <a:defRPr sz="1800">
                <a:latin typeface="Calibri" panose="020F0502020204030204" pitchFamily="34" charset="0"/>
                <a:cs typeface="Calibri" panose="020F0502020204030204" pitchFamily="34" charset="0"/>
              </a:defRPr>
            </a:lvl3pPr>
            <a:lvl4pPr marL="672704" indent="-171450">
              <a:lnSpc>
                <a:spcPct val="100000"/>
              </a:lnSpc>
              <a:buClr>
                <a:srgbClr val="00B0F0"/>
              </a:buClr>
              <a:buFont typeface="Courier New" panose="02070309020205020404" pitchFamily="49" charset="0"/>
              <a:buChar char="o"/>
              <a:defRPr sz="1800">
                <a:latin typeface="Calibri" panose="020F0502020204030204" pitchFamily="34" charset="0"/>
                <a:cs typeface="Calibri" panose="020F0502020204030204" pitchFamily="34" charset="0"/>
              </a:defRPr>
            </a:lvl4pPr>
            <a:lvl5pPr>
              <a:defRPr sz="18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Text Placeholder 2"/>
          <p:cNvSpPr>
            <a:spLocks noGrp="1"/>
          </p:cNvSpPr>
          <p:nvPr>
            <p:ph type="body" sz="quarter" idx="24"/>
          </p:nvPr>
        </p:nvSpPr>
        <p:spPr>
          <a:xfrm>
            <a:off x="6378844" y="1779342"/>
            <a:ext cx="5146587" cy="4535999"/>
          </a:xfrm>
          <a:prstGeom prst="rect">
            <a:avLst/>
          </a:prstGeom>
        </p:spPr>
        <p:txBody>
          <a:bodyPr/>
          <a:lstStyle>
            <a:lvl1pPr marL="0" indent="0">
              <a:lnSpc>
                <a:spcPct val="100000"/>
              </a:lnSpc>
              <a:buNone/>
              <a:defRPr sz="1800">
                <a:latin typeface="Calibri" panose="020F0502020204030204" pitchFamily="34" charset="0"/>
                <a:cs typeface="Calibri" panose="020F0502020204030204" pitchFamily="34" charset="0"/>
              </a:defRPr>
            </a:lvl1pPr>
            <a:lvl2pPr marL="198835" indent="-171450">
              <a:lnSpc>
                <a:spcPct val="100000"/>
              </a:lnSpc>
              <a:buClr>
                <a:srgbClr val="00B0F0"/>
              </a:buClr>
              <a:defRPr sz="1800">
                <a:latin typeface="Calibri" panose="020F0502020204030204" pitchFamily="34" charset="0"/>
                <a:cs typeface="Calibri" panose="020F0502020204030204" pitchFamily="34" charset="0"/>
              </a:defRPr>
            </a:lvl2pPr>
            <a:lvl3pPr marL="467916" indent="-171450">
              <a:lnSpc>
                <a:spcPct val="100000"/>
              </a:lnSpc>
              <a:buClr>
                <a:srgbClr val="00B0F0"/>
              </a:buClr>
              <a:buFont typeface="Calibri Light" panose="020F0302020204030204" pitchFamily="34" charset="0"/>
              <a:buChar char="̶"/>
              <a:defRPr sz="1800">
                <a:latin typeface="Calibri" panose="020F0502020204030204" pitchFamily="34" charset="0"/>
                <a:cs typeface="Calibri" panose="020F0502020204030204" pitchFamily="34" charset="0"/>
              </a:defRPr>
            </a:lvl3pPr>
            <a:lvl4pPr marL="672704" indent="-171450">
              <a:lnSpc>
                <a:spcPct val="100000"/>
              </a:lnSpc>
              <a:buClr>
                <a:srgbClr val="00B0F0"/>
              </a:buClr>
              <a:buFont typeface="Courier New" panose="02070309020205020404" pitchFamily="49" charset="0"/>
              <a:buChar char="o"/>
              <a:defRPr sz="1800">
                <a:latin typeface="Calibri" panose="020F0502020204030204" pitchFamily="34" charset="0"/>
                <a:cs typeface="Calibri" panose="020F0502020204030204" pitchFamily="34" charset="0"/>
              </a:defRPr>
            </a:lvl4pPr>
            <a:lvl5pPr>
              <a:defRPr sz="18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7" name="Text Placeholder 2"/>
          <p:cNvSpPr>
            <a:spLocks noGrp="1"/>
          </p:cNvSpPr>
          <p:nvPr>
            <p:ph type="body" sz="quarter" idx="18" hasCustomPrompt="1"/>
          </p:nvPr>
        </p:nvSpPr>
        <p:spPr>
          <a:xfrm>
            <a:off x="9673618" y="154524"/>
            <a:ext cx="2237175" cy="360363"/>
          </a:xfrm>
          <a:prstGeom prst="rect">
            <a:avLst/>
          </a:prstGeom>
        </p:spPr>
        <p:txBody>
          <a:bodyPr/>
          <a:lstStyle>
            <a:lvl1pPr marL="0" indent="0" algn="r">
              <a:buNone/>
              <a:defRPr sz="12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2" y="845232"/>
            <a:ext cx="10858859" cy="478554"/>
          </a:xfrm>
          <a:prstGeom prst="rect">
            <a:avLst/>
          </a:prstGeom>
        </p:spPr>
        <p:txBody>
          <a:bodyPr anchor="t" anchorCtr="0"/>
          <a:lstStyle>
            <a:lvl1pPr marL="0" indent="0" algn="l">
              <a:buNone/>
              <a:defRPr sz="2700" b="1" i="0">
                <a:solidFill>
                  <a:schemeClr val="accent2"/>
                </a:solidFill>
                <a:latin typeface="Calibri" panose="020F0502020204030204" pitchFamily="34" charset="0"/>
                <a:cs typeface="Calibri" panose="020F0502020204030204" pitchFamily="34" charset="0"/>
              </a:defRPr>
            </a:lvl1pPr>
            <a:lvl2pPr marL="342900" indent="0">
              <a:buNone/>
              <a:defRPr/>
            </a:lvl2pPr>
          </a:lstStyle>
          <a:p>
            <a:pPr lvl="0"/>
            <a:r>
              <a:rPr lang="en-US"/>
              <a:t>Title Slide Left Align</a:t>
            </a:r>
          </a:p>
        </p:txBody>
      </p:sp>
    </p:spTree>
    <p:extLst>
      <p:ext uri="{BB962C8B-B14F-4D97-AF65-F5344CB8AC3E}">
        <p14:creationId xmlns:p14="http://schemas.microsoft.com/office/powerpoint/2010/main" val="573436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bject + Title + Tex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6378845" y="1786072"/>
            <a:ext cx="5146585" cy="4512179"/>
          </a:xfrm>
          <a:prstGeom prst="rect">
            <a:avLst/>
          </a:prstGeom>
        </p:spPr>
        <p:txBody>
          <a:bodyPr/>
          <a:lstStyle>
            <a:lvl1pPr marL="0" indent="0">
              <a:lnSpc>
                <a:spcPct val="100000"/>
              </a:lnSpc>
              <a:buNone/>
              <a:defRPr sz="1800">
                <a:latin typeface="Calibri" panose="020F0502020204030204" pitchFamily="34" charset="0"/>
                <a:cs typeface="Calibri" panose="020F0502020204030204" pitchFamily="34" charset="0"/>
              </a:defRPr>
            </a:lvl1pPr>
            <a:lvl2pPr marL="198835" indent="-171450">
              <a:lnSpc>
                <a:spcPct val="100000"/>
              </a:lnSpc>
              <a:buClr>
                <a:srgbClr val="00B0F0"/>
              </a:buClr>
              <a:defRPr sz="1800">
                <a:latin typeface="Calibri" panose="020F0502020204030204" pitchFamily="34" charset="0"/>
                <a:cs typeface="Calibri" panose="020F0502020204030204" pitchFamily="34" charset="0"/>
              </a:defRPr>
            </a:lvl2pPr>
            <a:lvl3pPr marL="467916" indent="-171450">
              <a:lnSpc>
                <a:spcPct val="100000"/>
              </a:lnSpc>
              <a:buClr>
                <a:srgbClr val="00B0F0"/>
              </a:buClr>
              <a:buFont typeface="Calibri Light" panose="020F0302020204030204" pitchFamily="34" charset="0"/>
              <a:buChar char="̶"/>
              <a:defRPr sz="1800">
                <a:latin typeface="Calibri" panose="020F0502020204030204" pitchFamily="34" charset="0"/>
                <a:cs typeface="Calibri" panose="020F0502020204030204" pitchFamily="34" charset="0"/>
              </a:defRPr>
            </a:lvl3pPr>
            <a:lvl4pPr marL="672704" indent="-171450">
              <a:lnSpc>
                <a:spcPct val="100000"/>
              </a:lnSpc>
              <a:buClr>
                <a:srgbClr val="00B0F0"/>
              </a:buClr>
              <a:buFont typeface="Courier New" panose="02070309020205020404" pitchFamily="49" charset="0"/>
              <a:buChar char="o"/>
              <a:defRPr sz="1800">
                <a:latin typeface="Calibri" panose="020F0502020204030204" pitchFamily="34" charset="0"/>
                <a:cs typeface="Calibri" panose="020F0502020204030204" pitchFamily="34" charset="0"/>
              </a:defRPr>
            </a:lvl4pPr>
            <a:lvl5pPr>
              <a:defRPr sz="18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766765" y="845232"/>
            <a:ext cx="4726425" cy="5576836"/>
          </a:xfrm>
          <a:prstGeom prst="rect">
            <a:avLst/>
          </a:prstGeom>
          <a:solidFill>
            <a:schemeClr val="bg1">
              <a:lumMod val="95000"/>
            </a:schemeClr>
          </a:solidFill>
        </p:spPr>
        <p:txBody>
          <a:bodyPr/>
          <a:lstStyle>
            <a:lvl1pPr marL="0" indent="0">
              <a:buNone/>
              <a:defRPr/>
            </a:lvl1pPr>
          </a:lstStyle>
          <a:p>
            <a:pPr lvl="0"/>
            <a:endParaRPr lang="en-US"/>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7"/>
            <a:ext cx="565240" cy="365125"/>
          </a:xfrm>
          <a:prstGeom prst="rect">
            <a:avLst/>
          </a:prstGeom>
        </p:spPr>
        <p:txBody>
          <a:bodyPr vert="horz" lIns="91440" tIns="45720" rIns="91440" bIns="45720" rtlCol="0" anchor="ctr"/>
          <a:lstStyle>
            <a:lvl1pPr algn="l">
              <a:defRPr sz="975"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a:p>
        </p:txBody>
      </p:sp>
      <p:sp>
        <p:nvSpPr>
          <p:cNvPr id="14" name="Text Placeholder 2"/>
          <p:cNvSpPr>
            <a:spLocks noGrp="1"/>
          </p:cNvSpPr>
          <p:nvPr>
            <p:ph type="body" sz="quarter" idx="18" hasCustomPrompt="1"/>
          </p:nvPr>
        </p:nvSpPr>
        <p:spPr>
          <a:xfrm>
            <a:off x="9673618" y="154524"/>
            <a:ext cx="2237175" cy="360363"/>
          </a:xfrm>
          <a:prstGeom prst="rect">
            <a:avLst/>
          </a:prstGeom>
        </p:spPr>
        <p:txBody>
          <a:bodyPr/>
          <a:lstStyle>
            <a:lvl1pPr marL="0" indent="0" algn="r">
              <a:buNone/>
              <a:defRPr sz="12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5" y="845232"/>
            <a:ext cx="5146585" cy="478554"/>
          </a:xfrm>
          <a:prstGeom prst="rect">
            <a:avLst/>
          </a:prstGeom>
        </p:spPr>
        <p:txBody>
          <a:bodyPr anchor="t" anchorCtr="0"/>
          <a:lstStyle>
            <a:lvl1pPr marL="0" indent="0" algn="l">
              <a:buNone/>
              <a:defRPr sz="2700" b="1" i="0">
                <a:solidFill>
                  <a:schemeClr val="accent2"/>
                </a:solidFill>
                <a:latin typeface="Calibri" panose="020F0502020204030204" pitchFamily="34" charset="0"/>
                <a:cs typeface="Calibri" panose="020F0502020204030204" pitchFamily="34" charset="0"/>
              </a:defRPr>
            </a:lvl1pPr>
            <a:lvl2pPr marL="342900" indent="0">
              <a:buNone/>
              <a:defRPr/>
            </a:lvl2pPr>
          </a:lstStyle>
          <a:p>
            <a:pPr lvl="0"/>
            <a:r>
              <a:rPr lang="en-US"/>
              <a:t>Title Slide Left Align</a:t>
            </a:r>
          </a:p>
        </p:txBody>
      </p:sp>
    </p:spTree>
    <p:extLst>
      <p:ext uri="{BB962C8B-B14F-4D97-AF65-F5344CB8AC3E}">
        <p14:creationId xmlns:p14="http://schemas.microsoft.com/office/powerpoint/2010/main" val="1166733437"/>
      </p:ext>
    </p:extLst>
  </p:cSld>
  <p:clrMapOvr>
    <a:masterClrMapping/>
  </p:clrMapOvr>
  <p:extLst>
    <p:ext uri="{DCECCB84-F9BA-43D5-87BE-67443E8EF086}">
      <p15:sldGuideLst xmlns:p15="http://schemas.microsoft.com/office/powerpoint/2012/main">
        <p15:guide id="1" orient="horz" pos="2160">
          <p15:clr>
            <a:srgbClr val="FBAE40"/>
          </p15:clr>
        </p15:guide>
        <p15:guide id="2" pos="644">
          <p15:clr>
            <a:srgbClr val="FBAE40"/>
          </p15:clr>
        </p15:guide>
        <p15:guide id="3" pos="968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ject + Title + Text 2">
    <p:bg>
      <p:bgPr>
        <a:solidFill>
          <a:schemeClr val="tx2"/>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41D8F43-F467-6241-A72E-B8BAA3607734}"/>
              </a:ext>
            </a:extLst>
          </p:cNvPr>
          <p:cNvSpPr>
            <a:spLocks noGrp="1"/>
          </p:cNvSpPr>
          <p:nvPr>
            <p:ph sz="quarter" idx="16"/>
          </p:nvPr>
        </p:nvSpPr>
        <p:spPr>
          <a:xfrm>
            <a:off x="0" y="448921"/>
            <a:ext cx="5653088" cy="6409079"/>
          </a:xfrm>
          <a:prstGeom prst="rect">
            <a:avLst/>
          </a:prstGeom>
          <a:solidFill>
            <a:schemeClr val="bg1">
              <a:lumMod val="95000"/>
            </a:schemeClr>
          </a:solidFill>
        </p:spPr>
        <p:txBody>
          <a:bodyPr/>
          <a:lstStyle>
            <a:lvl1pPr marL="0" indent="0">
              <a:buNone/>
              <a:defRPr/>
            </a:lvl1pPr>
          </a:lstStyle>
          <a:p>
            <a:pPr lvl="0"/>
            <a:endParaRPr lang="en-US"/>
          </a:p>
        </p:txBody>
      </p:sp>
      <p:sp>
        <p:nvSpPr>
          <p:cNvPr id="12" name="Tijdelijke aanduiding voor dianummer 5">
            <a:extLst>
              <a:ext uri="{FF2B5EF4-FFF2-40B4-BE49-F238E27FC236}">
                <a16:creationId xmlns:a16="http://schemas.microsoft.com/office/drawing/2014/main" id="{F0E76C92-10B1-5746-8A5B-50335A73238C}"/>
              </a:ext>
            </a:extLst>
          </p:cNvPr>
          <p:cNvSpPr>
            <a:spLocks noGrp="1"/>
          </p:cNvSpPr>
          <p:nvPr>
            <p:ph type="sldNum" sz="quarter" idx="4"/>
          </p:nvPr>
        </p:nvSpPr>
        <p:spPr>
          <a:xfrm>
            <a:off x="11464965" y="6492877"/>
            <a:ext cx="565240" cy="365125"/>
          </a:xfrm>
          <a:prstGeom prst="rect">
            <a:avLst/>
          </a:prstGeom>
        </p:spPr>
        <p:txBody>
          <a:bodyPr vert="horz" lIns="91440" tIns="45720" rIns="91440" bIns="45720" rtlCol="0" anchor="ctr"/>
          <a:lstStyle>
            <a:lvl1pPr algn="l">
              <a:defRPr sz="975"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a:p>
        </p:txBody>
      </p:sp>
      <p:pic>
        <p:nvPicPr>
          <p:cNvPr id="8"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sp>
        <p:nvSpPr>
          <p:cNvPr id="15" name="Text Placeholder 2"/>
          <p:cNvSpPr>
            <a:spLocks noGrp="1"/>
          </p:cNvSpPr>
          <p:nvPr>
            <p:ph type="body" sz="quarter" idx="18" hasCustomPrompt="1"/>
          </p:nvPr>
        </p:nvSpPr>
        <p:spPr>
          <a:xfrm>
            <a:off x="9673618" y="154524"/>
            <a:ext cx="2237175" cy="360363"/>
          </a:xfrm>
          <a:prstGeom prst="rect">
            <a:avLst/>
          </a:prstGeom>
        </p:spPr>
        <p:txBody>
          <a:bodyPr/>
          <a:lstStyle>
            <a:lvl1pPr marL="0" indent="0" algn="r">
              <a:buNone/>
              <a:defRPr sz="12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10" name="Text Placeholder 2"/>
          <p:cNvSpPr>
            <a:spLocks noGrp="1"/>
          </p:cNvSpPr>
          <p:nvPr>
            <p:ph type="body" sz="quarter" idx="20"/>
          </p:nvPr>
        </p:nvSpPr>
        <p:spPr>
          <a:xfrm>
            <a:off x="6378845" y="1786071"/>
            <a:ext cx="5146585" cy="3987420"/>
          </a:xfrm>
          <a:prstGeom prst="rect">
            <a:avLst/>
          </a:prstGeom>
        </p:spPr>
        <p:txBody>
          <a:bodyPr/>
          <a:lstStyle>
            <a:lvl1pPr marL="0" indent="0">
              <a:lnSpc>
                <a:spcPct val="100000"/>
              </a:lnSpc>
              <a:buNone/>
              <a:defRPr sz="1800">
                <a:latin typeface="Calibri" panose="020F0502020204030204" pitchFamily="34" charset="0"/>
                <a:cs typeface="Calibri" panose="020F0502020204030204" pitchFamily="34" charset="0"/>
              </a:defRPr>
            </a:lvl1pPr>
            <a:lvl2pPr marL="198835" indent="-171450">
              <a:lnSpc>
                <a:spcPct val="100000"/>
              </a:lnSpc>
              <a:buClr>
                <a:srgbClr val="00B0F0"/>
              </a:buClr>
              <a:defRPr sz="1800">
                <a:latin typeface="Calibri" panose="020F0502020204030204" pitchFamily="34" charset="0"/>
                <a:cs typeface="Calibri" panose="020F0502020204030204" pitchFamily="34" charset="0"/>
              </a:defRPr>
            </a:lvl2pPr>
            <a:lvl3pPr marL="467916" indent="-171450">
              <a:lnSpc>
                <a:spcPct val="100000"/>
              </a:lnSpc>
              <a:buClr>
                <a:srgbClr val="00B0F0"/>
              </a:buClr>
              <a:buFont typeface="Calibri Light" panose="020F0302020204030204" pitchFamily="34" charset="0"/>
              <a:buChar char="̶"/>
              <a:defRPr sz="1800">
                <a:latin typeface="Calibri" panose="020F0502020204030204" pitchFamily="34" charset="0"/>
                <a:cs typeface="Calibri" panose="020F0502020204030204" pitchFamily="34" charset="0"/>
              </a:defRPr>
            </a:lvl3pPr>
            <a:lvl4pPr marL="672704" indent="-171450">
              <a:lnSpc>
                <a:spcPct val="100000"/>
              </a:lnSpc>
              <a:buClr>
                <a:srgbClr val="00B0F0"/>
              </a:buClr>
              <a:buFont typeface="Courier New" panose="02070309020205020404" pitchFamily="49" charset="0"/>
              <a:buChar char="o"/>
              <a:defRPr sz="1800">
                <a:latin typeface="Calibri" panose="020F0502020204030204" pitchFamily="34" charset="0"/>
                <a:cs typeface="Calibri" panose="020F0502020204030204" pitchFamily="34" charset="0"/>
              </a:defRPr>
            </a:lvl4pPr>
            <a:lvl5pPr>
              <a:defRPr sz="18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5" y="845232"/>
            <a:ext cx="5146585" cy="478554"/>
          </a:xfrm>
          <a:prstGeom prst="rect">
            <a:avLst/>
          </a:prstGeom>
        </p:spPr>
        <p:txBody>
          <a:bodyPr anchor="t" anchorCtr="0"/>
          <a:lstStyle>
            <a:lvl1pPr marL="0" indent="0" algn="l">
              <a:buNone/>
              <a:defRPr sz="2700" b="1" i="0">
                <a:solidFill>
                  <a:schemeClr val="accent2"/>
                </a:solidFill>
                <a:latin typeface="Calibri" panose="020F0502020204030204" pitchFamily="34" charset="0"/>
                <a:cs typeface="Calibri" panose="020F0502020204030204" pitchFamily="34" charset="0"/>
              </a:defRPr>
            </a:lvl1pPr>
            <a:lvl2pPr marL="342900" indent="0">
              <a:buNone/>
              <a:defRPr/>
            </a:lvl2pPr>
          </a:lstStyle>
          <a:p>
            <a:pPr lvl="0"/>
            <a:r>
              <a:rPr lang="en-US"/>
              <a:t>Title Slide Left Align</a:t>
            </a:r>
          </a:p>
        </p:txBody>
      </p:sp>
    </p:spTree>
    <p:extLst>
      <p:ext uri="{BB962C8B-B14F-4D97-AF65-F5344CB8AC3E}">
        <p14:creationId xmlns:p14="http://schemas.microsoft.com/office/powerpoint/2010/main" val="4220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Text + Objec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766765" y="1786072"/>
            <a:ext cx="5146585" cy="4520725"/>
          </a:xfrm>
          <a:prstGeom prst="rect">
            <a:avLst/>
          </a:prstGeom>
        </p:spPr>
        <p:txBody>
          <a:bodyPr/>
          <a:lstStyle>
            <a:lvl1pPr marL="0" indent="0">
              <a:lnSpc>
                <a:spcPct val="100000"/>
              </a:lnSpc>
              <a:buNone/>
              <a:defRPr sz="1800">
                <a:latin typeface="Calibri" panose="020F0502020204030204" pitchFamily="34" charset="0"/>
                <a:cs typeface="Calibri" panose="020F0502020204030204" pitchFamily="34" charset="0"/>
              </a:defRPr>
            </a:lvl1pPr>
            <a:lvl2pPr marL="198835" indent="-171450">
              <a:lnSpc>
                <a:spcPct val="100000"/>
              </a:lnSpc>
              <a:buClr>
                <a:srgbClr val="00B0F0"/>
              </a:buClr>
              <a:defRPr sz="1800">
                <a:latin typeface="Calibri" panose="020F0502020204030204" pitchFamily="34" charset="0"/>
                <a:cs typeface="Calibri" panose="020F0502020204030204" pitchFamily="34" charset="0"/>
              </a:defRPr>
            </a:lvl2pPr>
            <a:lvl3pPr marL="467916" indent="-171450">
              <a:lnSpc>
                <a:spcPct val="100000"/>
              </a:lnSpc>
              <a:buClr>
                <a:srgbClr val="00B0F0"/>
              </a:buClr>
              <a:buFont typeface="Calibri Light" panose="020F0302020204030204" pitchFamily="34" charset="0"/>
              <a:buChar char="̶"/>
              <a:defRPr sz="1800">
                <a:latin typeface="Calibri" panose="020F0502020204030204" pitchFamily="34" charset="0"/>
                <a:cs typeface="Calibri" panose="020F0502020204030204" pitchFamily="34" charset="0"/>
              </a:defRPr>
            </a:lvl3pPr>
            <a:lvl4pPr marL="672704" indent="-171450">
              <a:lnSpc>
                <a:spcPct val="100000"/>
              </a:lnSpc>
              <a:buClr>
                <a:srgbClr val="00B0F0"/>
              </a:buClr>
              <a:buFont typeface="Courier New" panose="02070309020205020404" pitchFamily="49" charset="0"/>
              <a:buChar char="o"/>
              <a:defRPr sz="1800">
                <a:latin typeface="Calibri" panose="020F0502020204030204" pitchFamily="34" charset="0"/>
                <a:cs typeface="Calibri" panose="020F0502020204030204" pitchFamily="34" charset="0"/>
              </a:defRPr>
            </a:lvl4pPr>
            <a:lvl5pPr>
              <a:defRPr sz="18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6806765" y="845232"/>
            <a:ext cx="4726425" cy="5587398"/>
          </a:xfrm>
          <a:prstGeom prst="rect">
            <a:avLst/>
          </a:prstGeom>
          <a:solidFill>
            <a:schemeClr val="bg1">
              <a:lumMod val="95000"/>
            </a:schemeClr>
          </a:solidFill>
        </p:spPr>
        <p:txBody>
          <a:bodyPr/>
          <a:lstStyle>
            <a:lvl1pPr marL="0" indent="0">
              <a:buNone/>
              <a:defRPr/>
            </a:lvl1pPr>
          </a:lstStyle>
          <a:p>
            <a:pPr lvl="0"/>
            <a:endParaRPr lang="en-US"/>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7"/>
            <a:ext cx="565240" cy="365125"/>
          </a:xfrm>
          <a:prstGeom prst="rect">
            <a:avLst/>
          </a:prstGeom>
        </p:spPr>
        <p:txBody>
          <a:bodyPr vert="horz" lIns="91440" tIns="45720" rIns="91440" bIns="45720" rtlCol="0" anchor="ctr"/>
          <a:lstStyle>
            <a:lvl1pPr algn="l">
              <a:defRPr sz="975"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a:p>
        </p:txBody>
      </p:sp>
      <p:sp>
        <p:nvSpPr>
          <p:cNvPr id="14" name="Text Placeholder 2"/>
          <p:cNvSpPr>
            <a:spLocks noGrp="1"/>
          </p:cNvSpPr>
          <p:nvPr>
            <p:ph type="body" sz="quarter" idx="18" hasCustomPrompt="1"/>
          </p:nvPr>
        </p:nvSpPr>
        <p:spPr>
          <a:xfrm>
            <a:off x="9673618" y="154524"/>
            <a:ext cx="2237175" cy="360363"/>
          </a:xfrm>
          <a:prstGeom prst="rect">
            <a:avLst/>
          </a:prstGeom>
        </p:spPr>
        <p:txBody>
          <a:bodyPr/>
          <a:lstStyle>
            <a:lvl1pPr marL="0" indent="0" algn="r">
              <a:buNone/>
              <a:defRPr sz="12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5" y="845232"/>
            <a:ext cx="5146585" cy="478554"/>
          </a:xfrm>
          <a:prstGeom prst="rect">
            <a:avLst/>
          </a:prstGeom>
        </p:spPr>
        <p:txBody>
          <a:bodyPr anchor="t" anchorCtr="0"/>
          <a:lstStyle>
            <a:lvl1pPr marL="0" indent="0" algn="l">
              <a:buNone/>
              <a:defRPr sz="2700" b="1" i="0">
                <a:solidFill>
                  <a:schemeClr val="accent2"/>
                </a:solidFill>
                <a:latin typeface="Calibri" panose="020F0502020204030204" pitchFamily="34" charset="0"/>
                <a:cs typeface="Calibri" panose="020F0502020204030204" pitchFamily="34" charset="0"/>
              </a:defRPr>
            </a:lvl1pPr>
            <a:lvl2pPr marL="342900" indent="0">
              <a:buNone/>
              <a:defRPr/>
            </a:lvl2pPr>
          </a:lstStyle>
          <a:p>
            <a:pPr lvl="0"/>
            <a:r>
              <a:rPr lang="en-US"/>
              <a:t>Title Slide Left Align</a:t>
            </a:r>
          </a:p>
        </p:txBody>
      </p:sp>
    </p:spTree>
    <p:extLst>
      <p:ext uri="{BB962C8B-B14F-4D97-AF65-F5344CB8AC3E}">
        <p14:creationId xmlns:p14="http://schemas.microsoft.com/office/powerpoint/2010/main" val="4152415402"/>
      </p:ext>
    </p:extLst>
  </p:cSld>
  <p:clrMapOvr>
    <a:masterClrMapping/>
  </p:clrMapOvr>
  <p:extLst>
    <p:ext uri="{DCECCB84-F9BA-43D5-87BE-67443E8EF086}">
      <p15:sldGuideLst xmlns:p15="http://schemas.microsoft.com/office/powerpoint/2012/main">
        <p15:guide id="1" orient="horz" pos="2160">
          <p15:clr>
            <a:srgbClr val="FBAE40"/>
          </p15:clr>
        </p15:guide>
        <p15:guide id="2" pos="644">
          <p15:clr>
            <a:srgbClr val="FBAE40"/>
          </p15:clr>
        </p15:guide>
        <p15:guide id="3" pos="968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Text + Object 2">
    <p:bg>
      <p:bgPr>
        <a:solidFill>
          <a:schemeClr val="tx2"/>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CB18433-8BE9-BB40-A990-BEE1341FD4D5}"/>
              </a:ext>
            </a:extLst>
          </p:cNvPr>
          <p:cNvSpPr>
            <a:spLocks noGrp="1"/>
          </p:cNvSpPr>
          <p:nvPr>
            <p:ph sz="quarter" idx="16"/>
          </p:nvPr>
        </p:nvSpPr>
        <p:spPr>
          <a:xfrm>
            <a:off x="6538912" y="-1"/>
            <a:ext cx="5653088" cy="6409079"/>
          </a:xfrm>
          <a:prstGeom prst="rect">
            <a:avLst/>
          </a:prstGeom>
          <a:solidFill>
            <a:schemeClr val="bg1">
              <a:lumMod val="95000"/>
            </a:schemeClr>
          </a:solidFill>
        </p:spPr>
        <p:txBody>
          <a:bodyPr/>
          <a:lstStyle>
            <a:lvl1pPr marL="0" indent="0">
              <a:buNone/>
              <a:defRPr/>
            </a:lvl1pPr>
          </a:lstStyle>
          <a:p>
            <a:pPr lvl="0"/>
            <a:endParaRPr lang="en-US"/>
          </a:p>
        </p:txBody>
      </p:sp>
      <p:sp>
        <p:nvSpPr>
          <p:cNvPr id="10" name="Tijdelijke aanduiding voor dianummer 5">
            <a:extLst>
              <a:ext uri="{FF2B5EF4-FFF2-40B4-BE49-F238E27FC236}">
                <a16:creationId xmlns:a16="http://schemas.microsoft.com/office/drawing/2014/main" id="{3DC0EF3F-9C1C-A547-8D7D-17031E94253D}"/>
              </a:ext>
            </a:extLst>
          </p:cNvPr>
          <p:cNvSpPr>
            <a:spLocks noGrp="1"/>
          </p:cNvSpPr>
          <p:nvPr>
            <p:ph type="sldNum" sz="quarter" idx="4"/>
          </p:nvPr>
        </p:nvSpPr>
        <p:spPr>
          <a:xfrm>
            <a:off x="11464965" y="6492877"/>
            <a:ext cx="565240" cy="365125"/>
          </a:xfrm>
          <a:prstGeom prst="rect">
            <a:avLst/>
          </a:prstGeom>
        </p:spPr>
        <p:txBody>
          <a:bodyPr vert="horz" lIns="91440" tIns="45720" rIns="91440" bIns="45720" rtlCol="0" anchor="ctr"/>
          <a:lstStyle>
            <a:lvl1pPr algn="l">
              <a:defRPr sz="975"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a:p>
        </p:txBody>
      </p:sp>
      <p:sp>
        <p:nvSpPr>
          <p:cNvPr id="13" name="Text Placeholder 2"/>
          <p:cNvSpPr>
            <a:spLocks noGrp="1"/>
          </p:cNvSpPr>
          <p:nvPr>
            <p:ph type="body" sz="quarter" idx="18" hasCustomPrompt="1"/>
          </p:nvPr>
        </p:nvSpPr>
        <p:spPr>
          <a:xfrm>
            <a:off x="9673618" y="154524"/>
            <a:ext cx="2237175" cy="360363"/>
          </a:xfrm>
          <a:prstGeom prst="rect">
            <a:avLst/>
          </a:prstGeom>
        </p:spPr>
        <p:txBody>
          <a:bodyPr/>
          <a:lstStyle>
            <a:lvl1pPr marL="0" indent="0" algn="r">
              <a:buNone/>
              <a:defRPr sz="12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7" name="Text Placeholder 2"/>
          <p:cNvSpPr>
            <a:spLocks noGrp="1"/>
          </p:cNvSpPr>
          <p:nvPr>
            <p:ph type="body" sz="quarter" idx="20"/>
          </p:nvPr>
        </p:nvSpPr>
        <p:spPr>
          <a:xfrm>
            <a:off x="766765" y="1786071"/>
            <a:ext cx="5146585" cy="3987420"/>
          </a:xfrm>
          <a:prstGeom prst="rect">
            <a:avLst/>
          </a:prstGeom>
        </p:spPr>
        <p:txBody>
          <a:bodyPr/>
          <a:lstStyle>
            <a:lvl1pPr marL="0" indent="0">
              <a:lnSpc>
                <a:spcPct val="100000"/>
              </a:lnSpc>
              <a:buNone/>
              <a:defRPr sz="1800">
                <a:latin typeface="Calibri" panose="020F0502020204030204" pitchFamily="34" charset="0"/>
                <a:cs typeface="Calibri" panose="020F0502020204030204" pitchFamily="34" charset="0"/>
              </a:defRPr>
            </a:lvl1pPr>
            <a:lvl2pPr marL="198835" indent="-171450">
              <a:lnSpc>
                <a:spcPct val="100000"/>
              </a:lnSpc>
              <a:buClr>
                <a:srgbClr val="00B0F0"/>
              </a:buClr>
              <a:defRPr sz="1800">
                <a:latin typeface="Calibri" panose="020F0502020204030204" pitchFamily="34" charset="0"/>
                <a:cs typeface="Calibri" panose="020F0502020204030204" pitchFamily="34" charset="0"/>
              </a:defRPr>
            </a:lvl2pPr>
            <a:lvl3pPr marL="467916" indent="-171450">
              <a:lnSpc>
                <a:spcPct val="100000"/>
              </a:lnSpc>
              <a:buClr>
                <a:srgbClr val="00B0F0"/>
              </a:buClr>
              <a:buFont typeface="Calibri Light" panose="020F0302020204030204" pitchFamily="34" charset="0"/>
              <a:buChar char="̶"/>
              <a:defRPr sz="1800">
                <a:latin typeface="Calibri" panose="020F0502020204030204" pitchFamily="34" charset="0"/>
                <a:cs typeface="Calibri" panose="020F0502020204030204" pitchFamily="34" charset="0"/>
              </a:defRPr>
            </a:lvl3pPr>
            <a:lvl4pPr marL="672704" indent="-171450">
              <a:lnSpc>
                <a:spcPct val="100000"/>
              </a:lnSpc>
              <a:buClr>
                <a:srgbClr val="00B0F0"/>
              </a:buClr>
              <a:buFont typeface="Courier New" panose="02070309020205020404" pitchFamily="49" charset="0"/>
              <a:buChar char="o"/>
              <a:defRPr sz="1800">
                <a:latin typeface="Calibri" panose="020F0502020204030204" pitchFamily="34" charset="0"/>
                <a:cs typeface="Calibri" panose="020F0502020204030204" pitchFamily="34" charset="0"/>
              </a:defRPr>
            </a:lvl4pPr>
            <a:lvl5pPr>
              <a:defRPr sz="18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5" y="845232"/>
            <a:ext cx="5146585" cy="478554"/>
          </a:xfrm>
          <a:prstGeom prst="rect">
            <a:avLst/>
          </a:prstGeom>
        </p:spPr>
        <p:txBody>
          <a:bodyPr anchor="t" anchorCtr="0"/>
          <a:lstStyle>
            <a:lvl1pPr marL="0" indent="0" algn="l">
              <a:buNone/>
              <a:defRPr sz="2700" b="1" i="0">
                <a:solidFill>
                  <a:schemeClr val="accent2"/>
                </a:solidFill>
                <a:latin typeface="Calibri" panose="020F0502020204030204" pitchFamily="34" charset="0"/>
                <a:cs typeface="Calibri" panose="020F0502020204030204" pitchFamily="34" charset="0"/>
              </a:defRPr>
            </a:lvl1pPr>
            <a:lvl2pPr marL="342900" indent="0">
              <a:buNone/>
              <a:defRPr/>
            </a:lvl2pPr>
          </a:lstStyle>
          <a:p>
            <a:pPr lvl="0"/>
            <a:r>
              <a:rPr lang="en-US"/>
              <a:t>Title Slide Left Align</a:t>
            </a:r>
          </a:p>
        </p:txBody>
      </p:sp>
    </p:spTree>
    <p:extLst>
      <p:ext uri="{BB962C8B-B14F-4D97-AF65-F5344CB8AC3E}">
        <p14:creationId xmlns:p14="http://schemas.microsoft.com/office/powerpoint/2010/main" val="3592103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F36FC954-2F44-964F-86CF-E29D3A207F4F}"/>
              </a:ext>
            </a:extLst>
          </p:cNvPr>
          <p:cNvSpPr>
            <a:spLocks noGrp="1"/>
          </p:cNvSpPr>
          <p:nvPr>
            <p:ph type="body" sz="quarter" idx="12" hasCustomPrompt="1"/>
          </p:nvPr>
        </p:nvSpPr>
        <p:spPr>
          <a:xfrm>
            <a:off x="1724025" y="1568450"/>
            <a:ext cx="9180409" cy="3721100"/>
          </a:xfrm>
          <a:prstGeom prst="rect">
            <a:avLst/>
          </a:prstGeom>
        </p:spPr>
        <p:txBody>
          <a:bodyPr anchor="ctr"/>
          <a:lstStyle>
            <a:lvl1pPr marL="514350" indent="-514350">
              <a:buClr>
                <a:schemeClr val="accent2"/>
              </a:buClr>
              <a:buSzPct val="50000"/>
              <a:buFont typeface="+mj-lt"/>
              <a:buAutoNum type="arabicPeriod"/>
              <a:defRPr sz="5500" b="1" i="0">
                <a:solidFill>
                  <a:schemeClr val="accent2"/>
                </a:solidFill>
                <a:latin typeface="Calibri" panose="020F0502020204030204" pitchFamily="34" charset="0"/>
                <a:cs typeface="Calibri" panose="020F0502020204030204" pitchFamily="34" charset="0"/>
              </a:defRPr>
            </a:lvl1pPr>
          </a:lstStyle>
          <a:p>
            <a:pPr lvl="0"/>
            <a:r>
              <a:rPr lang="nl-NL" err="1"/>
              <a:t>Chapter</a:t>
            </a:r>
            <a:r>
              <a:rPr lang="nl-NL"/>
              <a:t> </a:t>
            </a:r>
            <a:r>
              <a:rPr lang="nl-NL" err="1"/>
              <a:t>title</a:t>
            </a:r>
            <a:endParaRPr lang="nl-NL"/>
          </a:p>
          <a:p>
            <a:pPr lvl="0"/>
            <a:r>
              <a:rPr lang="nl-NL" err="1"/>
              <a:t>Chapter</a:t>
            </a:r>
            <a:r>
              <a:rPr lang="nl-NL"/>
              <a:t> </a:t>
            </a:r>
            <a:r>
              <a:rPr lang="nl-BE" err="1"/>
              <a:t>title</a:t>
            </a:r>
            <a:endParaRPr lang="nl-BE"/>
          </a:p>
          <a:p>
            <a:pPr lvl="0"/>
            <a:r>
              <a:rPr lang="nl-NL" err="1"/>
              <a:t>Chapter</a:t>
            </a:r>
            <a:r>
              <a:rPr lang="nl-NL"/>
              <a:t> </a:t>
            </a:r>
            <a:r>
              <a:rPr lang="nl-BE" err="1"/>
              <a:t>title</a:t>
            </a:r>
            <a:endParaRPr lang="nl-BE"/>
          </a:p>
        </p:txBody>
      </p:sp>
      <p:pic>
        <p:nvPicPr>
          <p:cNvPr id="12" name="Afbeelding 11">
            <a:extLst>
              <a:ext uri="{FF2B5EF4-FFF2-40B4-BE49-F238E27FC236}">
                <a16:creationId xmlns:a16="http://schemas.microsoft.com/office/drawing/2014/main" id="{34A00E1B-6954-564A-AF5B-F8E0E07540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3" name="Afbeelding 12">
            <a:extLst>
              <a:ext uri="{FF2B5EF4-FFF2-40B4-BE49-F238E27FC236}">
                <a16:creationId xmlns:a16="http://schemas.microsoft.com/office/drawing/2014/main" id="{38DA4520-533D-FC46-B423-04FB72E241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1078827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a:t>Date</a:t>
            </a:r>
          </a:p>
        </p:txBody>
      </p:sp>
      <p:pic>
        <p:nvPicPr>
          <p:cNvPr id="12" name="Afbeelding 11">
            <a:extLst>
              <a:ext uri="{FF2B5EF4-FFF2-40B4-BE49-F238E27FC236}">
                <a16:creationId xmlns:a16="http://schemas.microsoft.com/office/drawing/2014/main" id="{D0BB3378-C5FD-0E42-8B0F-1E66EE15FE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2214"/>
          </a:xfrm>
          <a:prstGeom prst="rect">
            <a:avLst/>
          </a:prstGeom>
        </p:spPr>
      </p:pic>
      <p:pic>
        <p:nvPicPr>
          <p:cNvPr id="13" name="Afbeelding 12">
            <a:extLst>
              <a:ext uri="{FF2B5EF4-FFF2-40B4-BE49-F238E27FC236}">
                <a16:creationId xmlns:a16="http://schemas.microsoft.com/office/drawing/2014/main" id="{F68E521F-019F-1C4A-8728-0564038533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56E3B219-2633-CA4F-8AF5-DBB60C0854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C64D2338-5654-1F4A-9C62-121157932F82}"/>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a:t>New Infrabel </a:t>
            </a:r>
            <a:br>
              <a:rPr lang="nl-BE"/>
            </a:br>
            <a:r>
              <a:rPr lang="nl-BE"/>
              <a:t>PPT Template</a:t>
            </a:r>
          </a:p>
        </p:txBody>
      </p:sp>
      <p:sp>
        <p:nvSpPr>
          <p:cNvPr id="22" name="Tijdelijke aanduiding voor tekst 32">
            <a:extLst>
              <a:ext uri="{FF2B5EF4-FFF2-40B4-BE49-F238E27FC236}">
                <a16:creationId xmlns:a16="http://schemas.microsoft.com/office/drawing/2014/main" id="{7B97786C-8004-0943-991A-184A22C0CD53}"/>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err="1"/>
              <a:t>Subtitle</a:t>
            </a:r>
            <a:endParaRPr lang="nl-BE"/>
          </a:p>
        </p:txBody>
      </p:sp>
      <p:sp>
        <p:nvSpPr>
          <p:cNvPr id="26" name="Tijdelijke aanduiding voor tekst 32">
            <a:extLst>
              <a:ext uri="{FF2B5EF4-FFF2-40B4-BE49-F238E27FC236}">
                <a16:creationId xmlns:a16="http://schemas.microsoft.com/office/drawing/2014/main" id="{7024A828-DDA5-D64F-BDF2-3A4452BAEF43}"/>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pic>
        <p:nvPicPr>
          <p:cNvPr id="14" name="Imag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2114134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hapter title">
    <p:bg>
      <p:bgPr>
        <a:solidFill>
          <a:schemeClr val="bg2"/>
        </a:solidFill>
        <a:effectLst/>
      </p:bgPr>
    </p:bg>
    <p:spTree>
      <p:nvGrpSpPr>
        <p:cNvPr id="1" name=""/>
        <p:cNvGrpSpPr/>
        <p:nvPr/>
      </p:nvGrpSpPr>
      <p:grpSpPr>
        <a:xfrm>
          <a:off x="0" y="0"/>
          <a:ext cx="0" cy="0"/>
          <a:chOff x="0" y="0"/>
          <a:chExt cx="0" cy="0"/>
        </a:xfrm>
      </p:grpSpPr>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31079" y="2505043"/>
            <a:ext cx="9180612" cy="1847917"/>
          </a:xfrm>
          <a:prstGeom prst="rect">
            <a:avLst/>
          </a:prstGeom>
        </p:spPr>
        <p:txBody>
          <a:bodyPr anchor="ctr">
            <a:noAutofit/>
          </a:bodyPr>
          <a:lstStyle>
            <a:lvl1pPr>
              <a:defRPr sz="5625" b="1" i="0">
                <a:solidFill>
                  <a:schemeClr val="accent2"/>
                </a:solidFill>
                <a:latin typeface="Calibri" panose="020F0502020204030204" pitchFamily="34" charset="0"/>
                <a:cs typeface="Calibri" panose="020F0502020204030204" pitchFamily="34" charset="0"/>
              </a:defRPr>
            </a:lvl1pPr>
          </a:lstStyle>
          <a:p>
            <a:r>
              <a:rPr lang="nl-NL" err="1"/>
              <a:t>Chapter</a:t>
            </a:r>
            <a:br>
              <a:rPr lang="nl-NL"/>
            </a:br>
            <a:r>
              <a:rPr lang="nl-NL" err="1"/>
              <a:t>title</a:t>
            </a:r>
            <a:endParaRPr lang="nl-BE"/>
          </a:p>
        </p:txBody>
      </p:sp>
      <p:pic>
        <p:nvPicPr>
          <p:cNvPr id="8" name="Afbeelding 7">
            <a:extLst>
              <a:ext uri="{FF2B5EF4-FFF2-40B4-BE49-F238E27FC236}">
                <a16:creationId xmlns:a16="http://schemas.microsoft.com/office/drawing/2014/main" id="{C43E66E9-C5E4-1A45-8CF8-36B426F139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9" name="Afbeelding 8">
            <a:extLst>
              <a:ext uri="{FF2B5EF4-FFF2-40B4-BE49-F238E27FC236}">
                <a16:creationId xmlns:a16="http://schemas.microsoft.com/office/drawing/2014/main" id="{A3ADF651-E558-EB41-9E20-DB7BFFC66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1056367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9" name="Tijdelijke aanduiding voor tekst 3">
            <a:extLst>
              <a:ext uri="{FF2B5EF4-FFF2-40B4-BE49-F238E27FC236}">
                <a16:creationId xmlns:a16="http://schemas.microsoft.com/office/drawing/2014/main" id="{3BB5F19F-D3C7-3A49-9867-D2A2A8E5B58F}"/>
              </a:ext>
            </a:extLst>
          </p:cNvPr>
          <p:cNvSpPr>
            <a:spLocks noGrp="1"/>
          </p:cNvSpPr>
          <p:nvPr>
            <p:ph type="body" sz="quarter" idx="17" hasCustomPrompt="1"/>
          </p:nvPr>
        </p:nvSpPr>
        <p:spPr>
          <a:xfrm>
            <a:off x="666572" y="845232"/>
            <a:ext cx="10858859" cy="478554"/>
          </a:xfrm>
          <a:prstGeom prst="rect">
            <a:avLst/>
          </a:prstGeom>
        </p:spPr>
        <p:txBody>
          <a:bodyPr/>
          <a:lstStyle>
            <a:lvl1pPr marL="0" indent="0">
              <a:buNone/>
              <a:defRPr sz="2700" b="1">
                <a:latin typeface="+mn-lt"/>
              </a:defRPr>
            </a:lvl1pPr>
          </a:lstStyle>
          <a:p>
            <a:pPr algn="ctr"/>
            <a:r>
              <a:rPr lang="nl-BE" err="1"/>
              <a:t>Pie</a:t>
            </a:r>
            <a:r>
              <a:rPr lang="nl-BE"/>
              <a:t> </a:t>
            </a:r>
            <a:r>
              <a:rPr lang="nl-BE" err="1"/>
              <a:t>chart</a:t>
            </a:r>
            <a:r>
              <a:rPr lang="nl-BE"/>
              <a:t> </a:t>
            </a:r>
            <a:r>
              <a:rPr lang="nl-BE" err="1"/>
              <a:t>example</a:t>
            </a:r>
            <a:endParaRPr lang="nl-BE"/>
          </a:p>
        </p:txBody>
      </p:sp>
      <p:graphicFrame>
        <p:nvGraphicFramePr>
          <p:cNvPr id="10" name="Grafiek 5">
            <a:extLst>
              <a:ext uri="{FF2B5EF4-FFF2-40B4-BE49-F238E27FC236}">
                <a16:creationId xmlns:a16="http://schemas.microsoft.com/office/drawing/2014/main" id="{BB5CFF34-5D9F-474B-8C5B-879A3079F84F}"/>
              </a:ext>
            </a:extLst>
          </p:cNvPr>
          <p:cNvGraphicFramePr/>
          <p:nvPr userDrawn="1"/>
        </p:nvGraphicFramePr>
        <p:xfrm>
          <a:off x="0" y="1399650"/>
          <a:ext cx="12192000" cy="4695935"/>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Placeholder 2"/>
          <p:cNvSpPr>
            <a:spLocks noGrp="1"/>
          </p:cNvSpPr>
          <p:nvPr>
            <p:ph type="body" sz="quarter" idx="18" hasCustomPrompt="1"/>
          </p:nvPr>
        </p:nvSpPr>
        <p:spPr>
          <a:xfrm>
            <a:off x="9673618" y="154524"/>
            <a:ext cx="2237175" cy="360363"/>
          </a:xfrm>
          <a:prstGeom prst="rect">
            <a:avLst/>
          </a:prstGeom>
        </p:spPr>
        <p:txBody>
          <a:bodyPr/>
          <a:lstStyle>
            <a:lvl1pPr marL="0" indent="0" algn="r">
              <a:buNone/>
              <a:defRPr sz="12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Tree>
    <p:extLst>
      <p:ext uri="{BB962C8B-B14F-4D97-AF65-F5344CB8AC3E}">
        <p14:creationId xmlns:p14="http://schemas.microsoft.com/office/powerpoint/2010/main" val="3957257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umn chart">
    <p:spTree>
      <p:nvGrpSpPr>
        <p:cNvPr id="1" name=""/>
        <p:cNvGrpSpPr/>
        <p:nvPr/>
      </p:nvGrpSpPr>
      <p:grpSpPr>
        <a:xfrm>
          <a:off x="0" y="0"/>
          <a:ext cx="0" cy="0"/>
          <a:chOff x="0" y="0"/>
          <a:chExt cx="0" cy="0"/>
        </a:xfrm>
      </p:grpSpPr>
      <p:sp>
        <p:nvSpPr>
          <p:cNvPr id="3" name="Tijdelijke aanduiding voor tekst 3">
            <a:extLst>
              <a:ext uri="{FF2B5EF4-FFF2-40B4-BE49-F238E27FC236}">
                <a16:creationId xmlns:a16="http://schemas.microsoft.com/office/drawing/2014/main" id="{D64CAAF9-474C-524F-9F49-FFC3F8619824}"/>
              </a:ext>
            </a:extLst>
          </p:cNvPr>
          <p:cNvSpPr>
            <a:spLocks noGrp="1"/>
          </p:cNvSpPr>
          <p:nvPr>
            <p:ph type="body" sz="quarter" idx="17" hasCustomPrompt="1"/>
          </p:nvPr>
        </p:nvSpPr>
        <p:spPr>
          <a:xfrm>
            <a:off x="666572" y="845232"/>
            <a:ext cx="10858859" cy="478554"/>
          </a:xfrm>
          <a:prstGeom prst="rect">
            <a:avLst/>
          </a:prstGeom>
        </p:spPr>
        <p:txBody>
          <a:bodyPr/>
          <a:lstStyle>
            <a:lvl1pPr marL="0" indent="0">
              <a:buNone/>
              <a:defRPr sz="2700" b="1">
                <a:latin typeface="+mn-lt"/>
              </a:defRPr>
            </a:lvl1pPr>
          </a:lstStyle>
          <a:p>
            <a:pPr algn="ctr"/>
            <a:r>
              <a:rPr lang="nl-BE"/>
              <a:t>Column </a:t>
            </a:r>
            <a:r>
              <a:rPr lang="nl-BE" err="1"/>
              <a:t>chart</a:t>
            </a:r>
            <a:r>
              <a:rPr lang="nl-BE"/>
              <a:t> </a:t>
            </a:r>
            <a:r>
              <a:rPr lang="nl-BE" err="1"/>
              <a:t>example</a:t>
            </a:r>
            <a:endParaRPr lang="nl-BE"/>
          </a:p>
        </p:txBody>
      </p:sp>
      <p:graphicFrame>
        <p:nvGraphicFramePr>
          <p:cNvPr id="4" name="Grafiek 4">
            <a:extLst>
              <a:ext uri="{FF2B5EF4-FFF2-40B4-BE49-F238E27FC236}">
                <a16:creationId xmlns:a16="http://schemas.microsoft.com/office/drawing/2014/main" id="{56E3972B-35B5-A441-8D92-53F0787C25B3}"/>
              </a:ext>
            </a:extLst>
          </p:cNvPr>
          <p:cNvGraphicFramePr/>
          <p:nvPr userDrawn="1"/>
        </p:nvGraphicFramePr>
        <p:xfrm>
          <a:off x="2032000" y="1553031"/>
          <a:ext cx="8128000" cy="45822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2382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1">
    <p:bg>
      <p:bgPr>
        <a:solidFill>
          <a:schemeClr val="bg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B449E24F-1457-C441-87BA-E2660BD4AA9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634400"/>
            <a:ext cx="12192000" cy="5223600"/>
          </a:xfrm>
          <a:prstGeom prst="rect">
            <a:avLst/>
          </a:prstGeom>
        </p:spPr>
      </p:pic>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04588" y="0"/>
            <a:ext cx="9712533" cy="1634400"/>
          </a:xfrm>
          <a:prstGeom prst="rect">
            <a:avLst/>
          </a:prstGeom>
        </p:spPr>
        <p:txBody>
          <a:bodyPr anchor="ctr">
            <a:noAutofit/>
          </a:bodyPr>
          <a:lstStyle>
            <a:lvl1pPr algn="r">
              <a:defRPr sz="2625" b="1" i="0" baseline="0">
                <a:solidFill>
                  <a:schemeClr val="accent2"/>
                </a:solidFill>
                <a:latin typeface="Calibri" panose="020F0502020204030204" pitchFamily="34" charset="0"/>
                <a:cs typeface="Calibri" panose="020F0502020204030204" pitchFamily="34" charset="0"/>
              </a:defRPr>
            </a:lvl1pPr>
          </a:lstStyle>
          <a:p>
            <a:r>
              <a:rPr lang="nl-NL"/>
              <a:t>1. </a:t>
            </a:r>
            <a:r>
              <a:rPr lang="nl-NL" err="1"/>
              <a:t>Chapter</a:t>
            </a:r>
            <a:r>
              <a:rPr lang="nl-NL"/>
              <a:t> </a:t>
            </a:r>
            <a:r>
              <a:rPr lang="nl-NL" err="1"/>
              <a:t>title</a:t>
            </a:r>
            <a:endParaRPr lang="nl-BE"/>
          </a:p>
        </p:txBody>
      </p:sp>
      <p:pic>
        <p:nvPicPr>
          <p:cNvPr id="18" name="Afbeelding 17">
            <a:extLst>
              <a:ext uri="{FF2B5EF4-FFF2-40B4-BE49-F238E27FC236}">
                <a16:creationId xmlns:a16="http://schemas.microsoft.com/office/drawing/2014/main" id="{F1ACC805-6897-BC44-BC1E-3C12B8BFA9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9" name="Afbeelding 18">
            <a:extLst>
              <a:ext uri="{FF2B5EF4-FFF2-40B4-BE49-F238E27FC236}">
                <a16:creationId xmlns:a16="http://schemas.microsoft.com/office/drawing/2014/main" id="{8B127527-812D-8B48-9226-19EBD26C57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2869744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2">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634400"/>
            <a:ext cx="12192000" cy="5223600"/>
          </a:xfrm>
          <a:prstGeom prst="rect">
            <a:avLst/>
          </a:prstGeom>
        </p:spPr>
      </p:pic>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04588" y="0"/>
            <a:ext cx="9712533" cy="1634400"/>
          </a:xfrm>
          <a:prstGeom prst="rect">
            <a:avLst/>
          </a:prstGeom>
        </p:spPr>
        <p:txBody>
          <a:bodyPr anchor="ctr">
            <a:noAutofit/>
          </a:bodyPr>
          <a:lstStyle>
            <a:lvl1pPr algn="r">
              <a:defRPr sz="2625" b="1" i="0" baseline="0">
                <a:solidFill>
                  <a:schemeClr val="accent2"/>
                </a:solidFill>
                <a:latin typeface="Calibri" panose="020F0502020204030204" pitchFamily="34" charset="0"/>
                <a:cs typeface="Calibri" panose="020F0502020204030204" pitchFamily="34" charset="0"/>
              </a:defRPr>
            </a:lvl1pPr>
          </a:lstStyle>
          <a:p>
            <a:r>
              <a:rPr lang="nl-NL"/>
              <a:t>1. </a:t>
            </a:r>
            <a:r>
              <a:rPr lang="nl-NL" err="1"/>
              <a:t>Chapter</a:t>
            </a:r>
            <a:r>
              <a:rPr lang="nl-NL"/>
              <a:t> </a:t>
            </a:r>
            <a:r>
              <a:rPr lang="nl-NL" err="1"/>
              <a:t>title</a:t>
            </a:r>
            <a:endParaRPr lang="nl-BE"/>
          </a:p>
        </p:txBody>
      </p:sp>
      <p:pic>
        <p:nvPicPr>
          <p:cNvPr id="18" name="Afbeelding 17">
            <a:extLst>
              <a:ext uri="{FF2B5EF4-FFF2-40B4-BE49-F238E27FC236}">
                <a16:creationId xmlns:a16="http://schemas.microsoft.com/office/drawing/2014/main" id="{F1ACC805-6897-BC44-BC1E-3C12B8BFA9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9" name="Afbeelding 18">
            <a:extLst>
              <a:ext uri="{FF2B5EF4-FFF2-40B4-BE49-F238E27FC236}">
                <a16:creationId xmlns:a16="http://schemas.microsoft.com/office/drawing/2014/main" id="{8B127527-812D-8B48-9226-19EBD26C57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3710884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3">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2">
            <a:extLst>
              <a:ext uri="{FF2B5EF4-FFF2-40B4-BE49-F238E27FC236}">
                <a16:creationId xmlns:a16="http://schemas.microsoft.com/office/drawing/2014/main" id="{7B988CEB-0277-F24F-A6DB-DB8E4E98DBB1}"/>
              </a:ext>
            </a:extLst>
          </p:cNvPr>
          <p:cNvSpPr>
            <a:spLocks noGrp="1"/>
          </p:cNvSpPr>
          <p:nvPr>
            <p:ph type="pic" sz="quarter" idx="10"/>
          </p:nvPr>
        </p:nvSpPr>
        <p:spPr>
          <a:xfrm>
            <a:off x="0" y="1634402"/>
            <a:ext cx="12192000" cy="5223599"/>
          </a:xfrm>
          <a:prstGeom prst="rect">
            <a:avLst/>
          </a:prstGeom>
          <a:solidFill>
            <a:schemeClr val="tx2">
              <a:lumMod val="95000"/>
            </a:schemeClr>
          </a:solidFill>
        </p:spPr>
        <p:txBody>
          <a:bodyPr/>
          <a:lstStyle>
            <a:lvl1pPr marL="0" indent="0">
              <a:buNone/>
              <a:defRPr/>
            </a:lvl1pPr>
          </a:lstStyle>
          <a:p>
            <a:endParaRPr lang="nl-BE"/>
          </a:p>
        </p:txBody>
      </p:sp>
      <p:pic>
        <p:nvPicPr>
          <p:cNvPr id="7" name="Afbeelding 6">
            <a:extLst>
              <a:ext uri="{FF2B5EF4-FFF2-40B4-BE49-F238E27FC236}">
                <a16:creationId xmlns:a16="http://schemas.microsoft.com/office/drawing/2014/main" id="{25730318-361E-1845-825B-37BE184BED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8" name="Afbeelding 7">
            <a:extLst>
              <a:ext uri="{FF2B5EF4-FFF2-40B4-BE49-F238E27FC236}">
                <a16:creationId xmlns:a16="http://schemas.microsoft.com/office/drawing/2014/main" id="{AAE89601-BCD0-F047-8EF2-BCF0A7E4E3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9" name="Titel 28">
            <a:extLst>
              <a:ext uri="{FF2B5EF4-FFF2-40B4-BE49-F238E27FC236}">
                <a16:creationId xmlns:a16="http://schemas.microsoft.com/office/drawing/2014/main" id="{075D6290-91D2-F24A-BD56-BB897A714E5C}"/>
              </a:ext>
            </a:extLst>
          </p:cNvPr>
          <p:cNvSpPr>
            <a:spLocks noGrp="1"/>
          </p:cNvSpPr>
          <p:nvPr>
            <p:ph type="title" hasCustomPrompt="1"/>
          </p:nvPr>
        </p:nvSpPr>
        <p:spPr>
          <a:xfrm>
            <a:off x="1704588" y="0"/>
            <a:ext cx="9712533" cy="1634400"/>
          </a:xfrm>
          <a:prstGeom prst="rect">
            <a:avLst/>
          </a:prstGeom>
        </p:spPr>
        <p:txBody>
          <a:bodyPr anchor="ctr">
            <a:noAutofit/>
          </a:bodyPr>
          <a:lstStyle>
            <a:lvl1pPr algn="r">
              <a:defRPr sz="2625" b="1" i="0">
                <a:solidFill>
                  <a:schemeClr val="accent2"/>
                </a:solidFill>
                <a:latin typeface="Calibri" panose="020F0502020204030204" pitchFamily="34" charset="0"/>
                <a:cs typeface="Calibri" panose="020F0502020204030204" pitchFamily="34" charset="0"/>
              </a:defRPr>
            </a:lvl1pPr>
          </a:lstStyle>
          <a:p>
            <a:r>
              <a:rPr lang="nl-NL"/>
              <a:t>1. </a:t>
            </a:r>
            <a:r>
              <a:rPr lang="nl-NL" err="1"/>
              <a:t>Chapter</a:t>
            </a:r>
            <a:r>
              <a:rPr lang="nl-NL"/>
              <a:t> </a:t>
            </a:r>
            <a:r>
              <a:rPr lang="nl-NL" err="1"/>
              <a:t>title</a:t>
            </a:r>
            <a:endParaRPr lang="nl-BE"/>
          </a:p>
        </p:txBody>
      </p:sp>
    </p:spTree>
    <p:extLst>
      <p:ext uri="{BB962C8B-B14F-4D97-AF65-F5344CB8AC3E}">
        <p14:creationId xmlns:p14="http://schemas.microsoft.com/office/powerpoint/2010/main" val="200537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4">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2">
            <a:extLst>
              <a:ext uri="{FF2B5EF4-FFF2-40B4-BE49-F238E27FC236}">
                <a16:creationId xmlns:a16="http://schemas.microsoft.com/office/drawing/2014/main" id="{7B988CEB-0277-F24F-A6DB-DB8E4E98DBB1}"/>
              </a:ext>
            </a:extLst>
          </p:cNvPr>
          <p:cNvSpPr>
            <a:spLocks noGrp="1"/>
          </p:cNvSpPr>
          <p:nvPr>
            <p:ph type="pic" sz="quarter" idx="10"/>
          </p:nvPr>
        </p:nvSpPr>
        <p:spPr>
          <a:xfrm>
            <a:off x="0" y="2"/>
            <a:ext cx="12192000" cy="6857999"/>
          </a:xfrm>
          <a:prstGeom prst="rect">
            <a:avLst/>
          </a:prstGeom>
          <a:solidFill>
            <a:schemeClr val="tx2">
              <a:lumMod val="95000"/>
            </a:schemeClr>
          </a:solidFill>
        </p:spPr>
        <p:txBody>
          <a:bodyPr/>
          <a:lstStyle>
            <a:lvl1pPr marL="0" indent="0">
              <a:buNone/>
              <a:defRPr/>
            </a:lvl1pPr>
          </a:lstStyle>
          <a:p>
            <a:endParaRPr lang="nl-BE"/>
          </a:p>
        </p:txBody>
      </p:sp>
      <p:pic>
        <p:nvPicPr>
          <p:cNvPr id="7" name="Afbeelding 6">
            <a:extLst>
              <a:ext uri="{FF2B5EF4-FFF2-40B4-BE49-F238E27FC236}">
                <a16:creationId xmlns:a16="http://schemas.microsoft.com/office/drawing/2014/main" id="{185C66D8-F688-5644-91F9-D0F6234182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8" name="Afbeelding 7">
            <a:extLst>
              <a:ext uri="{FF2B5EF4-FFF2-40B4-BE49-F238E27FC236}">
                <a16:creationId xmlns:a16="http://schemas.microsoft.com/office/drawing/2014/main" id="{7C9FB7BE-06A8-404E-AD31-B8BEE16B3E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3948662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Light">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3"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sz="3600" b="1" i="0">
              <a:latin typeface="Calibri" panose="020F0502020204030204" pitchFamily="34" charset="0"/>
              <a:cs typeface="Calibri" panose="020F0502020204030204" pitchFamily="34" charset="0"/>
            </a:endParaRPr>
          </a:p>
        </p:txBody>
      </p:sp>
      <p:sp>
        <p:nvSpPr>
          <p:cNvPr id="4" name="Text Placeholder 2"/>
          <p:cNvSpPr>
            <a:spLocks noGrp="1"/>
          </p:cNvSpPr>
          <p:nvPr>
            <p:ph type="body" sz="quarter" idx="10" hasCustomPrompt="1"/>
          </p:nvPr>
        </p:nvSpPr>
        <p:spPr>
          <a:xfrm>
            <a:off x="1306798" y="1306800"/>
            <a:ext cx="9300879" cy="4244400"/>
          </a:xfrm>
          <a:prstGeom prst="rect">
            <a:avLst/>
          </a:prstGeom>
        </p:spPr>
        <p:txBody>
          <a:bodyPr anchor="ctr"/>
          <a:lstStyle>
            <a:lvl1pPr marL="0" indent="0">
              <a:buNone/>
              <a:defRPr sz="3600">
                <a:solidFill>
                  <a:schemeClr val="bg1"/>
                </a:solidFill>
              </a:defRPr>
            </a:lvl1pPr>
          </a:lstStyle>
          <a:p>
            <a:r>
              <a:rPr lang="nl-BE" b="1" i="0" err="1">
                <a:latin typeface="Calibri" panose="020F0502020204030204" pitchFamily="34" charset="0"/>
                <a:cs typeface="Calibri" panose="020F0502020204030204" pitchFamily="34" charset="0"/>
              </a:rPr>
              <a:t>Your</a:t>
            </a:r>
            <a:r>
              <a:rPr lang="nl-BE" b="1" i="0">
                <a:latin typeface="Calibri" panose="020F0502020204030204" pitchFamily="34" charset="0"/>
                <a:cs typeface="Calibri" panose="020F0502020204030204" pitchFamily="34" charset="0"/>
              </a:rPr>
              <a:t> </a:t>
            </a:r>
            <a:r>
              <a:rPr lang="nl-BE" b="1" i="0" err="1">
                <a:latin typeface="Calibri" panose="020F0502020204030204" pitchFamily="34" charset="0"/>
                <a:cs typeface="Calibri" panose="020F0502020204030204" pitchFamily="34" charset="0"/>
              </a:rPr>
              <a:t>closing</a:t>
            </a:r>
            <a:r>
              <a:rPr lang="nl-BE" b="1" i="0">
                <a:latin typeface="Calibri" panose="020F0502020204030204" pitchFamily="34" charset="0"/>
                <a:cs typeface="Calibri" panose="020F0502020204030204" pitchFamily="34" charset="0"/>
              </a:rPr>
              <a:t> </a:t>
            </a:r>
            <a:r>
              <a:rPr lang="nl-BE" b="1" i="0" err="1">
                <a:latin typeface="Calibri" panose="020F0502020204030204" pitchFamily="34" charset="0"/>
                <a:cs typeface="Calibri" panose="020F0502020204030204" pitchFamily="34" charset="0"/>
              </a:rPr>
              <a:t>phrase</a:t>
            </a:r>
            <a:endParaRPr lang="nl-BE" b="1" i="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1568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Dark">
    <p:bg>
      <p:bgPr>
        <a:solidFill>
          <a:schemeClr val="bg2"/>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5350FA6-7A12-8242-BC1E-5B8101F363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10" name="Afbeelding 9">
            <a:extLst>
              <a:ext uri="{FF2B5EF4-FFF2-40B4-BE49-F238E27FC236}">
                <a16:creationId xmlns:a16="http://schemas.microsoft.com/office/drawing/2014/main" id="{5552E9BE-C5B0-2243-9B17-5CE4F5BEBD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
        <p:nvSpPr>
          <p:cNvPr id="4"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3"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sz="3600" b="1" i="0">
              <a:latin typeface="Calibri" panose="020F0502020204030204" pitchFamily="34" charset="0"/>
              <a:cs typeface="Calibri" panose="020F0502020204030204" pitchFamily="34" charset="0"/>
            </a:endParaRPr>
          </a:p>
        </p:txBody>
      </p:sp>
      <p:sp>
        <p:nvSpPr>
          <p:cNvPr id="5" name="Text Placeholder 2"/>
          <p:cNvSpPr>
            <a:spLocks noGrp="1"/>
          </p:cNvSpPr>
          <p:nvPr>
            <p:ph type="body" sz="quarter" idx="10" hasCustomPrompt="1"/>
          </p:nvPr>
        </p:nvSpPr>
        <p:spPr>
          <a:xfrm>
            <a:off x="1306798" y="1306800"/>
            <a:ext cx="9300879" cy="4244400"/>
          </a:xfrm>
          <a:prstGeom prst="rect">
            <a:avLst/>
          </a:prstGeom>
        </p:spPr>
        <p:txBody>
          <a:bodyPr anchor="ctr"/>
          <a:lstStyle>
            <a:lvl1pPr marL="0" indent="0">
              <a:buNone/>
              <a:defRPr sz="3600">
                <a:solidFill>
                  <a:schemeClr val="bg1"/>
                </a:solidFill>
              </a:defRPr>
            </a:lvl1pPr>
          </a:lstStyle>
          <a:p>
            <a:r>
              <a:rPr lang="nl-BE" b="1" i="0" err="1">
                <a:latin typeface="Calibri" panose="020F0502020204030204" pitchFamily="34" charset="0"/>
                <a:cs typeface="Calibri" panose="020F0502020204030204" pitchFamily="34" charset="0"/>
              </a:rPr>
              <a:t>Your</a:t>
            </a:r>
            <a:r>
              <a:rPr lang="nl-BE" b="1" i="0">
                <a:latin typeface="Calibri" panose="020F0502020204030204" pitchFamily="34" charset="0"/>
                <a:cs typeface="Calibri" panose="020F0502020204030204" pitchFamily="34" charset="0"/>
              </a:rPr>
              <a:t> </a:t>
            </a:r>
            <a:r>
              <a:rPr lang="nl-BE" b="1" i="0" err="1">
                <a:latin typeface="Calibri" panose="020F0502020204030204" pitchFamily="34" charset="0"/>
                <a:cs typeface="Calibri" panose="020F0502020204030204" pitchFamily="34" charset="0"/>
              </a:rPr>
              <a:t>closing</a:t>
            </a:r>
            <a:r>
              <a:rPr lang="nl-BE" b="1" i="0">
                <a:latin typeface="Calibri" panose="020F0502020204030204" pitchFamily="34" charset="0"/>
                <a:cs typeface="Calibri" panose="020F0502020204030204" pitchFamily="34" charset="0"/>
              </a:rPr>
              <a:t> </a:t>
            </a:r>
            <a:r>
              <a:rPr lang="nl-BE" b="1" i="0" err="1">
                <a:latin typeface="Calibri" panose="020F0502020204030204" pitchFamily="34" charset="0"/>
                <a:cs typeface="Calibri" panose="020F0502020204030204" pitchFamily="34" charset="0"/>
              </a:rPr>
              <a:t>phrase</a:t>
            </a:r>
            <a:endParaRPr lang="nl-BE" b="1" i="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2589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Dark + Text NL">
    <p:spTree>
      <p:nvGrpSpPr>
        <p:cNvPr id="1" name=""/>
        <p:cNvGrpSpPr/>
        <p:nvPr/>
      </p:nvGrpSpPr>
      <p:grpSpPr>
        <a:xfrm>
          <a:off x="0" y="0"/>
          <a:ext cx="0" cy="0"/>
          <a:chOff x="0" y="0"/>
          <a:chExt cx="0" cy="0"/>
        </a:xfrm>
      </p:grpSpPr>
      <p:sp>
        <p:nvSpPr>
          <p:cNvPr id="5"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3"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3600" b="1" i="0">
                <a:latin typeface="Calibri" panose="020F0502020204030204" pitchFamily="34" charset="0"/>
                <a:cs typeface="Calibri" panose="020F0502020204030204" pitchFamily="34" charset="0"/>
              </a:rPr>
              <a:t>Ontwikkelt </a:t>
            </a:r>
          </a:p>
          <a:p>
            <a:r>
              <a:rPr lang="nl-BE" sz="3600" b="1" i="0">
                <a:latin typeface="Calibri" panose="020F0502020204030204" pitchFamily="34" charset="0"/>
                <a:cs typeface="Calibri" panose="020F0502020204030204" pitchFamily="34" charset="0"/>
              </a:rPr>
              <a:t>Faciliteert </a:t>
            </a:r>
          </a:p>
          <a:p>
            <a:r>
              <a:rPr lang="nl-BE" sz="3600" b="1" i="0">
                <a:latin typeface="Calibri" panose="020F0502020204030204" pitchFamily="34" charset="0"/>
                <a:cs typeface="Calibri" panose="020F0502020204030204" pitchFamily="34" charset="0"/>
              </a:rPr>
              <a:t>Verbindt</a:t>
            </a:r>
          </a:p>
        </p:txBody>
      </p:sp>
    </p:spTree>
    <p:extLst>
      <p:ext uri="{BB962C8B-B14F-4D97-AF65-F5344CB8AC3E}">
        <p14:creationId xmlns:p14="http://schemas.microsoft.com/office/powerpoint/2010/main" val="563760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a:t>New Infrabel </a:t>
            </a:r>
            <a:br>
              <a:rPr lang="nl-BE"/>
            </a:br>
            <a:r>
              <a:rPr lang="nl-BE"/>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err="1"/>
              <a:t>Subtitle</a:t>
            </a:r>
            <a:endParaRPr lang="nl-BE"/>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26204283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Dark + Text FR">
    <p:spTree>
      <p:nvGrpSpPr>
        <p:cNvPr id="1" name=""/>
        <p:cNvGrpSpPr/>
        <p:nvPr/>
      </p:nvGrpSpPr>
      <p:grpSpPr>
        <a:xfrm>
          <a:off x="0" y="0"/>
          <a:ext cx="0" cy="0"/>
          <a:chOff x="0" y="0"/>
          <a:chExt cx="0" cy="0"/>
        </a:xfrm>
      </p:grpSpPr>
      <p:sp>
        <p:nvSpPr>
          <p:cNvPr id="5"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3"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3600" b="1" i="0" err="1">
                <a:latin typeface="Calibri" panose="020F0502020204030204" pitchFamily="34" charset="0"/>
                <a:cs typeface="Calibri" panose="020F0502020204030204" pitchFamily="34" charset="0"/>
              </a:rPr>
              <a:t>Développe</a:t>
            </a:r>
            <a:endParaRPr lang="nl-BE" sz="3600" b="1" i="0">
              <a:latin typeface="Calibri" panose="020F0502020204030204" pitchFamily="34" charset="0"/>
              <a:cs typeface="Calibri" panose="020F0502020204030204" pitchFamily="34" charset="0"/>
            </a:endParaRPr>
          </a:p>
          <a:p>
            <a:r>
              <a:rPr lang="nl-BE" sz="3600" b="1" i="0" err="1">
                <a:latin typeface="Calibri" panose="020F0502020204030204" pitchFamily="34" charset="0"/>
                <a:cs typeface="Calibri" panose="020F0502020204030204" pitchFamily="34" charset="0"/>
              </a:rPr>
              <a:t>Facilite</a:t>
            </a:r>
            <a:endParaRPr lang="nl-BE" sz="3600" b="1" i="0">
              <a:latin typeface="Calibri" panose="020F0502020204030204" pitchFamily="34" charset="0"/>
              <a:cs typeface="Calibri" panose="020F0502020204030204" pitchFamily="34" charset="0"/>
            </a:endParaRPr>
          </a:p>
          <a:p>
            <a:r>
              <a:rPr lang="nl-BE" sz="3600" b="1" i="0" err="1">
                <a:latin typeface="Calibri" panose="020F0502020204030204" pitchFamily="34" charset="0"/>
                <a:cs typeface="Calibri" panose="020F0502020204030204" pitchFamily="34" charset="0"/>
              </a:rPr>
              <a:t>Rapproche</a:t>
            </a:r>
            <a:endParaRPr lang="nl-BE" sz="3600" b="1" i="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55187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Dark + Text EN">
    <p:spTree>
      <p:nvGrpSpPr>
        <p:cNvPr id="1" name=""/>
        <p:cNvGrpSpPr/>
        <p:nvPr/>
      </p:nvGrpSpPr>
      <p:grpSpPr>
        <a:xfrm>
          <a:off x="0" y="0"/>
          <a:ext cx="0" cy="0"/>
          <a:chOff x="0" y="0"/>
          <a:chExt cx="0" cy="0"/>
        </a:xfrm>
      </p:grpSpPr>
      <p:sp>
        <p:nvSpPr>
          <p:cNvPr id="4"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3"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3600" b="1" i="0" err="1">
                <a:latin typeface="Calibri" panose="020F0502020204030204" pitchFamily="34" charset="0"/>
                <a:cs typeface="Calibri" panose="020F0502020204030204" pitchFamily="34" charset="0"/>
              </a:rPr>
              <a:t>Develops</a:t>
            </a:r>
            <a:endParaRPr lang="nl-BE" sz="3600" b="1" i="0">
              <a:latin typeface="Calibri" panose="020F0502020204030204" pitchFamily="34" charset="0"/>
              <a:cs typeface="Calibri" panose="020F0502020204030204" pitchFamily="34" charset="0"/>
            </a:endParaRPr>
          </a:p>
          <a:p>
            <a:r>
              <a:rPr lang="nl-BE" sz="3600" b="1" err="1"/>
              <a:t>Facilitates</a:t>
            </a:r>
            <a:endParaRPr lang="nl-BE" sz="3600" b="1"/>
          </a:p>
          <a:p>
            <a:r>
              <a:rPr lang="nl-BE" sz="3600" b="1" i="0" err="1">
                <a:latin typeface="Calibri" panose="020F0502020204030204" pitchFamily="34" charset="0"/>
                <a:cs typeface="Calibri" panose="020F0502020204030204" pitchFamily="34" charset="0"/>
              </a:rPr>
              <a:t>Bringstogether</a:t>
            </a:r>
            <a:endParaRPr lang="nl-BE" sz="3600" b="1" i="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9221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4">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a:t>New Infrabel </a:t>
            </a:r>
            <a:br>
              <a:rPr lang="nl-BE"/>
            </a:br>
            <a:r>
              <a:rPr lang="nl-BE"/>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err="1"/>
              <a:t>Subtitle</a:t>
            </a:r>
            <a:endParaRPr lang="nl-BE"/>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3984066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5">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a:extLst>
              <a:ext uri="{28A0092B-C50C-407E-A947-70E740481C1C}">
                <a14:useLocalDpi xmlns:a14="http://schemas.microsoft.com/office/drawing/2010/main" val="0"/>
              </a:ext>
            </a:extLst>
          </a:blip>
          <a:srcRect l="24068" t="148" r="8817" b="1178"/>
          <a:stretch/>
        </p:blipFill>
        <p:spPr>
          <a:xfrm>
            <a:off x="-778120" y="-4564"/>
            <a:ext cx="7001265" cy="6862564"/>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a:t>New Infrabel </a:t>
            </a:r>
            <a:br>
              <a:rPr lang="nl-BE"/>
            </a:br>
            <a:r>
              <a:rPr lang="nl-BE"/>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err="1"/>
              <a:t>Subtitle</a:t>
            </a:r>
            <a:endParaRPr lang="nl-BE"/>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2847921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6">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D4219415-A53B-2B41-90B9-5BABB65294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5" name="Afbeelding 14">
            <a:extLst>
              <a:ext uri="{FF2B5EF4-FFF2-40B4-BE49-F238E27FC236}">
                <a16:creationId xmlns:a16="http://schemas.microsoft.com/office/drawing/2014/main" id="{3AE94913-E972-EE41-AB37-F6C7F66F31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pic>
        <p:nvPicPr>
          <p:cNvPr id="16" name="Afbeelding 15">
            <a:extLst>
              <a:ext uri="{FF2B5EF4-FFF2-40B4-BE49-F238E27FC236}">
                <a16:creationId xmlns:a16="http://schemas.microsoft.com/office/drawing/2014/main" id="{C78BD40C-9F65-7846-9B08-0C3F7E8879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400" y="5877000"/>
            <a:ext cx="2006045" cy="327600"/>
          </a:xfrm>
          <a:prstGeom prst="rect">
            <a:avLst/>
          </a:prstGeom>
        </p:spPr>
      </p:pic>
      <p:sp>
        <p:nvSpPr>
          <p:cNvPr id="19" name="Titel 28">
            <a:extLst>
              <a:ext uri="{FF2B5EF4-FFF2-40B4-BE49-F238E27FC236}">
                <a16:creationId xmlns:a16="http://schemas.microsoft.com/office/drawing/2014/main" id="{42A5EE27-DBC1-6A40-8B8E-82EA9D3E7631}"/>
              </a:ext>
            </a:extLst>
          </p:cNvPr>
          <p:cNvSpPr>
            <a:spLocks noGrp="1"/>
          </p:cNvSpPr>
          <p:nvPr>
            <p:ph type="title" hasCustomPrompt="1"/>
          </p:nvPr>
        </p:nvSpPr>
        <p:spPr>
          <a:xfrm>
            <a:off x="2195606" y="1797224"/>
            <a:ext cx="7800789" cy="2343711"/>
          </a:xfrm>
          <a:prstGeom prst="rect">
            <a:avLst/>
          </a:prstGeom>
        </p:spPr>
        <p:txBody>
          <a:bodyPr anchor="ctr">
            <a:normAutofit/>
          </a:bodyPr>
          <a:lstStyle>
            <a:lvl1pPr algn="ctr">
              <a:defRPr sz="4125" b="1" i="0">
                <a:solidFill>
                  <a:schemeClr val="accent2"/>
                </a:solidFill>
                <a:latin typeface="Calibri" panose="020F0502020204030204" pitchFamily="34" charset="0"/>
                <a:cs typeface="Calibri" panose="020F0502020204030204" pitchFamily="34" charset="0"/>
              </a:defRPr>
            </a:lvl1pPr>
          </a:lstStyle>
          <a:p>
            <a:r>
              <a:rPr lang="nl-BE"/>
              <a:t>New Infrabel </a:t>
            </a:r>
            <a:br>
              <a:rPr lang="nl-BE"/>
            </a:br>
            <a:r>
              <a:rPr lang="nl-BE"/>
              <a:t>PPT Template</a:t>
            </a:r>
          </a:p>
        </p:txBody>
      </p:sp>
      <p:sp>
        <p:nvSpPr>
          <p:cNvPr id="20" name="Tijdelijke aanduiding voor tekst 32">
            <a:extLst>
              <a:ext uri="{FF2B5EF4-FFF2-40B4-BE49-F238E27FC236}">
                <a16:creationId xmlns:a16="http://schemas.microsoft.com/office/drawing/2014/main" id="{6DACC24D-78C0-C14E-B9A6-23AFD9BFC3B6}"/>
              </a:ext>
            </a:extLst>
          </p:cNvPr>
          <p:cNvSpPr>
            <a:spLocks noGrp="1"/>
          </p:cNvSpPr>
          <p:nvPr>
            <p:ph type="body" sz="quarter" idx="12" hasCustomPrompt="1"/>
          </p:nvPr>
        </p:nvSpPr>
        <p:spPr>
          <a:xfrm>
            <a:off x="2195607" y="4180124"/>
            <a:ext cx="7800788" cy="354013"/>
          </a:xfrm>
          <a:prstGeom prst="rect">
            <a:avLst/>
          </a:prstGeom>
        </p:spPr>
        <p:txBody>
          <a:bodyPr>
            <a:noAutofit/>
          </a:bodyPr>
          <a:lstStyle>
            <a:lvl1pPr marL="0" indent="0" algn="ctr">
              <a:buNone/>
              <a:defRPr sz="1875" b="1" i="0">
                <a:solidFill>
                  <a:schemeClr val="bg2"/>
                </a:solidFill>
                <a:latin typeface="Calibri" panose="020F0502020204030204" pitchFamily="34" charset="0"/>
                <a:cs typeface="Calibri" panose="020F0502020204030204" pitchFamily="34" charset="0"/>
              </a:defRPr>
            </a:lvl1pPr>
          </a:lstStyle>
          <a:p>
            <a:pPr lvl="0"/>
            <a:r>
              <a:rPr lang="nl-BE" err="1"/>
              <a:t>Subtitle</a:t>
            </a:r>
            <a:endParaRPr lang="nl-BE"/>
          </a:p>
        </p:txBody>
      </p:sp>
      <p:sp>
        <p:nvSpPr>
          <p:cNvPr id="25" name="Tijdelijke aanduiding voor tekst 32">
            <a:extLst>
              <a:ext uri="{FF2B5EF4-FFF2-40B4-BE49-F238E27FC236}">
                <a16:creationId xmlns:a16="http://schemas.microsoft.com/office/drawing/2014/main" id="{CB788083-CA0D-D24B-8B18-9F58675CCEE8}"/>
              </a:ext>
            </a:extLst>
          </p:cNvPr>
          <p:cNvSpPr>
            <a:spLocks noGrp="1"/>
          </p:cNvSpPr>
          <p:nvPr>
            <p:ph type="body" sz="quarter" idx="13" hasCustomPrompt="1"/>
          </p:nvPr>
        </p:nvSpPr>
        <p:spPr>
          <a:xfrm>
            <a:off x="3892760" y="5871600"/>
            <a:ext cx="4406400" cy="352800"/>
          </a:xfrm>
          <a:prstGeom prst="rect">
            <a:avLst/>
          </a:prstGeom>
        </p:spPr>
        <p:txBody>
          <a:bodyPr anchor="ctr">
            <a:noAutofit/>
          </a:bodyPr>
          <a:lstStyle>
            <a:lvl1pPr marL="0" indent="0" algn="ctr">
              <a:buNone/>
              <a:defRPr sz="1350" b="0" i="0">
                <a:solidFill>
                  <a:schemeClr val="accent2"/>
                </a:solidFill>
                <a:latin typeface="Calibri" panose="020F0502020204030204" pitchFamily="34" charset="0"/>
                <a:cs typeface="Calibri" panose="020F0502020204030204" pitchFamily="34" charset="0"/>
              </a:defRPr>
            </a:lvl1pPr>
          </a:lstStyle>
          <a:p>
            <a:pPr lvl="0"/>
            <a:r>
              <a:rPr lang="nl-BE"/>
              <a:t>Speakers</a:t>
            </a:r>
          </a:p>
        </p:txBody>
      </p:sp>
      <p:sp>
        <p:nvSpPr>
          <p:cNvPr id="9"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8368938" y="5871600"/>
            <a:ext cx="1627457" cy="352800"/>
          </a:xfrm>
          <a:prstGeom prst="rect">
            <a:avLst/>
          </a:prstGeom>
        </p:spPr>
        <p:txBody>
          <a:bodyPr>
            <a:noAutofit/>
          </a:bodyPr>
          <a:lstStyle>
            <a:lvl1pPr marL="0" indent="0" algn="r">
              <a:buNone/>
              <a:defRPr sz="1350" b="0" i="0">
                <a:solidFill>
                  <a:schemeClr val="accent2"/>
                </a:solidFill>
                <a:latin typeface="Calibri" panose="020F0502020204030204" pitchFamily="34" charset="0"/>
                <a:cs typeface="Calibri" panose="020F0502020204030204" pitchFamily="34" charset="0"/>
              </a:defRPr>
            </a:lvl1pPr>
          </a:lstStyle>
          <a:p>
            <a:pPr lvl="0"/>
            <a:r>
              <a:rPr lang="nl-BE"/>
              <a:t>Date</a:t>
            </a:r>
          </a:p>
        </p:txBody>
      </p:sp>
    </p:spTree>
    <p:extLst>
      <p:ext uri="{BB962C8B-B14F-4D97-AF65-F5344CB8AC3E}">
        <p14:creationId xmlns:p14="http://schemas.microsoft.com/office/powerpoint/2010/main" val="3421301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F36FC954-2F44-964F-86CF-E29D3A207F4F}"/>
              </a:ext>
            </a:extLst>
          </p:cNvPr>
          <p:cNvSpPr>
            <a:spLocks noGrp="1"/>
          </p:cNvSpPr>
          <p:nvPr>
            <p:ph type="body" sz="quarter" idx="12" hasCustomPrompt="1"/>
          </p:nvPr>
        </p:nvSpPr>
        <p:spPr>
          <a:xfrm>
            <a:off x="1724026" y="1568450"/>
            <a:ext cx="9180409" cy="3721100"/>
          </a:xfrm>
          <a:prstGeom prst="rect">
            <a:avLst/>
          </a:prstGeom>
        </p:spPr>
        <p:txBody>
          <a:bodyPr anchor="ctr"/>
          <a:lstStyle>
            <a:lvl1pPr marL="385763" indent="-385763">
              <a:buClr>
                <a:schemeClr val="accent2"/>
              </a:buClr>
              <a:buSzPct val="50000"/>
              <a:buFont typeface="+mj-lt"/>
              <a:buAutoNum type="arabicPeriod"/>
              <a:defRPr sz="4125" b="1" i="0">
                <a:solidFill>
                  <a:schemeClr val="accent2"/>
                </a:solidFill>
                <a:latin typeface="Calibri" panose="020F0502020204030204" pitchFamily="34" charset="0"/>
                <a:cs typeface="Calibri" panose="020F0502020204030204" pitchFamily="34" charset="0"/>
              </a:defRPr>
            </a:lvl1pPr>
          </a:lstStyle>
          <a:p>
            <a:pPr lvl="0"/>
            <a:r>
              <a:rPr lang="nl-NL" err="1"/>
              <a:t>Chaptertitle</a:t>
            </a:r>
            <a:endParaRPr lang="nl-NL"/>
          </a:p>
          <a:p>
            <a:pPr lvl="0"/>
            <a:r>
              <a:rPr lang="nl-NL" err="1"/>
              <a:t>Chapter</a:t>
            </a:r>
            <a:r>
              <a:rPr lang="nl-BE" err="1"/>
              <a:t>title</a:t>
            </a:r>
            <a:endParaRPr lang="nl-BE"/>
          </a:p>
          <a:p>
            <a:pPr lvl="0"/>
            <a:r>
              <a:rPr lang="nl-NL" err="1"/>
              <a:t>Chapter</a:t>
            </a:r>
            <a:r>
              <a:rPr lang="nl-BE" err="1"/>
              <a:t>title</a:t>
            </a:r>
            <a:endParaRPr lang="nl-BE"/>
          </a:p>
        </p:txBody>
      </p:sp>
      <p:pic>
        <p:nvPicPr>
          <p:cNvPr id="12" name="Afbeelding 11">
            <a:extLst>
              <a:ext uri="{FF2B5EF4-FFF2-40B4-BE49-F238E27FC236}">
                <a16:creationId xmlns:a16="http://schemas.microsoft.com/office/drawing/2014/main" id="{34A00E1B-6954-564A-AF5B-F8E0E07540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3" name="Afbeelding 12">
            <a:extLst>
              <a:ext uri="{FF2B5EF4-FFF2-40B4-BE49-F238E27FC236}">
                <a16:creationId xmlns:a16="http://schemas.microsoft.com/office/drawing/2014/main" id="{38DA4520-533D-FC46-B423-04FB72E241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1741882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p:bg>
      <p:bgPr>
        <a:solidFill>
          <a:schemeClr val="bg2"/>
        </a:solidFill>
        <a:effectLst/>
      </p:bgPr>
    </p:bg>
    <p:spTree>
      <p:nvGrpSpPr>
        <p:cNvPr id="1" name=""/>
        <p:cNvGrpSpPr/>
        <p:nvPr/>
      </p:nvGrpSpPr>
      <p:grpSpPr>
        <a:xfrm>
          <a:off x="0" y="0"/>
          <a:ext cx="0" cy="0"/>
          <a:chOff x="0" y="0"/>
          <a:chExt cx="0" cy="0"/>
        </a:xfrm>
      </p:grpSpPr>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31079" y="2505043"/>
            <a:ext cx="9180612" cy="1847917"/>
          </a:xfrm>
          <a:prstGeom prst="rect">
            <a:avLst/>
          </a:prstGeom>
        </p:spPr>
        <p:txBody>
          <a:bodyPr anchor="ctr">
            <a:noAutofit/>
          </a:bodyPr>
          <a:lstStyle>
            <a:lvl1pPr>
              <a:defRPr sz="5625" b="1" i="0">
                <a:solidFill>
                  <a:schemeClr val="accent2"/>
                </a:solidFill>
                <a:latin typeface="Calibri" panose="020F0502020204030204" pitchFamily="34" charset="0"/>
                <a:cs typeface="Calibri" panose="020F0502020204030204" pitchFamily="34" charset="0"/>
              </a:defRPr>
            </a:lvl1pPr>
          </a:lstStyle>
          <a:p>
            <a:r>
              <a:rPr lang="nl-NL" err="1"/>
              <a:t>Chapter</a:t>
            </a:r>
            <a:br>
              <a:rPr lang="nl-NL"/>
            </a:br>
            <a:r>
              <a:rPr lang="nl-NL" err="1"/>
              <a:t>title</a:t>
            </a:r>
            <a:endParaRPr lang="nl-BE"/>
          </a:p>
        </p:txBody>
      </p:sp>
      <p:pic>
        <p:nvPicPr>
          <p:cNvPr id="8" name="Afbeelding 7">
            <a:extLst>
              <a:ext uri="{FF2B5EF4-FFF2-40B4-BE49-F238E27FC236}">
                <a16:creationId xmlns:a16="http://schemas.microsoft.com/office/drawing/2014/main" id="{C43E66E9-C5E4-1A45-8CF8-36B426F139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9" name="Afbeelding 8">
            <a:extLst>
              <a:ext uri="{FF2B5EF4-FFF2-40B4-BE49-F238E27FC236}">
                <a16:creationId xmlns:a16="http://schemas.microsoft.com/office/drawing/2014/main" id="{A3ADF651-E558-EB41-9E20-DB7BFFC66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2040339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bg2"/>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43E66E9-C5E4-1A45-8CF8-36B426F139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9" name="Afbeelding 8">
            <a:extLst>
              <a:ext uri="{FF2B5EF4-FFF2-40B4-BE49-F238E27FC236}">
                <a16:creationId xmlns:a16="http://schemas.microsoft.com/office/drawing/2014/main" id="{A3ADF651-E558-EB41-9E20-DB7BFFC66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
        <p:nvSpPr>
          <p:cNvPr id="5" name="Text Placeholder 13">
            <a:extLst>
              <a:ext uri="{FF2B5EF4-FFF2-40B4-BE49-F238E27FC236}">
                <a16:creationId xmlns:a16="http://schemas.microsoft.com/office/drawing/2014/main" id="{D3D7F391-6CD7-3445-99D8-816D3EA1D403}"/>
              </a:ext>
            </a:extLst>
          </p:cNvPr>
          <p:cNvSpPr>
            <a:spLocks noGrp="1"/>
          </p:cNvSpPr>
          <p:nvPr>
            <p:ph type="body" sz="quarter" idx="18" hasCustomPrompt="1"/>
          </p:nvPr>
        </p:nvSpPr>
        <p:spPr>
          <a:xfrm>
            <a:off x="1306797" y="2439096"/>
            <a:ext cx="9578403" cy="1779220"/>
          </a:xfrm>
          <a:prstGeom prst="rect">
            <a:avLst/>
          </a:prstGeom>
        </p:spPr>
        <p:txBody>
          <a:bodyPr anchor="ctr" anchorCtr="0"/>
          <a:lstStyle>
            <a:lvl1pPr marL="0" indent="0" algn="ctr">
              <a:lnSpc>
                <a:spcPct val="100000"/>
              </a:lnSpc>
              <a:buNone/>
              <a:defRPr sz="2700" b="1" i="0">
                <a:solidFill>
                  <a:schemeClr val="accent2"/>
                </a:solidFill>
                <a:latin typeface="Calibri" panose="020F0502020204030204" pitchFamily="34" charset="0"/>
                <a:cs typeface="Calibri" panose="020F0502020204030204" pitchFamily="34" charset="0"/>
              </a:defRPr>
            </a:lvl1pPr>
            <a:lvl2pPr marL="342900" indent="0">
              <a:buNone/>
              <a:defRPr/>
            </a:lvl2pPr>
          </a:lstStyle>
          <a:p>
            <a:r>
              <a:rPr lang="nl-BE" err="1"/>
              <a:t>This</a:t>
            </a:r>
            <a:r>
              <a:rPr lang="nl-BE"/>
              <a:t> is a quote slide.</a:t>
            </a:r>
          </a:p>
          <a:p>
            <a:r>
              <a:rPr lang="nl-BE"/>
              <a:t>— xxx</a:t>
            </a:r>
            <a:endParaRPr lang="fr-FR"/>
          </a:p>
        </p:txBody>
      </p:sp>
      <p:sp>
        <p:nvSpPr>
          <p:cNvPr id="6" name="Tijdelijke aanduiding voor dianummer 5">
            <a:extLst>
              <a:ext uri="{FF2B5EF4-FFF2-40B4-BE49-F238E27FC236}">
                <a16:creationId xmlns:a16="http://schemas.microsoft.com/office/drawing/2014/main" id="{6E689B9A-DB81-B14F-9356-30B53908652C}"/>
              </a:ext>
            </a:extLst>
          </p:cNvPr>
          <p:cNvSpPr>
            <a:spLocks noGrp="1"/>
          </p:cNvSpPr>
          <p:nvPr>
            <p:ph type="sldNum" sz="quarter" idx="4"/>
          </p:nvPr>
        </p:nvSpPr>
        <p:spPr>
          <a:xfrm>
            <a:off x="11464965" y="6492877"/>
            <a:ext cx="565240" cy="365125"/>
          </a:xfrm>
          <a:prstGeom prst="rect">
            <a:avLst/>
          </a:prstGeom>
        </p:spPr>
        <p:txBody>
          <a:bodyPr vert="horz" lIns="91440" tIns="45720" rIns="91440" bIns="45720" rtlCol="0" anchor="ctr"/>
          <a:lstStyle>
            <a:lvl1pPr algn="l">
              <a:defRPr sz="975"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a:p>
        </p:txBody>
      </p:sp>
    </p:spTree>
    <p:extLst>
      <p:ext uri="{BB962C8B-B14F-4D97-AF65-F5344CB8AC3E}">
        <p14:creationId xmlns:p14="http://schemas.microsoft.com/office/powerpoint/2010/main" val="6517953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4.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3.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5.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6.xml"/><Relationship Id="rId1"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theme" Target="../theme/theme7.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5080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16399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9C57023-7CE4-824C-8E0E-D8797537E412}"/>
              </a:ext>
            </a:extLst>
          </p:cNvPr>
          <p:cNvSpPr/>
          <p:nvPr userDrawn="1"/>
        </p:nvSpPr>
        <p:spPr>
          <a:xfrm>
            <a:off x="0" y="6495880"/>
            <a:ext cx="12192000" cy="362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pic>
        <p:nvPicPr>
          <p:cNvPr id="6" name="Afbeelding 5">
            <a:extLst>
              <a:ext uri="{FF2B5EF4-FFF2-40B4-BE49-F238E27FC236}">
                <a16:creationId xmlns:a16="http://schemas.microsoft.com/office/drawing/2014/main" id="{D9222961-87D7-D445-A5B6-9CB31A193F80}"/>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1832000" y="6498000"/>
            <a:ext cx="360000" cy="360000"/>
          </a:xfrm>
          <a:prstGeom prst="rect">
            <a:avLst/>
          </a:prstGeom>
        </p:spPr>
      </p:pic>
      <p:pic>
        <p:nvPicPr>
          <p:cNvPr id="5" name="Image 4"/>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484454" y="76924"/>
            <a:ext cx="698887" cy="318079"/>
          </a:xfrm>
          <a:prstGeom prst="rect">
            <a:avLst/>
          </a:prstGeom>
        </p:spPr>
      </p:pic>
    </p:spTree>
    <p:extLst>
      <p:ext uri="{BB962C8B-B14F-4D97-AF65-F5344CB8AC3E}">
        <p14:creationId xmlns:p14="http://schemas.microsoft.com/office/powerpoint/2010/main" val="315966312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94" r:id="rId10"/>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pic>
        <p:nvPicPr>
          <p:cNvPr id="5" name="Afbeelding 5">
            <a:extLst>
              <a:ext uri="{FF2B5EF4-FFF2-40B4-BE49-F238E27FC236}">
                <a16:creationId xmlns:a16="http://schemas.microsoft.com/office/drawing/2014/main" id="{D9222961-87D7-D445-A5B6-9CB31A193F8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832000" y="6498000"/>
            <a:ext cx="360000" cy="360000"/>
          </a:xfrm>
          <a:prstGeom prst="rect">
            <a:avLst/>
          </a:prstGeom>
        </p:spPr>
      </p:pic>
    </p:spTree>
    <p:extLst>
      <p:ext uri="{BB962C8B-B14F-4D97-AF65-F5344CB8AC3E}">
        <p14:creationId xmlns:p14="http://schemas.microsoft.com/office/powerpoint/2010/main" val="3061777714"/>
      </p:ext>
    </p:extLst>
  </p:cSld>
  <p:clrMap bg1="lt1" tx1="dk1" bg2="lt2" tx2="dk2" accent1="accent1" accent2="accent2" accent3="accent3" accent4="accent4" accent5="accent5" accent6="accent6" hlink="hlink" folHlink="folHlink"/>
  <p:sldLayoutIdLst>
    <p:sldLayoutId id="2147483679" r:id="rId1"/>
    <p:sldLayoutId id="2147483680" r:id="rId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69362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A136B0-1AB2-9C47-AC9F-ACFCCD2DEA8D}"/>
              </a:ext>
            </a:extLst>
          </p:cNvPr>
          <p:cNvSpPr/>
          <p:nvPr userDrawn="1"/>
        </p:nvSpPr>
        <p:spPr>
          <a:xfrm>
            <a:off x="-3"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Afbeelding 6">
            <a:extLst>
              <a:ext uri="{FF2B5EF4-FFF2-40B4-BE49-F238E27FC236}">
                <a16:creationId xmlns:a16="http://schemas.microsoft.com/office/drawing/2014/main" id="{37A65FAF-7228-264A-8AFA-F74C32CDC4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4" name="Afbeelding 9">
            <a:extLst>
              <a:ext uri="{FF2B5EF4-FFF2-40B4-BE49-F238E27FC236}">
                <a16:creationId xmlns:a16="http://schemas.microsoft.com/office/drawing/2014/main" id="{20C8C401-6BA1-674F-B962-BAC7E365E0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1315171286"/>
      </p:ext>
    </p:extLst>
  </p:cSld>
  <p:clrMap bg1="lt1" tx1="dk1" bg2="lt2" tx2="dk2" accent1="accent1" accent2="accent2" accent3="accent3" accent4="accent4" accent5="accent5" accent6="accent6" hlink="hlink" folHlink="folHlink"/>
  <p:sldLayoutIdLst>
    <p:sldLayoutId id="2147483687"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7549CE-FD82-8448-A724-EC6236E59F6B}"/>
              </a:ext>
            </a:extLst>
          </p:cNvPr>
          <p:cNvSpPr/>
          <p:nvPr userDrawn="1"/>
        </p:nvSpPr>
        <p:spPr>
          <a:xfrm>
            <a:off x="-3"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Afbeelding 6">
            <a:extLst>
              <a:ext uri="{FF2B5EF4-FFF2-40B4-BE49-F238E27FC236}">
                <a16:creationId xmlns:a16="http://schemas.microsoft.com/office/drawing/2014/main" id="{AC581ACF-D180-594E-ADD8-444B928B320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4" name="Afbeelding 9">
            <a:extLst>
              <a:ext uri="{FF2B5EF4-FFF2-40B4-BE49-F238E27FC236}">
                <a16:creationId xmlns:a16="http://schemas.microsoft.com/office/drawing/2014/main" id="{F4667DEA-D29A-FB45-AAFA-03ADA78174C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360663625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ideo" Target="https://www.youtube.com/embed/STEHeQUqtIc?feature=oembed" TargetMode="External"/><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ideo" Target="https://www.youtube.com/embed/fhoUtNVfPhE?feature=oembed" TargetMode="External"/><Relationship Id="rId5" Type="http://schemas.openxmlformats.org/officeDocument/2006/relationships/image" Target="../media/image24.jpe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1.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31.jpeg"/><Relationship Id="rId9" Type="http://schemas.openxmlformats.org/officeDocument/2006/relationships/image" Target="../media/image52.jpe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56.png"/><Relationship Id="rId5" Type="http://schemas.openxmlformats.org/officeDocument/2006/relationships/image" Target="../media/image60.png"/><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69.png"/><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1.png"/><Relationship Id="rId1" Type="http://schemas.openxmlformats.org/officeDocument/2006/relationships/slideLayout" Target="../slideLayouts/slideLayout12.xml"/><Relationship Id="rId5" Type="http://schemas.openxmlformats.org/officeDocument/2006/relationships/image" Target="../media/image74.png"/><Relationship Id="rId4" Type="http://schemas.openxmlformats.org/officeDocument/2006/relationships/image" Target="../media/image76.png"/></Relationships>
</file>

<file path=ppt/slides/_rels/slide4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11.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image" Target="../media/image85.png"/></Relationships>
</file>

<file path=ppt/slides/_rels/slide4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1.xml"/><Relationship Id="rId4" Type="http://schemas.openxmlformats.org/officeDocument/2006/relationships/image" Target="../media/image8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5.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89.png"/><Relationship Id="rId5" Type="http://schemas.openxmlformats.org/officeDocument/2006/relationships/image" Target="../media/image83.png"/><Relationship Id="rId4" Type="http://schemas.openxmlformats.org/officeDocument/2006/relationships/image" Target="../media/image8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94.png"/><Relationship Id="rId5" Type="http://schemas.openxmlformats.org/officeDocument/2006/relationships/image" Target="../media/image93.pn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50001" y="923915"/>
            <a:ext cx="5765514" cy="1296144"/>
          </a:xfrm>
        </p:spPr>
        <p:txBody>
          <a:bodyPr>
            <a:noAutofit/>
          </a:bodyPr>
          <a:lstStyle/>
          <a:p>
            <a:br>
              <a:rPr lang="fr-FR" sz="2400"/>
            </a:br>
            <a:br>
              <a:rPr lang="fr-FR" sz="2400"/>
            </a:br>
            <a:r>
              <a:rPr lang="fr-FR" sz="2400"/>
              <a:t>Direction Asset Management</a:t>
            </a:r>
            <a:br>
              <a:rPr lang="fr-FR" sz="2400"/>
            </a:br>
            <a:br>
              <a:rPr lang="fr-FR" sz="2400"/>
            </a:br>
            <a:r>
              <a:rPr lang="fr-FR" sz="2400">
                <a:solidFill>
                  <a:srgbClr val="FF0000"/>
                </a:solidFill>
              </a:rPr>
              <a:t>Sécurité du personnel</a:t>
            </a:r>
            <a:endParaRPr lang="fr-BE" sz="2400"/>
          </a:p>
        </p:txBody>
      </p:sp>
      <p:sp>
        <p:nvSpPr>
          <p:cNvPr id="3" name="Espace réservé du texte 2"/>
          <p:cNvSpPr>
            <a:spLocks noGrp="1"/>
          </p:cNvSpPr>
          <p:nvPr>
            <p:ph type="body" sz="quarter" idx="12"/>
          </p:nvPr>
        </p:nvSpPr>
        <p:spPr>
          <a:xfrm>
            <a:off x="6350001" y="3429000"/>
            <a:ext cx="5268913" cy="354013"/>
          </a:xfrm>
        </p:spPr>
        <p:txBody>
          <a:bodyPr/>
          <a:lstStyle/>
          <a:p>
            <a:r>
              <a:rPr lang="fr-BE" sz="2000" dirty="0">
                <a:solidFill>
                  <a:srgbClr val="FF0000"/>
                </a:solidFill>
              </a:rPr>
              <a:t>Unité 61_VE</a:t>
            </a:r>
          </a:p>
          <a:p>
            <a:r>
              <a:rPr lang="fr-FR" sz="2000" dirty="0">
                <a:solidFill>
                  <a:srgbClr val="FF0000"/>
                </a:solidFill>
              </a:rPr>
              <a:t>Risques liés aux véhicules ferroviaires en mouvement</a:t>
            </a:r>
          </a:p>
          <a:p>
            <a:r>
              <a:rPr lang="en-US" sz="2000" dirty="0">
                <a:solidFill>
                  <a:srgbClr val="FF0000"/>
                </a:solidFill>
              </a:rPr>
              <a:t>(V3.0)</a:t>
            </a:r>
            <a:endParaRPr lang="fr-FR" sz="2000" dirty="0">
              <a:solidFill>
                <a:srgbClr val="FF0000"/>
              </a:solidFill>
            </a:endParaRPr>
          </a:p>
        </p:txBody>
      </p:sp>
      <p:sp>
        <p:nvSpPr>
          <p:cNvPr id="5" name="TextBox 4"/>
          <p:cNvSpPr txBox="1"/>
          <p:nvPr/>
        </p:nvSpPr>
        <p:spPr>
          <a:xfrm>
            <a:off x="6312024" y="6309320"/>
            <a:ext cx="3528392" cy="230832"/>
          </a:xfrm>
          <a:prstGeom prst="rect">
            <a:avLst/>
          </a:prstGeom>
          <a:solidFill>
            <a:schemeClr val="bg1">
              <a:lumMod val="85000"/>
            </a:schemeClr>
          </a:solidFill>
          <a:ln>
            <a:noFill/>
          </a:ln>
        </p:spPr>
        <p:txBody>
          <a:bodyPr wrap="square">
            <a:spAutoFit/>
          </a:bodyPr>
          <a:lstStyle/>
          <a:p>
            <a:pPr>
              <a:defRPr/>
            </a:pPr>
            <a:r>
              <a:rPr lang="fr-FR" sz="900" b="1"/>
              <a:t>Ce document ne remplace pas la réglementation en vigueur!</a:t>
            </a:r>
            <a:endParaRPr lang="fr-BE" sz="900" b="1"/>
          </a:p>
        </p:txBody>
      </p:sp>
    </p:spTree>
    <p:extLst>
      <p:ext uri="{BB962C8B-B14F-4D97-AF65-F5344CB8AC3E}">
        <p14:creationId xmlns:p14="http://schemas.microsoft.com/office/powerpoint/2010/main" val="818285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8"/>
          </p:nvPr>
        </p:nvSpPr>
        <p:spPr/>
        <p:txBody>
          <a:bodyPr/>
          <a:lstStyle/>
          <a:p>
            <a:r>
              <a:rPr lang="fr-FR"/>
              <a:t>1. Contexte</a:t>
            </a:r>
          </a:p>
          <a:p>
            <a:endParaRPr lang="fr-FR"/>
          </a:p>
        </p:txBody>
      </p:sp>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10</a:t>
            </a:fld>
            <a:endParaRPr lang="nl-BE"/>
          </a:p>
        </p:txBody>
      </p:sp>
      <p:sp>
        <p:nvSpPr>
          <p:cNvPr id="10" name="Rounded Rectangle 11"/>
          <p:cNvSpPr/>
          <p:nvPr/>
        </p:nvSpPr>
        <p:spPr bwMode="auto">
          <a:xfrm>
            <a:off x="731404" y="3398727"/>
            <a:ext cx="5184576" cy="1080276"/>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72000" rIns="91440" bIns="72000" numCol="1" rtlCol="0" anchor="ctr" anchorCtr="1" compatLnSpc="1">
            <a:prstTxWarp prst="textNoShape">
              <a:avLst/>
            </a:prstTxWarp>
            <a:spAutoFit/>
          </a:bodyPr>
          <a:lstStyle/>
          <a:p>
            <a:pPr algn="ctr"/>
            <a:r>
              <a:rPr lang="nl-NL" err="1">
                <a:latin typeface="+mn-lt"/>
              </a:rPr>
              <a:t>Risque</a:t>
            </a:r>
            <a:r>
              <a:rPr lang="nl-NL">
                <a:latin typeface="+mn-lt"/>
              </a:rPr>
              <a:t> </a:t>
            </a:r>
            <a:r>
              <a:rPr lang="nl-NL" err="1">
                <a:latin typeface="+mn-lt"/>
              </a:rPr>
              <a:t>d’être</a:t>
            </a:r>
            <a:r>
              <a:rPr lang="nl-NL">
                <a:latin typeface="+mn-lt"/>
              </a:rPr>
              <a:t> </a:t>
            </a:r>
            <a:r>
              <a:rPr lang="nl-NL" err="1">
                <a:latin typeface="+mn-lt"/>
              </a:rPr>
              <a:t>déstabilisé</a:t>
            </a:r>
            <a:r>
              <a:rPr lang="nl-NL">
                <a:latin typeface="+mn-lt"/>
              </a:rPr>
              <a:t> par </a:t>
            </a:r>
            <a:r>
              <a:rPr lang="nl-NL" err="1">
                <a:latin typeface="+mn-lt"/>
              </a:rPr>
              <a:t>l’effet</a:t>
            </a:r>
            <a:r>
              <a:rPr lang="nl-NL">
                <a:latin typeface="+mn-lt"/>
              </a:rPr>
              <a:t> de souffle </a:t>
            </a:r>
            <a:r>
              <a:rPr lang="nl-NL" err="1">
                <a:latin typeface="+mn-lt"/>
              </a:rPr>
              <a:t>ou</a:t>
            </a:r>
            <a:r>
              <a:rPr lang="nl-NL">
                <a:latin typeface="+mn-lt"/>
              </a:rPr>
              <a:t> </a:t>
            </a:r>
            <a:r>
              <a:rPr lang="nl-NL" err="1">
                <a:latin typeface="+mn-lt"/>
              </a:rPr>
              <a:t>d’aspiration</a:t>
            </a:r>
            <a:r>
              <a:rPr lang="nl-NL">
                <a:latin typeface="+mn-lt"/>
              </a:rPr>
              <a:t> </a:t>
            </a:r>
            <a:r>
              <a:rPr lang="nl-NL" err="1">
                <a:latin typeface="+mn-lt"/>
              </a:rPr>
              <a:t>provoqué</a:t>
            </a:r>
            <a:r>
              <a:rPr lang="nl-NL">
                <a:latin typeface="+mn-lt"/>
              </a:rPr>
              <a:t> par </a:t>
            </a:r>
            <a:r>
              <a:rPr lang="nl-NL" err="1">
                <a:latin typeface="+mn-lt"/>
              </a:rPr>
              <a:t>le</a:t>
            </a:r>
            <a:r>
              <a:rPr lang="nl-NL">
                <a:latin typeface="+mn-lt"/>
              </a:rPr>
              <a:t> passage </a:t>
            </a:r>
            <a:r>
              <a:rPr lang="nl-NL" err="1">
                <a:latin typeface="+mn-lt"/>
              </a:rPr>
              <a:t>d’un</a:t>
            </a:r>
            <a:r>
              <a:rPr lang="nl-NL">
                <a:latin typeface="+mn-lt"/>
              </a:rPr>
              <a:t> mouvement </a:t>
            </a:r>
            <a:endParaRPr lang="fr-FR">
              <a:latin typeface="+mn-lt"/>
            </a:endParaRPr>
          </a:p>
        </p:txBody>
      </p:sp>
      <p:pic>
        <p:nvPicPr>
          <p:cNvPr id="2" name="Picture 1"/>
          <p:cNvPicPr>
            <a:picLocks noChangeAspect="1"/>
          </p:cNvPicPr>
          <p:nvPr/>
        </p:nvPicPr>
        <p:blipFill>
          <a:blip r:embed="rId3"/>
          <a:stretch>
            <a:fillRect/>
          </a:stretch>
        </p:blipFill>
        <p:spPr>
          <a:xfrm>
            <a:off x="6744072" y="2996952"/>
            <a:ext cx="3023878" cy="1883827"/>
          </a:xfrm>
          <a:prstGeom prst="rect">
            <a:avLst/>
          </a:prstGeom>
        </p:spPr>
      </p:pic>
      <p:sp>
        <p:nvSpPr>
          <p:cNvPr id="7" name="Rectangle 6"/>
          <p:cNvSpPr/>
          <p:nvPr/>
        </p:nvSpPr>
        <p:spPr>
          <a:xfrm>
            <a:off x="551384" y="764704"/>
            <a:ext cx="10729192" cy="1508105"/>
          </a:xfrm>
          <a:prstGeom prst="rect">
            <a:avLst/>
          </a:prstGeom>
        </p:spPr>
        <p:txBody>
          <a:bodyPr wrap="square">
            <a:spAutoFit/>
          </a:bodyPr>
          <a:lstStyle/>
          <a:p>
            <a:pPr marL="342900" indent="-342900" algn="just">
              <a:buAutoNum type="arabicPeriod"/>
            </a:pPr>
            <a:r>
              <a:rPr lang="fr-FR" sz="2000" b="1" kern="0">
                <a:solidFill>
                  <a:srgbClr val="0070C0"/>
                </a:solidFill>
                <a:latin typeface="+mn-lt"/>
              </a:rPr>
              <a:t>Contexte</a:t>
            </a:r>
          </a:p>
          <a:p>
            <a:pPr marL="342900" indent="-342900" algn="just">
              <a:buAutoNum type="arabicPeriod"/>
            </a:pPr>
            <a:endParaRPr lang="fr-FR" b="1" kern="0">
              <a:solidFill>
                <a:srgbClr val="0070C0"/>
              </a:solidFill>
            </a:endParaRPr>
          </a:p>
          <a:p>
            <a:pPr algn="just"/>
            <a:endParaRPr lang="fr-FR" b="1" kern="0">
              <a:solidFill>
                <a:srgbClr val="0070C0"/>
              </a:solidFill>
            </a:endParaRPr>
          </a:p>
          <a:p>
            <a:pPr algn="just"/>
            <a:r>
              <a:rPr lang="fr-FR" b="1" kern="0">
                <a:solidFill>
                  <a:srgbClr val="0070C0"/>
                </a:solidFill>
                <a:latin typeface="+mn-lt"/>
              </a:rPr>
              <a:t>Risques liés aux véhicules ferroviaires en mouvement dans le cadre de travaux dans ou à proximité des voies en service</a:t>
            </a:r>
          </a:p>
        </p:txBody>
      </p:sp>
    </p:spTree>
    <p:extLst>
      <p:ext uri="{BB962C8B-B14F-4D97-AF65-F5344CB8AC3E}">
        <p14:creationId xmlns:p14="http://schemas.microsoft.com/office/powerpoint/2010/main" val="3296676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8"/>
          </p:nvPr>
        </p:nvSpPr>
        <p:spPr/>
        <p:txBody>
          <a:bodyPr/>
          <a:lstStyle/>
          <a:p>
            <a:r>
              <a:rPr lang="fr-FR"/>
              <a:t>1. Contexte</a:t>
            </a:r>
          </a:p>
          <a:p>
            <a:endParaRPr lang="fr-FR"/>
          </a:p>
        </p:txBody>
      </p:sp>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11</a:t>
            </a:fld>
            <a:endParaRPr lang="nl-BE"/>
          </a:p>
        </p:txBody>
      </p:sp>
      <p:sp>
        <p:nvSpPr>
          <p:cNvPr id="6" name="Rounded Rectangle 12"/>
          <p:cNvSpPr/>
          <p:nvPr/>
        </p:nvSpPr>
        <p:spPr bwMode="auto">
          <a:xfrm>
            <a:off x="4367808" y="764704"/>
            <a:ext cx="5472608" cy="705705"/>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72000" rIns="91440" bIns="72000" numCol="1" rtlCol="0" anchor="ctr" anchorCtr="1" compatLnSpc="1">
            <a:prstTxWarp prst="textNoShape">
              <a:avLst/>
            </a:prstTxWarp>
            <a:spAutoFit/>
          </a:bodyPr>
          <a:lstStyle/>
          <a:p>
            <a:r>
              <a:rPr lang="nl-NL" sz="1600">
                <a:latin typeface="+mn-lt"/>
              </a:rPr>
              <a:t>Film: </a:t>
            </a:r>
            <a:r>
              <a:rPr lang="fr-BE" sz="1600">
                <a:latin typeface="+mn-lt"/>
              </a:rPr>
              <a:t>Risque d’être déstabilisé par l’effet de souffle ou d’aspiration provoqué par le passage d’un mouvement</a:t>
            </a:r>
            <a:r>
              <a:rPr lang="fr-BE" sz="1600"/>
              <a:t>.</a:t>
            </a:r>
            <a:endParaRPr lang="fr-FR" sz="1600"/>
          </a:p>
        </p:txBody>
      </p:sp>
      <p:pic>
        <p:nvPicPr>
          <p:cNvPr id="7"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089417" y="692696"/>
            <a:ext cx="702788" cy="686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Média en ligne 1" title="Infrabel : l￢ﾀﾙimportance de respecter les distances de sￃﾩcuritￃﾩ">
            <a:hlinkClick r:id="" action="ppaction://media"/>
            <a:extLst>
              <a:ext uri="{FF2B5EF4-FFF2-40B4-BE49-F238E27FC236}">
                <a16:creationId xmlns:a16="http://schemas.microsoft.com/office/drawing/2014/main" id="{5AE8536E-8EE1-4333-B521-33E4580DEB53}"/>
              </a:ext>
            </a:extLst>
          </p:cNvPr>
          <p:cNvPicPr>
            <a:picLocks noRot="1" noChangeAspect="1"/>
          </p:cNvPicPr>
          <p:nvPr>
            <a:videoFile r:link="rId1"/>
          </p:nvPr>
        </p:nvPicPr>
        <p:blipFill>
          <a:blip r:embed="rId5"/>
          <a:stretch>
            <a:fillRect/>
          </a:stretch>
        </p:blipFill>
        <p:spPr>
          <a:xfrm>
            <a:off x="1487170" y="1630883"/>
            <a:ext cx="9000000" cy="5085000"/>
          </a:xfrm>
          <a:prstGeom prst="rect">
            <a:avLst/>
          </a:prstGeom>
        </p:spPr>
      </p:pic>
    </p:spTree>
    <p:extLst>
      <p:ext uri="{BB962C8B-B14F-4D97-AF65-F5344CB8AC3E}">
        <p14:creationId xmlns:p14="http://schemas.microsoft.com/office/powerpoint/2010/main" val="165245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5910" y="137119"/>
            <a:ext cx="9180612" cy="1411328"/>
          </a:xfrm>
        </p:spPr>
        <p:txBody>
          <a:bodyPr/>
          <a:lstStyle/>
          <a:p>
            <a:r>
              <a:rPr lang="fr-FR" sz="4800">
                <a:latin typeface="+mn-lt"/>
                <a:cs typeface="Arial" panose="020B0604020202020204" pitchFamily="34" charset="0"/>
              </a:rPr>
              <a:t>Contenu</a:t>
            </a:r>
          </a:p>
        </p:txBody>
      </p:sp>
      <p:sp>
        <p:nvSpPr>
          <p:cNvPr id="4" name="Rectangle 3"/>
          <p:cNvSpPr/>
          <p:nvPr/>
        </p:nvSpPr>
        <p:spPr>
          <a:xfrm>
            <a:off x="1695910" y="1928926"/>
            <a:ext cx="9224626" cy="2913618"/>
          </a:xfrm>
          <a:prstGeom prst="rect">
            <a:avLst/>
          </a:prstGeom>
        </p:spPr>
        <p:txBody>
          <a:bodyPr wrap="square">
            <a:spAutoFit/>
          </a:bodyPr>
          <a:lstStyle/>
          <a:p>
            <a:pPr marL="457200" lvl="0" indent="-457200" algn="l" defTabSz="685800" fontAlgn="auto">
              <a:lnSpc>
                <a:spcPct val="150000"/>
              </a:lnSpc>
              <a:spcBef>
                <a:spcPts val="750"/>
              </a:spcBef>
              <a:spcAft>
                <a:spcPts val="0"/>
              </a:spcAft>
              <a:buFontTx/>
              <a:buAutoNum type="arabicPeriod"/>
            </a:pPr>
            <a:r>
              <a:rPr lang="fr-FR" sz="2000" b="1" dirty="0">
                <a:solidFill>
                  <a:schemeClr val="accent2"/>
                </a:solidFill>
                <a:latin typeface="+mn-lt"/>
                <a:cs typeface="Arial" panose="020B0604020202020204" pitchFamily="34" charset="0"/>
              </a:rPr>
              <a:t>Contexte</a:t>
            </a:r>
          </a:p>
          <a:p>
            <a:pPr marL="457200" lvl="0" indent="-457200" algn="l" defTabSz="685800" fontAlgn="auto">
              <a:spcBef>
                <a:spcPts val="750"/>
              </a:spcBef>
              <a:spcAft>
                <a:spcPts val="0"/>
              </a:spcAft>
              <a:buFontTx/>
              <a:buAutoNum type="arabicPeriod"/>
            </a:pPr>
            <a:r>
              <a:rPr lang="fr-FR" sz="2000" b="1" dirty="0">
                <a:solidFill>
                  <a:schemeClr val="bg1"/>
                </a:solidFill>
                <a:latin typeface="+mn-lt"/>
                <a:cs typeface="Arial" panose="020B0604020202020204" pitchFamily="34" charset="0"/>
              </a:rPr>
              <a:t>Principes de base – </a:t>
            </a:r>
            <a:r>
              <a:rPr lang="nl-BE" sz="2000" dirty="0">
                <a:solidFill>
                  <a:schemeClr val="bg1"/>
                </a:solidFill>
                <a:latin typeface="+mn-lt"/>
              </a:rPr>
              <a:t>“</a:t>
            </a:r>
            <a:r>
              <a:rPr lang="nl-BE" sz="2000" b="1" dirty="0" err="1">
                <a:solidFill>
                  <a:schemeClr val="bg1"/>
                </a:solidFill>
                <a:latin typeface="+mn-lt"/>
                <a:cs typeface="Arial" panose="020B0604020202020204" pitchFamily="34" charset="0"/>
              </a:rPr>
              <a:t>Entendre</a:t>
            </a:r>
            <a:r>
              <a:rPr lang="nl-BE" sz="2000" b="1" dirty="0">
                <a:solidFill>
                  <a:schemeClr val="bg1"/>
                </a:solidFill>
                <a:latin typeface="+mn-lt"/>
                <a:cs typeface="Arial" panose="020B0604020202020204" pitchFamily="34" charset="0"/>
              </a:rPr>
              <a:t>, </a:t>
            </a:r>
            <a:r>
              <a:rPr lang="nl-BE" sz="2000" b="1" dirty="0" err="1">
                <a:solidFill>
                  <a:schemeClr val="bg1"/>
                </a:solidFill>
                <a:latin typeface="+mn-lt"/>
                <a:cs typeface="Arial" panose="020B0604020202020204" pitchFamily="34" charset="0"/>
              </a:rPr>
              <a:t>voir</a:t>
            </a:r>
            <a:r>
              <a:rPr lang="nl-BE" sz="2000" b="1" dirty="0">
                <a:solidFill>
                  <a:schemeClr val="bg1"/>
                </a:solidFill>
                <a:latin typeface="+mn-lt"/>
                <a:cs typeface="Arial" panose="020B0604020202020204" pitchFamily="34" charset="0"/>
              </a:rPr>
              <a:t> et </a:t>
            </a:r>
            <a:r>
              <a:rPr lang="nl-BE" sz="2000" b="1" dirty="0" err="1">
                <a:solidFill>
                  <a:schemeClr val="bg1"/>
                </a:solidFill>
                <a:latin typeface="+mn-lt"/>
                <a:cs typeface="Arial" panose="020B0604020202020204" pitchFamily="34" charset="0"/>
              </a:rPr>
              <a:t>être</a:t>
            </a:r>
            <a:r>
              <a:rPr lang="nl-BE" sz="2000" b="1" dirty="0">
                <a:solidFill>
                  <a:schemeClr val="bg1"/>
                </a:solidFill>
                <a:latin typeface="+mn-lt"/>
                <a:cs typeface="Arial" panose="020B0604020202020204" pitchFamily="34" charset="0"/>
              </a:rPr>
              <a:t> vu"</a:t>
            </a:r>
          </a:p>
          <a:p>
            <a:pPr marL="457200" lvl="0" indent="-457200" algn="l" defTabSz="685800" fontAlgn="auto">
              <a:spcBef>
                <a:spcPts val="750"/>
              </a:spcBef>
              <a:spcAft>
                <a:spcPts val="0"/>
              </a:spcAft>
              <a:buFontTx/>
              <a:buAutoNum type="arabicPeriod"/>
            </a:pPr>
            <a:r>
              <a:rPr lang="nl-BE" sz="2000" b="1" dirty="0" err="1">
                <a:solidFill>
                  <a:schemeClr val="accent2"/>
                </a:solidFill>
                <a:latin typeface="+mn-lt"/>
                <a:cs typeface="Arial" panose="020B0604020202020204" pitchFamily="34" charset="0"/>
              </a:rPr>
              <a:t>Notions</a:t>
            </a:r>
            <a:r>
              <a:rPr lang="nl-BE" sz="2000" b="1" dirty="0">
                <a:solidFill>
                  <a:schemeClr val="accent2"/>
                </a:solidFill>
                <a:latin typeface="+mn-lt"/>
                <a:cs typeface="Arial" panose="020B0604020202020204" pitchFamily="34" charset="0"/>
              </a:rPr>
              <a:t> </a:t>
            </a:r>
          </a:p>
          <a:p>
            <a:pPr marL="457200" lvl="0" indent="-457200" algn="l" defTabSz="685800" fontAlgn="auto">
              <a:spcBef>
                <a:spcPts val="750"/>
              </a:spcBef>
              <a:spcAft>
                <a:spcPts val="0"/>
              </a:spcAft>
              <a:buFontTx/>
              <a:buAutoNum type="arabicPeriod"/>
            </a:pPr>
            <a:r>
              <a:rPr lang="nl-BE" sz="2000" b="1" dirty="0">
                <a:solidFill>
                  <a:schemeClr val="accent2"/>
                </a:solidFill>
                <a:latin typeface="+mn-lt"/>
                <a:cs typeface="Arial" panose="020B0604020202020204" pitchFamily="34" charset="0"/>
              </a:rPr>
              <a:t>Principe </a:t>
            </a:r>
            <a:r>
              <a:rPr lang="nl-BE" sz="2000" b="1" dirty="0" err="1">
                <a:solidFill>
                  <a:schemeClr val="accent2"/>
                </a:solidFill>
                <a:latin typeface="+mn-lt"/>
                <a:cs typeface="Arial" panose="020B0604020202020204" pitchFamily="34" charset="0"/>
              </a:rPr>
              <a:t>général</a:t>
            </a:r>
            <a:endParaRPr lang="nl-BE" sz="2000" b="1" dirty="0">
              <a:solidFill>
                <a:schemeClr val="accent2"/>
              </a:solidFill>
              <a:latin typeface="+mn-lt"/>
              <a:cs typeface="Arial" panose="020B0604020202020204" pitchFamily="34" charset="0"/>
            </a:endParaRPr>
          </a:p>
          <a:p>
            <a:pPr marL="457200" lvl="0" indent="-457200" algn="l" defTabSz="685800" fontAlgn="auto">
              <a:spcBef>
                <a:spcPts val="750"/>
              </a:spcBef>
              <a:spcAft>
                <a:spcPts val="0"/>
              </a:spcAft>
              <a:buFontTx/>
              <a:buAutoNum type="arabicPeriod"/>
            </a:pPr>
            <a:r>
              <a:rPr lang="nl-BE" sz="2000" b="1" dirty="0" err="1">
                <a:solidFill>
                  <a:schemeClr val="accent2"/>
                </a:solidFill>
                <a:latin typeface="+mn-lt"/>
                <a:cs typeface="Arial" panose="020B0604020202020204" pitchFamily="34" charset="0"/>
              </a:rPr>
              <a:t>Travaux</a:t>
            </a:r>
            <a:r>
              <a:rPr lang="nl-BE" sz="2000" b="1" dirty="0">
                <a:solidFill>
                  <a:schemeClr val="accent2"/>
                </a:solidFill>
                <a:latin typeface="+mn-lt"/>
                <a:cs typeface="Arial" panose="020B0604020202020204" pitchFamily="34" charset="0"/>
              </a:rPr>
              <a:t> sans </a:t>
            </a:r>
            <a:r>
              <a:rPr lang="nl-BE" sz="2000" b="1" dirty="0" err="1">
                <a:solidFill>
                  <a:schemeClr val="accent2"/>
                </a:solidFill>
                <a:latin typeface="+mn-lt"/>
                <a:cs typeface="Arial" panose="020B0604020202020204" pitchFamily="34" charset="0"/>
              </a:rPr>
              <a:t>risque</a:t>
            </a:r>
            <a:r>
              <a:rPr lang="nl-BE" sz="2000" b="1" dirty="0">
                <a:solidFill>
                  <a:schemeClr val="accent2"/>
                </a:solidFill>
                <a:latin typeface="+mn-lt"/>
                <a:cs typeface="Arial" panose="020B0604020202020204" pitchFamily="34" charset="0"/>
              </a:rPr>
              <a:t> </a:t>
            </a:r>
            <a:r>
              <a:rPr lang="nl-BE" sz="2000" b="1" dirty="0" err="1">
                <a:solidFill>
                  <a:schemeClr val="accent2"/>
                </a:solidFill>
                <a:latin typeface="+mn-lt"/>
                <a:cs typeface="Arial" panose="020B0604020202020204" pitchFamily="34" charset="0"/>
              </a:rPr>
              <a:t>d’empiètement</a:t>
            </a:r>
            <a:r>
              <a:rPr lang="nl-BE" sz="2000" b="1" dirty="0">
                <a:solidFill>
                  <a:schemeClr val="accent2"/>
                </a:solidFill>
                <a:latin typeface="+mn-lt"/>
                <a:cs typeface="Arial" panose="020B0604020202020204" pitchFamily="34" charset="0"/>
              </a:rPr>
              <a:t> dans la zone </a:t>
            </a:r>
            <a:r>
              <a:rPr lang="nl-BE" sz="2000" b="1" dirty="0" err="1">
                <a:solidFill>
                  <a:schemeClr val="accent2"/>
                </a:solidFill>
                <a:latin typeface="+mn-lt"/>
                <a:cs typeface="Arial" panose="020B0604020202020204" pitchFamily="34" charset="0"/>
              </a:rPr>
              <a:t>dangereuse</a:t>
            </a:r>
            <a:endParaRPr lang="nl-BE" sz="2000" b="1" dirty="0">
              <a:solidFill>
                <a:schemeClr val="accent2"/>
              </a:solidFill>
              <a:latin typeface="+mn-lt"/>
              <a:cs typeface="Arial" panose="020B0604020202020204" pitchFamily="34" charset="0"/>
            </a:endParaRPr>
          </a:p>
          <a:p>
            <a:pPr marL="457200" lvl="0" indent="-457200" algn="l" defTabSz="685800" fontAlgn="auto">
              <a:spcBef>
                <a:spcPts val="750"/>
              </a:spcBef>
              <a:spcAft>
                <a:spcPts val="0"/>
              </a:spcAft>
              <a:buFontTx/>
              <a:buAutoNum type="arabicPeriod"/>
            </a:pPr>
            <a:r>
              <a:rPr lang="nl-BE" sz="2000" b="1" dirty="0" err="1">
                <a:solidFill>
                  <a:schemeClr val="accent2"/>
                </a:solidFill>
                <a:latin typeface="+mn-lt"/>
                <a:cs typeface="Arial" panose="020B0604020202020204" pitchFamily="34" charset="0"/>
              </a:rPr>
              <a:t>Travaux</a:t>
            </a:r>
            <a:r>
              <a:rPr lang="nl-BE" sz="2000" b="1" dirty="0">
                <a:solidFill>
                  <a:schemeClr val="accent2"/>
                </a:solidFill>
                <a:latin typeface="+mn-lt"/>
                <a:cs typeface="Arial" panose="020B0604020202020204" pitchFamily="34" charset="0"/>
              </a:rPr>
              <a:t> </a:t>
            </a:r>
            <a:r>
              <a:rPr lang="nl-BE" sz="2000" b="1" dirty="0" err="1">
                <a:solidFill>
                  <a:schemeClr val="accent2"/>
                </a:solidFill>
                <a:latin typeface="+mn-lt"/>
                <a:cs typeface="Arial" panose="020B0604020202020204" pitchFamily="34" charset="0"/>
              </a:rPr>
              <a:t>avec</a:t>
            </a:r>
            <a:r>
              <a:rPr lang="nl-BE" sz="2000" b="1" dirty="0">
                <a:solidFill>
                  <a:schemeClr val="accent2"/>
                </a:solidFill>
                <a:latin typeface="+mn-lt"/>
                <a:cs typeface="Arial" panose="020B0604020202020204" pitchFamily="34" charset="0"/>
              </a:rPr>
              <a:t> </a:t>
            </a:r>
            <a:r>
              <a:rPr lang="nl-BE" sz="2000" b="1" dirty="0" err="1">
                <a:solidFill>
                  <a:schemeClr val="accent2"/>
                </a:solidFill>
                <a:latin typeface="+mn-lt"/>
                <a:cs typeface="Arial" panose="020B0604020202020204" pitchFamily="34" charset="0"/>
              </a:rPr>
              <a:t>risque</a:t>
            </a:r>
            <a:r>
              <a:rPr lang="nl-BE" sz="2000" b="1" dirty="0">
                <a:solidFill>
                  <a:schemeClr val="accent2"/>
                </a:solidFill>
                <a:latin typeface="+mn-lt"/>
                <a:cs typeface="Arial" panose="020B0604020202020204" pitchFamily="34" charset="0"/>
              </a:rPr>
              <a:t> </a:t>
            </a:r>
            <a:r>
              <a:rPr lang="nl-BE" sz="2000" b="1" dirty="0" err="1">
                <a:solidFill>
                  <a:schemeClr val="accent2"/>
                </a:solidFill>
                <a:latin typeface="+mn-lt"/>
                <a:cs typeface="Arial" panose="020B0604020202020204" pitchFamily="34" charset="0"/>
              </a:rPr>
              <a:t>d’empiètement</a:t>
            </a:r>
            <a:r>
              <a:rPr lang="nl-BE" sz="2000" b="1" dirty="0">
                <a:solidFill>
                  <a:schemeClr val="accent2"/>
                </a:solidFill>
                <a:latin typeface="+mn-lt"/>
                <a:cs typeface="Arial" panose="020B0604020202020204" pitchFamily="34" charset="0"/>
              </a:rPr>
              <a:t> dans la zone </a:t>
            </a:r>
            <a:r>
              <a:rPr lang="nl-BE" sz="2000" b="1" dirty="0" err="1">
                <a:solidFill>
                  <a:schemeClr val="accent2"/>
                </a:solidFill>
                <a:latin typeface="+mn-lt"/>
                <a:cs typeface="Arial" panose="020B0604020202020204" pitchFamily="34" charset="0"/>
              </a:rPr>
              <a:t>dangereuse</a:t>
            </a:r>
            <a:r>
              <a:rPr lang="nl-BE" sz="2000" b="1" dirty="0">
                <a:solidFill>
                  <a:schemeClr val="accent2"/>
                </a:solidFill>
                <a:latin typeface="+mn-lt"/>
                <a:cs typeface="Arial" panose="020B0604020202020204" pitchFamily="34" charset="0"/>
              </a:rPr>
              <a:t> – </a:t>
            </a:r>
            <a:r>
              <a:rPr lang="nl-BE" sz="2000" b="1" dirty="0" err="1">
                <a:solidFill>
                  <a:schemeClr val="accent2"/>
                </a:solidFill>
                <a:latin typeface="+mn-lt"/>
                <a:cs typeface="Arial" panose="020B0604020202020204" pitchFamily="34" charset="0"/>
              </a:rPr>
              <a:t>Hiérarchie</a:t>
            </a:r>
            <a:r>
              <a:rPr lang="nl-BE" sz="2000" b="1" dirty="0">
                <a:solidFill>
                  <a:schemeClr val="accent2"/>
                </a:solidFill>
                <a:latin typeface="+mn-lt"/>
                <a:cs typeface="Arial" panose="020B0604020202020204" pitchFamily="34" charset="0"/>
              </a:rPr>
              <a:t> des </a:t>
            </a:r>
            <a:r>
              <a:rPr lang="nl-BE" sz="2000" b="1" dirty="0" err="1">
                <a:solidFill>
                  <a:schemeClr val="accent2"/>
                </a:solidFill>
                <a:latin typeface="+mn-lt"/>
                <a:cs typeface="Arial" panose="020B0604020202020204" pitchFamily="34" charset="0"/>
              </a:rPr>
              <a:t>mesures</a:t>
            </a:r>
            <a:r>
              <a:rPr lang="nl-BE" sz="2000" b="1" dirty="0">
                <a:solidFill>
                  <a:schemeClr val="accent2"/>
                </a:solidFill>
                <a:latin typeface="+mn-lt"/>
                <a:cs typeface="Arial" panose="020B0604020202020204" pitchFamily="34" charset="0"/>
              </a:rPr>
              <a:t> de </a:t>
            </a:r>
            <a:r>
              <a:rPr lang="nl-BE" sz="2000" b="1" dirty="0" err="1">
                <a:solidFill>
                  <a:schemeClr val="accent2"/>
                </a:solidFill>
                <a:latin typeface="+mn-lt"/>
                <a:cs typeface="Arial" panose="020B0604020202020204" pitchFamily="34" charset="0"/>
              </a:rPr>
              <a:t>sécurité</a:t>
            </a:r>
            <a:endParaRPr lang="nl-BE" sz="2000" b="1" dirty="0">
              <a:solidFill>
                <a:schemeClr val="accent2"/>
              </a:solidFill>
              <a:latin typeface="+mn-lt"/>
              <a:cs typeface="Arial" panose="020B0604020202020204" pitchFamily="34" charset="0"/>
            </a:endParaRPr>
          </a:p>
        </p:txBody>
      </p:sp>
    </p:spTree>
    <p:extLst>
      <p:ext uri="{BB962C8B-B14F-4D97-AF65-F5344CB8AC3E}">
        <p14:creationId xmlns:p14="http://schemas.microsoft.com/office/powerpoint/2010/main" val="3046499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8"/>
          </p:nvPr>
        </p:nvSpPr>
        <p:spPr>
          <a:xfrm>
            <a:off x="8328248" y="154524"/>
            <a:ext cx="3582545" cy="360363"/>
          </a:xfrm>
        </p:spPr>
        <p:txBody>
          <a:bodyPr/>
          <a:lstStyle/>
          <a:p>
            <a:r>
              <a:rPr lang="fr-FR"/>
              <a:t>2. Principes de base – « Entendre, voir et être vu »</a:t>
            </a:r>
          </a:p>
          <a:p>
            <a:endParaRPr lang="fr-FR"/>
          </a:p>
        </p:txBody>
      </p:sp>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13</a:t>
            </a:fld>
            <a:endParaRPr lang="nl-BE"/>
          </a:p>
        </p:txBody>
      </p:sp>
      <p:sp>
        <p:nvSpPr>
          <p:cNvPr id="9" name="Rectangle 8"/>
          <p:cNvSpPr/>
          <p:nvPr/>
        </p:nvSpPr>
        <p:spPr>
          <a:xfrm>
            <a:off x="551384" y="764704"/>
            <a:ext cx="10729192" cy="984885"/>
          </a:xfrm>
          <a:prstGeom prst="rect">
            <a:avLst/>
          </a:prstGeom>
        </p:spPr>
        <p:txBody>
          <a:bodyPr wrap="square">
            <a:spAutoFit/>
          </a:bodyPr>
          <a:lstStyle/>
          <a:p>
            <a:pPr algn="just"/>
            <a:r>
              <a:rPr lang="fr-FR" sz="2000" b="1" kern="0">
                <a:solidFill>
                  <a:srgbClr val="0070C0"/>
                </a:solidFill>
                <a:latin typeface="+mn-lt"/>
              </a:rPr>
              <a:t>2. Principe de base – « Entendre, voir et être vu »</a:t>
            </a:r>
          </a:p>
          <a:p>
            <a:pPr algn="just"/>
            <a:r>
              <a:rPr lang="fr-FR" sz="2000" b="1" kern="0">
                <a:solidFill>
                  <a:srgbClr val="0070C0"/>
                </a:solidFill>
                <a:latin typeface="+mn-lt"/>
              </a:rPr>
              <a:t>2.1 « Entendre »</a:t>
            </a:r>
          </a:p>
          <a:p>
            <a:pPr algn="just"/>
            <a:endParaRPr lang="fr-FR" b="1" kern="0">
              <a:solidFill>
                <a:srgbClr val="0070C0"/>
              </a:solidFill>
            </a:endParaRPr>
          </a:p>
        </p:txBody>
      </p:sp>
      <p:pic>
        <p:nvPicPr>
          <p:cNvPr id="2" name="Picture 1"/>
          <p:cNvPicPr>
            <a:picLocks noChangeAspect="1"/>
          </p:cNvPicPr>
          <p:nvPr/>
        </p:nvPicPr>
        <p:blipFill>
          <a:blip r:embed="rId3"/>
          <a:stretch>
            <a:fillRect/>
          </a:stretch>
        </p:blipFill>
        <p:spPr>
          <a:xfrm>
            <a:off x="551384" y="1772816"/>
            <a:ext cx="1359526" cy="1341236"/>
          </a:xfrm>
          <a:prstGeom prst="rect">
            <a:avLst/>
          </a:prstGeom>
        </p:spPr>
      </p:pic>
      <p:sp>
        <p:nvSpPr>
          <p:cNvPr id="11" name="Tekstvak 18"/>
          <p:cNvSpPr txBox="1"/>
          <p:nvPr/>
        </p:nvSpPr>
        <p:spPr>
          <a:xfrm>
            <a:off x="2486672" y="1280873"/>
            <a:ext cx="8793904" cy="2092881"/>
          </a:xfrm>
          <a:prstGeom prst="rect">
            <a:avLst/>
          </a:prstGeom>
          <a:noFill/>
          <a:ln w="12700">
            <a:solidFill>
              <a:srgbClr val="025DA4"/>
            </a:solidFill>
            <a:prstDash val="dash"/>
          </a:ln>
        </p:spPr>
        <p:txBody>
          <a:bodyPr wrap="square" rtlCol="0">
            <a:spAutoFit/>
          </a:bodyPr>
          <a:lstStyle>
            <a:defPPr>
              <a:defRPr lang="en-GB"/>
            </a:defPPr>
            <a:lvl1pPr algn="just">
              <a:defRPr sz="1100"/>
            </a:lvl1pPr>
          </a:lstStyle>
          <a:p>
            <a:endParaRPr lang="nl-BE"/>
          </a:p>
          <a:p>
            <a:r>
              <a:rPr lang="nl-BE" sz="1800" err="1">
                <a:latin typeface="+mn-lt"/>
              </a:rPr>
              <a:t>Vous</a:t>
            </a:r>
            <a:r>
              <a:rPr lang="nl-BE" sz="1800">
                <a:latin typeface="+mn-lt"/>
              </a:rPr>
              <a:t> </a:t>
            </a:r>
            <a:r>
              <a:rPr lang="nl-BE" sz="1800" err="1">
                <a:latin typeface="+mn-lt"/>
              </a:rPr>
              <a:t>devez</a:t>
            </a:r>
            <a:r>
              <a:rPr lang="nl-BE" sz="1800">
                <a:latin typeface="+mn-lt"/>
              </a:rPr>
              <a:t> </a:t>
            </a:r>
            <a:r>
              <a:rPr lang="nl-BE" sz="1800" err="1">
                <a:latin typeface="+mn-lt"/>
              </a:rPr>
              <a:t>toujours</a:t>
            </a:r>
            <a:r>
              <a:rPr lang="nl-BE" sz="1800">
                <a:latin typeface="+mn-lt"/>
              </a:rPr>
              <a:t> </a:t>
            </a:r>
            <a:r>
              <a:rPr lang="nl-BE" sz="1800" err="1">
                <a:latin typeface="+mn-lt"/>
              </a:rPr>
              <a:t>pouvoir</a:t>
            </a:r>
            <a:r>
              <a:rPr lang="nl-BE" sz="1800">
                <a:latin typeface="+mn-lt"/>
              </a:rPr>
              <a:t> </a:t>
            </a:r>
            <a:r>
              <a:rPr lang="nl-BE" sz="1800" err="1">
                <a:latin typeface="+mn-lt"/>
              </a:rPr>
              <a:t>entendre</a:t>
            </a:r>
            <a:r>
              <a:rPr lang="nl-BE" sz="1800">
                <a:latin typeface="+mn-lt"/>
              </a:rPr>
              <a:t> </a:t>
            </a:r>
            <a:r>
              <a:rPr lang="nl-BE" sz="1800" err="1">
                <a:latin typeface="+mn-lt"/>
              </a:rPr>
              <a:t>l’alarme</a:t>
            </a:r>
            <a:r>
              <a:rPr lang="nl-BE" sz="1800">
                <a:latin typeface="+mn-lt"/>
              </a:rPr>
              <a:t>!  </a:t>
            </a:r>
          </a:p>
          <a:p>
            <a:endParaRPr lang="nl-BE" sz="1800">
              <a:latin typeface="+mn-lt"/>
            </a:endParaRPr>
          </a:p>
          <a:p>
            <a:r>
              <a:rPr lang="nl-BE" sz="1800">
                <a:latin typeface="+mn-lt"/>
              </a:rPr>
              <a:t>A </a:t>
            </a:r>
            <a:r>
              <a:rPr lang="nl-BE" sz="1800" err="1">
                <a:latin typeface="+mn-lt"/>
              </a:rPr>
              <a:t>cet</a:t>
            </a:r>
            <a:r>
              <a:rPr lang="nl-BE" sz="1800">
                <a:latin typeface="+mn-lt"/>
              </a:rPr>
              <a:t> </a:t>
            </a:r>
            <a:r>
              <a:rPr lang="nl-BE" sz="1800" err="1">
                <a:latin typeface="+mn-lt"/>
              </a:rPr>
              <a:t>effet</a:t>
            </a:r>
            <a:r>
              <a:rPr lang="nl-BE" sz="1800">
                <a:latin typeface="+mn-lt"/>
              </a:rPr>
              <a:t>, </a:t>
            </a:r>
            <a:r>
              <a:rPr lang="nl-BE" sz="1800" err="1">
                <a:latin typeface="+mn-lt"/>
              </a:rPr>
              <a:t>évitez</a:t>
            </a:r>
            <a:r>
              <a:rPr lang="nl-BE" sz="1800">
                <a:latin typeface="+mn-lt"/>
              </a:rPr>
              <a:t> de </a:t>
            </a:r>
            <a:r>
              <a:rPr lang="nl-BE" sz="1800" err="1">
                <a:latin typeface="+mn-lt"/>
              </a:rPr>
              <a:t>porter</a:t>
            </a:r>
            <a:r>
              <a:rPr lang="nl-BE" sz="1800">
                <a:latin typeface="+mn-lt"/>
              </a:rPr>
              <a:t> des </a:t>
            </a:r>
            <a:r>
              <a:rPr lang="nl-BE" sz="1800" err="1">
                <a:latin typeface="+mn-lt"/>
              </a:rPr>
              <a:t>vêtements</a:t>
            </a:r>
            <a:r>
              <a:rPr lang="nl-BE" sz="1800">
                <a:latin typeface="+mn-lt"/>
              </a:rPr>
              <a:t> </a:t>
            </a:r>
            <a:r>
              <a:rPr lang="nl-BE" sz="1800" err="1">
                <a:latin typeface="+mn-lt"/>
              </a:rPr>
              <a:t>qui</a:t>
            </a:r>
            <a:r>
              <a:rPr lang="nl-BE" sz="1800">
                <a:latin typeface="+mn-lt"/>
              </a:rPr>
              <a:t> </a:t>
            </a:r>
            <a:r>
              <a:rPr lang="nl-BE" sz="1800" err="1">
                <a:latin typeface="+mn-lt"/>
              </a:rPr>
              <a:t>pourraient</a:t>
            </a:r>
            <a:r>
              <a:rPr lang="nl-BE" sz="1800">
                <a:latin typeface="+mn-lt"/>
              </a:rPr>
              <a:t> </a:t>
            </a:r>
            <a:r>
              <a:rPr lang="nl-BE" sz="1800" err="1">
                <a:latin typeface="+mn-lt"/>
              </a:rPr>
              <a:t>compromettre</a:t>
            </a:r>
            <a:r>
              <a:rPr lang="nl-BE" sz="1800">
                <a:latin typeface="+mn-lt"/>
              </a:rPr>
              <a:t> </a:t>
            </a:r>
            <a:r>
              <a:rPr lang="nl-BE" sz="1800" err="1">
                <a:latin typeface="+mn-lt"/>
              </a:rPr>
              <a:t>l’audition</a:t>
            </a:r>
            <a:r>
              <a:rPr lang="nl-BE" sz="1800">
                <a:latin typeface="+mn-lt"/>
              </a:rPr>
              <a:t> de </a:t>
            </a:r>
            <a:r>
              <a:rPr lang="nl-BE" sz="1800" err="1">
                <a:latin typeface="+mn-lt"/>
              </a:rPr>
              <a:t>l’alarme</a:t>
            </a:r>
            <a:r>
              <a:rPr lang="nl-BE" sz="1800">
                <a:latin typeface="+mn-lt"/>
              </a:rPr>
              <a:t>. Les </a:t>
            </a:r>
            <a:r>
              <a:rPr lang="nl-BE" sz="1800" err="1">
                <a:latin typeface="+mn-lt"/>
              </a:rPr>
              <a:t>écouteurs</a:t>
            </a:r>
            <a:r>
              <a:rPr lang="nl-BE" sz="1800">
                <a:latin typeface="+mn-lt"/>
              </a:rPr>
              <a:t> </a:t>
            </a:r>
            <a:r>
              <a:rPr lang="nl-BE" sz="1800" err="1">
                <a:latin typeface="+mn-lt"/>
              </a:rPr>
              <a:t>d’un</a:t>
            </a:r>
            <a:r>
              <a:rPr lang="nl-BE" sz="1800">
                <a:latin typeface="+mn-lt"/>
              </a:rPr>
              <a:t> </a:t>
            </a:r>
            <a:r>
              <a:rPr lang="nl-BE" sz="1800" err="1">
                <a:latin typeface="+mn-lt"/>
              </a:rPr>
              <a:t>baladeur</a:t>
            </a:r>
            <a:r>
              <a:rPr lang="nl-BE" sz="1800">
                <a:latin typeface="+mn-lt"/>
              </a:rPr>
              <a:t> </a:t>
            </a:r>
            <a:r>
              <a:rPr lang="nl-BE" sz="1800" err="1">
                <a:latin typeface="+mn-lt"/>
              </a:rPr>
              <a:t>ou</a:t>
            </a:r>
            <a:r>
              <a:rPr lang="nl-BE" sz="1800">
                <a:latin typeface="+mn-lt"/>
              </a:rPr>
              <a:t> </a:t>
            </a:r>
            <a:r>
              <a:rPr lang="nl-BE" sz="1800" err="1">
                <a:latin typeface="+mn-lt"/>
              </a:rPr>
              <a:t>d’un</a:t>
            </a:r>
            <a:r>
              <a:rPr lang="nl-BE" sz="1800">
                <a:latin typeface="+mn-lt"/>
              </a:rPr>
              <a:t> GSM </a:t>
            </a:r>
            <a:r>
              <a:rPr lang="nl-BE" sz="1800" err="1">
                <a:latin typeface="+mn-lt"/>
              </a:rPr>
              <a:t>sont</a:t>
            </a:r>
            <a:r>
              <a:rPr lang="nl-BE" sz="1800">
                <a:latin typeface="+mn-lt"/>
              </a:rPr>
              <a:t> </a:t>
            </a:r>
            <a:r>
              <a:rPr lang="nl-BE" sz="1800" err="1">
                <a:latin typeface="+mn-lt"/>
              </a:rPr>
              <a:t>évidemment</a:t>
            </a:r>
            <a:r>
              <a:rPr lang="nl-BE" sz="1800">
                <a:latin typeface="+mn-lt"/>
              </a:rPr>
              <a:t> à </a:t>
            </a:r>
            <a:r>
              <a:rPr lang="nl-BE" sz="1800" err="1">
                <a:latin typeface="+mn-lt"/>
              </a:rPr>
              <a:t>proscrire</a:t>
            </a:r>
            <a:r>
              <a:rPr lang="nl-BE" sz="1800">
                <a:latin typeface="+mn-lt"/>
              </a:rPr>
              <a:t>. </a:t>
            </a:r>
          </a:p>
          <a:p>
            <a:endParaRPr lang="nl-BE" sz="1800">
              <a:latin typeface="+mn-lt"/>
            </a:endParaRPr>
          </a:p>
          <a:p>
            <a:r>
              <a:rPr lang="nl-BE" sz="1800">
                <a:latin typeface="+mn-lt"/>
              </a:rPr>
              <a:t>Ne </a:t>
            </a:r>
            <a:r>
              <a:rPr lang="nl-BE" sz="1800" err="1">
                <a:latin typeface="+mn-lt"/>
              </a:rPr>
              <a:t>vous</a:t>
            </a:r>
            <a:r>
              <a:rPr lang="nl-BE" sz="1800">
                <a:latin typeface="+mn-lt"/>
              </a:rPr>
              <a:t> </a:t>
            </a:r>
            <a:r>
              <a:rPr lang="nl-BE" sz="1800" err="1">
                <a:latin typeface="+mn-lt"/>
              </a:rPr>
              <a:t>isolez</a:t>
            </a:r>
            <a:r>
              <a:rPr lang="nl-BE" sz="1800">
                <a:latin typeface="+mn-lt"/>
              </a:rPr>
              <a:t> pas de </a:t>
            </a:r>
            <a:r>
              <a:rPr lang="nl-BE" sz="1800" err="1">
                <a:latin typeface="+mn-lt"/>
              </a:rPr>
              <a:t>votre</a:t>
            </a:r>
            <a:r>
              <a:rPr lang="nl-BE" sz="1800">
                <a:latin typeface="+mn-lt"/>
              </a:rPr>
              <a:t> </a:t>
            </a:r>
            <a:r>
              <a:rPr lang="nl-BE" sz="1800" err="1">
                <a:latin typeface="+mn-lt"/>
              </a:rPr>
              <a:t>environnement</a:t>
            </a:r>
            <a:r>
              <a:rPr lang="nl-BE" sz="1800">
                <a:latin typeface="+mn-lt"/>
              </a:rPr>
              <a:t> de </a:t>
            </a:r>
            <a:r>
              <a:rPr lang="nl-BE" sz="1800" err="1">
                <a:latin typeface="+mn-lt"/>
              </a:rPr>
              <a:t>travail</a:t>
            </a:r>
            <a:r>
              <a:rPr lang="nl-BE" sz="1800">
                <a:latin typeface="+mn-lt"/>
              </a:rPr>
              <a:t>.</a:t>
            </a:r>
          </a:p>
          <a:p>
            <a:endParaRPr lang="nl-BE"/>
          </a:p>
        </p:txBody>
      </p:sp>
      <p:sp>
        <p:nvSpPr>
          <p:cNvPr id="12" name="Tekstvak 18"/>
          <p:cNvSpPr txBox="1"/>
          <p:nvPr/>
        </p:nvSpPr>
        <p:spPr>
          <a:xfrm>
            <a:off x="695400" y="5424588"/>
            <a:ext cx="10585176" cy="1261884"/>
          </a:xfrm>
          <a:prstGeom prst="rect">
            <a:avLst/>
          </a:prstGeom>
          <a:noFill/>
          <a:ln w="12700">
            <a:solidFill>
              <a:srgbClr val="FF0000"/>
            </a:solidFill>
            <a:prstDash val="dashDot"/>
          </a:ln>
        </p:spPr>
        <p:txBody>
          <a:bodyPr wrap="square" rtlCol="0">
            <a:spAutoFit/>
          </a:bodyPr>
          <a:lstStyle/>
          <a:p>
            <a:pPr algn="just"/>
            <a:endParaRPr lang="nl-BE" sz="1100"/>
          </a:p>
          <a:p>
            <a:pPr algn="just"/>
            <a:r>
              <a:rPr lang="nl-BE">
                <a:solidFill>
                  <a:srgbClr val="FF0000"/>
                </a:solidFill>
                <a:latin typeface="+mn-lt"/>
              </a:rPr>
              <a:t>A </a:t>
            </a:r>
            <a:r>
              <a:rPr lang="nl-BE" err="1">
                <a:solidFill>
                  <a:srgbClr val="FF0000"/>
                </a:solidFill>
                <a:latin typeface="+mn-lt"/>
              </a:rPr>
              <a:t>proximité</a:t>
            </a:r>
            <a:r>
              <a:rPr lang="nl-BE">
                <a:solidFill>
                  <a:srgbClr val="FF0000"/>
                </a:solidFill>
                <a:latin typeface="+mn-lt"/>
              </a:rPr>
              <a:t> de </a:t>
            </a:r>
            <a:r>
              <a:rPr lang="nl-BE" b="1">
                <a:solidFill>
                  <a:srgbClr val="FF0000"/>
                </a:solidFill>
                <a:latin typeface="+mn-lt"/>
              </a:rPr>
              <a:t>machines </a:t>
            </a:r>
            <a:r>
              <a:rPr lang="nl-BE" b="1" err="1">
                <a:solidFill>
                  <a:srgbClr val="FF0000"/>
                </a:solidFill>
                <a:latin typeface="+mn-lt"/>
              </a:rPr>
              <a:t>très</a:t>
            </a:r>
            <a:r>
              <a:rPr lang="nl-BE" b="1">
                <a:solidFill>
                  <a:srgbClr val="FF0000"/>
                </a:solidFill>
                <a:latin typeface="+mn-lt"/>
              </a:rPr>
              <a:t> </a:t>
            </a:r>
            <a:r>
              <a:rPr lang="nl-BE" b="1" err="1">
                <a:solidFill>
                  <a:srgbClr val="FF0000"/>
                </a:solidFill>
                <a:latin typeface="+mn-lt"/>
              </a:rPr>
              <a:t>bruyantes</a:t>
            </a:r>
            <a:r>
              <a:rPr lang="nl-BE">
                <a:solidFill>
                  <a:srgbClr val="FF0000"/>
                </a:solidFill>
                <a:latin typeface="+mn-lt"/>
              </a:rPr>
              <a:t>,</a:t>
            </a:r>
            <a:r>
              <a:rPr lang="nl-BE" b="1">
                <a:solidFill>
                  <a:srgbClr val="FF0000"/>
                </a:solidFill>
                <a:latin typeface="+mn-lt"/>
              </a:rPr>
              <a:t> </a:t>
            </a:r>
            <a:r>
              <a:rPr lang="nl-BE" err="1">
                <a:solidFill>
                  <a:srgbClr val="FF0000"/>
                </a:solidFill>
                <a:latin typeface="+mn-lt"/>
              </a:rPr>
              <a:t>vous</a:t>
            </a:r>
            <a:r>
              <a:rPr lang="nl-BE">
                <a:solidFill>
                  <a:srgbClr val="FF0000"/>
                </a:solidFill>
                <a:latin typeface="+mn-lt"/>
              </a:rPr>
              <a:t> </a:t>
            </a:r>
            <a:r>
              <a:rPr lang="nl-BE" err="1">
                <a:solidFill>
                  <a:srgbClr val="FF0000"/>
                </a:solidFill>
                <a:latin typeface="+mn-lt"/>
              </a:rPr>
              <a:t>êtes</a:t>
            </a:r>
            <a:r>
              <a:rPr lang="nl-BE">
                <a:solidFill>
                  <a:srgbClr val="FF0000"/>
                </a:solidFill>
                <a:latin typeface="+mn-lt"/>
              </a:rPr>
              <a:t> </a:t>
            </a:r>
            <a:r>
              <a:rPr lang="nl-BE" err="1">
                <a:solidFill>
                  <a:srgbClr val="FF0000"/>
                </a:solidFill>
                <a:latin typeface="+mn-lt"/>
              </a:rPr>
              <a:t>obligé</a:t>
            </a:r>
            <a:r>
              <a:rPr lang="nl-BE">
                <a:solidFill>
                  <a:srgbClr val="FF0000"/>
                </a:solidFill>
                <a:latin typeface="+mn-lt"/>
              </a:rPr>
              <a:t> de </a:t>
            </a:r>
            <a:r>
              <a:rPr lang="nl-BE" err="1">
                <a:solidFill>
                  <a:srgbClr val="FF0000"/>
                </a:solidFill>
                <a:latin typeface="+mn-lt"/>
              </a:rPr>
              <a:t>porter</a:t>
            </a:r>
            <a:r>
              <a:rPr lang="nl-BE">
                <a:solidFill>
                  <a:srgbClr val="FF0000"/>
                </a:solidFill>
                <a:latin typeface="+mn-lt"/>
              </a:rPr>
              <a:t> </a:t>
            </a:r>
            <a:r>
              <a:rPr lang="nl-BE" err="1">
                <a:solidFill>
                  <a:srgbClr val="FF0000"/>
                </a:solidFill>
                <a:latin typeface="+mn-lt"/>
              </a:rPr>
              <a:t>un</a:t>
            </a:r>
            <a:r>
              <a:rPr lang="nl-BE">
                <a:solidFill>
                  <a:srgbClr val="FF0000"/>
                </a:solidFill>
                <a:latin typeface="+mn-lt"/>
              </a:rPr>
              <a:t> </a:t>
            </a:r>
            <a:r>
              <a:rPr lang="nl-BE" err="1">
                <a:solidFill>
                  <a:srgbClr val="FF0000"/>
                </a:solidFill>
                <a:latin typeface="+mn-lt"/>
              </a:rPr>
              <a:t>dispositif</a:t>
            </a:r>
            <a:r>
              <a:rPr lang="nl-BE">
                <a:solidFill>
                  <a:srgbClr val="FF0000"/>
                </a:solidFill>
                <a:latin typeface="+mn-lt"/>
              </a:rPr>
              <a:t> de </a:t>
            </a:r>
            <a:r>
              <a:rPr lang="nl-BE" err="1">
                <a:solidFill>
                  <a:srgbClr val="FF0000"/>
                </a:solidFill>
                <a:latin typeface="+mn-lt"/>
              </a:rPr>
              <a:t>protection</a:t>
            </a:r>
            <a:r>
              <a:rPr lang="nl-BE">
                <a:solidFill>
                  <a:srgbClr val="FF0000"/>
                </a:solidFill>
                <a:latin typeface="+mn-lt"/>
              </a:rPr>
              <a:t> </a:t>
            </a:r>
            <a:r>
              <a:rPr lang="nl-BE" err="1">
                <a:solidFill>
                  <a:srgbClr val="FF0000"/>
                </a:solidFill>
                <a:latin typeface="+mn-lt"/>
              </a:rPr>
              <a:t>auditive</a:t>
            </a:r>
            <a:r>
              <a:rPr lang="nl-BE">
                <a:solidFill>
                  <a:srgbClr val="FF0000"/>
                </a:solidFill>
                <a:latin typeface="+mn-lt"/>
              </a:rPr>
              <a:t>. Dans </a:t>
            </a:r>
            <a:r>
              <a:rPr lang="nl-BE" err="1">
                <a:solidFill>
                  <a:srgbClr val="FF0000"/>
                </a:solidFill>
                <a:latin typeface="+mn-lt"/>
              </a:rPr>
              <a:t>ce</a:t>
            </a:r>
            <a:r>
              <a:rPr lang="nl-BE">
                <a:solidFill>
                  <a:srgbClr val="FF0000"/>
                </a:solidFill>
                <a:latin typeface="+mn-lt"/>
              </a:rPr>
              <a:t> </a:t>
            </a:r>
            <a:r>
              <a:rPr lang="nl-BE" err="1">
                <a:solidFill>
                  <a:srgbClr val="FF0000"/>
                </a:solidFill>
                <a:latin typeface="+mn-lt"/>
              </a:rPr>
              <a:t>cas</a:t>
            </a:r>
            <a:r>
              <a:rPr lang="nl-BE">
                <a:solidFill>
                  <a:srgbClr val="FF0000"/>
                </a:solidFill>
                <a:latin typeface="+mn-lt"/>
              </a:rPr>
              <a:t>, des </a:t>
            </a:r>
            <a:r>
              <a:rPr lang="nl-BE" b="1" err="1">
                <a:solidFill>
                  <a:srgbClr val="FF0000"/>
                </a:solidFill>
                <a:latin typeface="+mn-lt"/>
              </a:rPr>
              <a:t>mesures</a:t>
            </a:r>
            <a:r>
              <a:rPr lang="nl-BE" b="1">
                <a:solidFill>
                  <a:srgbClr val="FF0000"/>
                </a:solidFill>
                <a:latin typeface="+mn-lt"/>
              </a:rPr>
              <a:t> de </a:t>
            </a:r>
            <a:r>
              <a:rPr lang="nl-BE" b="1" err="1">
                <a:solidFill>
                  <a:srgbClr val="FF0000"/>
                </a:solidFill>
                <a:latin typeface="+mn-lt"/>
              </a:rPr>
              <a:t>sécurité</a:t>
            </a:r>
            <a:r>
              <a:rPr lang="nl-BE" b="1">
                <a:solidFill>
                  <a:srgbClr val="FF0000"/>
                </a:solidFill>
                <a:latin typeface="+mn-lt"/>
              </a:rPr>
              <a:t> </a:t>
            </a:r>
            <a:r>
              <a:rPr lang="nl-BE" b="1" err="1">
                <a:solidFill>
                  <a:srgbClr val="FF0000"/>
                </a:solidFill>
                <a:latin typeface="+mn-lt"/>
              </a:rPr>
              <a:t>spéciales</a:t>
            </a:r>
            <a:r>
              <a:rPr lang="nl-BE" b="1">
                <a:solidFill>
                  <a:srgbClr val="FF0000"/>
                </a:solidFill>
                <a:latin typeface="+mn-lt"/>
              </a:rPr>
              <a:t> </a:t>
            </a:r>
            <a:r>
              <a:rPr lang="nl-BE" b="1" err="1">
                <a:solidFill>
                  <a:srgbClr val="FF0000"/>
                </a:solidFill>
                <a:latin typeface="+mn-lt"/>
              </a:rPr>
              <a:t>complémentaires</a:t>
            </a:r>
            <a:r>
              <a:rPr lang="nl-BE" b="1">
                <a:solidFill>
                  <a:srgbClr val="FF0000"/>
                </a:solidFill>
                <a:latin typeface="+mn-lt"/>
              </a:rPr>
              <a:t> </a:t>
            </a:r>
            <a:r>
              <a:rPr lang="nl-BE" err="1">
                <a:solidFill>
                  <a:srgbClr val="FF0000"/>
                </a:solidFill>
                <a:latin typeface="+mn-lt"/>
              </a:rPr>
              <a:t>seront</a:t>
            </a:r>
            <a:r>
              <a:rPr lang="nl-BE">
                <a:solidFill>
                  <a:srgbClr val="FF0000"/>
                </a:solidFill>
                <a:latin typeface="+mn-lt"/>
              </a:rPr>
              <a:t> </a:t>
            </a:r>
            <a:r>
              <a:rPr lang="nl-BE" err="1">
                <a:solidFill>
                  <a:srgbClr val="FF0000"/>
                </a:solidFill>
                <a:latin typeface="+mn-lt"/>
              </a:rPr>
              <a:t>d’application</a:t>
            </a:r>
            <a:r>
              <a:rPr lang="nl-BE">
                <a:solidFill>
                  <a:srgbClr val="FF0000"/>
                </a:solidFill>
                <a:latin typeface="+mn-lt"/>
              </a:rPr>
              <a:t> pour </a:t>
            </a:r>
            <a:r>
              <a:rPr lang="nl-BE" err="1">
                <a:solidFill>
                  <a:srgbClr val="FF0000"/>
                </a:solidFill>
                <a:latin typeface="+mn-lt"/>
              </a:rPr>
              <a:t>garantir</a:t>
            </a:r>
            <a:r>
              <a:rPr lang="nl-BE">
                <a:solidFill>
                  <a:srgbClr val="FF0000"/>
                </a:solidFill>
                <a:latin typeface="+mn-lt"/>
              </a:rPr>
              <a:t> la transmission de </a:t>
            </a:r>
            <a:r>
              <a:rPr lang="nl-BE" err="1">
                <a:solidFill>
                  <a:srgbClr val="FF0000"/>
                </a:solidFill>
                <a:latin typeface="+mn-lt"/>
              </a:rPr>
              <a:t>l’alarme</a:t>
            </a:r>
            <a:r>
              <a:rPr lang="nl-BE">
                <a:solidFill>
                  <a:srgbClr val="FF0000"/>
                </a:solidFill>
                <a:latin typeface="+mn-lt"/>
              </a:rPr>
              <a:t>. </a:t>
            </a:r>
          </a:p>
          <a:p>
            <a:pPr algn="just"/>
            <a:endParaRPr lang="nl-BE" sz="110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65784" t="11784"/>
          <a:stretch/>
        </p:blipFill>
        <p:spPr>
          <a:xfrm>
            <a:off x="8468780" y="3525832"/>
            <a:ext cx="2811796" cy="1746678"/>
          </a:xfrm>
          <a:prstGeom prst="rect">
            <a:avLst/>
          </a:prstGeom>
        </p:spPr>
      </p:pic>
      <p:pic>
        <p:nvPicPr>
          <p:cNvPr id="10" name="Picture 9">
            <a:extLst>
              <a:ext uri="{FF2B5EF4-FFF2-40B4-BE49-F238E27FC236}">
                <a16:creationId xmlns:a16="http://schemas.microsoft.com/office/drawing/2014/main" id="{C8F58122-0DB5-4837-B247-EAF71D3721DE}"/>
              </a:ext>
            </a:extLst>
          </p:cNvPr>
          <p:cNvPicPr>
            <a:picLocks noChangeAspect="1"/>
          </p:cNvPicPr>
          <p:nvPr/>
        </p:nvPicPr>
        <p:blipFill rotWithShape="1">
          <a:blip r:embed="rId4">
            <a:extLst>
              <a:ext uri="{28A0092B-C50C-407E-A947-70E740481C1C}">
                <a14:useLocalDpi xmlns:a14="http://schemas.microsoft.com/office/drawing/2010/main" val="0"/>
              </a:ext>
            </a:extLst>
          </a:blip>
          <a:srcRect t="11074" r="83456" b="31458"/>
          <a:stretch/>
        </p:blipFill>
        <p:spPr>
          <a:xfrm>
            <a:off x="2144682" y="3626438"/>
            <a:ext cx="1881353" cy="1574623"/>
          </a:xfrm>
          <a:prstGeom prst="rect">
            <a:avLst/>
          </a:prstGeom>
        </p:spPr>
      </p:pic>
      <p:pic>
        <p:nvPicPr>
          <p:cNvPr id="13" name="Picture 12">
            <a:extLst>
              <a:ext uri="{FF2B5EF4-FFF2-40B4-BE49-F238E27FC236}">
                <a16:creationId xmlns:a16="http://schemas.microsoft.com/office/drawing/2014/main" id="{7093598B-043B-4AC0-92DD-9819E02AB2C0}"/>
              </a:ext>
            </a:extLst>
          </p:cNvPr>
          <p:cNvPicPr>
            <a:picLocks noChangeAspect="1"/>
          </p:cNvPicPr>
          <p:nvPr/>
        </p:nvPicPr>
        <p:blipFill rotWithShape="1">
          <a:blip r:embed="rId4">
            <a:extLst>
              <a:ext uri="{28A0092B-C50C-407E-A947-70E740481C1C}">
                <a14:useLocalDpi xmlns:a14="http://schemas.microsoft.com/office/drawing/2010/main" val="0"/>
              </a:ext>
            </a:extLst>
          </a:blip>
          <a:srcRect l="18690" t="14703" r="36802"/>
          <a:stretch/>
        </p:blipFill>
        <p:spPr>
          <a:xfrm>
            <a:off x="4418607" y="3433197"/>
            <a:ext cx="3657601" cy="1688864"/>
          </a:xfrm>
          <a:prstGeom prst="rect">
            <a:avLst/>
          </a:prstGeom>
        </p:spPr>
      </p:pic>
    </p:spTree>
    <p:extLst>
      <p:ext uri="{BB962C8B-B14F-4D97-AF65-F5344CB8AC3E}">
        <p14:creationId xmlns:p14="http://schemas.microsoft.com/office/powerpoint/2010/main" val="744669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8"/>
          </p:nvPr>
        </p:nvSpPr>
        <p:spPr>
          <a:xfrm>
            <a:off x="8328248" y="154524"/>
            <a:ext cx="3582545" cy="360363"/>
          </a:xfrm>
        </p:spPr>
        <p:txBody>
          <a:bodyPr/>
          <a:lstStyle/>
          <a:p>
            <a:r>
              <a:rPr lang="fr-FR"/>
              <a:t>2. Principes de base – « Entendre, voir et être vu »</a:t>
            </a:r>
          </a:p>
          <a:p>
            <a:endParaRPr lang="fr-FR"/>
          </a:p>
        </p:txBody>
      </p:sp>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14</a:t>
            </a:fld>
            <a:endParaRPr lang="nl-BE"/>
          </a:p>
        </p:txBody>
      </p:sp>
      <p:sp>
        <p:nvSpPr>
          <p:cNvPr id="9" name="Rectangle 8"/>
          <p:cNvSpPr/>
          <p:nvPr/>
        </p:nvSpPr>
        <p:spPr>
          <a:xfrm>
            <a:off x="551384" y="764704"/>
            <a:ext cx="10729192" cy="707886"/>
          </a:xfrm>
          <a:prstGeom prst="rect">
            <a:avLst/>
          </a:prstGeom>
        </p:spPr>
        <p:txBody>
          <a:bodyPr wrap="square">
            <a:spAutoFit/>
          </a:bodyPr>
          <a:lstStyle/>
          <a:p>
            <a:pPr algn="just"/>
            <a:r>
              <a:rPr lang="fr-FR" sz="2000" b="1" kern="0">
                <a:solidFill>
                  <a:srgbClr val="0070C0"/>
                </a:solidFill>
                <a:latin typeface="+mn-lt"/>
              </a:rPr>
              <a:t>2.2 « Voir »</a:t>
            </a:r>
          </a:p>
          <a:p>
            <a:pPr algn="just"/>
            <a:endParaRPr lang="fr-FR" sz="2000" b="1" kern="0">
              <a:solidFill>
                <a:srgbClr val="0070C0"/>
              </a:solidFill>
              <a:latin typeface="+mn-lt"/>
            </a:endParaRPr>
          </a:p>
        </p:txBody>
      </p:sp>
      <p:pic>
        <p:nvPicPr>
          <p:cNvPr id="5" name="Picture 4"/>
          <p:cNvPicPr>
            <a:picLocks noChangeAspect="1"/>
          </p:cNvPicPr>
          <p:nvPr/>
        </p:nvPicPr>
        <p:blipFill>
          <a:blip r:embed="rId3"/>
          <a:stretch>
            <a:fillRect/>
          </a:stretch>
        </p:blipFill>
        <p:spPr>
          <a:xfrm>
            <a:off x="1559496" y="2564904"/>
            <a:ext cx="1475360" cy="1542422"/>
          </a:xfrm>
          <a:prstGeom prst="rect">
            <a:avLst/>
          </a:prstGeom>
        </p:spPr>
      </p:pic>
      <p:sp>
        <p:nvSpPr>
          <p:cNvPr id="10" name="Tekstvak 18"/>
          <p:cNvSpPr txBox="1"/>
          <p:nvPr/>
        </p:nvSpPr>
        <p:spPr>
          <a:xfrm>
            <a:off x="3633948" y="1472590"/>
            <a:ext cx="7831017" cy="3508653"/>
          </a:xfrm>
          <a:prstGeom prst="rect">
            <a:avLst/>
          </a:prstGeom>
          <a:noFill/>
          <a:ln w="12700">
            <a:solidFill>
              <a:srgbClr val="0070C0"/>
            </a:solidFill>
            <a:prstDash val="dash"/>
          </a:ln>
        </p:spPr>
        <p:txBody>
          <a:bodyPr wrap="square" rtlCol="0">
            <a:spAutoFit/>
          </a:bodyPr>
          <a:lstStyle/>
          <a:p>
            <a:pPr algn="just"/>
            <a:endParaRPr lang="nl-BE" sz="1200" dirty="0"/>
          </a:p>
          <a:p>
            <a:pPr algn="just"/>
            <a:r>
              <a:rPr lang="fr-FR" dirty="0">
                <a:latin typeface="+mn-lt"/>
              </a:rPr>
              <a:t>Portez à tout moment l’équipement de travail réglementaire de la manière prescrite </a:t>
            </a:r>
            <a:r>
              <a:rPr lang="fr-FR" b="1" dirty="0">
                <a:latin typeface="+mn-lt"/>
              </a:rPr>
              <a:t>afin de ne pas compromettre votre vision de la voie et/ou du trafic ferroviaire éventuel. </a:t>
            </a:r>
          </a:p>
          <a:p>
            <a:pPr algn="just"/>
            <a:endParaRPr lang="fr-FR" dirty="0">
              <a:latin typeface="+mn-lt"/>
            </a:endParaRPr>
          </a:p>
          <a:p>
            <a:pPr algn="just"/>
            <a:r>
              <a:rPr lang="fr-FR" dirty="0">
                <a:latin typeface="+mn-lt"/>
              </a:rPr>
              <a:t>Les cheveux longs doivent toujours être attachés.</a:t>
            </a:r>
          </a:p>
          <a:p>
            <a:pPr algn="just"/>
            <a:endParaRPr lang="fr-FR" dirty="0">
              <a:latin typeface="+mn-lt"/>
            </a:endParaRPr>
          </a:p>
          <a:p>
            <a:pPr algn="just"/>
            <a:r>
              <a:rPr lang="fr-FR" dirty="0">
                <a:latin typeface="+mn-lt"/>
              </a:rPr>
              <a:t>À l’approche d’un train, faites signe (</a:t>
            </a:r>
            <a:r>
              <a:rPr lang="fr-FR" b="1" dirty="0">
                <a:latin typeface="+mn-lt"/>
              </a:rPr>
              <a:t>levez la main</a:t>
            </a:r>
            <a:r>
              <a:rPr lang="fr-FR" dirty="0">
                <a:latin typeface="+mn-lt"/>
              </a:rPr>
              <a:t>) au conducteur de train pour lui montrer que vous l’avez vu.</a:t>
            </a:r>
          </a:p>
          <a:p>
            <a:pPr algn="just"/>
            <a:endParaRPr lang="en-US" dirty="0">
              <a:latin typeface="+mn-lt"/>
            </a:endParaRPr>
          </a:p>
          <a:p>
            <a:pPr algn="just"/>
            <a:r>
              <a:rPr lang="en-US" dirty="0" err="1">
                <a:latin typeface="+mn-lt"/>
              </a:rPr>
              <a:t>Marchez</a:t>
            </a:r>
            <a:r>
              <a:rPr lang="en-US" dirty="0">
                <a:latin typeface="+mn-lt"/>
              </a:rPr>
              <a:t> </a:t>
            </a:r>
            <a:r>
              <a:rPr lang="en-US" dirty="0" err="1">
                <a:latin typeface="+mn-lt"/>
              </a:rPr>
              <a:t>toujours</a:t>
            </a:r>
            <a:r>
              <a:rPr lang="en-US" dirty="0">
                <a:latin typeface="+mn-lt"/>
              </a:rPr>
              <a:t> </a:t>
            </a:r>
            <a:r>
              <a:rPr lang="en-US" b="1" dirty="0" err="1">
                <a:latin typeface="+mn-lt"/>
              </a:rPr>
              <a:t>en</a:t>
            </a:r>
            <a:r>
              <a:rPr lang="en-US" b="1" dirty="0">
                <a:latin typeface="+mn-lt"/>
              </a:rPr>
              <a:t> </a:t>
            </a:r>
            <a:r>
              <a:rPr lang="en-US" b="1" dirty="0" err="1">
                <a:latin typeface="+mn-lt"/>
              </a:rPr>
              <a:t>sens</a:t>
            </a:r>
            <a:r>
              <a:rPr lang="en-US" b="1" dirty="0">
                <a:latin typeface="+mn-lt"/>
              </a:rPr>
              <a:t> inverse </a:t>
            </a:r>
            <a:r>
              <a:rPr lang="en-US" dirty="0">
                <a:latin typeface="+mn-lt"/>
              </a:rPr>
              <a:t>des trains.  Si </a:t>
            </a:r>
            <a:r>
              <a:rPr lang="en-US" dirty="0" err="1">
                <a:latin typeface="+mn-lt"/>
              </a:rPr>
              <a:t>ceci</a:t>
            </a:r>
            <a:r>
              <a:rPr lang="en-US" dirty="0">
                <a:latin typeface="+mn-lt"/>
              </a:rPr>
              <a:t> </a:t>
            </a:r>
            <a:r>
              <a:rPr lang="en-US" dirty="0" err="1">
                <a:latin typeface="+mn-lt"/>
              </a:rPr>
              <a:t>n'est</a:t>
            </a:r>
            <a:r>
              <a:rPr lang="en-US" dirty="0">
                <a:latin typeface="+mn-lt"/>
              </a:rPr>
              <a:t> pas possible, </a:t>
            </a:r>
            <a:r>
              <a:rPr lang="en-US" dirty="0" err="1">
                <a:latin typeface="+mn-lt"/>
              </a:rPr>
              <a:t>regardez</a:t>
            </a:r>
            <a:r>
              <a:rPr lang="en-US" dirty="0">
                <a:latin typeface="+mn-lt"/>
              </a:rPr>
              <a:t> </a:t>
            </a:r>
            <a:r>
              <a:rPr lang="en-US" dirty="0" err="1">
                <a:latin typeface="+mn-lt"/>
              </a:rPr>
              <a:t>régulièrement</a:t>
            </a:r>
            <a:r>
              <a:rPr lang="en-US" dirty="0">
                <a:latin typeface="+mn-lt"/>
              </a:rPr>
              <a:t> derrière </a:t>
            </a:r>
            <a:r>
              <a:rPr lang="en-US" dirty="0" err="1">
                <a:latin typeface="+mn-lt"/>
              </a:rPr>
              <a:t>vous</a:t>
            </a:r>
            <a:r>
              <a:rPr lang="en-US" dirty="0">
                <a:latin typeface="+mn-lt"/>
              </a:rPr>
              <a:t>.</a:t>
            </a:r>
            <a:endParaRPr lang="fr-FR" dirty="0">
              <a:latin typeface="+mn-lt"/>
            </a:endParaRPr>
          </a:p>
          <a:p>
            <a:pPr algn="just"/>
            <a:endParaRPr lang="nl-BE" sz="1200" dirty="0"/>
          </a:p>
        </p:txBody>
      </p:sp>
    </p:spTree>
    <p:extLst>
      <p:ext uri="{BB962C8B-B14F-4D97-AF65-F5344CB8AC3E}">
        <p14:creationId xmlns:p14="http://schemas.microsoft.com/office/powerpoint/2010/main" val="3473641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8"/>
          </p:nvPr>
        </p:nvSpPr>
        <p:spPr>
          <a:xfrm>
            <a:off x="8328248" y="154524"/>
            <a:ext cx="3582545" cy="360363"/>
          </a:xfrm>
        </p:spPr>
        <p:txBody>
          <a:bodyPr/>
          <a:lstStyle/>
          <a:p>
            <a:r>
              <a:rPr lang="fr-FR"/>
              <a:t>2. Principes de base – « Entendre, voir et être vu »</a:t>
            </a:r>
          </a:p>
          <a:p>
            <a:endParaRPr lang="fr-FR"/>
          </a:p>
        </p:txBody>
      </p:sp>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15</a:t>
            </a:fld>
            <a:endParaRPr lang="nl-BE"/>
          </a:p>
        </p:txBody>
      </p:sp>
      <p:sp>
        <p:nvSpPr>
          <p:cNvPr id="9" name="Rectangle 8"/>
          <p:cNvSpPr/>
          <p:nvPr/>
        </p:nvSpPr>
        <p:spPr>
          <a:xfrm>
            <a:off x="551384" y="764704"/>
            <a:ext cx="10729192" cy="677108"/>
          </a:xfrm>
          <a:prstGeom prst="rect">
            <a:avLst/>
          </a:prstGeom>
        </p:spPr>
        <p:txBody>
          <a:bodyPr wrap="square">
            <a:spAutoFit/>
          </a:bodyPr>
          <a:lstStyle/>
          <a:p>
            <a:pPr algn="just"/>
            <a:r>
              <a:rPr lang="fr-FR" sz="2000" b="1" kern="0">
                <a:solidFill>
                  <a:srgbClr val="0070C0"/>
                </a:solidFill>
                <a:latin typeface="+mn-lt"/>
              </a:rPr>
              <a:t>2.3 "</a:t>
            </a:r>
            <a:r>
              <a:rPr lang="en-US" sz="2000" b="1" kern="0">
                <a:solidFill>
                  <a:srgbClr val="0070C0"/>
                </a:solidFill>
                <a:latin typeface="+mn-lt"/>
              </a:rPr>
              <a:t> </a:t>
            </a:r>
            <a:r>
              <a:rPr lang="en-US" sz="2000" b="1" kern="0" err="1">
                <a:solidFill>
                  <a:srgbClr val="0070C0"/>
                </a:solidFill>
                <a:latin typeface="+mn-lt"/>
              </a:rPr>
              <a:t>Être</a:t>
            </a:r>
            <a:r>
              <a:rPr lang="en-US" sz="2000" b="1" kern="0">
                <a:solidFill>
                  <a:srgbClr val="0070C0"/>
                </a:solidFill>
                <a:latin typeface="+mn-lt"/>
              </a:rPr>
              <a:t> vu </a:t>
            </a:r>
            <a:r>
              <a:rPr lang="fr-FR" sz="2000" b="1" kern="0">
                <a:solidFill>
                  <a:srgbClr val="0070C0"/>
                </a:solidFill>
                <a:latin typeface="+mn-lt"/>
              </a:rPr>
              <a:t>" - Équipement</a:t>
            </a:r>
          </a:p>
          <a:p>
            <a:pPr algn="just"/>
            <a:endParaRPr lang="fr-FR" b="1" kern="0">
              <a:solidFill>
                <a:srgbClr val="0070C0"/>
              </a:solidFill>
            </a:endParaRPr>
          </a:p>
        </p:txBody>
      </p:sp>
      <p:sp>
        <p:nvSpPr>
          <p:cNvPr id="13" name="Rechthoek 20"/>
          <p:cNvSpPr/>
          <p:nvPr/>
        </p:nvSpPr>
        <p:spPr>
          <a:xfrm>
            <a:off x="6096000" y="4867419"/>
            <a:ext cx="5040560" cy="1200329"/>
          </a:xfrm>
          <a:prstGeom prst="rect">
            <a:avLst/>
          </a:prstGeom>
          <a:ln>
            <a:solidFill>
              <a:srgbClr val="025DA4"/>
            </a:solidFill>
            <a:prstDash val="dash"/>
          </a:ln>
        </p:spPr>
        <p:txBody>
          <a:bodyPr wrap="square">
            <a:spAutoFit/>
          </a:bodyPr>
          <a:lstStyle/>
          <a:p>
            <a:pPr algn="just"/>
            <a:r>
              <a:rPr lang="fr-FR" b="1">
                <a:latin typeface="+mn-lt"/>
              </a:rPr>
              <a:t>Pour pouvoir être vu aisément à grande distance par les conducteurs de train</a:t>
            </a:r>
            <a:r>
              <a:rPr lang="fr-FR">
                <a:latin typeface="+mn-lt"/>
              </a:rPr>
              <a:t>, tant de jour que de nuit, vous devez toujours porter vos vêtements de travail </a:t>
            </a:r>
            <a:r>
              <a:rPr lang="nl-NL" b="1" err="1">
                <a:latin typeface="+mn-lt"/>
              </a:rPr>
              <a:t>jaune</a:t>
            </a:r>
            <a:r>
              <a:rPr lang="nl-NL" b="1">
                <a:latin typeface="+mn-lt"/>
              </a:rPr>
              <a:t> </a:t>
            </a:r>
            <a:r>
              <a:rPr lang="nl-NL" b="1" err="1">
                <a:latin typeface="+mn-lt"/>
              </a:rPr>
              <a:t>fluo</a:t>
            </a:r>
            <a:r>
              <a:rPr lang="nl-NL">
                <a:latin typeface="+mn-lt"/>
              </a:rPr>
              <a:t> </a:t>
            </a:r>
            <a:r>
              <a:rPr lang="nl-NL" err="1">
                <a:latin typeface="+mn-lt"/>
              </a:rPr>
              <a:t>munis</a:t>
            </a:r>
            <a:r>
              <a:rPr lang="nl-NL">
                <a:latin typeface="+mn-lt"/>
              </a:rPr>
              <a:t> de bandes </a:t>
            </a:r>
            <a:r>
              <a:rPr lang="nl-NL" err="1">
                <a:latin typeface="+mn-lt"/>
              </a:rPr>
              <a:t>réfléchissantes</a:t>
            </a:r>
            <a:endParaRPr lang="nl-BE">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536" y="1556792"/>
            <a:ext cx="8380863" cy="2880320"/>
          </a:xfrm>
          <a:prstGeom prst="rect">
            <a:avLst/>
          </a:prstGeom>
        </p:spPr>
      </p:pic>
    </p:spTree>
    <p:extLst>
      <p:ext uri="{BB962C8B-B14F-4D97-AF65-F5344CB8AC3E}">
        <p14:creationId xmlns:p14="http://schemas.microsoft.com/office/powerpoint/2010/main" val="2264055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8"/>
          </p:nvPr>
        </p:nvSpPr>
        <p:spPr>
          <a:xfrm>
            <a:off x="8328248" y="154524"/>
            <a:ext cx="3582545" cy="360363"/>
          </a:xfrm>
        </p:spPr>
        <p:txBody>
          <a:bodyPr/>
          <a:lstStyle/>
          <a:p>
            <a:r>
              <a:rPr lang="fr-FR"/>
              <a:t>2. Principes de base – « Entendre, voir et être vu »</a:t>
            </a:r>
          </a:p>
          <a:p>
            <a:endParaRPr lang="fr-FR"/>
          </a:p>
        </p:txBody>
      </p:sp>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16</a:t>
            </a:fld>
            <a:endParaRPr lang="nl-BE"/>
          </a:p>
        </p:txBody>
      </p:sp>
      <p:sp>
        <p:nvSpPr>
          <p:cNvPr id="5" name="Rounded Rectangle 12"/>
          <p:cNvSpPr/>
          <p:nvPr/>
        </p:nvSpPr>
        <p:spPr bwMode="auto">
          <a:xfrm>
            <a:off x="4007768" y="908720"/>
            <a:ext cx="5400600" cy="433290"/>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72000" rIns="91440" bIns="72000" numCol="1" rtlCol="0" anchor="ctr" anchorCtr="1" compatLnSpc="1">
            <a:prstTxWarp prst="textNoShape">
              <a:avLst/>
            </a:prstTxWarp>
            <a:spAutoFit/>
          </a:bodyPr>
          <a:lstStyle/>
          <a:p>
            <a:pPr algn="ctr"/>
            <a:r>
              <a:rPr lang="nl-NL" sz="1600">
                <a:latin typeface="+mn-lt"/>
              </a:rPr>
              <a:t>Film: </a:t>
            </a:r>
            <a:r>
              <a:rPr lang="nl-NL" sz="1600" err="1">
                <a:latin typeface="+mn-lt"/>
              </a:rPr>
              <a:t>Être</a:t>
            </a:r>
            <a:r>
              <a:rPr lang="nl-NL" sz="1600">
                <a:latin typeface="+mn-lt"/>
              </a:rPr>
              <a:t> vu!</a:t>
            </a:r>
            <a:endParaRPr lang="fr-FR" sz="1600">
              <a:latin typeface="+mn-lt"/>
            </a:endParaRPr>
          </a:p>
        </p:txBody>
      </p:sp>
      <p:pic>
        <p:nvPicPr>
          <p:cNvPr id="6"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552384" y="692696"/>
            <a:ext cx="702788" cy="686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Média en ligne 2" title="Infrabel : l￢ﾀﾙimportance pour le personnel d￢ﾀﾙￃﾪtre visible sur les voies">
            <a:hlinkClick r:id="" action="ppaction://media"/>
            <a:extLst>
              <a:ext uri="{FF2B5EF4-FFF2-40B4-BE49-F238E27FC236}">
                <a16:creationId xmlns:a16="http://schemas.microsoft.com/office/drawing/2014/main" id="{322ECB7E-2B59-4FB1-91E0-14015A1E6844}"/>
              </a:ext>
            </a:extLst>
          </p:cNvPr>
          <p:cNvPicPr>
            <a:picLocks noRot="1" noChangeAspect="1"/>
          </p:cNvPicPr>
          <p:nvPr>
            <a:videoFile r:link="rId1"/>
          </p:nvPr>
        </p:nvPicPr>
        <p:blipFill>
          <a:blip r:embed="rId5"/>
          <a:stretch>
            <a:fillRect/>
          </a:stretch>
        </p:blipFill>
        <p:spPr>
          <a:xfrm>
            <a:off x="1487488" y="1553535"/>
            <a:ext cx="9000000" cy="5085000"/>
          </a:xfrm>
          <a:prstGeom prst="rect">
            <a:avLst/>
          </a:prstGeom>
        </p:spPr>
      </p:pic>
    </p:spTree>
    <p:extLst>
      <p:ext uri="{BB962C8B-B14F-4D97-AF65-F5344CB8AC3E}">
        <p14:creationId xmlns:p14="http://schemas.microsoft.com/office/powerpoint/2010/main" val="259883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5910" y="137119"/>
            <a:ext cx="9180612" cy="1411328"/>
          </a:xfrm>
        </p:spPr>
        <p:txBody>
          <a:bodyPr/>
          <a:lstStyle/>
          <a:p>
            <a:r>
              <a:rPr lang="fr-FR" sz="4800">
                <a:cs typeface="Arial" panose="020B0604020202020204" pitchFamily="34" charset="0"/>
              </a:rPr>
              <a:t>Contenu</a:t>
            </a:r>
            <a:endParaRPr lang="fr-FR" sz="4800">
              <a:latin typeface="+mn-lt"/>
              <a:cs typeface="Arial" panose="020B0604020202020204" pitchFamily="34" charset="0"/>
            </a:endParaRPr>
          </a:p>
        </p:txBody>
      </p:sp>
      <p:sp>
        <p:nvSpPr>
          <p:cNvPr id="4" name="Rectangle 3"/>
          <p:cNvSpPr/>
          <p:nvPr/>
        </p:nvSpPr>
        <p:spPr>
          <a:xfrm>
            <a:off x="1695910" y="1928926"/>
            <a:ext cx="9224626" cy="3221395"/>
          </a:xfrm>
          <a:prstGeom prst="rect">
            <a:avLst/>
          </a:prstGeom>
        </p:spPr>
        <p:txBody>
          <a:bodyPr wrap="square">
            <a:spAutoFit/>
          </a:bodyPr>
          <a:lstStyle/>
          <a:p>
            <a:pPr marL="457200" lvl="0" indent="-457200" algn="l" defTabSz="685800" fontAlgn="auto">
              <a:lnSpc>
                <a:spcPct val="150000"/>
              </a:lnSpc>
              <a:spcBef>
                <a:spcPts val="750"/>
              </a:spcBef>
              <a:spcAft>
                <a:spcPts val="0"/>
              </a:spcAft>
              <a:buFontTx/>
              <a:buAutoNum type="arabicPeriod"/>
            </a:pPr>
            <a:r>
              <a:rPr lang="fr-FR" sz="2000" b="1" dirty="0">
                <a:solidFill>
                  <a:schemeClr val="accent2"/>
                </a:solidFill>
                <a:latin typeface="+mn-lt"/>
                <a:cs typeface="Arial" panose="020B0604020202020204" pitchFamily="34" charset="0"/>
              </a:rPr>
              <a:t>Contexte</a:t>
            </a:r>
          </a:p>
          <a:p>
            <a:pPr marL="457200" lvl="0" indent="-457200" algn="l" defTabSz="685800" fontAlgn="auto">
              <a:spcBef>
                <a:spcPts val="750"/>
              </a:spcBef>
              <a:spcAft>
                <a:spcPts val="0"/>
              </a:spcAft>
              <a:buFontTx/>
              <a:buAutoNum type="arabicPeriod"/>
            </a:pPr>
            <a:r>
              <a:rPr lang="fr-FR" sz="2000" b="1" dirty="0">
                <a:solidFill>
                  <a:schemeClr val="accent2"/>
                </a:solidFill>
                <a:latin typeface="+mn-lt"/>
                <a:cs typeface="Arial" panose="020B0604020202020204" pitchFamily="34" charset="0"/>
              </a:rPr>
              <a:t>Principes de base – </a:t>
            </a:r>
            <a:r>
              <a:rPr lang="nl-BE" sz="2000" dirty="0">
                <a:latin typeface="+mn-lt"/>
              </a:rPr>
              <a:t>“</a:t>
            </a:r>
            <a:r>
              <a:rPr lang="nl-BE" sz="2000" b="1" dirty="0" err="1">
                <a:solidFill>
                  <a:schemeClr val="accent2"/>
                </a:solidFill>
                <a:latin typeface="+mn-lt"/>
                <a:cs typeface="Arial" panose="020B0604020202020204" pitchFamily="34" charset="0"/>
              </a:rPr>
              <a:t>Entendre</a:t>
            </a:r>
            <a:r>
              <a:rPr lang="nl-BE" sz="2000" b="1" dirty="0">
                <a:solidFill>
                  <a:schemeClr val="accent2"/>
                </a:solidFill>
                <a:latin typeface="+mn-lt"/>
                <a:cs typeface="Arial" panose="020B0604020202020204" pitchFamily="34" charset="0"/>
              </a:rPr>
              <a:t>, </a:t>
            </a:r>
            <a:r>
              <a:rPr lang="nl-BE" sz="2000" b="1" dirty="0" err="1">
                <a:solidFill>
                  <a:schemeClr val="accent2"/>
                </a:solidFill>
                <a:latin typeface="+mn-lt"/>
                <a:cs typeface="Arial" panose="020B0604020202020204" pitchFamily="34" charset="0"/>
              </a:rPr>
              <a:t>voir</a:t>
            </a:r>
            <a:r>
              <a:rPr lang="nl-BE" sz="2000" b="1" dirty="0">
                <a:solidFill>
                  <a:schemeClr val="accent2"/>
                </a:solidFill>
                <a:latin typeface="+mn-lt"/>
                <a:cs typeface="Arial" panose="020B0604020202020204" pitchFamily="34" charset="0"/>
              </a:rPr>
              <a:t> et </a:t>
            </a:r>
            <a:r>
              <a:rPr lang="nl-BE" sz="2000" b="1" dirty="0" err="1">
                <a:solidFill>
                  <a:schemeClr val="accent2"/>
                </a:solidFill>
                <a:latin typeface="+mn-lt"/>
                <a:cs typeface="Arial" panose="020B0604020202020204" pitchFamily="34" charset="0"/>
              </a:rPr>
              <a:t>être</a:t>
            </a:r>
            <a:r>
              <a:rPr lang="nl-BE" sz="2000" b="1" dirty="0">
                <a:solidFill>
                  <a:schemeClr val="accent2"/>
                </a:solidFill>
                <a:latin typeface="+mn-lt"/>
                <a:cs typeface="Arial" panose="020B0604020202020204" pitchFamily="34" charset="0"/>
              </a:rPr>
              <a:t> vu"</a:t>
            </a:r>
          </a:p>
          <a:p>
            <a:pPr marL="457200" lvl="0" indent="-457200" algn="l" defTabSz="685800" fontAlgn="auto">
              <a:spcBef>
                <a:spcPts val="750"/>
              </a:spcBef>
              <a:spcAft>
                <a:spcPts val="0"/>
              </a:spcAft>
              <a:buFontTx/>
              <a:buAutoNum type="arabicPeriod"/>
            </a:pPr>
            <a:r>
              <a:rPr lang="nl-BE" sz="2000" b="1" dirty="0" err="1">
                <a:solidFill>
                  <a:schemeClr val="bg1"/>
                </a:solidFill>
                <a:latin typeface="+mn-lt"/>
                <a:cs typeface="Arial" panose="020B0604020202020204" pitchFamily="34" charset="0"/>
              </a:rPr>
              <a:t>Notions</a:t>
            </a:r>
            <a:r>
              <a:rPr lang="nl-BE" sz="2000" b="1" dirty="0">
                <a:solidFill>
                  <a:schemeClr val="accent2"/>
                </a:solidFill>
                <a:latin typeface="+mn-lt"/>
                <a:cs typeface="Arial" panose="020B0604020202020204" pitchFamily="34" charset="0"/>
              </a:rPr>
              <a:t> </a:t>
            </a:r>
          </a:p>
          <a:p>
            <a:pPr marL="457200" lvl="0" indent="-457200" algn="l" defTabSz="685800" fontAlgn="auto">
              <a:spcBef>
                <a:spcPts val="750"/>
              </a:spcBef>
              <a:spcAft>
                <a:spcPts val="0"/>
              </a:spcAft>
              <a:buFontTx/>
              <a:buAutoNum type="arabicPeriod"/>
            </a:pPr>
            <a:r>
              <a:rPr lang="nl-BE" sz="2000" b="1" dirty="0">
                <a:solidFill>
                  <a:schemeClr val="accent2"/>
                </a:solidFill>
                <a:latin typeface="+mn-lt"/>
                <a:cs typeface="Arial" panose="020B0604020202020204" pitchFamily="34" charset="0"/>
              </a:rPr>
              <a:t>Principe </a:t>
            </a:r>
            <a:r>
              <a:rPr lang="nl-BE" sz="2000" b="1" dirty="0" err="1">
                <a:solidFill>
                  <a:schemeClr val="accent2"/>
                </a:solidFill>
                <a:latin typeface="+mn-lt"/>
                <a:cs typeface="Arial" panose="020B0604020202020204" pitchFamily="34" charset="0"/>
              </a:rPr>
              <a:t>général</a:t>
            </a:r>
            <a:endParaRPr lang="nl-BE" sz="2000" b="1" dirty="0">
              <a:solidFill>
                <a:schemeClr val="accent2"/>
              </a:solidFill>
              <a:latin typeface="+mn-lt"/>
              <a:cs typeface="Arial" panose="020B0604020202020204" pitchFamily="34" charset="0"/>
            </a:endParaRPr>
          </a:p>
          <a:p>
            <a:pPr marL="457200" lvl="0" indent="-457200" algn="l" defTabSz="685800" fontAlgn="auto">
              <a:spcBef>
                <a:spcPts val="750"/>
              </a:spcBef>
              <a:spcAft>
                <a:spcPts val="0"/>
              </a:spcAft>
              <a:buFontTx/>
              <a:buAutoNum type="arabicPeriod"/>
            </a:pPr>
            <a:r>
              <a:rPr lang="nl-BE" sz="2000" b="1" dirty="0" err="1">
                <a:solidFill>
                  <a:schemeClr val="accent2"/>
                </a:solidFill>
                <a:latin typeface="+mn-lt"/>
                <a:cs typeface="Arial" panose="020B0604020202020204" pitchFamily="34" charset="0"/>
              </a:rPr>
              <a:t>Travaux</a:t>
            </a:r>
            <a:r>
              <a:rPr lang="nl-BE" sz="2000" b="1" dirty="0">
                <a:solidFill>
                  <a:schemeClr val="accent2"/>
                </a:solidFill>
                <a:latin typeface="+mn-lt"/>
                <a:cs typeface="Arial" panose="020B0604020202020204" pitchFamily="34" charset="0"/>
              </a:rPr>
              <a:t> sans </a:t>
            </a:r>
            <a:r>
              <a:rPr lang="nl-BE" sz="2000" b="1" dirty="0" err="1">
                <a:solidFill>
                  <a:schemeClr val="accent2"/>
                </a:solidFill>
                <a:latin typeface="+mn-lt"/>
                <a:cs typeface="Arial" panose="020B0604020202020204" pitchFamily="34" charset="0"/>
              </a:rPr>
              <a:t>risque</a:t>
            </a:r>
            <a:r>
              <a:rPr lang="nl-BE" sz="2000" b="1" dirty="0">
                <a:solidFill>
                  <a:schemeClr val="accent2"/>
                </a:solidFill>
                <a:latin typeface="+mn-lt"/>
                <a:cs typeface="Arial" panose="020B0604020202020204" pitchFamily="34" charset="0"/>
              </a:rPr>
              <a:t> </a:t>
            </a:r>
            <a:r>
              <a:rPr lang="nl-BE" sz="2000" b="1" dirty="0" err="1">
                <a:solidFill>
                  <a:schemeClr val="accent2"/>
                </a:solidFill>
                <a:latin typeface="+mn-lt"/>
                <a:cs typeface="Arial" panose="020B0604020202020204" pitchFamily="34" charset="0"/>
              </a:rPr>
              <a:t>d’empiètement</a:t>
            </a:r>
            <a:r>
              <a:rPr lang="nl-BE" sz="2000" b="1" dirty="0">
                <a:solidFill>
                  <a:schemeClr val="accent2"/>
                </a:solidFill>
                <a:latin typeface="+mn-lt"/>
                <a:cs typeface="Arial" panose="020B0604020202020204" pitchFamily="34" charset="0"/>
              </a:rPr>
              <a:t> dans la zone </a:t>
            </a:r>
            <a:r>
              <a:rPr lang="nl-BE" sz="2000" b="1" dirty="0" err="1">
                <a:solidFill>
                  <a:schemeClr val="accent2"/>
                </a:solidFill>
                <a:latin typeface="+mn-lt"/>
                <a:cs typeface="Arial" panose="020B0604020202020204" pitchFamily="34" charset="0"/>
              </a:rPr>
              <a:t>dangereuse</a:t>
            </a:r>
            <a:endParaRPr lang="nl-BE" sz="2000" b="1" dirty="0">
              <a:solidFill>
                <a:schemeClr val="accent2"/>
              </a:solidFill>
              <a:latin typeface="+mn-lt"/>
              <a:cs typeface="Arial" panose="020B0604020202020204" pitchFamily="34" charset="0"/>
            </a:endParaRPr>
          </a:p>
          <a:p>
            <a:pPr marL="457200" lvl="0" indent="-457200" algn="l" defTabSz="685800" fontAlgn="auto">
              <a:spcBef>
                <a:spcPts val="750"/>
              </a:spcBef>
              <a:spcAft>
                <a:spcPts val="0"/>
              </a:spcAft>
              <a:buFontTx/>
              <a:buAutoNum type="arabicPeriod"/>
            </a:pPr>
            <a:r>
              <a:rPr lang="nl-BE" sz="2000" b="1" dirty="0" err="1">
                <a:solidFill>
                  <a:schemeClr val="accent2"/>
                </a:solidFill>
                <a:latin typeface="+mn-lt"/>
                <a:cs typeface="Arial" panose="020B0604020202020204" pitchFamily="34" charset="0"/>
              </a:rPr>
              <a:t>Travaux</a:t>
            </a:r>
            <a:r>
              <a:rPr lang="nl-BE" sz="2000" b="1" dirty="0">
                <a:solidFill>
                  <a:schemeClr val="accent2"/>
                </a:solidFill>
                <a:latin typeface="+mn-lt"/>
                <a:cs typeface="Arial" panose="020B0604020202020204" pitchFamily="34" charset="0"/>
              </a:rPr>
              <a:t> </a:t>
            </a:r>
            <a:r>
              <a:rPr lang="nl-BE" sz="2000" b="1" dirty="0" err="1">
                <a:solidFill>
                  <a:schemeClr val="accent2"/>
                </a:solidFill>
                <a:latin typeface="+mn-lt"/>
                <a:cs typeface="Arial" panose="020B0604020202020204" pitchFamily="34" charset="0"/>
              </a:rPr>
              <a:t>avec</a:t>
            </a:r>
            <a:r>
              <a:rPr lang="nl-BE" sz="2000" b="1" dirty="0">
                <a:solidFill>
                  <a:schemeClr val="accent2"/>
                </a:solidFill>
                <a:latin typeface="+mn-lt"/>
                <a:cs typeface="Arial" panose="020B0604020202020204" pitchFamily="34" charset="0"/>
              </a:rPr>
              <a:t> </a:t>
            </a:r>
            <a:r>
              <a:rPr lang="nl-BE" sz="2000" b="1" dirty="0" err="1">
                <a:solidFill>
                  <a:schemeClr val="accent2"/>
                </a:solidFill>
                <a:latin typeface="+mn-lt"/>
                <a:cs typeface="Arial" panose="020B0604020202020204" pitchFamily="34" charset="0"/>
              </a:rPr>
              <a:t>risque</a:t>
            </a:r>
            <a:r>
              <a:rPr lang="nl-BE" sz="2000" b="1" dirty="0">
                <a:solidFill>
                  <a:schemeClr val="accent2"/>
                </a:solidFill>
                <a:latin typeface="+mn-lt"/>
                <a:cs typeface="Arial" panose="020B0604020202020204" pitchFamily="34" charset="0"/>
              </a:rPr>
              <a:t> </a:t>
            </a:r>
            <a:r>
              <a:rPr lang="nl-BE" sz="2000" b="1" dirty="0" err="1">
                <a:solidFill>
                  <a:schemeClr val="accent2"/>
                </a:solidFill>
                <a:latin typeface="+mn-lt"/>
                <a:cs typeface="Arial" panose="020B0604020202020204" pitchFamily="34" charset="0"/>
              </a:rPr>
              <a:t>d’empiètement</a:t>
            </a:r>
            <a:r>
              <a:rPr lang="nl-BE" sz="2000" b="1" dirty="0">
                <a:solidFill>
                  <a:schemeClr val="accent2"/>
                </a:solidFill>
                <a:latin typeface="+mn-lt"/>
                <a:cs typeface="Arial" panose="020B0604020202020204" pitchFamily="34" charset="0"/>
              </a:rPr>
              <a:t> dans la zone </a:t>
            </a:r>
            <a:r>
              <a:rPr lang="nl-BE" sz="2000" b="1" dirty="0" err="1">
                <a:solidFill>
                  <a:schemeClr val="accent2"/>
                </a:solidFill>
                <a:latin typeface="+mn-lt"/>
                <a:cs typeface="Arial" panose="020B0604020202020204" pitchFamily="34" charset="0"/>
              </a:rPr>
              <a:t>dangereuse</a:t>
            </a:r>
            <a:r>
              <a:rPr lang="nl-BE" sz="2000" b="1" dirty="0">
                <a:solidFill>
                  <a:schemeClr val="accent2"/>
                </a:solidFill>
                <a:latin typeface="+mn-lt"/>
                <a:cs typeface="Arial" panose="020B0604020202020204" pitchFamily="34" charset="0"/>
              </a:rPr>
              <a:t> – </a:t>
            </a:r>
            <a:r>
              <a:rPr lang="nl-BE" sz="2000" b="1" dirty="0" err="1">
                <a:solidFill>
                  <a:schemeClr val="accent2"/>
                </a:solidFill>
                <a:latin typeface="+mn-lt"/>
                <a:cs typeface="Arial" panose="020B0604020202020204" pitchFamily="34" charset="0"/>
              </a:rPr>
              <a:t>Hiérarchie</a:t>
            </a:r>
            <a:r>
              <a:rPr lang="nl-BE" sz="2000" b="1" dirty="0">
                <a:solidFill>
                  <a:schemeClr val="accent2"/>
                </a:solidFill>
                <a:latin typeface="+mn-lt"/>
                <a:cs typeface="Arial" panose="020B0604020202020204" pitchFamily="34" charset="0"/>
              </a:rPr>
              <a:t> des </a:t>
            </a:r>
            <a:r>
              <a:rPr lang="nl-BE" sz="2000" b="1" dirty="0" err="1">
                <a:solidFill>
                  <a:schemeClr val="accent2"/>
                </a:solidFill>
                <a:latin typeface="+mn-lt"/>
                <a:cs typeface="Arial" panose="020B0604020202020204" pitchFamily="34" charset="0"/>
              </a:rPr>
              <a:t>mesures</a:t>
            </a:r>
            <a:r>
              <a:rPr lang="nl-BE" sz="2000" b="1" dirty="0">
                <a:solidFill>
                  <a:schemeClr val="accent2"/>
                </a:solidFill>
                <a:latin typeface="+mn-lt"/>
                <a:cs typeface="Arial" panose="020B0604020202020204" pitchFamily="34" charset="0"/>
              </a:rPr>
              <a:t> de </a:t>
            </a:r>
            <a:r>
              <a:rPr lang="nl-BE" sz="2000" b="1" dirty="0" err="1">
                <a:solidFill>
                  <a:schemeClr val="accent2"/>
                </a:solidFill>
                <a:latin typeface="+mn-lt"/>
                <a:cs typeface="Arial" panose="020B0604020202020204" pitchFamily="34" charset="0"/>
              </a:rPr>
              <a:t>sécurité</a:t>
            </a:r>
            <a:br>
              <a:rPr lang="nl-BE" sz="2000" b="1" dirty="0">
                <a:solidFill>
                  <a:schemeClr val="accent2"/>
                </a:solidFill>
                <a:latin typeface="+mn-lt"/>
                <a:cs typeface="Arial" panose="020B0604020202020204" pitchFamily="34" charset="0"/>
              </a:rPr>
            </a:br>
            <a:endParaRPr lang="fr-FR" sz="2000" b="1" dirty="0">
              <a:solidFill>
                <a:schemeClr val="accent2"/>
              </a:solidFill>
              <a:latin typeface="+mn-lt"/>
              <a:cs typeface="Arial" panose="020B0604020202020204" pitchFamily="34" charset="0"/>
            </a:endParaRPr>
          </a:p>
        </p:txBody>
      </p:sp>
    </p:spTree>
    <p:extLst>
      <p:ext uri="{BB962C8B-B14F-4D97-AF65-F5344CB8AC3E}">
        <p14:creationId xmlns:p14="http://schemas.microsoft.com/office/powerpoint/2010/main" val="3716962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8"/>
          </p:nvPr>
        </p:nvSpPr>
        <p:spPr>
          <a:xfrm>
            <a:off x="8328248" y="154524"/>
            <a:ext cx="3582545" cy="360363"/>
          </a:xfrm>
        </p:spPr>
        <p:txBody>
          <a:bodyPr/>
          <a:lstStyle/>
          <a:p>
            <a:r>
              <a:rPr lang="fr-FR"/>
              <a:t>3. Notions</a:t>
            </a:r>
          </a:p>
          <a:p>
            <a:endParaRPr lang="fr-FR"/>
          </a:p>
        </p:txBody>
      </p:sp>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18</a:t>
            </a:fld>
            <a:endParaRPr lang="nl-BE"/>
          </a:p>
        </p:txBody>
      </p:sp>
      <p:sp>
        <p:nvSpPr>
          <p:cNvPr id="9" name="Rectangle 8"/>
          <p:cNvSpPr/>
          <p:nvPr/>
        </p:nvSpPr>
        <p:spPr>
          <a:xfrm>
            <a:off x="479376" y="548071"/>
            <a:ext cx="10729192" cy="677108"/>
          </a:xfrm>
          <a:prstGeom prst="rect">
            <a:avLst/>
          </a:prstGeom>
        </p:spPr>
        <p:txBody>
          <a:bodyPr wrap="square">
            <a:spAutoFit/>
          </a:bodyPr>
          <a:lstStyle/>
          <a:p>
            <a:pPr algn="just"/>
            <a:r>
              <a:rPr lang="fr-FR" sz="2000" b="1" kern="0">
                <a:solidFill>
                  <a:srgbClr val="0070C0"/>
                </a:solidFill>
                <a:latin typeface="+mn-lt"/>
              </a:rPr>
              <a:t>3. Notions </a:t>
            </a:r>
          </a:p>
          <a:p>
            <a:pPr algn="just"/>
            <a:endParaRPr lang="fr-FR" b="1" kern="0">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512" y="980728"/>
            <a:ext cx="9217024" cy="5400369"/>
          </a:xfrm>
          <a:prstGeom prst="rect">
            <a:avLst/>
          </a:prstGeom>
        </p:spPr>
      </p:pic>
    </p:spTree>
    <p:extLst>
      <p:ext uri="{BB962C8B-B14F-4D97-AF65-F5344CB8AC3E}">
        <p14:creationId xmlns:p14="http://schemas.microsoft.com/office/powerpoint/2010/main" val="3752412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8"/>
          </p:nvPr>
        </p:nvSpPr>
        <p:spPr>
          <a:xfrm>
            <a:off x="8328248" y="154524"/>
            <a:ext cx="3582545" cy="360363"/>
          </a:xfrm>
        </p:spPr>
        <p:txBody>
          <a:bodyPr/>
          <a:lstStyle/>
          <a:p>
            <a:r>
              <a:rPr lang="fr-FR"/>
              <a:t>3. Notions</a:t>
            </a:r>
          </a:p>
          <a:p>
            <a:endParaRPr lang="fr-FR"/>
          </a:p>
        </p:txBody>
      </p:sp>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19</a:t>
            </a:fld>
            <a:endParaRPr lang="nl-BE"/>
          </a:p>
        </p:txBody>
      </p:sp>
      <p:sp>
        <p:nvSpPr>
          <p:cNvPr id="9" name="Rectangle 8"/>
          <p:cNvSpPr/>
          <p:nvPr/>
        </p:nvSpPr>
        <p:spPr>
          <a:xfrm>
            <a:off x="543683" y="612791"/>
            <a:ext cx="10729192" cy="677108"/>
          </a:xfrm>
          <a:prstGeom prst="rect">
            <a:avLst/>
          </a:prstGeom>
        </p:spPr>
        <p:txBody>
          <a:bodyPr wrap="square">
            <a:spAutoFit/>
          </a:bodyPr>
          <a:lstStyle/>
          <a:p>
            <a:pPr algn="just"/>
            <a:r>
              <a:rPr lang="fr-FR" sz="2000" b="1" kern="0">
                <a:solidFill>
                  <a:srgbClr val="0070C0"/>
                </a:solidFill>
                <a:latin typeface="+mn-lt"/>
              </a:rPr>
              <a:t>3.1 Zone dangereuse – Distance de sécurité: Définitions </a:t>
            </a:r>
          </a:p>
          <a:p>
            <a:pPr algn="just"/>
            <a:endParaRPr lang="fr-FR" b="1" kern="0">
              <a:solidFill>
                <a:srgbClr val="0070C0"/>
              </a:solidFill>
            </a:endParaRPr>
          </a:p>
        </p:txBody>
      </p:sp>
      <p:sp>
        <p:nvSpPr>
          <p:cNvPr id="7" name="Rounded Rectangle 27"/>
          <p:cNvSpPr/>
          <p:nvPr/>
        </p:nvSpPr>
        <p:spPr bwMode="auto">
          <a:xfrm>
            <a:off x="2126632" y="1283334"/>
            <a:ext cx="7992888" cy="1979433"/>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144000" rIns="91440" bIns="180000" numCol="1" rtlCol="0" anchor="ctr" anchorCtr="0" compatLnSpc="1">
            <a:prstTxWarp prst="textNoShape">
              <a:avLst/>
            </a:prstTxWarp>
            <a:spAutoFit/>
          </a:bodyPr>
          <a:lstStyle/>
          <a:p>
            <a:pPr algn="just"/>
            <a:r>
              <a:rPr lang="en-US" dirty="0">
                <a:latin typeface="+mn-lt"/>
              </a:rPr>
              <a:t>La </a:t>
            </a:r>
            <a:r>
              <a:rPr lang="en-US" b="1" dirty="0">
                <a:solidFill>
                  <a:srgbClr val="FF0000"/>
                </a:solidFill>
                <a:latin typeface="+mn-lt"/>
              </a:rPr>
              <a:t>zone </a:t>
            </a:r>
            <a:r>
              <a:rPr lang="en-US" b="1" dirty="0" err="1">
                <a:solidFill>
                  <a:srgbClr val="FF0000"/>
                </a:solidFill>
                <a:latin typeface="+mn-lt"/>
              </a:rPr>
              <a:t>dangereuse</a:t>
            </a:r>
            <a:r>
              <a:rPr lang="en-US" b="1" dirty="0">
                <a:solidFill>
                  <a:srgbClr val="FF0000"/>
                </a:solidFill>
                <a:latin typeface="+mn-lt"/>
              </a:rPr>
              <a:t> (ZD)</a:t>
            </a:r>
            <a:r>
              <a:rPr lang="en-US" dirty="0">
                <a:latin typeface="+mn-lt"/>
              </a:rPr>
              <a:t> </a:t>
            </a:r>
            <a:r>
              <a:rPr lang="en-US" dirty="0" err="1">
                <a:latin typeface="+mn-lt"/>
              </a:rPr>
              <a:t>est</a:t>
            </a:r>
            <a:r>
              <a:rPr lang="en-US" dirty="0">
                <a:latin typeface="+mn-lt"/>
              </a:rPr>
              <a:t> la zone </a:t>
            </a:r>
            <a:r>
              <a:rPr lang="en-US" dirty="0" err="1">
                <a:latin typeface="+mn-lt"/>
              </a:rPr>
              <a:t>dans</a:t>
            </a:r>
            <a:r>
              <a:rPr lang="en-US" dirty="0">
                <a:latin typeface="+mn-lt"/>
              </a:rPr>
              <a:t> </a:t>
            </a:r>
            <a:r>
              <a:rPr lang="en-US" dirty="0" err="1">
                <a:latin typeface="+mn-lt"/>
              </a:rPr>
              <a:t>laquelle</a:t>
            </a:r>
            <a:r>
              <a:rPr lang="en-US" dirty="0">
                <a:latin typeface="+mn-lt"/>
              </a:rPr>
              <a:t> un </a:t>
            </a:r>
            <a:r>
              <a:rPr lang="en-US" dirty="0" err="1">
                <a:latin typeface="+mn-lt"/>
              </a:rPr>
              <a:t>travailleur</a:t>
            </a:r>
            <a:r>
              <a:rPr lang="en-US" dirty="0">
                <a:latin typeface="+mn-lt"/>
              </a:rPr>
              <a:t> </a:t>
            </a:r>
            <a:r>
              <a:rPr lang="en-US" dirty="0" err="1">
                <a:latin typeface="+mn-lt"/>
              </a:rPr>
              <a:t>est</a:t>
            </a:r>
            <a:r>
              <a:rPr lang="en-US" dirty="0">
                <a:latin typeface="+mn-lt"/>
              </a:rPr>
              <a:t> exposé aux </a:t>
            </a:r>
            <a:r>
              <a:rPr lang="en-US" dirty="0" err="1">
                <a:latin typeface="+mn-lt"/>
              </a:rPr>
              <a:t>risques</a:t>
            </a:r>
            <a:r>
              <a:rPr lang="en-US" dirty="0">
                <a:latin typeface="+mn-lt"/>
              </a:rPr>
              <a:t> que </a:t>
            </a:r>
            <a:r>
              <a:rPr lang="en-US" dirty="0" err="1">
                <a:latin typeface="+mn-lt"/>
              </a:rPr>
              <a:t>représentent</a:t>
            </a:r>
            <a:r>
              <a:rPr lang="en-US" dirty="0">
                <a:latin typeface="+mn-lt"/>
              </a:rPr>
              <a:t> les </a:t>
            </a:r>
            <a:r>
              <a:rPr lang="en-US" dirty="0" err="1">
                <a:latin typeface="+mn-lt"/>
              </a:rPr>
              <a:t>véhicules</a:t>
            </a:r>
            <a:r>
              <a:rPr lang="en-US" dirty="0">
                <a:latin typeface="+mn-lt"/>
              </a:rPr>
              <a:t> </a:t>
            </a:r>
            <a:r>
              <a:rPr lang="en-US" dirty="0" err="1">
                <a:latin typeface="+mn-lt"/>
              </a:rPr>
              <a:t>ferroviaires</a:t>
            </a:r>
            <a:r>
              <a:rPr lang="en-US" dirty="0">
                <a:latin typeface="+mn-lt"/>
              </a:rPr>
              <a:t> </a:t>
            </a:r>
            <a:r>
              <a:rPr lang="en-US" dirty="0" err="1">
                <a:latin typeface="+mn-lt"/>
              </a:rPr>
              <a:t>en</a:t>
            </a:r>
            <a:r>
              <a:rPr lang="en-US" dirty="0">
                <a:latin typeface="+mn-lt"/>
              </a:rPr>
              <a:t> </a:t>
            </a:r>
            <a:r>
              <a:rPr lang="en-US" dirty="0" err="1">
                <a:latin typeface="+mn-lt"/>
              </a:rPr>
              <a:t>mouvement</a:t>
            </a:r>
            <a:r>
              <a:rPr lang="en-US" dirty="0">
                <a:latin typeface="+mn-lt"/>
              </a:rPr>
              <a:t>. </a:t>
            </a:r>
          </a:p>
          <a:p>
            <a:pPr algn="just" fontAlgn="auto">
              <a:spcBef>
                <a:spcPts val="600"/>
              </a:spcBef>
              <a:spcAft>
                <a:spcPts val="600"/>
              </a:spcAft>
              <a:defRPr/>
            </a:pPr>
            <a:r>
              <a:rPr lang="fr-BE" dirty="0">
                <a:latin typeface="+mn-lt"/>
              </a:rPr>
              <a:t>Pour une voie, </a:t>
            </a:r>
            <a:r>
              <a:rPr lang="fr-BE" kern="0" dirty="0">
                <a:solidFill>
                  <a:sysClr val="windowText" lastClr="000000"/>
                </a:solidFill>
                <a:latin typeface="+mn-lt"/>
              </a:rPr>
              <a:t>la zone dangereuse comprend l’espace s’étendant de part et d’autre de la voie, voie comprise, jusqu’à une </a:t>
            </a:r>
            <a:r>
              <a:rPr lang="fr-BE" b="1" kern="0" dirty="0">
                <a:solidFill>
                  <a:srgbClr val="EC7405"/>
                </a:solidFill>
                <a:latin typeface="+mn-lt"/>
              </a:rPr>
              <a:t>distance de sécurité (DS) </a:t>
            </a:r>
            <a:r>
              <a:rPr lang="fr-BE" kern="0" dirty="0">
                <a:solidFill>
                  <a:sysClr val="windowText" lastClr="000000"/>
                </a:solidFill>
                <a:latin typeface="+mn-lt"/>
              </a:rPr>
              <a:t>mesurée perpendiculairement </a:t>
            </a:r>
            <a:r>
              <a:rPr lang="fr-BE" b="1" kern="0" dirty="0">
                <a:solidFill>
                  <a:sysClr val="windowText" lastClr="000000"/>
                </a:solidFill>
                <a:latin typeface="+mn-lt"/>
              </a:rPr>
              <a:t>depuis le bord extérieur de chaque rail</a:t>
            </a:r>
            <a:r>
              <a:rPr lang="fr-BE" kern="0" dirty="0">
                <a:solidFill>
                  <a:sysClr val="windowText" lastClr="000000"/>
                </a:solidFill>
                <a:latin typeface="+mn-lt"/>
              </a:rPr>
              <a:t>.</a:t>
            </a:r>
            <a:endParaRPr lang="en-US" kern="0" dirty="0">
              <a:solidFill>
                <a:sysClr val="windowText" lastClr="000000"/>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0368" y="3508053"/>
            <a:ext cx="7129251" cy="3228827"/>
          </a:xfrm>
          <a:prstGeom prst="rect">
            <a:avLst/>
          </a:prstGeom>
        </p:spPr>
      </p:pic>
      <p:sp>
        <p:nvSpPr>
          <p:cNvPr id="14" name="AutoShape 1"/>
          <p:cNvSpPr>
            <a:spLocks noChangeArrowheads="1"/>
          </p:cNvSpPr>
          <p:nvPr/>
        </p:nvSpPr>
        <p:spPr bwMode="auto">
          <a:xfrm>
            <a:off x="2567608" y="3708676"/>
            <a:ext cx="1440160" cy="705705"/>
          </a:xfrm>
          <a:prstGeom prst="roundRect">
            <a:avLst>
              <a:gd name="adj" fmla="val 16667"/>
            </a:avLst>
          </a:prstGeom>
          <a:solidFill>
            <a:schemeClr val="bg1">
              <a:lumMod val="95000"/>
            </a:schemeClr>
          </a:solidFill>
          <a:ln w="63500">
            <a:solidFill>
              <a:srgbClr val="FF0000"/>
            </a:solidFill>
            <a:round/>
            <a:headEnd/>
            <a:tailEnd/>
          </a:ln>
          <a:effectLst>
            <a:outerShdw blurRad="50800" dist="38100" dir="2700000" algn="tl" rotWithShape="0">
              <a:prstClr val="black">
                <a:alpha val="40000"/>
              </a:prstClr>
            </a:outerShdw>
          </a:effectLst>
          <a:scene3d>
            <a:camera prst="orthographicFront"/>
            <a:lightRig rig="threePt" dir="t"/>
          </a:scene3d>
          <a:sp3d>
            <a:bevelT w="114300" prst="artDeco"/>
          </a:sp3d>
        </p:spPr>
        <p:txBody>
          <a:bodyPr vert="horz" wrap="square" lIns="36000" tIns="72000" rIns="36000" bIns="72000" numCol="1" anchor="ctr" anchorCtr="0" compatLnSpc="1">
            <a:prstTxWarp prst="textNoShape">
              <a:avLst/>
            </a:prstTxWarp>
            <a:spAutoFit/>
          </a:bodyPr>
          <a:lstStyle/>
          <a:p>
            <a:pPr lvl="0"/>
            <a:r>
              <a:rPr lang="fr-BE" sz="1600" b="1" dirty="0">
                <a:latin typeface="Arial" pitchFamily="34" charset="0"/>
                <a:ea typeface="Times New Roman" pitchFamily="18" charset="0"/>
                <a:cs typeface="Times New Roman" pitchFamily="18" charset="0"/>
              </a:rPr>
              <a:t>v </a:t>
            </a:r>
            <a:r>
              <a:rPr lang="fr-BE" sz="1600" b="1" dirty="0">
                <a:latin typeface="Arial" pitchFamily="34" charset="0"/>
                <a:ea typeface="Times New Roman" pitchFamily="18" charset="0"/>
                <a:cs typeface="Arial" pitchFamily="34" charset="0"/>
              </a:rPr>
              <a:t>≤</a:t>
            </a:r>
            <a:r>
              <a:rPr lang="fr-BE" sz="1600" b="1" dirty="0">
                <a:latin typeface="Arial" pitchFamily="34" charset="0"/>
                <a:ea typeface="Times New Roman" pitchFamily="18" charset="0"/>
                <a:cs typeface="Times New Roman" pitchFamily="18" charset="0"/>
              </a:rPr>
              <a:t> 160 km/h</a:t>
            </a:r>
          </a:p>
          <a:p>
            <a:pPr lvl="0"/>
            <a:r>
              <a:rPr lang="fr-BE" sz="1600" b="1" dirty="0">
                <a:solidFill>
                  <a:srgbClr val="FFC000"/>
                </a:solidFill>
                <a:latin typeface="Arial" pitchFamily="34" charset="0"/>
                <a:ea typeface="Times New Roman" pitchFamily="18" charset="0"/>
                <a:cs typeface="Times New Roman" pitchFamily="18" charset="0"/>
              </a:rPr>
              <a:t>DS</a:t>
            </a:r>
            <a:r>
              <a:rPr lang="fr-BE" sz="1600" b="1" dirty="0">
                <a:latin typeface="Arial" pitchFamily="34" charset="0"/>
                <a:ea typeface="Times New Roman" pitchFamily="18" charset="0"/>
                <a:cs typeface="Times New Roman" pitchFamily="18" charset="0"/>
              </a:rPr>
              <a:t> = 1,50 m</a:t>
            </a:r>
          </a:p>
        </p:txBody>
      </p:sp>
      <p:pic>
        <p:nvPicPr>
          <p:cNvPr id="15" name="Picture 9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880158" y="3992232"/>
            <a:ext cx="838202" cy="844298"/>
          </a:xfrm>
          <a:prstGeom prst="rect">
            <a:avLst/>
          </a:prstGeom>
        </p:spPr>
      </p:pic>
      <p:sp>
        <p:nvSpPr>
          <p:cNvPr id="16" name="AutoShape 1"/>
          <p:cNvSpPr>
            <a:spLocks noChangeArrowheads="1"/>
          </p:cNvSpPr>
          <p:nvPr/>
        </p:nvSpPr>
        <p:spPr bwMode="auto">
          <a:xfrm>
            <a:off x="8129167" y="3623397"/>
            <a:ext cx="1440000" cy="705705"/>
          </a:xfrm>
          <a:prstGeom prst="roundRect">
            <a:avLst>
              <a:gd name="adj" fmla="val 16667"/>
            </a:avLst>
          </a:prstGeom>
          <a:solidFill>
            <a:schemeClr val="bg1">
              <a:lumMod val="95000"/>
            </a:schemeClr>
          </a:solidFill>
          <a:ln w="63500">
            <a:solidFill>
              <a:srgbClr val="FF0000"/>
            </a:solidFill>
            <a:round/>
            <a:headEnd/>
            <a:tailEnd/>
          </a:ln>
          <a:effectLst>
            <a:outerShdw blurRad="50800" dist="38100" dir="2700000" algn="tl" rotWithShape="0">
              <a:prstClr val="black">
                <a:alpha val="40000"/>
              </a:prstClr>
            </a:outerShdw>
          </a:effectLst>
          <a:scene3d>
            <a:camera prst="orthographicFront"/>
            <a:lightRig rig="threePt" dir="t"/>
          </a:scene3d>
          <a:sp3d>
            <a:bevelT w="114300" prst="artDeco"/>
          </a:sp3d>
        </p:spPr>
        <p:txBody>
          <a:bodyPr vert="horz" wrap="square" lIns="36000" tIns="72000" rIns="36000" bIns="72000" numCol="1" anchor="ctr" anchorCtr="0" compatLnSpc="1">
            <a:prstTxWarp prst="textNoShape">
              <a:avLst/>
            </a:prstTxWarp>
            <a:spAutoFit/>
          </a:bodyPr>
          <a:lstStyle/>
          <a:p>
            <a:pPr lvl="0"/>
            <a:r>
              <a:rPr lang="fr-BE" sz="1600" b="1" dirty="0">
                <a:latin typeface="Arial" pitchFamily="34" charset="0"/>
                <a:ea typeface="Times New Roman" pitchFamily="18" charset="0"/>
                <a:cs typeface="Times New Roman" pitchFamily="18" charset="0"/>
              </a:rPr>
              <a:t>v </a:t>
            </a:r>
            <a:r>
              <a:rPr lang="fr-BE" sz="1600" b="1" dirty="0">
                <a:latin typeface="Arial" pitchFamily="34" charset="0"/>
                <a:ea typeface="Times New Roman" pitchFamily="18" charset="0"/>
                <a:cs typeface="Arial" pitchFamily="34" charset="0"/>
              </a:rPr>
              <a:t>&gt;</a:t>
            </a:r>
            <a:r>
              <a:rPr lang="fr-BE" sz="1600" b="1" dirty="0">
                <a:latin typeface="Arial" pitchFamily="34" charset="0"/>
                <a:ea typeface="Times New Roman" pitchFamily="18" charset="0"/>
                <a:cs typeface="Times New Roman" pitchFamily="18" charset="0"/>
              </a:rPr>
              <a:t> 160 km/h</a:t>
            </a:r>
          </a:p>
          <a:p>
            <a:pPr lvl="0"/>
            <a:r>
              <a:rPr lang="fr-BE" sz="1600" b="1" dirty="0">
                <a:solidFill>
                  <a:srgbClr val="FFC000"/>
                </a:solidFill>
                <a:latin typeface="Arial" pitchFamily="34" charset="0"/>
                <a:ea typeface="Times New Roman" pitchFamily="18" charset="0"/>
                <a:cs typeface="Times New Roman" pitchFamily="18" charset="0"/>
              </a:rPr>
              <a:t>DS</a:t>
            </a:r>
            <a:r>
              <a:rPr lang="fr-BE" sz="1600" b="1" dirty="0">
                <a:latin typeface="Arial" pitchFamily="34" charset="0"/>
                <a:ea typeface="Times New Roman" pitchFamily="18" charset="0"/>
                <a:cs typeface="Times New Roman" pitchFamily="18" charset="0"/>
              </a:rPr>
              <a:t> = 2,00 m</a:t>
            </a:r>
          </a:p>
        </p:txBody>
      </p:sp>
      <p:pic>
        <p:nvPicPr>
          <p:cNvPr id="17" name="Picture 16"/>
          <p:cNvPicPr>
            <a:picLocks noChangeAspect="1"/>
          </p:cNvPicPr>
          <p:nvPr/>
        </p:nvPicPr>
        <p:blipFill>
          <a:blip r:embed="rId5"/>
          <a:stretch>
            <a:fillRect/>
          </a:stretch>
        </p:blipFill>
        <p:spPr>
          <a:xfrm>
            <a:off x="8477330" y="3863330"/>
            <a:ext cx="841321" cy="841321"/>
          </a:xfrm>
          <a:prstGeom prst="rect">
            <a:avLst/>
          </a:prstGeom>
        </p:spPr>
      </p:pic>
    </p:spTree>
    <p:extLst>
      <p:ext uri="{BB962C8B-B14F-4D97-AF65-F5344CB8AC3E}">
        <p14:creationId xmlns:p14="http://schemas.microsoft.com/office/powerpoint/2010/main" val="200992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8"/>
          </p:nvPr>
        </p:nvSpPr>
        <p:spPr/>
        <p:txBody>
          <a:bodyPr/>
          <a:lstStyle/>
          <a:p>
            <a:endParaRPr lang="fr-BE"/>
          </a:p>
        </p:txBody>
      </p:sp>
      <p:sp>
        <p:nvSpPr>
          <p:cNvPr id="11" name="Espace réservé du numéro de diapositive 10"/>
          <p:cNvSpPr>
            <a:spLocks noGrp="1"/>
          </p:cNvSpPr>
          <p:nvPr>
            <p:ph type="sldNum" sz="quarter" idx="4"/>
          </p:nvPr>
        </p:nvSpPr>
        <p:spPr/>
        <p:txBody>
          <a:bodyPr/>
          <a:lstStyle/>
          <a:p>
            <a:fld id="{070B80B4-B953-6547-A044-6E303DFD4AF3}" type="slidenum">
              <a:rPr lang="nl-BE" smtClean="0"/>
              <a:pPr/>
              <a:t>2</a:t>
            </a:fld>
            <a:endParaRPr lang="nl-BE"/>
          </a:p>
        </p:txBody>
      </p:sp>
      <p:sp>
        <p:nvSpPr>
          <p:cNvPr id="6" name="TextBox 7"/>
          <p:cNvSpPr txBox="1"/>
          <p:nvPr/>
        </p:nvSpPr>
        <p:spPr>
          <a:xfrm>
            <a:off x="2088174" y="5661248"/>
            <a:ext cx="7559675" cy="276999"/>
          </a:xfrm>
          <a:prstGeom prst="rect">
            <a:avLst/>
          </a:prstGeom>
          <a:solidFill>
            <a:schemeClr val="bg1">
              <a:lumMod val="85000"/>
            </a:schemeClr>
          </a:solidFill>
          <a:ln>
            <a:solidFill>
              <a:schemeClr val="tx1"/>
            </a:solidFill>
          </a:ln>
        </p:spPr>
        <p:txBody>
          <a:bodyPr>
            <a:spAutoFit/>
          </a:bodyPr>
          <a:lstStyle/>
          <a:p>
            <a:pPr eaLnBrk="0" hangingPunct="0">
              <a:buSzPct val="100000"/>
              <a:defRPr/>
            </a:pPr>
            <a:r>
              <a:rPr lang="fr-FR" sz="1200" b="1">
                <a:solidFill>
                  <a:srgbClr val="000000"/>
                </a:solidFill>
              </a:rPr>
              <a:t>Le présent document est la propriété d’INFRABEL.</a:t>
            </a:r>
          </a:p>
        </p:txBody>
      </p:sp>
      <p:graphicFrame>
        <p:nvGraphicFramePr>
          <p:cNvPr id="7" name="Tabel 4"/>
          <p:cNvGraphicFramePr>
            <a:graphicFrameLocks noGrp="1"/>
          </p:cNvGraphicFramePr>
          <p:nvPr>
            <p:extLst>
              <p:ext uri="{D42A27DB-BD31-4B8C-83A1-F6EECF244321}">
                <p14:modId xmlns:p14="http://schemas.microsoft.com/office/powerpoint/2010/main" val="4974803"/>
              </p:ext>
            </p:extLst>
          </p:nvPr>
        </p:nvGraphicFramePr>
        <p:xfrm>
          <a:off x="1943575" y="1678196"/>
          <a:ext cx="7848871" cy="2566130"/>
        </p:xfrm>
        <a:graphic>
          <a:graphicData uri="http://schemas.openxmlformats.org/drawingml/2006/table">
            <a:tbl>
              <a:tblPr firstRow="1" bandRow="1">
                <a:tableStyleId>{2D5ABB26-0587-4C30-8999-92F81FD0307C}</a:tableStyleId>
              </a:tblPr>
              <a:tblGrid>
                <a:gridCol w="2175363">
                  <a:extLst>
                    <a:ext uri="{9D8B030D-6E8A-4147-A177-3AD203B41FA5}">
                      <a16:colId xmlns:a16="http://schemas.microsoft.com/office/drawing/2014/main" val="20000"/>
                    </a:ext>
                  </a:extLst>
                </a:gridCol>
                <a:gridCol w="1010813">
                  <a:extLst>
                    <a:ext uri="{9D8B030D-6E8A-4147-A177-3AD203B41FA5}">
                      <a16:colId xmlns:a16="http://schemas.microsoft.com/office/drawing/2014/main" val="20001"/>
                    </a:ext>
                  </a:extLst>
                </a:gridCol>
                <a:gridCol w="3263887">
                  <a:extLst>
                    <a:ext uri="{9D8B030D-6E8A-4147-A177-3AD203B41FA5}">
                      <a16:colId xmlns:a16="http://schemas.microsoft.com/office/drawing/2014/main" val="20002"/>
                    </a:ext>
                  </a:extLst>
                </a:gridCol>
                <a:gridCol w="1398808">
                  <a:extLst>
                    <a:ext uri="{9D8B030D-6E8A-4147-A177-3AD203B41FA5}">
                      <a16:colId xmlns:a16="http://schemas.microsoft.com/office/drawing/2014/main" val="20003"/>
                    </a:ext>
                  </a:extLst>
                </a:gridCol>
              </a:tblGrid>
              <a:tr h="380325">
                <a:tc gridSpan="4">
                  <a:txBody>
                    <a:bodyPr/>
                    <a:lstStyle/>
                    <a:p>
                      <a:pPr marL="0" algn="ctr" defTabSz="914400" rtl="0" eaLnBrk="1" latinLnBrk="0" hangingPunct="1"/>
                      <a:r>
                        <a:rPr lang="en-US" sz="1600" b="1" kern="1200" dirty="0" err="1">
                          <a:solidFill>
                            <a:schemeClr val="tx1"/>
                          </a:solidFill>
                          <a:latin typeface="+mn-lt"/>
                          <a:ea typeface="+mn-ea"/>
                          <a:cs typeface="+mn-cs"/>
                        </a:rPr>
                        <a:t>Données</a:t>
                      </a:r>
                      <a:r>
                        <a:rPr lang="en-US" sz="1600" b="1" kern="1200" dirty="0">
                          <a:solidFill>
                            <a:schemeClr val="tx1"/>
                          </a:solidFill>
                          <a:latin typeface="+mn-lt"/>
                          <a:ea typeface="+mn-ea"/>
                          <a:cs typeface="+mn-cs"/>
                        </a:rPr>
                        <a:t> de 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0"/>
                  </a:ext>
                </a:extLst>
              </a:tr>
              <a:tr h="341021">
                <a:tc gridSpan="4">
                  <a:txBody>
                    <a:bodyPr/>
                    <a:lstStyle/>
                    <a:p>
                      <a:pPr algn="ctr"/>
                      <a:r>
                        <a:rPr lang="nl-BE" sz="1200" b="0" dirty="0">
                          <a:solidFill>
                            <a:schemeClr val="tx1"/>
                          </a:solidFill>
                          <a:latin typeface="+mn-lt"/>
                          <a:ea typeface="Times New Roman"/>
                          <a:cs typeface="Times New Roman"/>
                          <a:sym typeface="Wingdings"/>
                        </a:rPr>
                        <a:t>   </a:t>
                      </a:r>
                      <a:r>
                        <a:rPr lang="nl-BE" sz="1200" b="0" dirty="0" err="1">
                          <a:solidFill>
                            <a:schemeClr val="tx1"/>
                          </a:solidFill>
                          <a:latin typeface="+mn-lt"/>
                          <a:ea typeface="Times New Roman"/>
                          <a:cs typeface="Times New Roman"/>
                          <a:sym typeface="Wingdings"/>
                        </a:rPr>
                        <a:t>Unité</a:t>
                      </a:r>
                      <a:r>
                        <a:rPr lang="nl-BE" sz="1200" b="0" dirty="0">
                          <a:solidFill>
                            <a:schemeClr val="tx1"/>
                          </a:solidFill>
                          <a:latin typeface="+mn-lt"/>
                          <a:ea typeface="Times New Roman"/>
                          <a:cs typeface="Times New Roman"/>
                          <a:sym typeface="Wingdings"/>
                        </a:rPr>
                        <a:t> 61 </a:t>
                      </a:r>
                      <a:r>
                        <a:rPr lang="nl-BE" sz="1200" b="0" dirty="0" err="1">
                          <a:solidFill>
                            <a:schemeClr val="tx1"/>
                          </a:solidFill>
                          <a:latin typeface="+mn-lt"/>
                          <a:ea typeface="Times New Roman"/>
                          <a:cs typeface="Times New Roman"/>
                          <a:sym typeface="Wingdings"/>
                        </a:rPr>
                        <a:t>Risques</a:t>
                      </a:r>
                      <a:r>
                        <a:rPr lang="nl-BE" sz="1200" b="0" dirty="0">
                          <a:solidFill>
                            <a:schemeClr val="tx1"/>
                          </a:solidFill>
                          <a:latin typeface="+mn-lt"/>
                          <a:ea typeface="Times New Roman"/>
                          <a:cs typeface="Times New Roman"/>
                          <a:sym typeface="Wingdings"/>
                        </a:rPr>
                        <a:t> liés </a:t>
                      </a:r>
                      <a:r>
                        <a:rPr lang="nl-BE" sz="1200" b="0" dirty="0" err="1">
                          <a:solidFill>
                            <a:schemeClr val="tx1"/>
                          </a:solidFill>
                          <a:latin typeface="+mn-lt"/>
                          <a:ea typeface="Times New Roman"/>
                          <a:cs typeface="Times New Roman"/>
                          <a:sym typeface="Wingdings"/>
                        </a:rPr>
                        <a:t>aux</a:t>
                      </a:r>
                      <a:r>
                        <a:rPr lang="nl-BE" sz="1200" b="0" dirty="0">
                          <a:solidFill>
                            <a:schemeClr val="tx1"/>
                          </a:solidFill>
                          <a:latin typeface="+mn-lt"/>
                          <a:ea typeface="Times New Roman"/>
                          <a:cs typeface="Times New Roman"/>
                          <a:sym typeface="Wingdings"/>
                        </a:rPr>
                        <a:t> </a:t>
                      </a:r>
                      <a:r>
                        <a:rPr lang="nl-BE" sz="1200" b="0" dirty="0" err="1">
                          <a:solidFill>
                            <a:schemeClr val="tx1"/>
                          </a:solidFill>
                          <a:latin typeface="+mn-lt"/>
                          <a:ea typeface="Times New Roman"/>
                          <a:cs typeface="Times New Roman"/>
                          <a:sym typeface="Wingdings"/>
                        </a:rPr>
                        <a:t>véhicules</a:t>
                      </a:r>
                      <a:r>
                        <a:rPr lang="nl-BE" sz="1200" b="0" dirty="0">
                          <a:solidFill>
                            <a:schemeClr val="tx1"/>
                          </a:solidFill>
                          <a:latin typeface="+mn-lt"/>
                          <a:ea typeface="Times New Roman"/>
                          <a:cs typeface="Times New Roman"/>
                          <a:sym typeface="Wingdings"/>
                        </a:rPr>
                        <a:t> </a:t>
                      </a:r>
                      <a:r>
                        <a:rPr lang="nl-BE" sz="1200" b="0" dirty="0" err="1">
                          <a:solidFill>
                            <a:schemeClr val="tx1"/>
                          </a:solidFill>
                          <a:latin typeface="+mn-lt"/>
                          <a:ea typeface="Times New Roman"/>
                          <a:cs typeface="Times New Roman"/>
                          <a:sym typeface="Wingdings"/>
                        </a:rPr>
                        <a:t>ferroviaires</a:t>
                      </a:r>
                      <a:r>
                        <a:rPr lang="nl-BE" sz="1200" b="0" dirty="0">
                          <a:solidFill>
                            <a:schemeClr val="tx1"/>
                          </a:solidFill>
                          <a:latin typeface="+mn-lt"/>
                          <a:ea typeface="Times New Roman"/>
                          <a:cs typeface="Times New Roman"/>
                          <a:sym typeface="Wingdings"/>
                        </a:rPr>
                        <a:t> en mouvement </a:t>
                      </a:r>
                      <a:r>
                        <a:rPr lang="nl-BE" sz="1200" b="0" baseline="0">
                          <a:solidFill>
                            <a:schemeClr val="tx1"/>
                          </a:solidFill>
                          <a:latin typeface="+mn-lt"/>
                          <a:ea typeface="Times New Roman"/>
                          <a:cs typeface="Times New Roman"/>
                          <a:sym typeface="Wingdings"/>
                        </a:rPr>
                        <a:t>_V3.0</a:t>
                      </a:r>
                      <a:r>
                        <a:rPr lang="nl-BE" sz="1200" b="0" dirty="0">
                          <a:solidFill>
                            <a:schemeClr val="tx1"/>
                          </a:solidFill>
                          <a:latin typeface="+mn-lt"/>
                          <a:ea typeface="Times New Roman"/>
                          <a:cs typeface="Times New Roman"/>
                          <a:sym typeface="Wingdings"/>
                        </a:rPr>
                        <a:t>.pptx</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1"/>
                  </a:ext>
                </a:extLst>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err="1">
                          <a:solidFill>
                            <a:schemeClr val="tx1"/>
                          </a:solidFill>
                          <a:latin typeface="+mn-lt"/>
                          <a:ea typeface="+mn-ea"/>
                          <a:cs typeface="+mn-cs"/>
                        </a:rPr>
                        <a:t>Groupe</a:t>
                      </a:r>
                      <a:r>
                        <a:rPr lang="en-US" sz="1200" b="1" kern="1200" baseline="0">
                          <a:solidFill>
                            <a:schemeClr val="tx1"/>
                          </a:solidFill>
                          <a:latin typeface="+mn-lt"/>
                          <a:ea typeface="+mn-ea"/>
                          <a:cs typeface="+mn-cs"/>
                        </a:rPr>
                        <a:t> de travail</a:t>
                      </a:r>
                      <a:endParaRPr lang="en-US" sz="1200" b="1"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514350" rtl="0" eaLnBrk="1" fontAlgn="auto" latinLnBrk="0" hangingPunct="1">
                        <a:lnSpc>
                          <a:spcPct val="100000"/>
                        </a:lnSpc>
                        <a:spcBef>
                          <a:spcPts val="0"/>
                        </a:spcBef>
                        <a:spcAft>
                          <a:spcPts val="0"/>
                        </a:spcAft>
                        <a:buClrTx/>
                        <a:buSzTx/>
                        <a:buFontTx/>
                        <a:buNone/>
                        <a:tabLst/>
                        <a:defRPr/>
                      </a:pPr>
                      <a:r>
                        <a:rPr lang="en-US" sz="1200" dirty="0"/>
                        <a:t>I-AM.111</a:t>
                      </a:r>
                    </a:p>
                    <a:p>
                      <a:endParaRPr lang="en-US"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Campet Simon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Festjens Ilse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Laurent Alexis </a:t>
                      </a:r>
                    </a:p>
                    <a:p>
                      <a:endParaRPr lang="en-US"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extLst>
                  <a:ext uri="{0D108BD9-81ED-4DB2-BD59-A6C34878D82A}">
                    <a16:rowId xmlns:a16="http://schemas.microsoft.com/office/drawing/2014/main" val="10003"/>
                  </a:ext>
                </a:extLst>
              </a:tr>
              <a:tr h="40689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kern="1200" err="1">
                          <a:solidFill>
                            <a:schemeClr val="tx1"/>
                          </a:solidFill>
                          <a:latin typeface="+mn-lt"/>
                          <a:ea typeface="+mn-ea"/>
                          <a:cs typeface="+mn-cs"/>
                        </a:rPr>
                        <a:t>Propriétaire</a:t>
                      </a:r>
                      <a:r>
                        <a:rPr lang="en-US" sz="1200" b="1" kern="1200" baseline="0">
                          <a:solidFill>
                            <a:schemeClr val="tx1"/>
                          </a:solidFill>
                          <a:latin typeface="+mn-lt"/>
                          <a:ea typeface="+mn-ea"/>
                          <a:cs typeface="+mn-cs"/>
                        </a:rPr>
                        <a:t> du </a:t>
                      </a:r>
                      <a:r>
                        <a:rPr lang="en-US" sz="1200" b="1" kern="1200" baseline="0" err="1">
                          <a:solidFill>
                            <a:schemeClr val="tx1"/>
                          </a:solidFill>
                          <a:latin typeface="+mn-lt"/>
                          <a:ea typeface="+mn-ea"/>
                          <a:cs typeface="+mn-cs"/>
                        </a:rPr>
                        <a:t>contenu</a:t>
                      </a:r>
                      <a:endParaRPr lang="en-US" sz="1200" b="1"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200"/>
                        <a:t>I-AM.111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2048">
                <a:tc>
                  <a:txBody>
                    <a:bodyPr/>
                    <a:lstStyle/>
                    <a:p>
                      <a:pPr algn="l"/>
                      <a:r>
                        <a:rPr lang="en-US" sz="1200" b="1" kern="1200" err="1">
                          <a:solidFill>
                            <a:schemeClr val="tx1"/>
                          </a:solidFill>
                          <a:latin typeface="+mn-lt"/>
                          <a:ea typeface="+mn-ea"/>
                          <a:cs typeface="+mn-cs"/>
                        </a:rPr>
                        <a:t>Propriétaire</a:t>
                      </a:r>
                      <a:r>
                        <a:rPr lang="en-US" sz="1200" b="1" kern="1200" baseline="0">
                          <a:solidFill>
                            <a:schemeClr val="tx1"/>
                          </a:solidFill>
                          <a:latin typeface="+mn-lt"/>
                          <a:ea typeface="+mn-ea"/>
                          <a:cs typeface="+mn-cs"/>
                        </a:rPr>
                        <a:t> du</a:t>
                      </a:r>
                      <a:r>
                        <a:rPr lang="en-US" sz="1200" b="1" kern="1200">
                          <a:solidFill>
                            <a:schemeClr val="tx1"/>
                          </a:solidFill>
                          <a:latin typeface="+mn-lt"/>
                          <a:ea typeface="+mn-ea"/>
                          <a:cs typeface="+mn-cs"/>
                        </a:rPr>
                        <a:t> lay-out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lang="en-US" sz="1200" dirty="0"/>
                        <a:t>I-AM.114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1"/>
          <p:cNvSpPr txBox="1">
            <a:spLocks/>
          </p:cNvSpPr>
          <p:nvPr/>
        </p:nvSpPr>
        <p:spPr bwMode="auto">
          <a:xfrm>
            <a:off x="817586" y="333616"/>
            <a:ext cx="8086725" cy="86518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l" fontAlgn="auto">
              <a:spcBef>
                <a:spcPts val="0"/>
              </a:spcBef>
              <a:spcAft>
                <a:spcPts val="0"/>
              </a:spcAft>
              <a:defRPr/>
            </a:pPr>
            <a:r>
              <a:rPr lang="fr-FR" sz="2000" b="1" kern="0">
                <a:solidFill>
                  <a:srgbClr val="0070C0"/>
                </a:solidFill>
                <a:latin typeface="+mn-lt"/>
                <a:ea typeface="+mj-ea"/>
                <a:cs typeface="Arial"/>
              </a:rPr>
              <a:t>3.2 Emplacement de dégagement: Définition</a:t>
            </a:r>
          </a:p>
        </p:txBody>
      </p:sp>
      <p:sp>
        <p:nvSpPr>
          <p:cNvPr id="41" name="Rounded Rectangle 38"/>
          <p:cNvSpPr/>
          <p:nvPr/>
        </p:nvSpPr>
        <p:spPr bwMode="auto">
          <a:xfrm>
            <a:off x="817586" y="1167087"/>
            <a:ext cx="5566445" cy="2860358"/>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just" fontAlgn="auto">
              <a:spcBef>
                <a:spcPts val="0"/>
              </a:spcBef>
              <a:spcAft>
                <a:spcPts val="0"/>
              </a:spcAft>
              <a:defRPr/>
            </a:pPr>
            <a:r>
              <a:rPr lang="fr-FR" kern="0">
                <a:solidFill>
                  <a:sysClr val="windowText" lastClr="000000"/>
                </a:solidFill>
                <a:latin typeface="+mn-lt"/>
              </a:rPr>
              <a:t>Un </a:t>
            </a:r>
            <a:r>
              <a:rPr lang="fr-FR" b="1" kern="0">
                <a:solidFill>
                  <a:sysClr val="windowText" lastClr="000000"/>
                </a:solidFill>
                <a:latin typeface="+mn-lt"/>
              </a:rPr>
              <a:t>emplacement de dégagement </a:t>
            </a:r>
            <a:r>
              <a:rPr lang="fr-FR" kern="0">
                <a:solidFill>
                  <a:sysClr val="windowText" lastClr="000000"/>
                </a:solidFill>
                <a:latin typeface="+mn-lt"/>
              </a:rPr>
              <a:t> est :</a:t>
            </a:r>
          </a:p>
          <a:p>
            <a:pPr algn="just" fontAlgn="auto">
              <a:spcBef>
                <a:spcPts val="0"/>
              </a:spcBef>
              <a:spcAft>
                <a:spcPts val="0"/>
              </a:spcAft>
              <a:defRPr/>
            </a:pPr>
            <a:endParaRPr lang="fr-FR" kern="0">
              <a:solidFill>
                <a:sysClr val="windowText" lastClr="000000"/>
              </a:solidFill>
              <a:latin typeface="+mn-lt"/>
            </a:endParaRPr>
          </a:p>
          <a:p>
            <a:pPr marL="542925" indent="-542925" algn="just" fontAlgn="auto">
              <a:spcBef>
                <a:spcPts val="0"/>
              </a:spcBef>
              <a:spcAft>
                <a:spcPts val="0"/>
              </a:spcAft>
              <a:buFont typeface="Arial" pitchFamily="34" charset="0"/>
              <a:buChar char="-"/>
              <a:defRPr/>
            </a:pPr>
            <a:r>
              <a:rPr lang="en-GB" kern="0">
                <a:solidFill>
                  <a:sysClr val="windowText" lastClr="000000"/>
                </a:solidFill>
                <a:latin typeface="+mn-lt"/>
              </a:rPr>
              <a:t>Un </a:t>
            </a:r>
            <a:r>
              <a:rPr lang="en-GB" kern="0" err="1">
                <a:solidFill>
                  <a:sysClr val="windowText" lastClr="000000"/>
                </a:solidFill>
                <a:latin typeface="+mn-lt"/>
              </a:rPr>
              <a:t>endroit</a:t>
            </a:r>
            <a:r>
              <a:rPr lang="en-GB" kern="0">
                <a:solidFill>
                  <a:sysClr val="windowText" lastClr="000000"/>
                </a:solidFill>
                <a:latin typeface="+mn-lt"/>
              </a:rPr>
              <a:t> </a:t>
            </a:r>
            <a:r>
              <a:rPr lang="en-GB" kern="0" err="1">
                <a:solidFill>
                  <a:sysClr val="windowText" lastClr="000000"/>
                </a:solidFill>
                <a:latin typeface="+mn-lt"/>
              </a:rPr>
              <a:t>sûr</a:t>
            </a:r>
            <a:r>
              <a:rPr lang="en-GB" kern="0">
                <a:solidFill>
                  <a:sysClr val="windowText" lastClr="000000"/>
                </a:solidFill>
                <a:latin typeface="+mn-lt"/>
              </a:rPr>
              <a:t> = </a:t>
            </a:r>
            <a:r>
              <a:rPr lang="en-GB" kern="0" err="1">
                <a:solidFill>
                  <a:sysClr val="windowText" lastClr="000000"/>
                </a:solidFill>
                <a:latin typeface="+mn-lt"/>
              </a:rPr>
              <a:t>en</a:t>
            </a:r>
            <a:r>
              <a:rPr lang="en-GB" kern="0">
                <a:solidFill>
                  <a:sysClr val="windowText" lastClr="000000"/>
                </a:solidFill>
                <a:latin typeface="+mn-lt"/>
              </a:rPr>
              <a:t> </a:t>
            </a:r>
            <a:r>
              <a:rPr lang="en-GB" kern="0" err="1">
                <a:solidFill>
                  <a:sysClr val="windowText" lastClr="000000"/>
                </a:solidFill>
                <a:latin typeface="+mn-lt"/>
              </a:rPr>
              <a:t>dehors</a:t>
            </a:r>
            <a:r>
              <a:rPr lang="en-GB" kern="0">
                <a:solidFill>
                  <a:sysClr val="windowText" lastClr="000000"/>
                </a:solidFill>
                <a:latin typeface="+mn-lt"/>
              </a:rPr>
              <a:t> de </a:t>
            </a:r>
            <a:r>
              <a:rPr lang="en-GB" kern="0" err="1">
                <a:solidFill>
                  <a:sysClr val="windowText" lastClr="000000"/>
                </a:solidFill>
                <a:latin typeface="+mn-lt"/>
              </a:rPr>
              <a:t>toute</a:t>
            </a:r>
            <a:r>
              <a:rPr lang="en-GB" kern="0">
                <a:solidFill>
                  <a:sysClr val="windowText" lastClr="000000"/>
                </a:solidFill>
                <a:latin typeface="+mn-lt"/>
              </a:rPr>
              <a:t> zone </a:t>
            </a:r>
            <a:r>
              <a:rPr lang="en-GB" kern="0" err="1">
                <a:solidFill>
                  <a:sysClr val="windowText" lastClr="000000"/>
                </a:solidFill>
                <a:latin typeface="+mn-lt"/>
              </a:rPr>
              <a:t>dangereuse</a:t>
            </a:r>
            <a:r>
              <a:rPr lang="en-GB" kern="0">
                <a:solidFill>
                  <a:sysClr val="windowText" lastClr="000000"/>
                </a:solidFill>
                <a:latin typeface="+mn-lt"/>
              </a:rPr>
              <a:t> </a:t>
            </a:r>
            <a:r>
              <a:rPr lang="fr-FR" kern="0">
                <a:solidFill>
                  <a:sysClr val="windowText" lastClr="000000"/>
                </a:solidFill>
                <a:latin typeface="+mn-lt"/>
              </a:rPr>
              <a:t>;</a:t>
            </a:r>
          </a:p>
          <a:p>
            <a:pPr marL="542925" indent="-542925" algn="just" fontAlgn="auto">
              <a:spcBef>
                <a:spcPts val="0"/>
              </a:spcBef>
              <a:spcAft>
                <a:spcPts val="0"/>
              </a:spcAft>
              <a:buFont typeface="Arial" pitchFamily="34" charset="0"/>
              <a:buChar char="-"/>
              <a:defRPr/>
            </a:pPr>
            <a:endParaRPr lang="fr-FR" kern="0">
              <a:solidFill>
                <a:sysClr val="windowText" lastClr="000000"/>
              </a:solidFill>
              <a:latin typeface="+mn-lt"/>
            </a:endParaRPr>
          </a:p>
          <a:p>
            <a:pPr marL="542925" indent="-542925" algn="just" fontAlgn="auto">
              <a:spcBef>
                <a:spcPts val="0"/>
              </a:spcBef>
              <a:spcAft>
                <a:spcPts val="0"/>
              </a:spcAft>
              <a:buFont typeface="Arial" pitchFamily="34" charset="0"/>
              <a:buChar char="-"/>
              <a:defRPr/>
            </a:pPr>
            <a:r>
              <a:rPr lang="nl-NL" kern="0" err="1">
                <a:solidFill>
                  <a:sysClr val="windowText" lastClr="000000"/>
                </a:solidFill>
                <a:latin typeface="+mn-lt"/>
              </a:rPr>
              <a:t>Convenu</a:t>
            </a:r>
            <a:r>
              <a:rPr lang="nl-NL" kern="0">
                <a:solidFill>
                  <a:sysClr val="windowText" lastClr="000000"/>
                </a:solidFill>
                <a:latin typeface="+mn-lt"/>
              </a:rPr>
              <a:t> à </a:t>
            </a:r>
            <a:r>
              <a:rPr lang="nl-NL" kern="0" err="1">
                <a:solidFill>
                  <a:sysClr val="windowText" lastClr="000000"/>
                </a:solidFill>
                <a:latin typeface="+mn-lt"/>
              </a:rPr>
              <a:t>l’avance</a:t>
            </a:r>
            <a:r>
              <a:rPr lang="nl-NL" kern="0">
                <a:solidFill>
                  <a:sysClr val="windowText" lastClr="000000"/>
                </a:solidFill>
                <a:latin typeface="+mn-lt"/>
              </a:rPr>
              <a:t> </a:t>
            </a:r>
            <a:r>
              <a:rPr lang="fr-FR" kern="0">
                <a:solidFill>
                  <a:sysClr val="windowText" lastClr="000000"/>
                </a:solidFill>
                <a:latin typeface="+mn-lt"/>
              </a:rPr>
              <a:t>;</a:t>
            </a:r>
          </a:p>
          <a:p>
            <a:pPr marL="542925" indent="-542925" algn="just" fontAlgn="auto">
              <a:spcBef>
                <a:spcPts val="0"/>
              </a:spcBef>
              <a:spcAft>
                <a:spcPts val="0"/>
              </a:spcAft>
              <a:buFont typeface="Arial" pitchFamily="34" charset="0"/>
              <a:buChar char="-"/>
              <a:defRPr/>
            </a:pPr>
            <a:endParaRPr lang="fr-FR" kern="0">
              <a:solidFill>
                <a:sysClr val="windowText" lastClr="000000"/>
              </a:solidFill>
              <a:latin typeface="+mn-lt"/>
            </a:endParaRPr>
          </a:p>
          <a:p>
            <a:pPr marL="542925" indent="-542925" algn="just" fontAlgn="auto">
              <a:spcBef>
                <a:spcPts val="0"/>
              </a:spcBef>
              <a:spcAft>
                <a:spcPts val="0"/>
              </a:spcAft>
              <a:buFont typeface="Arial" pitchFamily="34" charset="0"/>
              <a:buChar char="-"/>
              <a:defRPr/>
            </a:pPr>
            <a:r>
              <a:rPr lang="en-GB" kern="0" err="1">
                <a:solidFill>
                  <a:sysClr val="windowText" lastClr="000000"/>
                </a:solidFill>
                <a:latin typeface="+mn-lt"/>
              </a:rPr>
              <a:t>Où</a:t>
            </a:r>
            <a:r>
              <a:rPr lang="en-GB" kern="0">
                <a:solidFill>
                  <a:sysClr val="windowText" lastClr="000000"/>
                </a:solidFill>
                <a:latin typeface="+mn-lt"/>
              </a:rPr>
              <a:t> </a:t>
            </a:r>
            <a:r>
              <a:rPr lang="en-GB" kern="0" err="1">
                <a:solidFill>
                  <a:sysClr val="windowText" lastClr="000000"/>
                </a:solidFill>
                <a:latin typeface="+mn-lt"/>
              </a:rPr>
              <a:t>doivent</a:t>
            </a:r>
            <a:r>
              <a:rPr lang="en-GB" kern="0">
                <a:solidFill>
                  <a:sysClr val="windowText" lastClr="000000"/>
                </a:solidFill>
                <a:latin typeface="+mn-lt"/>
              </a:rPr>
              <a:t> se </a:t>
            </a:r>
            <a:r>
              <a:rPr lang="en-GB" kern="0" err="1">
                <a:solidFill>
                  <a:sysClr val="windowText" lastClr="000000"/>
                </a:solidFill>
                <a:latin typeface="+mn-lt"/>
              </a:rPr>
              <a:t>tenir</a:t>
            </a:r>
            <a:r>
              <a:rPr lang="en-GB" kern="0">
                <a:solidFill>
                  <a:sysClr val="windowText" lastClr="000000"/>
                </a:solidFill>
                <a:latin typeface="+mn-lt"/>
              </a:rPr>
              <a:t> les </a:t>
            </a:r>
            <a:r>
              <a:rPr lang="en-GB" kern="0" err="1">
                <a:solidFill>
                  <a:sysClr val="windowText" lastClr="000000"/>
                </a:solidFill>
                <a:latin typeface="+mn-lt"/>
              </a:rPr>
              <a:t>travailleurs</a:t>
            </a:r>
            <a:r>
              <a:rPr lang="en-GB" kern="0">
                <a:solidFill>
                  <a:sysClr val="windowText" lastClr="000000"/>
                </a:solidFill>
                <a:latin typeface="+mn-lt"/>
              </a:rPr>
              <a:t> et </a:t>
            </a:r>
            <a:r>
              <a:rPr lang="en-GB" kern="0" err="1">
                <a:solidFill>
                  <a:sysClr val="windowText" lastClr="000000"/>
                </a:solidFill>
                <a:latin typeface="+mn-lt"/>
              </a:rPr>
              <a:t>leur</a:t>
            </a:r>
            <a:r>
              <a:rPr lang="en-GB" kern="0">
                <a:solidFill>
                  <a:sysClr val="windowText" lastClr="000000"/>
                </a:solidFill>
                <a:latin typeface="+mn-lt"/>
              </a:rPr>
              <a:t> </a:t>
            </a:r>
            <a:r>
              <a:rPr lang="en-GB" kern="0" err="1">
                <a:solidFill>
                  <a:sysClr val="windowText" lastClr="000000"/>
                </a:solidFill>
                <a:latin typeface="+mn-lt"/>
              </a:rPr>
              <a:t>outillage</a:t>
            </a:r>
            <a:r>
              <a:rPr lang="en-GB" kern="0">
                <a:solidFill>
                  <a:sysClr val="windowText" lastClr="000000"/>
                </a:solidFill>
                <a:latin typeface="+mn-lt"/>
              </a:rPr>
              <a:t> </a:t>
            </a:r>
            <a:r>
              <a:rPr lang="en-GB" kern="0" err="1">
                <a:solidFill>
                  <a:sysClr val="windowText" lastClr="000000"/>
                </a:solidFill>
                <a:latin typeface="+mn-lt"/>
              </a:rPr>
              <a:t>lors</a:t>
            </a:r>
            <a:r>
              <a:rPr lang="en-GB" kern="0">
                <a:solidFill>
                  <a:sysClr val="windowText" lastClr="000000"/>
                </a:solidFill>
                <a:latin typeface="+mn-lt"/>
              </a:rPr>
              <a:t> du passage du </a:t>
            </a:r>
            <a:r>
              <a:rPr lang="en-GB" kern="0" err="1">
                <a:solidFill>
                  <a:sysClr val="windowText" lastClr="000000"/>
                </a:solidFill>
                <a:latin typeface="+mn-lt"/>
              </a:rPr>
              <a:t>mouvement</a:t>
            </a:r>
            <a:r>
              <a:rPr lang="en-GB" kern="0">
                <a:solidFill>
                  <a:sysClr val="windowText" lastClr="000000"/>
                </a:solidFill>
                <a:latin typeface="+mn-lt"/>
              </a:rPr>
              <a:t>.</a:t>
            </a:r>
            <a:endParaRPr lang="fr-FR" kern="0">
              <a:solidFill>
                <a:sysClr val="windowText" lastClr="000000"/>
              </a:solidFill>
              <a:latin typeface="+mn-lt"/>
            </a:endParaRPr>
          </a:p>
        </p:txBody>
      </p:sp>
      <p:sp>
        <p:nvSpPr>
          <p:cNvPr id="12" name="Espace réservé du texte 3"/>
          <p:cNvSpPr>
            <a:spLocks noGrp="1"/>
          </p:cNvSpPr>
          <p:nvPr>
            <p:ph type="body" sz="quarter" idx="18"/>
          </p:nvPr>
        </p:nvSpPr>
        <p:spPr>
          <a:xfrm>
            <a:off x="9429136" y="154525"/>
            <a:ext cx="2481658" cy="464506"/>
          </a:xfrm>
        </p:spPr>
        <p:txBody>
          <a:bodyPr/>
          <a:lstStyle/>
          <a:p>
            <a:r>
              <a:rPr lang="fr-FR" dirty="0"/>
              <a:t>3. Notions</a:t>
            </a:r>
          </a:p>
          <a:p>
            <a:r>
              <a:rPr lang="fr-FR" dirty="0"/>
              <a:t>3.2 Emplacement de dégagement</a:t>
            </a:r>
          </a:p>
          <a:p>
            <a:endParaRPr lang="fr-FR"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4192" y="1215206"/>
            <a:ext cx="3467792" cy="2116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 name="Group 5">
            <a:extLst>
              <a:ext uri="{FF2B5EF4-FFF2-40B4-BE49-F238E27FC236}">
                <a16:creationId xmlns:a16="http://schemas.microsoft.com/office/drawing/2014/main" id="{AFF70917-BA14-4847-8F13-1109B0A73522}"/>
              </a:ext>
            </a:extLst>
          </p:cNvPr>
          <p:cNvGrpSpPr/>
          <p:nvPr/>
        </p:nvGrpSpPr>
        <p:grpSpPr>
          <a:xfrm>
            <a:off x="1991544" y="4149080"/>
            <a:ext cx="8907884" cy="2448272"/>
            <a:chOff x="1991544" y="4149080"/>
            <a:chExt cx="8907884" cy="2448272"/>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544" y="4149080"/>
              <a:ext cx="8907884" cy="2448272"/>
            </a:xfrm>
            <a:prstGeom prst="rect">
              <a:avLst/>
            </a:prstGeom>
          </p:spPr>
        </p:pic>
        <p:sp>
          <p:nvSpPr>
            <p:cNvPr id="2" name="Rectangle 1">
              <a:extLst>
                <a:ext uri="{FF2B5EF4-FFF2-40B4-BE49-F238E27FC236}">
                  <a16:creationId xmlns:a16="http://schemas.microsoft.com/office/drawing/2014/main" id="{0D961867-1062-4B6D-A38D-54FDD58DB57C}"/>
                </a:ext>
              </a:extLst>
            </p:cNvPr>
            <p:cNvSpPr/>
            <p:nvPr/>
          </p:nvSpPr>
          <p:spPr>
            <a:xfrm>
              <a:off x="9558088" y="4857074"/>
              <a:ext cx="1198144" cy="157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19" descr="Ouvrier.jpg">
              <a:extLst>
                <a:ext uri="{FF2B5EF4-FFF2-40B4-BE49-F238E27FC236}">
                  <a16:creationId xmlns:a16="http://schemas.microsoft.com/office/drawing/2014/main" id="{261E83E1-1022-4704-9A0E-2C99EC06056A}"/>
                </a:ext>
              </a:extLst>
            </p:cNvPr>
            <p:cNvPicPr>
              <a:picLocks noChangeAspect="1"/>
            </p:cNvPicPr>
            <p:nvPr/>
          </p:nvPicPr>
          <p:blipFill>
            <a:blip r:embed="rId4" cstate="print">
              <a:clrChange>
                <a:clrFrom>
                  <a:srgbClr val="FFFFFF"/>
                </a:clrFrom>
                <a:clrTo>
                  <a:srgbClr val="FFFFFF">
                    <a:alpha val="0"/>
                  </a:srgbClr>
                </a:clrTo>
              </a:clrChange>
            </a:blip>
            <a:stretch>
              <a:fillRect/>
            </a:stretch>
          </p:blipFill>
          <p:spPr>
            <a:xfrm flipH="1">
              <a:off x="9558088" y="4857074"/>
              <a:ext cx="1017628" cy="1571440"/>
            </a:xfrm>
            <a:prstGeom prst="rect">
              <a:avLst/>
            </a:prstGeom>
            <a:scene3d>
              <a:camera prst="orthographicFront">
                <a:rot lat="0" lon="21599953" rev="0"/>
              </a:camera>
              <a:lightRig rig="threePt" dir="t"/>
            </a:scene3d>
            <a:sp3d/>
          </p:spPr>
        </p:pic>
        <p:pic>
          <p:nvPicPr>
            <p:cNvPr id="5" name="Picture 4">
              <a:extLst>
                <a:ext uri="{FF2B5EF4-FFF2-40B4-BE49-F238E27FC236}">
                  <a16:creationId xmlns:a16="http://schemas.microsoft.com/office/drawing/2014/main" id="{0CA8BD8B-297A-4AFA-A652-4DA29CFF30AA}"/>
                </a:ext>
              </a:extLst>
            </p:cNvPr>
            <p:cNvPicPr>
              <a:picLocks noChangeAspect="1"/>
            </p:cNvPicPr>
            <p:nvPr/>
          </p:nvPicPr>
          <p:blipFill>
            <a:blip r:embed="rId5"/>
            <a:stretch>
              <a:fillRect/>
            </a:stretch>
          </p:blipFill>
          <p:spPr>
            <a:xfrm>
              <a:off x="2123601" y="4843417"/>
              <a:ext cx="1207113" cy="1585097"/>
            </a:xfrm>
            <a:prstGeom prst="rect">
              <a:avLst/>
            </a:prstGeom>
          </p:spPr>
        </p:pic>
        <p:pic>
          <p:nvPicPr>
            <p:cNvPr id="10" name="Picture 19" descr="Ouvrier.jpg">
              <a:extLst>
                <a:ext uri="{FF2B5EF4-FFF2-40B4-BE49-F238E27FC236}">
                  <a16:creationId xmlns:a16="http://schemas.microsoft.com/office/drawing/2014/main" id="{126E7E46-AC68-4051-BD45-2FF2A9BA85C8}"/>
                </a:ext>
              </a:extLst>
            </p:cNvPr>
            <p:cNvPicPr>
              <a:picLocks noChangeAspect="1"/>
            </p:cNvPicPr>
            <p:nvPr/>
          </p:nvPicPr>
          <p:blipFill>
            <a:blip r:embed="rId4" cstate="print">
              <a:clrChange>
                <a:clrFrom>
                  <a:srgbClr val="FFFFFF"/>
                </a:clrFrom>
                <a:clrTo>
                  <a:srgbClr val="FFFFFF">
                    <a:alpha val="0"/>
                  </a:srgbClr>
                </a:clrTo>
              </a:clrChange>
            </a:blip>
            <a:stretch>
              <a:fillRect/>
            </a:stretch>
          </p:blipFill>
          <p:spPr>
            <a:xfrm>
              <a:off x="2283898" y="4905193"/>
              <a:ext cx="1046816" cy="1571440"/>
            </a:xfrm>
            <a:prstGeom prst="rect">
              <a:avLst/>
            </a:prstGeom>
            <a:scene3d>
              <a:camera prst="orthographicFront">
                <a:rot lat="0" lon="21599953" rev="0"/>
              </a:camera>
              <a:lightRig rig="threePt" dir="t"/>
            </a:scene3d>
            <a:sp3d/>
          </p:spPr>
        </p:pic>
      </p:grpSp>
    </p:spTree>
    <p:extLst>
      <p:ext uri="{BB962C8B-B14F-4D97-AF65-F5344CB8AC3E}">
        <p14:creationId xmlns:p14="http://schemas.microsoft.com/office/powerpoint/2010/main" val="896288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1"/>
          <p:cNvSpPr txBox="1">
            <a:spLocks/>
          </p:cNvSpPr>
          <p:nvPr/>
        </p:nvSpPr>
        <p:spPr bwMode="auto">
          <a:xfrm>
            <a:off x="817587" y="535370"/>
            <a:ext cx="8086725" cy="86518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l" fontAlgn="auto">
              <a:spcBef>
                <a:spcPts val="0"/>
              </a:spcBef>
              <a:spcAft>
                <a:spcPts val="0"/>
              </a:spcAft>
              <a:defRPr/>
            </a:pPr>
            <a:r>
              <a:rPr lang="fr-FR" sz="2000" b="1" kern="0">
                <a:solidFill>
                  <a:srgbClr val="0070C0"/>
                </a:solidFill>
                <a:latin typeface="+mn-lt"/>
                <a:cs typeface="Arial"/>
              </a:rPr>
              <a:t> Possibilités d’emplacement de dégagement </a:t>
            </a:r>
            <a:endParaRPr lang="fr-FR" sz="2000" b="1" kern="0">
              <a:solidFill>
                <a:srgbClr val="0070C0"/>
              </a:solidFill>
              <a:latin typeface="+mn-lt"/>
              <a:ea typeface="+mj-ea"/>
              <a:cs typeface="Arial"/>
            </a:endParaRPr>
          </a:p>
        </p:txBody>
      </p:sp>
      <p:pic>
        <p:nvPicPr>
          <p:cNvPr id="13" name="Picture 13"/>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23928" y="4027947"/>
            <a:ext cx="4404320" cy="1561293"/>
          </a:xfrm>
          <a:prstGeom prst="rect">
            <a:avLst/>
          </a:prstGeom>
          <a:ln>
            <a:noFill/>
          </a:ln>
          <a:effectLst/>
        </p:spPr>
      </p:pic>
      <p:sp>
        <p:nvSpPr>
          <p:cNvPr id="14" name="Rounded Rectangle 19"/>
          <p:cNvSpPr/>
          <p:nvPr/>
        </p:nvSpPr>
        <p:spPr bwMode="auto">
          <a:xfrm>
            <a:off x="467544" y="1628800"/>
            <a:ext cx="11245080" cy="4320480"/>
          </a:xfrm>
          <a:prstGeom prst="roundRect">
            <a:avLst>
              <a:gd name="adj" fmla="val 7143"/>
            </a:avLst>
          </a:prstGeom>
          <a:noFill/>
          <a:ln w="31750" cap="flat" cmpd="sng" algn="ctr">
            <a:solidFill>
              <a:srgbClr val="0070C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11" name="Espace réservé du texte 3"/>
          <p:cNvSpPr txBox="1">
            <a:spLocks/>
          </p:cNvSpPr>
          <p:nvPr/>
        </p:nvSpPr>
        <p:spPr>
          <a:xfrm>
            <a:off x="9566788" y="154524"/>
            <a:ext cx="2344006" cy="635199"/>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dirty="0"/>
              <a:t>3. Notions</a:t>
            </a:r>
          </a:p>
          <a:p>
            <a:pPr fontAlgn="auto">
              <a:spcAft>
                <a:spcPts val="0"/>
              </a:spcAft>
            </a:pPr>
            <a:r>
              <a:rPr lang="fr-FR" dirty="0"/>
              <a:t>3.2 Emplacement de dégagement</a:t>
            </a:r>
          </a:p>
          <a:p>
            <a:pPr fontAlgn="auto">
              <a:spcAft>
                <a:spcPts val="0"/>
              </a:spcAft>
            </a:pPr>
            <a:endParaRPr lang="fr-FR" dirty="0"/>
          </a:p>
        </p:txBody>
      </p:sp>
      <p:grpSp>
        <p:nvGrpSpPr>
          <p:cNvPr id="9" name="Group 8">
            <a:extLst>
              <a:ext uri="{FF2B5EF4-FFF2-40B4-BE49-F238E27FC236}">
                <a16:creationId xmlns:a16="http://schemas.microsoft.com/office/drawing/2014/main" id="{EA903169-97A1-4BE0-AEC3-8B099F58AA56}"/>
              </a:ext>
            </a:extLst>
          </p:cNvPr>
          <p:cNvGrpSpPr/>
          <p:nvPr/>
        </p:nvGrpSpPr>
        <p:grpSpPr>
          <a:xfrm>
            <a:off x="3537283" y="1916833"/>
            <a:ext cx="7265938" cy="1996994"/>
            <a:chOff x="1991544" y="4149080"/>
            <a:chExt cx="8907884" cy="2448272"/>
          </a:xfrm>
        </p:grpSpPr>
        <p:pic>
          <p:nvPicPr>
            <p:cNvPr id="10" name="Picture 9">
              <a:extLst>
                <a:ext uri="{FF2B5EF4-FFF2-40B4-BE49-F238E27FC236}">
                  <a16:creationId xmlns:a16="http://schemas.microsoft.com/office/drawing/2014/main" id="{3059684B-A10C-4A8B-AF3C-2DD9F13A41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544" y="4149080"/>
              <a:ext cx="8907884" cy="2448272"/>
            </a:xfrm>
            <a:prstGeom prst="rect">
              <a:avLst/>
            </a:prstGeom>
          </p:spPr>
        </p:pic>
        <p:sp>
          <p:nvSpPr>
            <p:cNvPr id="15" name="Rectangle 14">
              <a:extLst>
                <a:ext uri="{FF2B5EF4-FFF2-40B4-BE49-F238E27FC236}">
                  <a16:creationId xmlns:a16="http://schemas.microsoft.com/office/drawing/2014/main" id="{D13D917B-01B8-4C5D-87ED-C57C38543CC9}"/>
                </a:ext>
              </a:extLst>
            </p:cNvPr>
            <p:cNvSpPr/>
            <p:nvPr/>
          </p:nvSpPr>
          <p:spPr>
            <a:xfrm>
              <a:off x="9558088" y="4857074"/>
              <a:ext cx="1198144" cy="157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9" descr="Ouvrier.jpg">
              <a:extLst>
                <a:ext uri="{FF2B5EF4-FFF2-40B4-BE49-F238E27FC236}">
                  <a16:creationId xmlns:a16="http://schemas.microsoft.com/office/drawing/2014/main" id="{9F28A7E8-07C3-4853-B7D6-DE9143A66E9F}"/>
                </a:ext>
              </a:extLst>
            </p:cNvPr>
            <p:cNvPicPr>
              <a:picLocks noChangeAspect="1"/>
            </p:cNvPicPr>
            <p:nvPr/>
          </p:nvPicPr>
          <p:blipFill>
            <a:blip r:embed="rId4" cstate="print">
              <a:clrChange>
                <a:clrFrom>
                  <a:srgbClr val="FFFFFF"/>
                </a:clrFrom>
                <a:clrTo>
                  <a:srgbClr val="FFFFFF">
                    <a:alpha val="0"/>
                  </a:srgbClr>
                </a:clrTo>
              </a:clrChange>
            </a:blip>
            <a:stretch>
              <a:fillRect/>
            </a:stretch>
          </p:blipFill>
          <p:spPr>
            <a:xfrm flipH="1">
              <a:off x="9558088" y="4857074"/>
              <a:ext cx="1017628" cy="1571440"/>
            </a:xfrm>
            <a:prstGeom prst="rect">
              <a:avLst/>
            </a:prstGeom>
            <a:scene3d>
              <a:camera prst="orthographicFront">
                <a:rot lat="0" lon="21599953" rev="0"/>
              </a:camera>
              <a:lightRig rig="threePt" dir="t"/>
            </a:scene3d>
            <a:sp3d/>
          </p:spPr>
        </p:pic>
        <p:pic>
          <p:nvPicPr>
            <p:cNvPr id="17" name="Picture 16">
              <a:extLst>
                <a:ext uri="{FF2B5EF4-FFF2-40B4-BE49-F238E27FC236}">
                  <a16:creationId xmlns:a16="http://schemas.microsoft.com/office/drawing/2014/main" id="{6E7548C8-5D9F-421C-881A-C02B9988A997}"/>
                </a:ext>
              </a:extLst>
            </p:cNvPr>
            <p:cNvPicPr>
              <a:picLocks noChangeAspect="1"/>
            </p:cNvPicPr>
            <p:nvPr/>
          </p:nvPicPr>
          <p:blipFill>
            <a:blip r:embed="rId5"/>
            <a:stretch>
              <a:fillRect/>
            </a:stretch>
          </p:blipFill>
          <p:spPr>
            <a:xfrm>
              <a:off x="2123601" y="4843417"/>
              <a:ext cx="1207113" cy="1585097"/>
            </a:xfrm>
            <a:prstGeom prst="rect">
              <a:avLst/>
            </a:prstGeom>
          </p:spPr>
        </p:pic>
        <p:pic>
          <p:nvPicPr>
            <p:cNvPr id="18" name="Picture 19" descr="Ouvrier.jpg">
              <a:extLst>
                <a:ext uri="{FF2B5EF4-FFF2-40B4-BE49-F238E27FC236}">
                  <a16:creationId xmlns:a16="http://schemas.microsoft.com/office/drawing/2014/main" id="{397B2D3E-45DD-4DC4-BD08-EF3D376FB699}"/>
                </a:ext>
              </a:extLst>
            </p:cNvPr>
            <p:cNvPicPr>
              <a:picLocks noChangeAspect="1"/>
            </p:cNvPicPr>
            <p:nvPr/>
          </p:nvPicPr>
          <p:blipFill>
            <a:blip r:embed="rId4" cstate="print">
              <a:clrChange>
                <a:clrFrom>
                  <a:srgbClr val="FFFFFF"/>
                </a:clrFrom>
                <a:clrTo>
                  <a:srgbClr val="FFFFFF">
                    <a:alpha val="0"/>
                  </a:srgbClr>
                </a:clrTo>
              </a:clrChange>
            </a:blip>
            <a:stretch>
              <a:fillRect/>
            </a:stretch>
          </p:blipFill>
          <p:spPr>
            <a:xfrm>
              <a:off x="2283898" y="4905193"/>
              <a:ext cx="1046816" cy="1571440"/>
            </a:xfrm>
            <a:prstGeom prst="rect">
              <a:avLst/>
            </a:prstGeom>
            <a:scene3d>
              <a:camera prst="orthographicFront">
                <a:rot lat="0" lon="21599953" rev="0"/>
              </a:camera>
              <a:lightRig rig="threePt" dir="t"/>
            </a:scene3d>
            <a:sp3d/>
          </p:spPr>
        </p:pic>
      </p:grpSp>
      <p:sp>
        <p:nvSpPr>
          <p:cNvPr id="12" name="TextBox 29"/>
          <p:cNvSpPr txBox="1">
            <a:spLocks noChangeArrowheads="1"/>
          </p:cNvSpPr>
          <p:nvPr/>
        </p:nvSpPr>
        <p:spPr bwMode="auto">
          <a:xfrm>
            <a:off x="864505" y="1916832"/>
            <a:ext cx="7992888" cy="3170099"/>
          </a:xfrm>
          <a:prstGeom prst="rect">
            <a:avLst/>
          </a:prstGeom>
          <a:noFill/>
          <a:ln w="9525">
            <a:noFill/>
            <a:miter lim="800000"/>
            <a:headEnd/>
            <a:tailEnd/>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ysClr val="windowText" lastClr="000000"/>
                </a:solidFill>
                <a:effectLst/>
                <a:uLnTx/>
                <a:uFillTx/>
                <a:latin typeface="+mn-lt"/>
              </a:rPr>
              <a:t>Possibilités d’emplacement de dégagement</a:t>
            </a:r>
            <a:r>
              <a:rPr kumimoji="0" lang="fr-FR" sz="1800" b="0" i="0" u="none" strike="noStrike" kern="0" cap="none" spc="0" normalizeH="0" baseline="0" noProof="0" dirty="0">
                <a:ln>
                  <a:noFill/>
                </a:ln>
                <a:solidFill>
                  <a:sysClr val="windowText" lastClr="000000"/>
                </a:solidFill>
                <a:effectLst/>
                <a:uLnTx/>
                <a:uFillTx/>
              </a:rPr>
              <a:t>:</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fr-FR" sz="1800" b="0" i="0" u="none" strike="noStrike" kern="0" cap="none" spc="0" normalizeH="0" baseline="0" noProof="0" dirty="0">
                <a:ln>
                  <a:noFill/>
                </a:ln>
                <a:solidFill>
                  <a:sysClr val="windowText" lastClr="000000"/>
                </a:solidFill>
                <a:effectLst/>
                <a:uLnTx/>
                <a:uFillTx/>
                <a:latin typeface="+mn-lt"/>
              </a:rPr>
              <a:t>accotement</a:t>
            </a: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endParaRPr kumimoji="0" lang="fr-FR" sz="1800" b="0" i="0" u="none" strike="noStrike" kern="0" cap="none" spc="0" normalizeH="0" baseline="0" noProof="0" dirty="0">
              <a:ln>
                <a:noFill/>
              </a:ln>
              <a:solidFill>
                <a:sysClr val="windowText" lastClr="000000"/>
              </a:solidFill>
              <a:effectLst/>
              <a:uLnTx/>
              <a:uFillTx/>
            </a:endParaRP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endParaRPr kumimoji="0" lang="fr-FR" sz="1800" b="0" i="0" u="none" strike="noStrike" kern="0" cap="none" spc="0" normalizeH="0" baseline="0" noProof="0" dirty="0">
              <a:ln>
                <a:noFill/>
              </a:ln>
              <a:solidFill>
                <a:sysClr val="windowText" lastClr="000000"/>
              </a:solidFill>
              <a:effectLst/>
              <a:uLnTx/>
              <a:uFillTx/>
            </a:endParaRP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endParaRPr kumimoji="0" lang="fr-FR" sz="1800" b="0" i="0" u="none" strike="noStrike" kern="0" cap="none" spc="0" normalizeH="0" baseline="0" noProof="0" dirty="0">
              <a:ln>
                <a:noFill/>
              </a:ln>
              <a:solidFill>
                <a:sysClr val="windowText" lastClr="000000"/>
              </a:solidFill>
              <a:effectLst/>
              <a:uLnTx/>
              <a:uFillTx/>
            </a:endParaRP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endParaRPr kumimoji="0" lang="fr-FR" sz="1800" b="0" i="0" u="none" strike="noStrike" kern="0" cap="none" spc="0" normalizeH="0" baseline="0" noProof="0" dirty="0">
              <a:ln>
                <a:noFill/>
              </a:ln>
              <a:solidFill>
                <a:sysClr val="windowText" lastClr="000000"/>
              </a:solidFill>
              <a:effectLst/>
              <a:uLnTx/>
              <a:uFillTx/>
            </a:endParaRP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endParaRPr kumimoji="0" lang="fr-FR" sz="1800" b="0" i="0" u="none" strike="noStrike" kern="0" cap="none" spc="0" normalizeH="0" baseline="0" noProof="0" dirty="0">
              <a:ln>
                <a:noFill/>
              </a:ln>
              <a:solidFill>
                <a:sysClr val="windowText" lastClr="000000"/>
              </a:solidFill>
              <a:effectLst/>
              <a:uLnTx/>
              <a:uFillTx/>
            </a:endParaRP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endParaRPr kumimoji="0" lang="fr-FR" sz="1800" b="0" i="0" u="none" strike="noStrike" kern="0" cap="none" spc="0" normalizeH="0" baseline="0" noProof="0" dirty="0">
              <a:ln>
                <a:noFill/>
              </a:ln>
              <a:solidFill>
                <a:sysClr val="windowText" lastClr="000000"/>
              </a:solidFill>
              <a:effectLst/>
              <a:uLnTx/>
              <a:uFillTx/>
            </a:endParaRP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r>
              <a:rPr lang="fr-FR" kern="0" dirty="0">
                <a:solidFill>
                  <a:sysClr val="windowText" lastClr="000000"/>
                </a:solidFill>
                <a:latin typeface="+mn-lt"/>
              </a:rPr>
              <a:t>p</a:t>
            </a:r>
            <a:r>
              <a:rPr kumimoji="0" lang="fr-FR" sz="1800" b="0" i="0" u="none" strike="noStrike" kern="0" cap="none" spc="0" normalizeH="0" baseline="0" noProof="0" dirty="0" err="1">
                <a:ln>
                  <a:noFill/>
                </a:ln>
                <a:solidFill>
                  <a:sysClr val="windowText" lastClr="000000"/>
                </a:solidFill>
                <a:effectLst/>
                <a:uLnTx/>
                <a:uFillTx/>
                <a:latin typeface="+mn-lt"/>
              </a:rPr>
              <a:t>iste</a:t>
            </a:r>
            <a:r>
              <a:rPr kumimoji="0" lang="fr-FR" sz="1800" b="0" i="0" u="none" strike="noStrike" kern="0" cap="none" spc="0" normalizeH="0" baseline="0" noProof="0" dirty="0">
                <a:ln>
                  <a:noFill/>
                </a:ln>
                <a:solidFill>
                  <a:sysClr val="windowText" lastClr="000000"/>
                </a:solidFill>
                <a:effectLst/>
                <a:uLnTx/>
                <a:uFillTx/>
                <a:latin typeface="+mn-lt"/>
              </a:rPr>
              <a:t> de circulation</a:t>
            </a:r>
          </a:p>
        </p:txBody>
      </p:sp>
    </p:spTree>
    <p:extLst>
      <p:ext uri="{BB962C8B-B14F-4D97-AF65-F5344CB8AC3E}">
        <p14:creationId xmlns:p14="http://schemas.microsoft.com/office/powerpoint/2010/main" val="1433254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1"/>
          <p:cNvSpPr txBox="1">
            <a:spLocks/>
          </p:cNvSpPr>
          <p:nvPr/>
        </p:nvSpPr>
        <p:spPr bwMode="auto">
          <a:xfrm>
            <a:off x="817587" y="535370"/>
            <a:ext cx="8086725" cy="86518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l" fontAlgn="auto">
              <a:spcBef>
                <a:spcPts val="0"/>
              </a:spcBef>
              <a:spcAft>
                <a:spcPts val="0"/>
              </a:spcAft>
              <a:defRPr/>
            </a:pPr>
            <a:r>
              <a:rPr lang="fr-FR" sz="2000" b="1" kern="0">
                <a:solidFill>
                  <a:srgbClr val="0070C0"/>
                </a:solidFill>
                <a:latin typeface="+mn-lt"/>
                <a:cs typeface="Arial"/>
              </a:rPr>
              <a:t>Possibilités d’emplacement de dégagement</a:t>
            </a:r>
            <a:endParaRPr lang="fr-FR" sz="2000" b="1" kern="0">
              <a:solidFill>
                <a:srgbClr val="0070C0"/>
              </a:solidFill>
              <a:latin typeface="+mn-lt"/>
              <a:ea typeface="+mj-ea"/>
              <a:cs typeface="Arial"/>
            </a:endParaRPr>
          </a:p>
        </p:txBody>
      </p:sp>
      <p:sp>
        <p:nvSpPr>
          <p:cNvPr id="12" name="TextBox 29"/>
          <p:cNvSpPr txBox="1">
            <a:spLocks noChangeArrowheads="1"/>
          </p:cNvSpPr>
          <p:nvPr/>
        </p:nvSpPr>
        <p:spPr bwMode="auto">
          <a:xfrm>
            <a:off x="817587" y="1663286"/>
            <a:ext cx="7992888" cy="3170099"/>
          </a:xfrm>
          <a:prstGeom prst="rect">
            <a:avLst/>
          </a:prstGeom>
          <a:noFill/>
          <a:ln w="9525">
            <a:noFill/>
            <a:miter lim="800000"/>
            <a:headEnd/>
            <a:tailEnd/>
          </a:ln>
        </p:spPr>
        <p:txBody>
          <a:bodyPr wrap="square">
            <a:spAutoFit/>
          </a:bodyPr>
          <a:lstStyle/>
          <a:p>
            <a:pPr algn="just" fontAlgn="auto">
              <a:spcBef>
                <a:spcPts val="0"/>
              </a:spcBef>
              <a:spcAft>
                <a:spcPts val="0"/>
              </a:spcAft>
              <a:defRPr/>
            </a:pPr>
            <a:r>
              <a:rPr lang="fr-FR" sz="2000" kern="0">
                <a:solidFill>
                  <a:sysClr val="windowText" lastClr="000000"/>
                </a:solidFill>
                <a:latin typeface="+mn-lt"/>
              </a:rPr>
              <a:t>Possibilités d’emplacement de dégagement</a:t>
            </a:r>
            <a:r>
              <a:rPr lang="fr-FR" kern="0">
                <a:solidFill>
                  <a:sysClr val="windowText" lastClr="000000"/>
                </a:solidFill>
                <a:latin typeface="+mn-lt"/>
              </a:rPr>
              <a:t>:</a:t>
            </a:r>
            <a:endParaRPr kumimoji="0" lang="fr-FR" sz="1800" b="0" i="0" u="none" strike="noStrike" kern="0" cap="none" spc="0" normalizeH="0" baseline="0" noProof="0">
              <a:ln>
                <a:noFill/>
              </a:ln>
              <a:solidFill>
                <a:sysClr val="windowText" lastClr="000000"/>
              </a:solidFill>
              <a:effectLst/>
              <a:uLnTx/>
              <a:uFillTx/>
              <a:latin typeface="+mn-lt"/>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fr-FR" sz="1800" b="0" i="0" u="none" strike="noStrike" kern="0" cap="none" spc="0" normalizeH="0" baseline="0" noProof="0">
                <a:ln>
                  <a:noFill/>
                </a:ln>
                <a:solidFill>
                  <a:sysClr val="windowText" lastClr="000000"/>
                </a:solidFill>
                <a:effectLst/>
                <a:uLnTx/>
                <a:uFillTx/>
                <a:latin typeface="+mn-lt"/>
              </a:rPr>
              <a:t>niche</a:t>
            </a: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endParaRPr kumimoji="0" lang="fr-FR" sz="1800" b="0" i="0" u="none" strike="noStrike" kern="0" cap="none" spc="0" normalizeH="0" baseline="0" noProof="0">
              <a:ln>
                <a:noFill/>
              </a:ln>
              <a:solidFill>
                <a:sysClr val="windowText" lastClr="000000"/>
              </a:solidFill>
              <a:effectLst/>
              <a:uLnTx/>
              <a:uFillTx/>
            </a:endParaRP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endParaRPr kumimoji="0" lang="fr-FR" sz="1800" b="0" i="0" u="none" strike="noStrike" kern="0" cap="none" spc="0" normalizeH="0" baseline="0" noProof="0">
              <a:ln>
                <a:noFill/>
              </a:ln>
              <a:solidFill>
                <a:sysClr val="windowText" lastClr="000000"/>
              </a:solidFill>
              <a:effectLst/>
              <a:uLnTx/>
              <a:uFillTx/>
            </a:endParaRP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endParaRPr kumimoji="0" lang="fr-FR" sz="1800" b="0" i="0" u="none" strike="noStrike" kern="0" cap="none" spc="0" normalizeH="0" baseline="0" noProof="0">
              <a:ln>
                <a:noFill/>
              </a:ln>
              <a:solidFill>
                <a:sysClr val="windowText" lastClr="000000"/>
              </a:solidFill>
              <a:effectLst/>
              <a:uLnTx/>
              <a:uFillTx/>
            </a:endParaRP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endParaRPr kumimoji="0" lang="fr-FR" sz="1800" b="0" i="0" u="none" strike="noStrike" kern="0" cap="none" spc="0" normalizeH="0" baseline="0" noProof="0">
              <a:ln>
                <a:noFill/>
              </a:ln>
              <a:solidFill>
                <a:sysClr val="windowText" lastClr="000000"/>
              </a:solidFill>
              <a:effectLst/>
              <a:uLnTx/>
              <a:uFillTx/>
            </a:endParaRP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endParaRPr kumimoji="0" lang="fr-FR" sz="1800" b="0" i="0" u="none" strike="noStrike" kern="0" cap="none" spc="0" normalizeH="0" baseline="0" noProof="0">
              <a:ln>
                <a:noFill/>
              </a:ln>
              <a:solidFill>
                <a:sysClr val="windowText" lastClr="000000"/>
              </a:solidFill>
              <a:effectLst/>
              <a:uLnTx/>
              <a:uFillTx/>
            </a:endParaRP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endParaRPr kumimoji="0" lang="fr-FR" sz="1800" b="0" i="0" u="none" strike="noStrike" kern="0" cap="none" spc="0" normalizeH="0" baseline="0" noProof="0">
              <a:ln>
                <a:noFill/>
              </a:ln>
              <a:solidFill>
                <a:sysClr val="windowText" lastClr="000000"/>
              </a:solidFill>
              <a:effectLst/>
              <a:uLnTx/>
              <a:uFillTx/>
            </a:endParaRP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fr-FR" sz="1800" b="0" i="0" u="none" strike="noStrike" kern="0" cap="none" spc="0" normalizeH="0" baseline="0" noProof="0">
                <a:ln>
                  <a:noFill/>
                </a:ln>
                <a:solidFill>
                  <a:sysClr val="windowText" lastClr="000000"/>
                </a:solidFill>
                <a:effectLst/>
                <a:uLnTx/>
                <a:uFillTx/>
                <a:latin typeface="+mn-lt"/>
              </a:rPr>
              <a:t>refuge</a:t>
            </a:r>
          </a:p>
        </p:txBody>
      </p:sp>
      <p:sp>
        <p:nvSpPr>
          <p:cNvPr id="14" name="Rounded Rectangle 19"/>
          <p:cNvSpPr/>
          <p:nvPr/>
        </p:nvSpPr>
        <p:spPr bwMode="auto">
          <a:xfrm>
            <a:off x="467544" y="1400558"/>
            <a:ext cx="11245080" cy="5196794"/>
          </a:xfrm>
          <a:prstGeom prst="roundRect">
            <a:avLst>
              <a:gd name="adj" fmla="val 7143"/>
            </a:avLst>
          </a:prstGeom>
          <a:noFill/>
          <a:ln w="3175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pic>
        <p:nvPicPr>
          <p:cNvPr id="2" name="Picture 1"/>
          <p:cNvPicPr>
            <a:picLocks noChangeAspect="1"/>
          </p:cNvPicPr>
          <p:nvPr/>
        </p:nvPicPr>
        <p:blipFill>
          <a:blip r:embed="rId2"/>
          <a:stretch>
            <a:fillRect/>
          </a:stretch>
        </p:blipFill>
        <p:spPr>
          <a:xfrm>
            <a:off x="2423592" y="2060849"/>
            <a:ext cx="3600400" cy="1905066"/>
          </a:xfrm>
          <a:prstGeom prst="rect">
            <a:avLst/>
          </a:prstGeom>
        </p:spPr>
      </p:pic>
      <p:sp>
        <p:nvSpPr>
          <p:cNvPr id="9" name="Espace réservé du texte 3"/>
          <p:cNvSpPr txBox="1">
            <a:spLocks/>
          </p:cNvSpPr>
          <p:nvPr/>
        </p:nvSpPr>
        <p:spPr>
          <a:xfrm>
            <a:off x="9586452" y="260648"/>
            <a:ext cx="2275115" cy="635199"/>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dirty="0"/>
              <a:t>3. Notions</a:t>
            </a:r>
          </a:p>
          <a:p>
            <a:pPr fontAlgn="auto">
              <a:spcAft>
                <a:spcPts val="0"/>
              </a:spcAft>
            </a:pPr>
            <a:r>
              <a:rPr lang="fr-FR" dirty="0"/>
              <a:t>3.2 Emplacement de dégagement</a:t>
            </a:r>
          </a:p>
          <a:p>
            <a:pPr fontAlgn="auto">
              <a:spcAft>
                <a:spcPts val="0"/>
              </a:spcAft>
            </a:pPr>
            <a:endParaRPr lang="fr-F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592" y="3998955"/>
            <a:ext cx="3838354" cy="2239627"/>
          </a:xfrm>
          <a:prstGeom prst="rect">
            <a:avLst/>
          </a:prstGeom>
        </p:spPr>
      </p:pic>
    </p:spTree>
    <p:extLst>
      <p:ext uri="{BB962C8B-B14F-4D97-AF65-F5344CB8AC3E}">
        <p14:creationId xmlns:p14="http://schemas.microsoft.com/office/powerpoint/2010/main" val="132162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1"/>
          <p:cNvSpPr txBox="1">
            <a:spLocks/>
          </p:cNvSpPr>
          <p:nvPr/>
        </p:nvSpPr>
        <p:spPr bwMode="auto">
          <a:xfrm>
            <a:off x="817587" y="535370"/>
            <a:ext cx="8086725" cy="86518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l" fontAlgn="auto">
              <a:spcBef>
                <a:spcPts val="0"/>
              </a:spcBef>
              <a:spcAft>
                <a:spcPts val="0"/>
              </a:spcAft>
              <a:defRPr/>
            </a:pPr>
            <a:r>
              <a:rPr lang="fr-FR" sz="2000" b="1" kern="0">
                <a:solidFill>
                  <a:srgbClr val="0070C0"/>
                </a:solidFill>
                <a:latin typeface="+mn-lt"/>
                <a:cs typeface="Arial"/>
              </a:rPr>
              <a:t>Possibilités d’emplacement de dégagement - Entrevoie</a:t>
            </a:r>
            <a:endParaRPr lang="fr-FR" sz="2000" b="1" kern="0">
              <a:solidFill>
                <a:srgbClr val="0070C0"/>
              </a:solidFill>
              <a:latin typeface="+mn-lt"/>
              <a:ea typeface="+mj-ea"/>
              <a:cs typeface="Arial"/>
            </a:endParaRPr>
          </a:p>
        </p:txBody>
      </p:sp>
      <p:sp>
        <p:nvSpPr>
          <p:cNvPr id="8" name="TextBox 29"/>
          <p:cNvSpPr txBox="1">
            <a:spLocks noChangeArrowheads="1"/>
          </p:cNvSpPr>
          <p:nvPr/>
        </p:nvSpPr>
        <p:spPr bwMode="auto">
          <a:xfrm>
            <a:off x="554663" y="1400558"/>
            <a:ext cx="10738818" cy="2708434"/>
          </a:xfrm>
          <a:prstGeom prst="rect">
            <a:avLst/>
          </a:prstGeom>
          <a:noFill/>
          <a:ln w="9525">
            <a:noFill/>
            <a:miter lim="800000"/>
            <a:headEnd/>
            <a:tailEnd/>
          </a:ln>
        </p:spPr>
        <p:txBody>
          <a:bodyPr wrap="square">
            <a:spAutoFit/>
          </a:bodyPr>
          <a:lstStyle/>
          <a:p>
            <a:pPr lvl="0" algn="just"/>
            <a:endParaRPr lang="fr-BE" dirty="0">
              <a:solidFill>
                <a:srgbClr val="000000"/>
              </a:solidFill>
            </a:endParaRPr>
          </a:p>
          <a:p>
            <a:pPr lvl="0" algn="just"/>
            <a:r>
              <a:rPr lang="fr-BE" dirty="0">
                <a:solidFill>
                  <a:srgbClr val="000000"/>
                </a:solidFill>
                <a:latin typeface="+mn-lt"/>
              </a:rPr>
              <a:t>Une entrevoie peut servir d’emplacement de dégagement si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BE" b="0" i="0" u="none" strike="noStrike" kern="0" cap="none" spc="0" normalizeH="0" baseline="0" noProof="0" dirty="0">
              <a:ln>
                <a:noFill/>
              </a:ln>
              <a:solidFill>
                <a:srgbClr val="000000"/>
              </a:solidFill>
              <a:effectLst/>
              <a:uLnTx/>
              <a:uFillTx/>
              <a:latin typeface="+mn-lt"/>
            </a:endParaRP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fr-BE" b="0" i="0" u="none" strike="noStrike" kern="0" cap="none" spc="0" normalizeH="0" baseline="0" noProof="0" dirty="0">
                <a:ln>
                  <a:noFill/>
                </a:ln>
                <a:solidFill>
                  <a:srgbClr val="FF0000"/>
                </a:solidFill>
                <a:effectLst/>
                <a:uLnTx/>
                <a:uFillTx/>
                <a:latin typeface="+mn-lt"/>
              </a:rPr>
              <a:t>v ≤ 160 km/h;</a:t>
            </a: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endParaRPr kumimoji="0" lang="fr-BE" b="0" i="0" u="none" strike="noStrike" kern="0" cap="none" spc="0" normalizeH="0" baseline="0" noProof="0" dirty="0">
              <a:ln>
                <a:noFill/>
              </a:ln>
              <a:solidFill>
                <a:srgbClr val="000000"/>
              </a:solidFill>
              <a:effectLst/>
              <a:uLnTx/>
              <a:uFillTx/>
              <a:latin typeface="+mn-lt"/>
            </a:endParaRPr>
          </a:p>
          <a:p>
            <a:pPr marL="542925" lvl="0" indent="-542925" algn="just">
              <a:buFont typeface="Arial" pitchFamily="34" charset="0"/>
              <a:buChar char="-"/>
            </a:pPr>
            <a:r>
              <a:rPr lang="fr-BE" sz="1600" dirty="0">
                <a:solidFill>
                  <a:srgbClr val="000000"/>
                </a:solidFill>
                <a:latin typeface="+mn-lt"/>
              </a:rPr>
              <a:t>elle est </a:t>
            </a:r>
            <a:r>
              <a:rPr lang="fr-BE" sz="1600" b="1" dirty="0">
                <a:solidFill>
                  <a:srgbClr val="000000"/>
                </a:solidFill>
                <a:latin typeface="+mn-lt"/>
              </a:rPr>
              <a:t>suffisamment large</a:t>
            </a:r>
            <a:r>
              <a:rPr lang="fr-BE" sz="1600" dirty="0">
                <a:solidFill>
                  <a:srgbClr val="000000"/>
                </a:solidFill>
                <a:latin typeface="+mn-lt"/>
              </a:rPr>
              <a:t>, à savoir </a:t>
            </a:r>
            <a:r>
              <a:rPr lang="fr-BE" sz="1600" u="sng" dirty="0">
                <a:solidFill>
                  <a:srgbClr val="000000"/>
                </a:solidFill>
                <a:latin typeface="+mn-lt"/>
              </a:rPr>
              <a:t>4,50 m minimum</a:t>
            </a:r>
            <a:r>
              <a:rPr lang="fr-BE" sz="1600" dirty="0">
                <a:solidFill>
                  <a:srgbClr val="000000"/>
                </a:solidFill>
                <a:latin typeface="+mn-lt"/>
              </a:rPr>
              <a:t> comprenant :</a:t>
            </a:r>
          </a:p>
          <a:p>
            <a:pPr marL="542925" lvl="0" indent="-542925" algn="just"/>
            <a:endParaRPr lang="fr-BE" sz="1600" dirty="0">
              <a:solidFill>
                <a:srgbClr val="000000"/>
              </a:solidFill>
              <a:latin typeface="+mn-lt"/>
            </a:endParaRPr>
          </a:p>
          <a:p>
            <a:pPr marL="1000125" lvl="1" indent="-457200" algn="just">
              <a:buFont typeface="Arial" pitchFamily="34" charset="0"/>
              <a:buChar char="•"/>
            </a:pPr>
            <a:r>
              <a:rPr lang="fr-BE" sz="1600" dirty="0">
                <a:solidFill>
                  <a:srgbClr val="000000"/>
                </a:solidFill>
                <a:latin typeface="+mn-lt"/>
              </a:rPr>
              <a:t>un emplacement de dégagement proprement dit d’une largeur de </a:t>
            </a:r>
            <a:r>
              <a:rPr lang="fr-BE" sz="1600" b="1" dirty="0">
                <a:solidFill>
                  <a:srgbClr val="000000"/>
                </a:solidFill>
                <a:latin typeface="+mn-lt"/>
              </a:rPr>
              <a:t>minimum 1,50 m </a:t>
            </a:r>
            <a:r>
              <a:rPr lang="fr-BE" sz="1600" dirty="0">
                <a:solidFill>
                  <a:srgbClr val="000000"/>
                </a:solidFill>
                <a:latin typeface="+mn-lt"/>
              </a:rPr>
              <a:t>;</a:t>
            </a:r>
            <a:endParaRPr lang="fr-BE" sz="1600" b="1" dirty="0">
              <a:solidFill>
                <a:srgbClr val="000000"/>
              </a:solidFill>
              <a:latin typeface="+mn-lt"/>
            </a:endParaRPr>
          </a:p>
          <a:p>
            <a:pPr marL="1000125" lvl="1" indent="-457200" algn="just">
              <a:buFont typeface="Arial" pitchFamily="34" charset="0"/>
              <a:buChar char="•"/>
            </a:pPr>
            <a:endParaRPr lang="fr-BE" sz="1600" b="1" dirty="0">
              <a:solidFill>
                <a:srgbClr val="000000"/>
              </a:solidFill>
              <a:latin typeface="+mn-lt"/>
            </a:endParaRPr>
          </a:p>
          <a:p>
            <a:pPr marL="1000125" lvl="1" indent="-457200" algn="just">
              <a:buFont typeface="Arial" pitchFamily="34" charset="0"/>
              <a:buChar char="•"/>
            </a:pPr>
            <a:r>
              <a:rPr lang="fr-BE" sz="1600" b="1" dirty="0">
                <a:solidFill>
                  <a:srgbClr val="000000"/>
                </a:solidFill>
                <a:latin typeface="+mn-lt"/>
              </a:rPr>
              <a:t>la distance de sécurité</a:t>
            </a:r>
            <a:r>
              <a:rPr lang="fr-BE" sz="1600" dirty="0">
                <a:solidFill>
                  <a:srgbClr val="000000"/>
                </a:solidFill>
                <a:latin typeface="+mn-lt"/>
              </a:rPr>
              <a:t> de part et d’autre de l’emplacement de dégagement.</a:t>
            </a:r>
          </a:p>
        </p:txBody>
      </p:sp>
      <p:sp>
        <p:nvSpPr>
          <p:cNvPr id="9" name="Rounded Rectangle 19"/>
          <p:cNvSpPr/>
          <p:nvPr/>
        </p:nvSpPr>
        <p:spPr bwMode="auto">
          <a:xfrm>
            <a:off x="467544" y="1400557"/>
            <a:ext cx="11029056" cy="3202147"/>
          </a:xfrm>
          <a:prstGeom prst="roundRect">
            <a:avLst>
              <a:gd name="adj" fmla="val 7143"/>
            </a:avLst>
          </a:prstGeom>
          <a:noFill/>
          <a:ln w="3175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10" name="Espace réservé du texte 3"/>
          <p:cNvSpPr txBox="1">
            <a:spLocks/>
          </p:cNvSpPr>
          <p:nvPr/>
        </p:nvSpPr>
        <p:spPr>
          <a:xfrm>
            <a:off x="9635614" y="154524"/>
            <a:ext cx="2275180" cy="635199"/>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dirty="0"/>
              <a:t>3. Notions</a:t>
            </a:r>
          </a:p>
          <a:p>
            <a:pPr fontAlgn="auto">
              <a:spcAft>
                <a:spcPts val="0"/>
              </a:spcAft>
            </a:pPr>
            <a:r>
              <a:rPr lang="fr-FR" dirty="0"/>
              <a:t>3.2 Emplacement de dégagement</a:t>
            </a:r>
          </a:p>
          <a:p>
            <a:pPr fontAlgn="auto">
              <a:spcAft>
                <a:spcPts val="0"/>
              </a:spcAft>
            </a:pPr>
            <a:endParaRPr lang="fr-FR" dirty="0"/>
          </a:p>
        </p:txBody>
      </p:sp>
      <p:grpSp>
        <p:nvGrpSpPr>
          <p:cNvPr id="7" name="Group 6">
            <a:extLst>
              <a:ext uri="{FF2B5EF4-FFF2-40B4-BE49-F238E27FC236}">
                <a16:creationId xmlns:a16="http://schemas.microsoft.com/office/drawing/2014/main" id="{E652CED9-1046-47A6-9219-0C30E6B57AF3}"/>
              </a:ext>
            </a:extLst>
          </p:cNvPr>
          <p:cNvGrpSpPr/>
          <p:nvPr/>
        </p:nvGrpSpPr>
        <p:grpSpPr>
          <a:xfrm>
            <a:off x="2207568" y="4797152"/>
            <a:ext cx="8429059" cy="1800200"/>
            <a:chOff x="2207568" y="4797152"/>
            <a:chExt cx="8429059" cy="180020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568" y="4797152"/>
              <a:ext cx="8429059" cy="1800200"/>
            </a:xfrm>
            <a:prstGeom prst="rect">
              <a:avLst/>
            </a:prstGeom>
          </p:spPr>
        </p:pic>
        <p:sp>
          <p:nvSpPr>
            <p:cNvPr id="4" name="Rectangle 3">
              <a:extLst>
                <a:ext uri="{FF2B5EF4-FFF2-40B4-BE49-F238E27FC236}">
                  <a16:creationId xmlns:a16="http://schemas.microsoft.com/office/drawing/2014/main" id="{DD55D649-F431-4B6A-A1F3-9667D35A1242}"/>
                </a:ext>
              </a:extLst>
            </p:cNvPr>
            <p:cNvSpPr/>
            <p:nvPr/>
          </p:nvSpPr>
          <p:spPr>
            <a:xfrm>
              <a:off x="2207568" y="5125453"/>
              <a:ext cx="848453" cy="9581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3" name="Picture 2">
              <a:extLst>
                <a:ext uri="{FF2B5EF4-FFF2-40B4-BE49-F238E27FC236}">
                  <a16:creationId xmlns:a16="http://schemas.microsoft.com/office/drawing/2014/main" id="{60ACBB3C-7F50-46A7-A6DF-62CFAFF5F803}"/>
                </a:ext>
              </a:extLst>
            </p:cNvPr>
            <p:cNvPicPr>
              <a:picLocks noChangeAspect="1"/>
            </p:cNvPicPr>
            <p:nvPr/>
          </p:nvPicPr>
          <p:blipFill>
            <a:blip r:embed="rId3"/>
            <a:stretch>
              <a:fillRect/>
            </a:stretch>
          </p:blipFill>
          <p:spPr>
            <a:xfrm>
              <a:off x="2411213" y="5207822"/>
              <a:ext cx="644808" cy="958104"/>
            </a:xfrm>
            <a:prstGeom prst="rect">
              <a:avLst/>
            </a:prstGeom>
          </p:spPr>
        </p:pic>
        <p:sp>
          <p:nvSpPr>
            <p:cNvPr id="5" name="Rectangle 4">
              <a:extLst>
                <a:ext uri="{FF2B5EF4-FFF2-40B4-BE49-F238E27FC236}">
                  <a16:creationId xmlns:a16="http://schemas.microsoft.com/office/drawing/2014/main" id="{3A299D84-B5BB-4935-ADD6-90801C7CF5E4}"/>
                </a:ext>
              </a:extLst>
            </p:cNvPr>
            <p:cNvSpPr/>
            <p:nvPr/>
          </p:nvSpPr>
          <p:spPr>
            <a:xfrm>
              <a:off x="9745579" y="5165774"/>
              <a:ext cx="848453" cy="9177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2" name="Picture 11">
              <a:extLst>
                <a:ext uri="{FF2B5EF4-FFF2-40B4-BE49-F238E27FC236}">
                  <a16:creationId xmlns:a16="http://schemas.microsoft.com/office/drawing/2014/main" id="{88332D86-C6A4-4C4F-854A-EFC3EB80527D}"/>
                </a:ext>
              </a:extLst>
            </p:cNvPr>
            <p:cNvPicPr>
              <a:picLocks noChangeAspect="1"/>
            </p:cNvPicPr>
            <p:nvPr/>
          </p:nvPicPr>
          <p:blipFill>
            <a:blip r:embed="rId3"/>
            <a:stretch>
              <a:fillRect/>
            </a:stretch>
          </p:blipFill>
          <p:spPr>
            <a:xfrm flipH="1">
              <a:off x="9745617" y="5218200"/>
              <a:ext cx="644807" cy="958104"/>
            </a:xfrm>
            <a:prstGeom prst="rect">
              <a:avLst/>
            </a:prstGeom>
          </p:spPr>
        </p:pic>
        <p:sp>
          <p:nvSpPr>
            <p:cNvPr id="6" name="Rectangle 5">
              <a:extLst>
                <a:ext uri="{FF2B5EF4-FFF2-40B4-BE49-F238E27FC236}">
                  <a16:creationId xmlns:a16="http://schemas.microsoft.com/office/drawing/2014/main" id="{67A964CC-39B2-4C9A-9412-1665D33CF804}"/>
                </a:ext>
              </a:extLst>
            </p:cNvPr>
            <p:cNvSpPr/>
            <p:nvPr/>
          </p:nvSpPr>
          <p:spPr>
            <a:xfrm>
              <a:off x="5775158" y="5165774"/>
              <a:ext cx="1263316" cy="9177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1" name="Picture 10">
              <a:extLst>
                <a:ext uri="{FF2B5EF4-FFF2-40B4-BE49-F238E27FC236}">
                  <a16:creationId xmlns:a16="http://schemas.microsoft.com/office/drawing/2014/main" id="{E16343C4-9501-4FF9-BA3C-1F1FC0943945}"/>
                </a:ext>
              </a:extLst>
            </p:cNvPr>
            <p:cNvPicPr>
              <a:picLocks noChangeAspect="1"/>
            </p:cNvPicPr>
            <p:nvPr/>
          </p:nvPicPr>
          <p:blipFill>
            <a:blip r:embed="rId3"/>
            <a:stretch>
              <a:fillRect/>
            </a:stretch>
          </p:blipFill>
          <p:spPr>
            <a:xfrm flipH="1">
              <a:off x="5997870" y="5207822"/>
              <a:ext cx="848453" cy="958104"/>
            </a:xfrm>
            <a:prstGeom prst="rect">
              <a:avLst/>
            </a:prstGeom>
          </p:spPr>
        </p:pic>
      </p:grpSp>
    </p:spTree>
    <p:extLst>
      <p:ext uri="{BB962C8B-B14F-4D97-AF65-F5344CB8AC3E}">
        <p14:creationId xmlns:p14="http://schemas.microsoft.com/office/powerpoint/2010/main" val="1384918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1"/>
          <p:cNvSpPr txBox="1">
            <a:spLocks/>
          </p:cNvSpPr>
          <p:nvPr/>
        </p:nvSpPr>
        <p:spPr bwMode="auto">
          <a:xfrm>
            <a:off x="817587" y="535370"/>
            <a:ext cx="8086725" cy="86518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l" fontAlgn="auto">
              <a:spcBef>
                <a:spcPts val="0"/>
              </a:spcBef>
              <a:spcAft>
                <a:spcPts val="0"/>
              </a:spcAft>
              <a:defRPr/>
            </a:pPr>
            <a:r>
              <a:rPr lang="fr-FR" sz="2000" b="1" kern="0">
                <a:solidFill>
                  <a:srgbClr val="0070C0"/>
                </a:solidFill>
                <a:latin typeface="+mn-lt"/>
                <a:cs typeface="Arial"/>
              </a:rPr>
              <a:t>Emplacement de dégagement - Signalisation</a:t>
            </a:r>
            <a:endParaRPr lang="fr-FR" sz="2000" b="1" kern="0">
              <a:solidFill>
                <a:srgbClr val="0070C0"/>
              </a:solidFill>
              <a:latin typeface="+mn-lt"/>
              <a:ea typeface="+mj-ea"/>
              <a:cs typeface="Arial"/>
            </a:endParaRPr>
          </a:p>
        </p:txBody>
      </p:sp>
      <p:sp>
        <p:nvSpPr>
          <p:cNvPr id="12" name="TextBox 29"/>
          <p:cNvSpPr txBox="1">
            <a:spLocks noChangeArrowheads="1"/>
          </p:cNvSpPr>
          <p:nvPr/>
        </p:nvSpPr>
        <p:spPr bwMode="auto">
          <a:xfrm>
            <a:off x="623392" y="1916832"/>
            <a:ext cx="10801200" cy="400110"/>
          </a:xfrm>
          <a:prstGeom prst="rect">
            <a:avLst/>
          </a:prstGeom>
          <a:noFill/>
          <a:ln w="9525">
            <a:noFill/>
            <a:miter lim="800000"/>
            <a:headEnd/>
            <a:tailEnd/>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a:ln>
                  <a:noFill/>
                </a:ln>
                <a:solidFill>
                  <a:sysClr val="windowText" lastClr="000000"/>
                </a:solidFill>
                <a:effectLst/>
                <a:uLnTx/>
                <a:uFillTx/>
                <a:latin typeface="+mn-lt"/>
              </a:rPr>
              <a:t>En fonction du type d’emplacement</a:t>
            </a:r>
            <a:r>
              <a:rPr kumimoji="0" lang="fr-FR" sz="2000" b="0" i="0" u="none" strike="noStrike" kern="0" cap="none" spc="0" normalizeH="0" noProof="0">
                <a:ln>
                  <a:noFill/>
                </a:ln>
                <a:solidFill>
                  <a:sysClr val="windowText" lastClr="000000"/>
                </a:solidFill>
                <a:effectLst/>
                <a:uLnTx/>
                <a:uFillTx/>
                <a:latin typeface="+mn-lt"/>
              </a:rPr>
              <a:t> de dégagement, nous utilisons divers marquages</a:t>
            </a:r>
            <a:endParaRPr kumimoji="0" lang="fr-FR" sz="2000" b="0" i="0" u="none" strike="noStrike" kern="0" cap="none" spc="0" normalizeH="0" baseline="0" noProof="0">
              <a:ln>
                <a:noFill/>
              </a:ln>
              <a:solidFill>
                <a:sysClr val="windowText" lastClr="000000"/>
              </a:solidFill>
              <a:effectLst/>
              <a:uLnTx/>
              <a:uFillTx/>
              <a:latin typeface="+mn-lt"/>
            </a:endParaRPr>
          </a:p>
        </p:txBody>
      </p:sp>
      <p:sp>
        <p:nvSpPr>
          <p:cNvPr id="14" name="Rounded Rectangle 19"/>
          <p:cNvSpPr/>
          <p:nvPr/>
        </p:nvSpPr>
        <p:spPr bwMode="auto">
          <a:xfrm>
            <a:off x="467544" y="1628800"/>
            <a:ext cx="11245080" cy="4968552"/>
          </a:xfrm>
          <a:prstGeom prst="roundRect">
            <a:avLst>
              <a:gd name="adj" fmla="val 7143"/>
            </a:avLst>
          </a:prstGeom>
          <a:noFill/>
          <a:ln w="3175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10" name="Rounded Rectangle 28"/>
          <p:cNvSpPr/>
          <p:nvPr/>
        </p:nvSpPr>
        <p:spPr bwMode="auto">
          <a:xfrm>
            <a:off x="612900" y="2377927"/>
            <a:ext cx="4536504" cy="4320480"/>
          </a:xfrm>
          <a:prstGeom prst="round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70000" lnSpcReduction="20000"/>
          </a:bodyPr>
          <a:lstStyle/>
          <a:p>
            <a:pPr marL="361950" lvl="0" indent="-361950" algn="just">
              <a:buFontTx/>
              <a:buChar char="-"/>
            </a:pPr>
            <a:endParaRPr lang="en-US" sz="1600" dirty="0">
              <a:solidFill>
                <a:srgbClr val="000000"/>
              </a:solidFill>
            </a:endParaRPr>
          </a:p>
          <a:p>
            <a:pPr marL="361950" lvl="0" indent="-361950" algn="just">
              <a:buFontTx/>
              <a:buChar char="-"/>
            </a:pPr>
            <a:r>
              <a:rPr lang="en-US" sz="2000" dirty="0">
                <a:solidFill>
                  <a:srgbClr val="000000"/>
                </a:solidFill>
              </a:rPr>
              <a:t>au sol : 	de la </a:t>
            </a:r>
            <a:r>
              <a:rPr lang="en-US" sz="2000" dirty="0" err="1">
                <a:solidFill>
                  <a:srgbClr val="000000"/>
                </a:solidFill>
              </a:rPr>
              <a:t>peinture</a:t>
            </a:r>
            <a:r>
              <a:rPr lang="en-US" sz="2000" dirty="0">
                <a:solidFill>
                  <a:srgbClr val="000000"/>
                </a:solidFill>
              </a:rPr>
              <a:t> </a:t>
            </a:r>
            <a:r>
              <a:rPr lang="en-US" sz="2000" dirty="0" err="1">
                <a:solidFill>
                  <a:srgbClr val="000000"/>
                </a:solidFill>
              </a:rPr>
              <a:t>jaune</a:t>
            </a:r>
            <a:r>
              <a:rPr lang="en-US" sz="2000" dirty="0">
                <a:solidFill>
                  <a:srgbClr val="000000"/>
                </a:solidFill>
              </a:rPr>
              <a:t> sur 		les </a:t>
            </a:r>
            <a:r>
              <a:rPr lang="en-US" sz="2000" dirty="0" err="1">
                <a:solidFill>
                  <a:srgbClr val="000000"/>
                </a:solidFill>
              </a:rPr>
              <a:t>pavés</a:t>
            </a:r>
            <a:r>
              <a:rPr lang="en-US" sz="2000" dirty="0">
                <a:solidFill>
                  <a:srgbClr val="000000"/>
                </a:solidFill>
              </a:rPr>
              <a:t> </a:t>
            </a:r>
            <a:r>
              <a:rPr lang="en-US" sz="2000" dirty="0" err="1">
                <a:solidFill>
                  <a:srgbClr val="000000"/>
                </a:solidFill>
              </a:rPr>
              <a:t>ou</a:t>
            </a:r>
            <a:r>
              <a:rPr lang="en-US" sz="2000" dirty="0">
                <a:solidFill>
                  <a:srgbClr val="000000"/>
                </a:solidFill>
              </a:rPr>
              <a:t> des blocs </a:t>
            </a:r>
            <a:r>
              <a:rPr lang="en-US" sz="2000" dirty="0" err="1">
                <a:solidFill>
                  <a:srgbClr val="000000"/>
                </a:solidFill>
              </a:rPr>
              <a:t>en</a:t>
            </a:r>
            <a:r>
              <a:rPr lang="en-US" sz="2000" dirty="0">
                <a:solidFill>
                  <a:srgbClr val="000000"/>
                </a:solidFill>
              </a:rPr>
              <a:t> 		</a:t>
            </a:r>
            <a:r>
              <a:rPr lang="en-US" sz="2000" dirty="0" err="1">
                <a:solidFill>
                  <a:srgbClr val="000000"/>
                </a:solidFill>
              </a:rPr>
              <a:t>béton</a:t>
            </a:r>
            <a:endParaRPr lang="en-US" sz="2000" dirty="0">
              <a:solidFill>
                <a:srgbClr val="000000"/>
              </a:solidFill>
            </a:endParaRPr>
          </a:p>
          <a:p>
            <a:pPr marL="361950" lvl="0" indent="-361950" algn="just">
              <a:buFontTx/>
              <a:buChar char="-"/>
            </a:pPr>
            <a:endParaRPr lang="en-US" sz="2000" dirty="0">
              <a:solidFill>
                <a:srgbClr val="000000"/>
              </a:solidFill>
            </a:endParaRPr>
          </a:p>
          <a:p>
            <a:pPr marL="361950" lvl="0" indent="-361950" algn="just">
              <a:buFontTx/>
              <a:buChar char="-"/>
            </a:pPr>
            <a:endParaRPr lang="en-US" sz="2000" dirty="0">
              <a:solidFill>
                <a:srgbClr val="000000"/>
              </a:solidFill>
            </a:endParaRPr>
          </a:p>
          <a:p>
            <a:pPr marL="361950" lvl="0" indent="-361950" algn="just">
              <a:buFontTx/>
              <a:buChar char="-"/>
            </a:pPr>
            <a:endParaRPr lang="en-US" sz="2000" dirty="0">
              <a:solidFill>
                <a:srgbClr val="000000"/>
              </a:solidFill>
            </a:endParaRPr>
          </a:p>
          <a:p>
            <a:pPr marL="361950" lvl="0" indent="-361950" algn="just">
              <a:buFontTx/>
              <a:buChar char="-"/>
            </a:pPr>
            <a:endParaRPr lang="en-US" sz="2000" dirty="0">
              <a:solidFill>
                <a:srgbClr val="000000"/>
              </a:solidFill>
            </a:endParaRPr>
          </a:p>
          <a:p>
            <a:pPr marL="361950" lvl="0" indent="-361950" algn="just">
              <a:buFontTx/>
              <a:buChar char="-"/>
            </a:pPr>
            <a:endParaRPr lang="en-US" sz="2000" dirty="0">
              <a:solidFill>
                <a:srgbClr val="000000"/>
              </a:solidFill>
            </a:endParaRPr>
          </a:p>
          <a:p>
            <a:pPr marL="361950" lvl="0" indent="-361950" algn="just">
              <a:buFontTx/>
              <a:buChar char="-"/>
            </a:pPr>
            <a:endParaRPr lang="en-US" sz="2000" dirty="0">
              <a:solidFill>
                <a:srgbClr val="000000"/>
              </a:solidFill>
            </a:endParaRPr>
          </a:p>
          <a:p>
            <a:pPr marL="361950" lvl="0" indent="-361950" algn="just">
              <a:buFontTx/>
              <a:buChar char="-"/>
            </a:pPr>
            <a:r>
              <a:rPr lang="en-US" sz="2000" dirty="0">
                <a:solidFill>
                  <a:srgbClr val="000000"/>
                </a:solidFill>
              </a:rPr>
              <a:t>sur les </a:t>
            </a:r>
            <a:r>
              <a:rPr lang="en-US" sz="2000" dirty="0" err="1">
                <a:solidFill>
                  <a:srgbClr val="000000"/>
                </a:solidFill>
              </a:rPr>
              <a:t>quais</a:t>
            </a:r>
            <a:r>
              <a:rPr lang="en-US" sz="2000" dirty="0">
                <a:solidFill>
                  <a:srgbClr val="000000"/>
                </a:solidFill>
              </a:rPr>
              <a:t> : 	</a:t>
            </a:r>
            <a:r>
              <a:rPr lang="en-US" sz="2000" dirty="0" err="1">
                <a:solidFill>
                  <a:srgbClr val="000000"/>
                </a:solidFill>
              </a:rPr>
              <a:t>dalles</a:t>
            </a:r>
            <a:r>
              <a:rPr lang="en-US" sz="2000" dirty="0">
                <a:solidFill>
                  <a:srgbClr val="000000"/>
                </a:solidFill>
              </a:rPr>
              <a:t> </a:t>
            </a:r>
            <a:r>
              <a:rPr lang="en-US" sz="2000" dirty="0" err="1">
                <a:solidFill>
                  <a:srgbClr val="000000"/>
                </a:solidFill>
              </a:rPr>
              <a:t>podotactiles</a:t>
            </a:r>
            <a:r>
              <a:rPr lang="en-US" sz="2000" dirty="0">
                <a:solidFill>
                  <a:srgbClr val="000000"/>
                </a:solidFill>
              </a:rPr>
              <a:t> </a:t>
            </a:r>
            <a:r>
              <a:rPr lang="en-US" sz="2000" dirty="0" err="1">
                <a:solidFill>
                  <a:srgbClr val="000000"/>
                </a:solidFill>
              </a:rPr>
              <a:t>ou</a:t>
            </a:r>
            <a:r>
              <a:rPr lang="en-US" sz="2000" dirty="0">
                <a:solidFill>
                  <a:srgbClr val="000000"/>
                </a:solidFill>
              </a:rPr>
              <a:t> 			</a:t>
            </a:r>
            <a:r>
              <a:rPr lang="en-US" sz="2000" dirty="0" err="1">
                <a:solidFill>
                  <a:srgbClr val="000000"/>
                </a:solidFill>
              </a:rPr>
              <a:t>lignes</a:t>
            </a:r>
            <a:r>
              <a:rPr lang="en-US" sz="2000" dirty="0">
                <a:solidFill>
                  <a:srgbClr val="000000"/>
                </a:solidFill>
              </a:rPr>
              <a:t> blanches/</a:t>
            </a:r>
            <a:r>
              <a:rPr lang="en-US" sz="2000" dirty="0" err="1">
                <a:solidFill>
                  <a:srgbClr val="000000"/>
                </a:solidFill>
              </a:rPr>
              <a:t>jaunes</a:t>
            </a:r>
            <a:endParaRPr lang="en-US" sz="2000" dirty="0">
              <a:solidFill>
                <a:srgbClr val="000000"/>
              </a:solidFill>
            </a:endParaRPr>
          </a:p>
          <a:p>
            <a:pPr marL="361950" lvl="0" indent="-361950" algn="just">
              <a:buFontTx/>
              <a:buChar char="-"/>
            </a:pPr>
            <a:endParaRPr lang="en-US" sz="2000" dirty="0">
              <a:solidFill>
                <a:srgbClr val="000000"/>
              </a:solidFill>
            </a:endParaRPr>
          </a:p>
          <a:p>
            <a:pPr marL="361950" lvl="0" indent="-361950" algn="just">
              <a:buFontTx/>
              <a:buChar char="-"/>
            </a:pPr>
            <a:endParaRPr lang="en-US" sz="2000" dirty="0">
              <a:solidFill>
                <a:srgbClr val="000000"/>
              </a:solidFill>
            </a:endParaRPr>
          </a:p>
          <a:p>
            <a:pPr marL="361950" lvl="0" indent="-361950" algn="just">
              <a:buFontTx/>
              <a:buChar char="-"/>
            </a:pPr>
            <a:endParaRPr lang="en-US" sz="2000" dirty="0">
              <a:solidFill>
                <a:srgbClr val="000000"/>
              </a:solidFill>
            </a:endParaRPr>
          </a:p>
          <a:p>
            <a:pPr marL="361950" lvl="0" indent="-361950" algn="just">
              <a:buFontTx/>
              <a:buChar char="-"/>
            </a:pPr>
            <a:endParaRPr lang="en-US" sz="2000" dirty="0">
              <a:solidFill>
                <a:srgbClr val="000000"/>
              </a:solidFill>
            </a:endParaRPr>
          </a:p>
          <a:p>
            <a:pPr marL="361950" lvl="0" indent="-361950" algn="just">
              <a:buFontTx/>
              <a:buChar char="-"/>
            </a:pPr>
            <a:endParaRPr lang="en-US" sz="2000" dirty="0">
              <a:solidFill>
                <a:srgbClr val="000000"/>
              </a:solidFill>
            </a:endParaRPr>
          </a:p>
          <a:p>
            <a:pPr marL="361950" lvl="0" indent="-361950" algn="just">
              <a:buFontTx/>
              <a:buChar char="-"/>
            </a:pPr>
            <a:endParaRPr lang="en-US" sz="2000" dirty="0">
              <a:solidFill>
                <a:srgbClr val="000000"/>
              </a:solidFill>
            </a:endParaRPr>
          </a:p>
          <a:p>
            <a:pPr marL="361950" lvl="0" indent="-361950" algn="just">
              <a:buFontTx/>
              <a:buChar char="-"/>
            </a:pPr>
            <a:r>
              <a:rPr lang="en-US" sz="2000" dirty="0">
                <a:solidFill>
                  <a:srgbClr val="000000"/>
                </a:solidFill>
              </a:rPr>
              <a:t>sur les </a:t>
            </a:r>
            <a:r>
              <a:rPr lang="en-US" sz="2000" dirty="0" err="1">
                <a:solidFill>
                  <a:srgbClr val="000000"/>
                </a:solidFill>
              </a:rPr>
              <a:t>parois</a:t>
            </a:r>
            <a:r>
              <a:rPr lang="en-US" sz="2000" dirty="0">
                <a:solidFill>
                  <a:srgbClr val="000000"/>
                </a:solidFill>
              </a:rPr>
              <a:t> : 	</a:t>
            </a:r>
            <a:r>
              <a:rPr lang="en-US" sz="2000" dirty="0" err="1">
                <a:solidFill>
                  <a:srgbClr val="000000"/>
                </a:solidFill>
              </a:rPr>
              <a:t>peinture</a:t>
            </a:r>
            <a:r>
              <a:rPr lang="en-US" sz="2000" dirty="0">
                <a:solidFill>
                  <a:srgbClr val="000000"/>
                </a:solidFill>
              </a:rPr>
              <a:t> blanche </a:t>
            </a:r>
            <a:r>
              <a:rPr lang="en-US" sz="2000" dirty="0" err="1">
                <a:solidFill>
                  <a:srgbClr val="000000"/>
                </a:solidFill>
              </a:rPr>
              <a:t>ou</a:t>
            </a:r>
            <a:r>
              <a:rPr lang="en-US" sz="2000" dirty="0">
                <a:solidFill>
                  <a:srgbClr val="000000"/>
                </a:solidFill>
              </a:rPr>
              <a:t> de 		</a:t>
            </a:r>
            <a:r>
              <a:rPr lang="en-US" sz="2000" dirty="0" err="1">
                <a:solidFill>
                  <a:srgbClr val="000000"/>
                </a:solidFill>
              </a:rPr>
              <a:t>dalles</a:t>
            </a:r>
            <a:r>
              <a:rPr lang="en-US" sz="2000" dirty="0">
                <a:solidFill>
                  <a:srgbClr val="000000"/>
                </a:solidFill>
              </a:rPr>
              <a:t> </a:t>
            </a:r>
            <a:r>
              <a:rPr lang="en-US" sz="2000" dirty="0" err="1">
                <a:solidFill>
                  <a:srgbClr val="000000"/>
                </a:solidFill>
              </a:rPr>
              <a:t>en</a:t>
            </a:r>
            <a:r>
              <a:rPr lang="en-US" sz="2000" dirty="0">
                <a:solidFill>
                  <a:srgbClr val="000000"/>
                </a:solidFill>
              </a:rPr>
              <a:t> </a:t>
            </a:r>
            <a:r>
              <a:rPr lang="en-US" sz="2000" dirty="0" err="1">
                <a:solidFill>
                  <a:srgbClr val="000000"/>
                </a:solidFill>
              </a:rPr>
              <a:t>plastique</a:t>
            </a:r>
            <a:endParaRPr lang="en-US" sz="2000" dirty="0">
              <a:solidFill>
                <a:srgbClr val="000000"/>
              </a:solidFill>
            </a:endParaRPr>
          </a:p>
          <a:p>
            <a:pPr lvl="0" algn="just"/>
            <a:r>
              <a:rPr lang="en-US" sz="1900" dirty="0">
                <a:solidFill>
                  <a:srgbClr val="000000"/>
                </a:solidFill>
                <a:latin typeface="+mn-lt"/>
              </a:rPr>
              <a:t>	</a:t>
            </a:r>
          </a:p>
          <a:p>
            <a:pPr marL="361950" lvl="0" indent="-361950" algn="just">
              <a:buFontTx/>
              <a:buChar char="-"/>
            </a:pPr>
            <a:endParaRPr lang="en-US" sz="1900" dirty="0">
              <a:solidFill>
                <a:srgbClr val="000000"/>
              </a:solidFill>
              <a:latin typeface="+mn-lt"/>
            </a:endParaRPr>
          </a:p>
          <a:p>
            <a:pPr marL="361950" lvl="0" indent="-361950" algn="just">
              <a:buFontTx/>
              <a:buChar char="-"/>
            </a:pPr>
            <a:endParaRPr lang="en-US" sz="1600" dirty="0">
              <a:solidFill>
                <a:srgbClr val="000000"/>
              </a:solidFill>
            </a:endParaRPr>
          </a:p>
        </p:txBody>
      </p:sp>
      <p:pic>
        <p:nvPicPr>
          <p:cNvPr id="2" name="Picture 1"/>
          <p:cNvPicPr>
            <a:picLocks noChangeAspect="1"/>
          </p:cNvPicPr>
          <p:nvPr/>
        </p:nvPicPr>
        <p:blipFill>
          <a:blip r:embed="rId2"/>
          <a:stretch>
            <a:fillRect/>
          </a:stretch>
        </p:blipFill>
        <p:spPr>
          <a:xfrm>
            <a:off x="7043936" y="2406229"/>
            <a:ext cx="2292424" cy="1470743"/>
          </a:xfrm>
          <a:prstGeom prst="rect">
            <a:avLst/>
          </a:prstGeom>
        </p:spPr>
      </p:pic>
      <p:pic>
        <p:nvPicPr>
          <p:cNvPr id="3" name="Picture 2"/>
          <p:cNvPicPr>
            <a:picLocks noChangeAspect="1"/>
          </p:cNvPicPr>
          <p:nvPr/>
        </p:nvPicPr>
        <p:blipFill>
          <a:blip r:embed="rId3"/>
          <a:stretch>
            <a:fillRect/>
          </a:stretch>
        </p:blipFill>
        <p:spPr>
          <a:xfrm>
            <a:off x="7158278" y="3997036"/>
            <a:ext cx="2178082" cy="1454467"/>
          </a:xfrm>
          <a:prstGeom prst="rect">
            <a:avLst/>
          </a:prstGeom>
        </p:spPr>
      </p:pic>
      <p:pic>
        <p:nvPicPr>
          <p:cNvPr id="4" name="Picture 3"/>
          <p:cNvPicPr>
            <a:picLocks noChangeAspect="1"/>
          </p:cNvPicPr>
          <p:nvPr/>
        </p:nvPicPr>
        <p:blipFill>
          <a:blip r:embed="rId4"/>
          <a:stretch>
            <a:fillRect/>
          </a:stretch>
        </p:blipFill>
        <p:spPr>
          <a:xfrm>
            <a:off x="6631739" y="5598770"/>
            <a:ext cx="3231160" cy="865707"/>
          </a:xfrm>
          <a:prstGeom prst="rect">
            <a:avLst/>
          </a:prstGeom>
        </p:spPr>
      </p:pic>
      <p:sp>
        <p:nvSpPr>
          <p:cNvPr id="11" name="Espace réservé du texte 3"/>
          <p:cNvSpPr txBox="1">
            <a:spLocks noGrp="1"/>
          </p:cNvSpPr>
          <p:nvPr>
            <p:ph type="body" sz="quarter" idx="18"/>
          </p:nvPr>
        </p:nvSpPr>
        <p:spPr>
          <a:xfrm>
            <a:off x="9419304" y="154524"/>
            <a:ext cx="2491490" cy="380846"/>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dirty="0"/>
              <a:t>3. Notions</a:t>
            </a:r>
          </a:p>
          <a:p>
            <a:pPr fontAlgn="auto">
              <a:spcAft>
                <a:spcPts val="0"/>
              </a:spcAft>
            </a:pPr>
            <a:r>
              <a:rPr lang="fr-FR" dirty="0"/>
              <a:t>3.2 Emplacement de dégagement</a:t>
            </a:r>
          </a:p>
          <a:p>
            <a:pPr fontAlgn="auto">
              <a:spcAft>
                <a:spcPts val="0"/>
              </a:spcAft>
            </a:pPr>
            <a:endParaRPr lang="fr-FR" dirty="0"/>
          </a:p>
        </p:txBody>
      </p:sp>
    </p:spTree>
    <p:extLst>
      <p:ext uri="{BB962C8B-B14F-4D97-AF65-F5344CB8AC3E}">
        <p14:creationId xmlns:p14="http://schemas.microsoft.com/office/powerpoint/2010/main" val="461808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28"/>
          <p:cNvSpPr/>
          <p:nvPr/>
        </p:nvSpPr>
        <p:spPr bwMode="auto">
          <a:xfrm>
            <a:off x="623392" y="2101498"/>
            <a:ext cx="6264696" cy="4320480"/>
          </a:xfrm>
          <a:prstGeom prst="round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361950" lvl="0" indent="-361950" algn="just">
              <a:buFontTx/>
              <a:buChar char="-"/>
            </a:pPr>
            <a:endParaRPr lang="en-US" sz="1600">
              <a:solidFill>
                <a:srgbClr val="000000"/>
              </a:solidFill>
            </a:endParaRPr>
          </a:p>
          <a:p>
            <a:pPr marL="361950" lvl="0" indent="-361950" algn="just">
              <a:buFontTx/>
              <a:buChar char="-"/>
            </a:pPr>
            <a:endParaRPr lang="en-US" sz="1600">
              <a:solidFill>
                <a:srgbClr val="000000"/>
              </a:solidFill>
            </a:endParaRPr>
          </a:p>
          <a:p>
            <a:pPr marL="361950" lvl="0" indent="-361950" algn="just">
              <a:buFontTx/>
              <a:buChar char="-"/>
            </a:pPr>
            <a:endParaRPr lang="en-US" sz="1600">
              <a:solidFill>
                <a:srgbClr val="000000"/>
              </a:solidFill>
            </a:endParaRPr>
          </a:p>
        </p:txBody>
      </p:sp>
      <p:sp>
        <p:nvSpPr>
          <p:cNvPr id="11" name="Rounded Rectangle 28"/>
          <p:cNvSpPr/>
          <p:nvPr/>
        </p:nvSpPr>
        <p:spPr bwMode="auto">
          <a:xfrm>
            <a:off x="767407" y="1124744"/>
            <a:ext cx="11089233" cy="2736304"/>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361950" lvl="0" indent="-361950" algn="just"/>
            <a:r>
              <a:rPr lang="fr-BE">
                <a:solidFill>
                  <a:srgbClr val="000000"/>
                </a:solidFill>
                <a:latin typeface="+mn-lt"/>
              </a:rPr>
              <a:t>Les </a:t>
            </a:r>
            <a:r>
              <a:rPr lang="fr-BE" b="1">
                <a:solidFill>
                  <a:srgbClr val="000000"/>
                </a:solidFill>
                <a:latin typeface="+mn-lt"/>
              </a:rPr>
              <a:t>niches</a:t>
            </a:r>
            <a:r>
              <a:rPr lang="fr-BE">
                <a:solidFill>
                  <a:srgbClr val="000000"/>
                </a:solidFill>
                <a:latin typeface="+mn-lt"/>
              </a:rPr>
              <a:t> sont caractérisées par :</a:t>
            </a:r>
            <a:endParaRPr lang="en-US">
              <a:solidFill>
                <a:srgbClr val="000000"/>
              </a:solidFill>
              <a:latin typeface="+mn-lt"/>
            </a:endParaRPr>
          </a:p>
          <a:p>
            <a:pPr marL="361950" lvl="0" indent="-361950" algn="just"/>
            <a:r>
              <a:rPr lang="fr-BE">
                <a:solidFill>
                  <a:srgbClr val="000000"/>
                </a:solidFill>
                <a:latin typeface="+mn-lt"/>
              </a:rPr>
              <a:t> </a:t>
            </a:r>
            <a:endParaRPr lang="en-US">
              <a:solidFill>
                <a:srgbClr val="000000"/>
              </a:solidFill>
              <a:latin typeface="+mn-lt"/>
            </a:endParaRPr>
          </a:p>
          <a:p>
            <a:pPr marL="361950" lvl="0" indent="-361950" algn="just">
              <a:buFont typeface="Arial" pitchFamily="34" charset="0"/>
              <a:buChar char="-"/>
            </a:pPr>
            <a:r>
              <a:rPr lang="fr-BE">
                <a:solidFill>
                  <a:srgbClr val="000000"/>
                </a:solidFill>
                <a:latin typeface="+mn-lt"/>
              </a:rPr>
              <a:t>les arêtes de leur contour peintes en blanc ;</a:t>
            </a:r>
            <a:endParaRPr lang="en-US">
              <a:solidFill>
                <a:srgbClr val="000000"/>
              </a:solidFill>
              <a:latin typeface="+mn-lt"/>
            </a:endParaRPr>
          </a:p>
          <a:p>
            <a:pPr marL="361950" lvl="0" indent="-361950" algn="just">
              <a:buFont typeface="Arial" pitchFamily="34" charset="0"/>
              <a:buChar char="-"/>
            </a:pPr>
            <a:endParaRPr lang="en-US">
              <a:solidFill>
                <a:srgbClr val="000000"/>
              </a:solidFill>
              <a:latin typeface="+mn-lt"/>
            </a:endParaRPr>
          </a:p>
          <a:p>
            <a:pPr marL="361950" lvl="0" indent="-361950" algn="just">
              <a:buFont typeface="Arial" pitchFamily="34" charset="0"/>
              <a:buChar char="-"/>
            </a:pPr>
            <a:r>
              <a:rPr lang="fr-BE">
                <a:solidFill>
                  <a:srgbClr val="000000"/>
                </a:solidFill>
                <a:latin typeface="+mn-lt"/>
              </a:rPr>
              <a:t>la ligne blanche tracée en chevron reliant les niches successives dans un tunnel et dont le sommet se trouve à mi-distance entre deux niches.</a:t>
            </a:r>
          </a:p>
          <a:p>
            <a:pPr marL="361950" lvl="0" indent="-361950" algn="just"/>
            <a:endParaRPr lang="fr-BE">
              <a:solidFill>
                <a:srgbClr val="000000"/>
              </a:solidFill>
              <a:latin typeface="+mn-lt"/>
            </a:endParaRPr>
          </a:p>
          <a:p>
            <a:pPr lvl="0" algn="just"/>
            <a:r>
              <a:rPr lang="fr-BE" b="1">
                <a:solidFill>
                  <a:srgbClr val="000000"/>
                </a:solidFill>
                <a:latin typeface="+mn-lt"/>
              </a:rPr>
              <a:t>La pente de la ligne blanche </a:t>
            </a:r>
            <a:r>
              <a:rPr lang="fr-BE">
                <a:solidFill>
                  <a:srgbClr val="000000"/>
                </a:solidFill>
                <a:latin typeface="+mn-lt"/>
              </a:rPr>
              <a:t>indique le chemin à suivre par les travailleurs afin de trouver la niche la plus proche du même côté de la voie considérée.</a:t>
            </a:r>
            <a:endParaRPr lang="en-US">
              <a:solidFill>
                <a:srgbClr val="000000"/>
              </a:solidFill>
              <a:latin typeface="+mn-lt"/>
            </a:endParaRPr>
          </a:p>
        </p:txBody>
      </p:sp>
      <p:pic>
        <p:nvPicPr>
          <p:cNvPr id="5" name="Picture 4"/>
          <p:cNvPicPr>
            <a:picLocks noChangeAspect="1"/>
          </p:cNvPicPr>
          <p:nvPr/>
        </p:nvPicPr>
        <p:blipFill>
          <a:blip r:embed="rId2"/>
          <a:stretch>
            <a:fillRect/>
          </a:stretch>
        </p:blipFill>
        <p:spPr>
          <a:xfrm>
            <a:off x="623392" y="4258128"/>
            <a:ext cx="11338473" cy="2491704"/>
          </a:xfrm>
          <a:prstGeom prst="rect">
            <a:avLst/>
          </a:prstGeom>
        </p:spPr>
      </p:pic>
      <p:sp>
        <p:nvSpPr>
          <p:cNvPr id="7" name="Espace réservé du texte 3"/>
          <p:cNvSpPr txBox="1">
            <a:spLocks/>
          </p:cNvSpPr>
          <p:nvPr/>
        </p:nvSpPr>
        <p:spPr>
          <a:xfrm>
            <a:off x="9606116" y="154524"/>
            <a:ext cx="2304677" cy="635199"/>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dirty="0"/>
              <a:t>3. Notions</a:t>
            </a:r>
          </a:p>
          <a:p>
            <a:pPr fontAlgn="auto">
              <a:spcAft>
                <a:spcPts val="0"/>
              </a:spcAft>
            </a:pPr>
            <a:r>
              <a:rPr lang="fr-FR" dirty="0"/>
              <a:t>3.2 Emplacement de dégagement</a:t>
            </a:r>
          </a:p>
          <a:p>
            <a:pPr fontAlgn="auto">
              <a:spcAft>
                <a:spcPts val="0"/>
              </a:spcAft>
            </a:pPr>
            <a:endParaRPr lang="fr-FR" dirty="0"/>
          </a:p>
        </p:txBody>
      </p:sp>
    </p:spTree>
    <p:extLst>
      <p:ext uri="{BB962C8B-B14F-4D97-AF65-F5344CB8AC3E}">
        <p14:creationId xmlns:p14="http://schemas.microsoft.com/office/powerpoint/2010/main" val="334326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28"/>
          <p:cNvSpPr/>
          <p:nvPr/>
        </p:nvSpPr>
        <p:spPr bwMode="auto">
          <a:xfrm>
            <a:off x="623392" y="2101498"/>
            <a:ext cx="6264696" cy="4320480"/>
          </a:xfrm>
          <a:prstGeom prst="round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361950" lvl="0" indent="-361950" algn="just">
              <a:buFontTx/>
              <a:buChar char="-"/>
            </a:pPr>
            <a:endParaRPr lang="en-US" sz="1600">
              <a:solidFill>
                <a:srgbClr val="000000"/>
              </a:solidFill>
            </a:endParaRPr>
          </a:p>
          <a:p>
            <a:pPr marL="361950" lvl="0" indent="-361950" algn="just">
              <a:buFontTx/>
              <a:buChar char="-"/>
            </a:pPr>
            <a:endParaRPr lang="en-US" sz="1600">
              <a:solidFill>
                <a:srgbClr val="000000"/>
              </a:solidFill>
            </a:endParaRPr>
          </a:p>
          <a:p>
            <a:pPr marL="361950" lvl="0" indent="-361950" algn="just">
              <a:buFontTx/>
              <a:buChar char="-"/>
            </a:pPr>
            <a:endParaRPr lang="en-US" sz="1600">
              <a:solidFill>
                <a:srgbClr val="000000"/>
              </a:solidFill>
            </a:endParaRPr>
          </a:p>
        </p:txBody>
      </p:sp>
      <p:sp>
        <p:nvSpPr>
          <p:cNvPr id="6" name="Rounded Rectangle 38"/>
          <p:cNvSpPr/>
          <p:nvPr/>
        </p:nvSpPr>
        <p:spPr bwMode="auto">
          <a:xfrm>
            <a:off x="4007768" y="1034545"/>
            <a:ext cx="7572672" cy="2485787"/>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just"/>
            <a:r>
              <a:rPr lang="fr-FR" sz="2000">
                <a:latin typeface="+mn-lt"/>
              </a:rPr>
              <a:t>À certains endroits, on trouve un panneau d’avertissement «Danger général». Cela signifie que le chemin de service passe dans la zone dangereuse. </a:t>
            </a:r>
          </a:p>
          <a:p>
            <a:pPr algn="just"/>
            <a:endParaRPr lang="fr-FR" sz="2000">
              <a:latin typeface="+mn-lt"/>
            </a:endParaRPr>
          </a:p>
          <a:p>
            <a:pPr algn="just"/>
            <a:r>
              <a:rPr lang="fr-FR" sz="2000">
                <a:latin typeface="+mn-lt"/>
              </a:rPr>
              <a:t>N’entrez surtout pas dans cette zone si un train approche, et réglez votre vitesse de manière à pouvoir quitter la zone au cas où un train surgirait inopinément.</a:t>
            </a:r>
            <a:endParaRPr lang="fr-FR" sz="2000" kern="0">
              <a:solidFill>
                <a:sysClr val="windowText" lastClr="000000"/>
              </a:solidFill>
              <a:latin typeface="+mn-lt"/>
            </a:endParaRPr>
          </a:p>
        </p:txBody>
      </p:sp>
      <p:pic>
        <p:nvPicPr>
          <p:cNvPr id="2" name="Picture 1"/>
          <p:cNvPicPr>
            <a:picLocks noChangeAspect="1"/>
          </p:cNvPicPr>
          <p:nvPr/>
        </p:nvPicPr>
        <p:blipFill>
          <a:blip r:embed="rId2"/>
          <a:stretch>
            <a:fillRect/>
          </a:stretch>
        </p:blipFill>
        <p:spPr>
          <a:xfrm>
            <a:off x="2135560" y="1466249"/>
            <a:ext cx="1152128" cy="1270497"/>
          </a:xfrm>
          <a:prstGeom prst="rect">
            <a:avLst/>
          </a:prstGeom>
        </p:spPr>
      </p:pic>
      <p:pic>
        <p:nvPicPr>
          <p:cNvPr id="3" name="Picture 2"/>
          <p:cNvPicPr>
            <a:picLocks noChangeAspect="1"/>
          </p:cNvPicPr>
          <p:nvPr/>
        </p:nvPicPr>
        <p:blipFill>
          <a:blip r:embed="rId3"/>
          <a:stretch>
            <a:fillRect/>
          </a:stretch>
        </p:blipFill>
        <p:spPr>
          <a:xfrm>
            <a:off x="4295800" y="3906247"/>
            <a:ext cx="4320480" cy="2286079"/>
          </a:xfrm>
          <a:prstGeom prst="rect">
            <a:avLst/>
          </a:prstGeom>
        </p:spPr>
      </p:pic>
      <p:sp>
        <p:nvSpPr>
          <p:cNvPr id="8" name="Espace réservé du texte 3"/>
          <p:cNvSpPr txBox="1">
            <a:spLocks noGrp="1"/>
          </p:cNvSpPr>
          <p:nvPr>
            <p:ph type="body" sz="quarter" idx="18"/>
          </p:nvPr>
        </p:nvSpPr>
        <p:spPr>
          <a:xfrm>
            <a:off x="9497962" y="154524"/>
            <a:ext cx="2412832" cy="366586"/>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dirty="0"/>
              <a:t>3. Notions</a:t>
            </a:r>
          </a:p>
          <a:p>
            <a:pPr fontAlgn="auto">
              <a:spcAft>
                <a:spcPts val="0"/>
              </a:spcAft>
            </a:pPr>
            <a:r>
              <a:rPr lang="fr-FR" dirty="0"/>
              <a:t>3.2 Emplacement de dégagement</a:t>
            </a:r>
          </a:p>
          <a:p>
            <a:pPr fontAlgn="auto">
              <a:spcAft>
                <a:spcPts val="0"/>
              </a:spcAft>
            </a:pPr>
            <a:endParaRPr lang="fr-FR" dirty="0"/>
          </a:p>
        </p:txBody>
      </p:sp>
    </p:spTree>
    <p:extLst>
      <p:ext uri="{BB962C8B-B14F-4D97-AF65-F5344CB8AC3E}">
        <p14:creationId xmlns:p14="http://schemas.microsoft.com/office/powerpoint/2010/main" val="1281538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1"/>
          <p:cNvSpPr txBox="1">
            <a:spLocks/>
          </p:cNvSpPr>
          <p:nvPr/>
        </p:nvSpPr>
        <p:spPr bwMode="auto">
          <a:xfrm>
            <a:off x="817587" y="535370"/>
            <a:ext cx="8086725" cy="86518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l" fontAlgn="auto">
              <a:spcBef>
                <a:spcPts val="0"/>
              </a:spcBef>
              <a:spcAft>
                <a:spcPts val="0"/>
              </a:spcAft>
              <a:defRPr/>
            </a:pPr>
            <a:r>
              <a:rPr lang="fr-FR" sz="2000" b="1" kern="0">
                <a:solidFill>
                  <a:srgbClr val="0070C0"/>
                </a:solidFill>
                <a:latin typeface="+mn-lt"/>
                <a:cs typeface="Arial"/>
              </a:rPr>
              <a:t>Emplacement de dégagement - Conseils</a:t>
            </a:r>
            <a:endParaRPr lang="fr-FR" sz="2000" b="1" kern="0">
              <a:solidFill>
                <a:srgbClr val="0070C0"/>
              </a:solidFill>
              <a:latin typeface="+mn-lt"/>
              <a:ea typeface="+mj-ea"/>
              <a:cs typeface="Arial"/>
            </a:endParaRPr>
          </a:p>
        </p:txBody>
      </p:sp>
      <p:pic>
        <p:nvPicPr>
          <p:cNvPr id="5" name="Picture 4"/>
          <p:cNvPicPr>
            <a:picLocks noChangeAspect="1"/>
          </p:cNvPicPr>
          <p:nvPr/>
        </p:nvPicPr>
        <p:blipFill>
          <a:blip r:embed="rId2"/>
          <a:stretch>
            <a:fillRect/>
          </a:stretch>
        </p:blipFill>
        <p:spPr>
          <a:xfrm>
            <a:off x="9120336" y="1700808"/>
            <a:ext cx="1937044" cy="4356770"/>
          </a:xfrm>
          <a:prstGeom prst="rect">
            <a:avLst/>
          </a:prstGeom>
        </p:spPr>
      </p:pic>
      <p:pic>
        <p:nvPicPr>
          <p:cNvPr id="6" name="Picture 5"/>
          <p:cNvPicPr>
            <a:picLocks noChangeAspect="1"/>
          </p:cNvPicPr>
          <p:nvPr/>
        </p:nvPicPr>
        <p:blipFill>
          <a:blip r:embed="rId3"/>
          <a:stretch>
            <a:fillRect/>
          </a:stretch>
        </p:blipFill>
        <p:spPr>
          <a:xfrm>
            <a:off x="643717" y="1759439"/>
            <a:ext cx="2097551" cy="4298139"/>
          </a:xfrm>
          <a:prstGeom prst="rect">
            <a:avLst/>
          </a:prstGeom>
        </p:spPr>
      </p:pic>
      <p:sp>
        <p:nvSpPr>
          <p:cNvPr id="11" name="Folded Corner 18"/>
          <p:cNvSpPr/>
          <p:nvPr/>
        </p:nvSpPr>
        <p:spPr bwMode="auto">
          <a:xfrm>
            <a:off x="1559496" y="2369130"/>
            <a:ext cx="8652792" cy="3547943"/>
          </a:xfrm>
          <a:prstGeom prst="foldedCorner">
            <a:avLst>
              <a:gd name="adj" fmla="val 14708"/>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gn="just"/>
            <a:r>
              <a:rPr lang="fr-FR" sz="1600" dirty="0">
                <a:latin typeface="+mn-lt"/>
              </a:rPr>
              <a:t>Les emplacements de dégagement et leurs accès doivent </a:t>
            </a:r>
            <a:r>
              <a:rPr lang="fr-FR" sz="1600" b="1" dirty="0">
                <a:latin typeface="+mn-lt"/>
              </a:rPr>
              <a:t>être exempts de tout obstacle</a:t>
            </a:r>
            <a:r>
              <a:rPr lang="fr-FR" sz="1600" dirty="0">
                <a:latin typeface="+mn-lt"/>
              </a:rPr>
              <a:t> (matériaux, matériel ou outillage, câbles, …).</a:t>
            </a:r>
          </a:p>
          <a:p>
            <a:pPr algn="just"/>
            <a:endParaRPr lang="en-US" sz="1600" dirty="0">
              <a:latin typeface="+mn-lt"/>
            </a:endParaRPr>
          </a:p>
          <a:p>
            <a:pPr algn="just"/>
            <a:r>
              <a:rPr lang="nl-NL" sz="1600" dirty="0">
                <a:latin typeface="+mn-lt"/>
              </a:rPr>
              <a:t>Les </a:t>
            </a:r>
            <a:r>
              <a:rPr lang="nl-NL" sz="1600" dirty="0" err="1">
                <a:latin typeface="+mn-lt"/>
              </a:rPr>
              <a:t>moyens</a:t>
            </a:r>
            <a:r>
              <a:rPr lang="nl-NL" sz="1600" dirty="0">
                <a:latin typeface="+mn-lt"/>
              </a:rPr>
              <a:t> de </a:t>
            </a:r>
            <a:r>
              <a:rPr lang="nl-NL" sz="1600" dirty="0" err="1">
                <a:latin typeface="+mn-lt"/>
              </a:rPr>
              <a:t>signalisation</a:t>
            </a:r>
            <a:r>
              <a:rPr lang="nl-NL" sz="1600" dirty="0">
                <a:latin typeface="+mn-lt"/>
              </a:rPr>
              <a:t> des </a:t>
            </a:r>
            <a:r>
              <a:rPr lang="nl-NL" sz="1600" dirty="0" err="1">
                <a:latin typeface="+mn-lt"/>
              </a:rPr>
              <a:t>emplacements</a:t>
            </a:r>
            <a:r>
              <a:rPr lang="nl-NL" sz="1600" dirty="0">
                <a:latin typeface="+mn-lt"/>
              </a:rPr>
              <a:t> de </a:t>
            </a:r>
            <a:r>
              <a:rPr lang="nl-NL" sz="1600" dirty="0" err="1">
                <a:latin typeface="+mn-lt"/>
              </a:rPr>
              <a:t>dégagements</a:t>
            </a:r>
            <a:r>
              <a:rPr lang="nl-NL" sz="1600" dirty="0">
                <a:latin typeface="+mn-lt"/>
              </a:rPr>
              <a:t> et </a:t>
            </a:r>
            <a:r>
              <a:rPr lang="nl-NL" sz="1600" dirty="0" err="1">
                <a:latin typeface="+mn-lt"/>
              </a:rPr>
              <a:t>leurs</a:t>
            </a:r>
            <a:r>
              <a:rPr lang="nl-NL" sz="1600" dirty="0">
                <a:latin typeface="+mn-lt"/>
              </a:rPr>
              <a:t> </a:t>
            </a:r>
            <a:r>
              <a:rPr lang="nl-NL" sz="1600" dirty="0" err="1">
                <a:latin typeface="+mn-lt"/>
              </a:rPr>
              <a:t>accès</a:t>
            </a:r>
            <a:r>
              <a:rPr lang="nl-NL" sz="1600" dirty="0">
                <a:latin typeface="+mn-lt"/>
              </a:rPr>
              <a:t> </a:t>
            </a:r>
            <a:r>
              <a:rPr lang="nl-NL" sz="1600" dirty="0" err="1">
                <a:latin typeface="+mn-lt"/>
              </a:rPr>
              <a:t>doivent</a:t>
            </a:r>
            <a:r>
              <a:rPr lang="nl-NL" sz="1600" dirty="0">
                <a:latin typeface="+mn-lt"/>
              </a:rPr>
              <a:t> </a:t>
            </a:r>
            <a:r>
              <a:rPr lang="nl-NL" sz="1600" dirty="0" err="1">
                <a:latin typeface="+mn-lt"/>
              </a:rPr>
              <a:t>toujours</a:t>
            </a:r>
            <a:r>
              <a:rPr lang="nl-NL" sz="1600" dirty="0">
                <a:latin typeface="+mn-lt"/>
              </a:rPr>
              <a:t> </a:t>
            </a:r>
            <a:r>
              <a:rPr lang="nl-NL" sz="1600" dirty="0" err="1">
                <a:latin typeface="+mn-lt"/>
              </a:rPr>
              <a:t>être</a:t>
            </a:r>
            <a:r>
              <a:rPr lang="nl-NL" sz="1600" dirty="0">
                <a:latin typeface="+mn-lt"/>
              </a:rPr>
              <a:t> </a:t>
            </a:r>
            <a:r>
              <a:rPr lang="nl-NL" sz="1600" b="1" dirty="0" err="1">
                <a:latin typeface="+mn-lt"/>
              </a:rPr>
              <a:t>propres</a:t>
            </a:r>
            <a:r>
              <a:rPr lang="nl-NL" sz="1600" b="1" dirty="0">
                <a:latin typeface="+mn-lt"/>
              </a:rPr>
              <a:t> et </a:t>
            </a:r>
            <a:r>
              <a:rPr lang="nl-NL" sz="1600" b="1" dirty="0" err="1">
                <a:latin typeface="+mn-lt"/>
              </a:rPr>
              <a:t>visibles</a:t>
            </a:r>
            <a:r>
              <a:rPr lang="nl-NL" sz="1600" dirty="0">
                <a:latin typeface="+mn-lt"/>
              </a:rPr>
              <a:t>.</a:t>
            </a:r>
          </a:p>
          <a:p>
            <a:pPr algn="just"/>
            <a:endParaRPr lang="nl-NL" sz="1600" dirty="0">
              <a:latin typeface="+mn-lt"/>
            </a:endParaRPr>
          </a:p>
          <a:p>
            <a:pPr algn="just"/>
            <a:r>
              <a:rPr lang="fr-FR" sz="1600" dirty="0">
                <a:latin typeface="+mn-lt"/>
              </a:rPr>
              <a:t>En cas de doute concernant la localisation précise d’un (d’)emplacement(s) de dégagement, </a:t>
            </a:r>
            <a:r>
              <a:rPr lang="fr-FR" sz="1600" b="1" dirty="0">
                <a:latin typeface="+mn-lt"/>
              </a:rPr>
              <a:t>demandez des éclaircissements</a:t>
            </a:r>
            <a:r>
              <a:rPr lang="fr-FR" sz="1600" dirty="0">
                <a:latin typeface="+mn-lt"/>
              </a:rPr>
              <a:t> à votre ligne hiérarchique (votre chef de travail). Une bonne connaissance du terrain est primordiale !</a:t>
            </a:r>
          </a:p>
          <a:p>
            <a:pPr algn="just"/>
            <a:endParaRPr lang="fr-FR" sz="1600" dirty="0">
              <a:latin typeface="+mn-lt"/>
            </a:endParaRPr>
          </a:p>
          <a:p>
            <a:pPr algn="just"/>
            <a:r>
              <a:rPr lang="fr-FR" sz="1600" dirty="0">
                <a:latin typeface="+mn-lt"/>
              </a:rPr>
              <a:t>Lors du passage du train, assurez-vous </a:t>
            </a:r>
            <a:r>
              <a:rPr lang="fr-FR" sz="1600" b="1" dirty="0">
                <a:latin typeface="+mn-lt"/>
              </a:rPr>
              <a:t>qu’aucun objet pendant ou saillant ne puisse vous heurter</a:t>
            </a:r>
            <a:r>
              <a:rPr lang="fr-FR" sz="1600" dirty="0">
                <a:latin typeface="+mn-lt"/>
              </a:rPr>
              <a:t>. Gardez donc le convoi à l’</a:t>
            </a:r>
            <a:r>
              <a:rPr lang="fr-FR" sz="1600" dirty="0" err="1">
                <a:latin typeface="+mn-lt"/>
              </a:rPr>
              <a:t>oeil</a:t>
            </a:r>
            <a:r>
              <a:rPr lang="fr-FR" sz="1600" dirty="0">
                <a:latin typeface="+mn-lt"/>
              </a:rPr>
              <a:t>.</a:t>
            </a:r>
            <a:endParaRPr lang="nl-NL" sz="1600" dirty="0">
              <a:latin typeface="+mn-lt"/>
            </a:endParaRPr>
          </a:p>
        </p:txBody>
      </p:sp>
      <p:pic>
        <p:nvPicPr>
          <p:cNvPr id="7" name="Picture 6"/>
          <p:cNvPicPr>
            <a:picLocks noChangeAspect="1"/>
          </p:cNvPicPr>
          <p:nvPr/>
        </p:nvPicPr>
        <p:blipFill>
          <a:blip r:embed="rId4"/>
          <a:stretch>
            <a:fillRect/>
          </a:stretch>
        </p:blipFill>
        <p:spPr>
          <a:xfrm>
            <a:off x="5375920" y="1241234"/>
            <a:ext cx="1767993" cy="1036410"/>
          </a:xfrm>
          <a:prstGeom prst="rect">
            <a:avLst/>
          </a:prstGeom>
        </p:spPr>
      </p:pic>
      <p:sp>
        <p:nvSpPr>
          <p:cNvPr id="9" name="Espace réservé du texte 3"/>
          <p:cNvSpPr txBox="1">
            <a:spLocks/>
          </p:cNvSpPr>
          <p:nvPr/>
        </p:nvSpPr>
        <p:spPr>
          <a:xfrm>
            <a:off x="9596284" y="154524"/>
            <a:ext cx="2314509" cy="635199"/>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dirty="0"/>
              <a:t>3. Notions</a:t>
            </a:r>
          </a:p>
          <a:p>
            <a:pPr fontAlgn="auto">
              <a:spcAft>
                <a:spcPts val="0"/>
              </a:spcAft>
            </a:pPr>
            <a:r>
              <a:rPr lang="fr-FR" dirty="0"/>
              <a:t>3.2 Emplacement de dégagement</a:t>
            </a:r>
          </a:p>
          <a:p>
            <a:pPr fontAlgn="auto">
              <a:spcAft>
                <a:spcPts val="0"/>
              </a:spcAft>
            </a:pPr>
            <a:endParaRPr lang="fr-FR" dirty="0"/>
          </a:p>
        </p:txBody>
      </p:sp>
    </p:spTree>
    <p:extLst>
      <p:ext uri="{BB962C8B-B14F-4D97-AF65-F5344CB8AC3E}">
        <p14:creationId xmlns:p14="http://schemas.microsoft.com/office/powerpoint/2010/main" val="3861521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7"/>
          <p:cNvSpPr/>
          <p:nvPr/>
        </p:nvSpPr>
        <p:spPr>
          <a:xfrm>
            <a:off x="5646662" y="2060848"/>
            <a:ext cx="2052734" cy="40334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a:latin typeface="Arial" panose="020B0604020202020204" pitchFamily="34" charset="0"/>
                <a:cs typeface="Arial" panose="020B0604020202020204" pitchFamily="34" charset="0"/>
              </a:rPr>
              <a:t> </a:t>
            </a:r>
          </a:p>
        </p:txBody>
      </p:sp>
      <p:sp>
        <p:nvSpPr>
          <p:cNvPr id="15" name="Rectangle 47"/>
          <p:cNvSpPr/>
          <p:nvPr/>
        </p:nvSpPr>
        <p:spPr>
          <a:xfrm>
            <a:off x="496" y="2060847"/>
            <a:ext cx="5669367" cy="40334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BE">
              <a:latin typeface="Arial" panose="020B0604020202020204" pitchFamily="34" charset="0"/>
              <a:cs typeface="Arial" panose="020B0604020202020204" pitchFamily="34" charset="0"/>
            </a:endParaRPr>
          </a:p>
        </p:txBody>
      </p:sp>
      <p:grpSp>
        <p:nvGrpSpPr>
          <p:cNvPr id="16" name="Group 20"/>
          <p:cNvGrpSpPr>
            <a:grpSpLocks noChangeAspect="1"/>
          </p:cNvGrpSpPr>
          <p:nvPr/>
        </p:nvGrpSpPr>
        <p:grpSpPr bwMode="auto">
          <a:xfrm>
            <a:off x="4478448" y="5485106"/>
            <a:ext cx="82829" cy="123788"/>
            <a:chOff x="8100392" y="5949280"/>
            <a:chExt cx="144016" cy="216024"/>
          </a:xfrm>
        </p:grpSpPr>
        <p:sp>
          <p:nvSpPr>
            <p:cNvPr id="17" name="Rectangle 16"/>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8" name="Rectangle 17"/>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19" name="Group 20"/>
          <p:cNvGrpSpPr>
            <a:grpSpLocks noChangeAspect="1"/>
          </p:cNvGrpSpPr>
          <p:nvPr/>
        </p:nvGrpSpPr>
        <p:grpSpPr bwMode="auto">
          <a:xfrm>
            <a:off x="3445156" y="5475482"/>
            <a:ext cx="82829" cy="123788"/>
            <a:chOff x="8100392" y="5949280"/>
            <a:chExt cx="144016" cy="216024"/>
          </a:xfrm>
        </p:grpSpPr>
        <p:sp>
          <p:nvSpPr>
            <p:cNvPr id="20" name="Rectangle 19"/>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1" name="Rectangle 20"/>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22" name="Group 20"/>
          <p:cNvGrpSpPr>
            <a:grpSpLocks noChangeAspect="1"/>
          </p:cNvGrpSpPr>
          <p:nvPr/>
        </p:nvGrpSpPr>
        <p:grpSpPr bwMode="auto">
          <a:xfrm>
            <a:off x="1692033" y="5446605"/>
            <a:ext cx="82829" cy="123788"/>
            <a:chOff x="8100392" y="5949280"/>
            <a:chExt cx="144016" cy="216024"/>
          </a:xfrm>
        </p:grpSpPr>
        <p:sp>
          <p:nvSpPr>
            <p:cNvPr id="23" name="Rectangle 22"/>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4" name="Rectangle 23"/>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25" name="Group 20"/>
          <p:cNvGrpSpPr>
            <a:grpSpLocks noChangeAspect="1"/>
          </p:cNvGrpSpPr>
          <p:nvPr/>
        </p:nvGrpSpPr>
        <p:grpSpPr bwMode="auto">
          <a:xfrm>
            <a:off x="658741" y="5446606"/>
            <a:ext cx="82829" cy="123788"/>
            <a:chOff x="8100392" y="5949280"/>
            <a:chExt cx="144016" cy="216024"/>
          </a:xfrm>
        </p:grpSpPr>
        <p:sp>
          <p:nvSpPr>
            <p:cNvPr id="26" name="Rectangle 25"/>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7" name="Rectangle 26"/>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sp>
        <p:nvSpPr>
          <p:cNvPr id="28" name="Rectangle 27"/>
          <p:cNvSpPr/>
          <p:nvPr/>
        </p:nvSpPr>
        <p:spPr>
          <a:xfrm>
            <a:off x="7699396" y="2060847"/>
            <a:ext cx="3090436" cy="40338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Arial" panose="020B0604020202020204" pitchFamily="34" charset="0"/>
              <a:cs typeface="Arial" panose="020B0604020202020204" pitchFamily="34" charset="0"/>
            </a:endParaRPr>
          </a:p>
        </p:txBody>
      </p:sp>
      <p:sp>
        <p:nvSpPr>
          <p:cNvPr id="29" name="Rectangle 28"/>
          <p:cNvSpPr/>
          <p:nvPr/>
        </p:nvSpPr>
        <p:spPr>
          <a:xfrm>
            <a:off x="10789831" y="2060848"/>
            <a:ext cx="1380437" cy="403345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Arial" panose="020B0604020202020204" pitchFamily="34" charset="0"/>
              <a:cs typeface="Arial" panose="020B0604020202020204" pitchFamily="34" charset="0"/>
            </a:endParaRPr>
          </a:p>
        </p:txBody>
      </p:sp>
      <p:sp>
        <p:nvSpPr>
          <p:cNvPr id="30" name="ZoneTexte 32"/>
          <p:cNvSpPr txBox="1"/>
          <p:nvPr/>
        </p:nvSpPr>
        <p:spPr>
          <a:xfrm rot="5400000">
            <a:off x="6486624" y="4834782"/>
            <a:ext cx="400110" cy="2033633"/>
          </a:xfrm>
          <a:prstGeom prst="rect">
            <a:avLst/>
          </a:prstGeom>
          <a:noFill/>
        </p:spPr>
        <p:txBody>
          <a:bodyPr vert="vert270" wrap="square" rtlCol="0">
            <a:spAutoFit/>
          </a:bodyPr>
          <a:lstStyle/>
          <a:p>
            <a:pPr algn="ctr"/>
            <a:r>
              <a:rPr lang="fr-FR" sz="1400" b="1">
                <a:solidFill>
                  <a:schemeClr val="accent6">
                    <a:lumMod val="95000"/>
                    <a:lumOff val="5000"/>
                  </a:schemeClr>
                </a:solidFill>
                <a:latin typeface="+mn-lt"/>
                <a:cs typeface="Arial" panose="020B0604020202020204" pitchFamily="34" charset="0"/>
              </a:rPr>
              <a:t>ZONE DE VIGILANCE</a:t>
            </a:r>
          </a:p>
        </p:txBody>
      </p:sp>
      <p:sp>
        <p:nvSpPr>
          <p:cNvPr id="31" name="ZoneTexte 32"/>
          <p:cNvSpPr txBox="1"/>
          <p:nvPr/>
        </p:nvSpPr>
        <p:spPr>
          <a:xfrm rot="5400000">
            <a:off x="9044559" y="4294628"/>
            <a:ext cx="400110" cy="3090436"/>
          </a:xfrm>
          <a:prstGeom prst="rect">
            <a:avLst/>
          </a:prstGeom>
          <a:noFill/>
        </p:spPr>
        <p:txBody>
          <a:bodyPr vert="vert270" wrap="square" rtlCol="0">
            <a:spAutoFit/>
          </a:bodyPr>
          <a:lstStyle/>
          <a:p>
            <a:pPr algn="ctr"/>
            <a:r>
              <a:rPr lang="fr-FR" sz="1400" b="1">
                <a:solidFill>
                  <a:schemeClr val="accent6">
                    <a:lumMod val="95000"/>
                    <a:lumOff val="5000"/>
                  </a:schemeClr>
                </a:solidFill>
                <a:latin typeface="+mn-lt"/>
                <a:cs typeface="Arial" panose="020B0604020202020204" pitchFamily="34" charset="0"/>
              </a:rPr>
              <a:t>ZONE D’AVERTISSEMENT </a:t>
            </a:r>
          </a:p>
        </p:txBody>
      </p:sp>
      <p:cxnSp>
        <p:nvCxnSpPr>
          <p:cNvPr id="32" name="Straight Connector 28"/>
          <p:cNvCxnSpPr/>
          <p:nvPr/>
        </p:nvCxnSpPr>
        <p:spPr>
          <a:xfrm>
            <a:off x="496" y="5601980"/>
            <a:ext cx="12169773" cy="6914"/>
          </a:xfrm>
          <a:prstGeom prst="line">
            <a:avLst/>
          </a:prstGeom>
        </p:spPr>
        <p:style>
          <a:lnRef idx="3">
            <a:schemeClr val="dk1"/>
          </a:lnRef>
          <a:fillRef idx="0">
            <a:schemeClr val="dk1"/>
          </a:fillRef>
          <a:effectRef idx="2">
            <a:schemeClr val="dk1"/>
          </a:effectRef>
          <a:fontRef idx="minor">
            <a:schemeClr val="tx1"/>
          </a:fontRef>
        </p:style>
      </p:cxnSp>
      <p:grpSp>
        <p:nvGrpSpPr>
          <p:cNvPr id="33" name="Groupe 32"/>
          <p:cNvGrpSpPr/>
          <p:nvPr/>
        </p:nvGrpSpPr>
        <p:grpSpPr>
          <a:xfrm>
            <a:off x="2254715" y="1824805"/>
            <a:ext cx="3543300" cy="3876675"/>
            <a:chOff x="2332909" y="2329640"/>
            <a:chExt cx="3543300" cy="3876675"/>
          </a:xfrm>
        </p:grpSpPr>
        <p:pic>
          <p:nvPicPr>
            <p:cNvPr id="34" name="Image 33"/>
            <p:cNvPicPr>
              <a:picLocks noChangeAspect="1"/>
            </p:cNvPicPr>
            <p:nvPr/>
          </p:nvPicPr>
          <p:blipFill>
            <a:blip r:embed="rId2"/>
            <a:stretch>
              <a:fillRect/>
            </a:stretch>
          </p:blipFill>
          <p:spPr>
            <a:xfrm>
              <a:off x="2332909" y="2329640"/>
              <a:ext cx="3543300" cy="3876675"/>
            </a:xfrm>
            <a:prstGeom prst="rect">
              <a:avLst/>
            </a:prstGeom>
          </p:spPr>
        </p:pic>
        <p:cxnSp>
          <p:nvCxnSpPr>
            <p:cNvPr id="35" name="Connecteur droit 34"/>
            <p:cNvCxnSpPr/>
            <p:nvPr/>
          </p:nvCxnSpPr>
          <p:spPr>
            <a:xfrm>
              <a:off x="2958669" y="3415861"/>
              <a:ext cx="0" cy="1981971"/>
            </a:xfrm>
            <a:prstGeom prst="line">
              <a:avLst/>
            </a:prstGeom>
            <a:ln w="38100">
              <a:solidFill>
                <a:srgbClr val="F3FAFF"/>
              </a:solidFill>
            </a:ln>
          </p:spPr>
          <p:style>
            <a:lnRef idx="1">
              <a:schemeClr val="accent1"/>
            </a:lnRef>
            <a:fillRef idx="0">
              <a:schemeClr val="accent1"/>
            </a:fillRef>
            <a:effectRef idx="0">
              <a:schemeClr val="accent1"/>
            </a:effectRef>
            <a:fontRef idx="minor">
              <a:schemeClr val="tx1"/>
            </a:fontRef>
          </p:style>
        </p:cxnSp>
      </p:grpSp>
      <p:sp>
        <p:nvSpPr>
          <p:cNvPr id="36" name="TextBox 18"/>
          <p:cNvSpPr txBox="1">
            <a:spLocks noChangeArrowheads="1"/>
          </p:cNvSpPr>
          <p:nvPr/>
        </p:nvSpPr>
        <p:spPr bwMode="auto">
          <a:xfrm>
            <a:off x="496" y="5697710"/>
            <a:ext cx="5642065" cy="307777"/>
          </a:xfrm>
          <a:prstGeom prst="rect">
            <a:avLst/>
          </a:prstGeom>
          <a:noFill/>
          <a:ln w="9525">
            <a:noFill/>
            <a:miter lim="800000"/>
            <a:headEnd/>
            <a:tailEnd/>
          </a:ln>
        </p:spPr>
        <p:txBody>
          <a:bodyPr wrap="square">
            <a:spAutoFit/>
          </a:bodyPr>
          <a:lstStyle/>
          <a:p>
            <a:pPr algn="ctr"/>
            <a:r>
              <a:rPr lang="en-US" sz="1400" b="1">
                <a:latin typeface="+mn-lt"/>
              </a:rPr>
              <a:t>ZONE ROUGE (ZONE DANGERERUSE)</a:t>
            </a:r>
          </a:p>
        </p:txBody>
      </p:sp>
      <p:cxnSp>
        <p:nvCxnSpPr>
          <p:cNvPr id="37" name="Straight Connector 30"/>
          <p:cNvCxnSpPr/>
          <p:nvPr/>
        </p:nvCxnSpPr>
        <p:spPr bwMode="auto">
          <a:xfrm flipH="1">
            <a:off x="5664563" y="2060848"/>
            <a:ext cx="5302" cy="353698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8" name="TextBox 18"/>
          <p:cNvSpPr txBox="1">
            <a:spLocks noChangeArrowheads="1"/>
          </p:cNvSpPr>
          <p:nvPr/>
        </p:nvSpPr>
        <p:spPr bwMode="auto">
          <a:xfrm>
            <a:off x="4903567" y="5263658"/>
            <a:ext cx="532184" cy="307777"/>
          </a:xfrm>
          <a:prstGeom prst="rect">
            <a:avLst/>
          </a:prstGeom>
          <a:noFill/>
          <a:ln w="9525">
            <a:noFill/>
            <a:miter lim="800000"/>
            <a:headEnd/>
            <a:tailEnd/>
          </a:ln>
        </p:spPr>
        <p:txBody>
          <a:bodyPr wrap="square">
            <a:spAutoFit/>
          </a:bodyPr>
          <a:lstStyle/>
          <a:p>
            <a:r>
              <a:rPr lang="en-US" sz="1400" b="1">
                <a:latin typeface="Calibri" pitchFamily="34" charset="0"/>
              </a:rPr>
              <a:t>DS</a:t>
            </a:r>
            <a:endParaRPr lang="en-US" sz="1000" b="1">
              <a:latin typeface="Calibri" pitchFamily="34" charset="0"/>
            </a:endParaRPr>
          </a:p>
        </p:txBody>
      </p:sp>
      <p:cxnSp>
        <p:nvCxnSpPr>
          <p:cNvPr id="39" name="Straight Arrow Connector 62"/>
          <p:cNvCxnSpPr/>
          <p:nvPr/>
        </p:nvCxnSpPr>
        <p:spPr>
          <a:xfrm>
            <a:off x="4535792" y="5537081"/>
            <a:ext cx="1128771" cy="0"/>
          </a:xfrm>
          <a:prstGeom prst="straightConnector1">
            <a:avLst/>
          </a:prstGeom>
          <a:noFill/>
          <a:ln w="19050" cap="flat" cmpd="sng" algn="ctr">
            <a:solidFill>
              <a:schemeClr val="tx1"/>
            </a:solidFill>
            <a:prstDash val="solid"/>
            <a:headEnd type="arrow"/>
            <a:tailEnd type="arrow"/>
          </a:ln>
          <a:effectLst/>
        </p:spPr>
      </p:cxnSp>
      <p:sp>
        <p:nvSpPr>
          <p:cNvPr id="40" name="ZoneTexte 32"/>
          <p:cNvSpPr txBox="1"/>
          <p:nvPr/>
        </p:nvSpPr>
        <p:spPr>
          <a:xfrm rot="5400000">
            <a:off x="11279995" y="5141999"/>
            <a:ext cx="400110" cy="1380438"/>
          </a:xfrm>
          <a:prstGeom prst="rect">
            <a:avLst/>
          </a:prstGeom>
          <a:noFill/>
        </p:spPr>
        <p:txBody>
          <a:bodyPr vert="vert270" wrap="square" rtlCol="0">
            <a:spAutoFit/>
          </a:bodyPr>
          <a:lstStyle/>
          <a:p>
            <a:pPr algn="ctr"/>
            <a:r>
              <a:rPr lang="fr-FR" sz="1400" b="1">
                <a:solidFill>
                  <a:schemeClr val="accent6">
                    <a:lumMod val="95000"/>
                    <a:lumOff val="5000"/>
                  </a:schemeClr>
                </a:solidFill>
                <a:latin typeface="+mn-lt"/>
                <a:cs typeface="Arial" panose="020B0604020202020204" pitchFamily="34" charset="0"/>
              </a:rPr>
              <a:t>ZONE VERTE</a:t>
            </a:r>
          </a:p>
        </p:txBody>
      </p:sp>
      <p:sp>
        <p:nvSpPr>
          <p:cNvPr id="68"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28</a:t>
            </a:fld>
            <a:endParaRPr lang="nl-BE"/>
          </a:p>
        </p:txBody>
      </p:sp>
      <p:sp>
        <p:nvSpPr>
          <p:cNvPr id="42" name="Rectangle 41"/>
          <p:cNvSpPr/>
          <p:nvPr/>
        </p:nvSpPr>
        <p:spPr>
          <a:xfrm>
            <a:off x="433419" y="764735"/>
            <a:ext cx="10729192" cy="677108"/>
          </a:xfrm>
          <a:prstGeom prst="rect">
            <a:avLst/>
          </a:prstGeom>
        </p:spPr>
        <p:txBody>
          <a:bodyPr wrap="square">
            <a:spAutoFit/>
          </a:bodyPr>
          <a:lstStyle/>
          <a:p>
            <a:pPr algn="just"/>
            <a:r>
              <a:rPr lang="fr-FR" sz="2000" b="1" kern="0">
                <a:solidFill>
                  <a:srgbClr val="0070C0"/>
                </a:solidFill>
                <a:latin typeface="+mn-lt"/>
              </a:rPr>
              <a:t>3.3 Zones de sécurité complémentaires</a:t>
            </a:r>
          </a:p>
          <a:p>
            <a:pPr algn="just"/>
            <a:endParaRPr lang="fr-FR" b="1" kern="0">
              <a:solidFill>
                <a:srgbClr val="0070C0"/>
              </a:solidFill>
            </a:endParaRPr>
          </a:p>
        </p:txBody>
      </p:sp>
      <p:sp>
        <p:nvSpPr>
          <p:cNvPr id="45" name="Espace réservé du texte 3"/>
          <p:cNvSpPr>
            <a:spLocks noGrp="1"/>
          </p:cNvSpPr>
          <p:nvPr>
            <p:ph type="body" sz="quarter" idx="18"/>
          </p:nvPr>
        </p:nvSpPr>
        <p:spPr>
          <a:xfrm>
            <a:off x="8328248" y="154524"/>
            <a:ext cx="3582545" cy="360363"/>
          </a:xfrm>
        </p:spPr>
        <p:txBody>
          <a:bodyPr/>
          <a:lstStyle/>
          <a:p>
            <a:r>
              <a:rPr lang="fr-FR" dirty="0"/>
              <a:t>3. Notions</a:t>
            </a:r>
          </a:p>
          <a:p>
            <a:r>
              <a:rPr lang="fr-FR" dirty="0"/>
              <a:t>3.3 Zones de sécurité complémentaires</a:t>
            </a:r>
          </a:p>
        </p:txBody>
      </p:sp>
    </p:spTree>
    <p:extLst>
      <p:ext uri="{BB962C8B-B14F-4D97-AF65-F5344CB8AC3E}">
        <p14:creationId xmlns:p14="http://schemas.microsoft.com/office/powerpoint/2010/main" val="1066587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7"/>
          </p:nvPr>
        </p:nvSpPr>
        <p:spPr/>
        <p:txBody>
          <a:bodyPr/>
          <a:lstStyle/>
          <a:p>
            <a:r>
              <a:rPr lang="fr-FR" sz="2000"/>
              <a:t>3.3.1  Zones de sécurité complémentaires: zone orange</a:t>
            </a:r>
          </a:p>
        </p:txBody>
      </p:sp>
      <p:grpSp>
        <p:nvGrpSpPr>
          <p:cNvPr id="2" name="Group 1"/>
          <p:cNvGrpSpPr/>
          <p:nvPr/>
        </p:nvGrpSpPr>
        <p:grpSpPr>
          <a:xfrm>
            <a:off x="1847528" y="1597619"/>
            <a:ext cx="8080563" cy="2555042"/>
            <a:chOff x="496" y="1824805"/>
            <a:chExt cx="12263990" cy="4326406"/>
          </a:xfrm>
        </p:grpSpPr>
        <p:sp>
          <p:nvSpPr>
            <p:cNvPr id="15" name="Rectangle 47"/>
            <p:cNvSpPr/>
            <p:nvPr/>
          </p:nvSpPr>
          <p:spPr>
            <a:xfrm>
              <a:off x="496" y="2060847"/>
              <a:ext cx="5669367" cy="4033457"/>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BE">
                <a:latin typeface="Arial" panose="020B0604020202020204" pitchFamily="34" charset="0"/>
                <a:cs typeface="Arial" panose="020B0604020202020204" pitchFamily="34" charset="0"/>
              </a:endParaRPr>
            </a:p>
          </p:txBody>
        </p:sp>
        <p:grpSp>
          <p:nvGrpSpPr>
            <p:cNvPr id="16" name="Group 20"/>
            <p:cNvGrpSpPr>
              <a:grpSpLocks noChangeAspect="1"/>
            </p:cNvGrpSpPr>
            <p:nvPr/>
          </p:nvGrpSpPr>
          <p:grpSpPr bwMode="auto">
            <a:xfrm>
              <a:off x="4478448" y="5485106"/>
              <a:ext cx="82829" cy="123788"/>
              <a:chOff x="8100392" y="5949280"/>
              <a:chExt cx="144016" cy="216024"/>
            </a:xfrm>
          </p:grpSpPr>
          <p:sp>
            <p:nvSpPr>
              <p:cNvPr id="17" name="Rectangle 16"/>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8" name="Rectangle 17"/>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19" name="Group 20"/>
            <p:cNvGrpSpPr>
              <a:grpSpLocks noChangeAspect="1"/>
            </p:cNvGrpSpPr>
            <p:nvPr/>
          </p:nvGrpSpPr>
          <p:grpSpPr bwMode="auto">
            <a:xfrm>
              <a:off x="3445156" y="5475482"/>
              <a:ext cx="82829" cy="123788"/>
              <a:chOff x="8100392" y="5949280"/>
              <a:chExt cx="144016" cy="216024"/>
            </a:xfrm>
          </p:grpSpPr>
          <p:sp>
            <p:nvSpPr>
              <p:cNvPr id="20" name="Rectangle 19"/>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1" name="Rectangle 20"/>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22" name="Group 20"/>
            <p:cNvGrpSpPr>
              <a:grpSpLocks noChangeAspect="1"/>
            </p:cNvGrpSpPr>
            <p:nvPr/>
          </p:nvGrpSpPr>
          <p:grpSpPr bwMode="auto">
            <a:xfrm>
              <a:off x="1692033" y="5446605"/>
              <a:ext cx="82829" cy="123788"/>
              <a:chOff x="8100392" y="5949280"/>
              <a:chExt cx="144016" cy="216024"/>
            </a:xfrm>
          </p:grpSpPr>
          <p:sp>
            <p:nvSpPr>
              <p:cNvPr id="23" name="Rectangle 22"/>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4" name="Rectangle 23"/>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25" name="Group 20"/>
            <p:cNvGrpSpPr>
              <a:grpSpLocks noChangeAspect="1"/>
            </p:cNvGrpSpPr>
            <p:nvPr/>
          </p:nvGrpSpPr>
          <p:grpSpPr bwMode="auto">
            <a:xfrm>
              <a:off x="658741" y="5446606"/>
              <a:ext cx="82829" cy="123788"/>
              <a:chOff x="8100392" y="5949280"/>
              <a:chExt cx="144016" cy="216024"/>
            </a:xfrm>
          </p:grpSpPr>
          <p:sp>
            <p:nvSpPr>
              <p:cNvPr id="26" name="Rectangle 25"/>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7" name="Rectangle 26"/>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sp>
          <p:nvSpPr>
            <p:cNvPr id="28" name="Rectangle 27"/>
            <p:cNvSpPr/>
            <p:nvPr/>
          </p:nvSpPr>
          <p:spPr>
            <a:xfrm>
              <a:off x="7699396" y="2060847"/>
              <a:ext cx="3090436" cy="403381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BE">
                <a:latin typeface="Arial" panose="020B0604020202020204" pitchFamily="34" charset="0"/>
                <a:cs typeface="Arial" panose="020B0604020202020204" pitchFamily="34" charset="0"/>
              </a:endParaRPr>
            </a:p>
          </p:txBody>
        </p:sp>
        <p:sp>
          <p:nvSpPr>
            <p:cNvPr id="29" name="Rectangle 28"/>
            <p:cNvSpPr/>
            <p:nvPr/>
          </p:nvSpPr>
          <p:spPr>
            <a:xfrm>
              <a:off x="10789831" y="2060848"/>
              <a:ext cx="1380437" cy="4033455"/>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BE">
                <a:latin typeface="Arial" panose="020B0604020202020204" pitchFamily="34" charset="0"/>
                <a:cs typeface="Arial" panose="020B0604020202020204" pitchFamily="34" charset="0"/>
              </a:endParaRPr>
            </a:p>
          </p:txBody>
        </p:sp>
        <p:sp>
          <p:nvSpPr>
            <p:cNvPr id="30" name="ZoneTexte 32"/>
            <p:cNvSpPr txBox="1"/>
            <p:nvPr/>
          </p:nvSpPr>
          <p:spPr>
            <a:xfrm rot="5400000">
              <a:off x="6368850" y="4778555"/>
              <a:ext cx="625383" cy="2119930"/>
            </a:xfrm>
            <a:prstGeom prst="rect">
              <a:avLst/>
            </a:prstGeom>
            <a:noFill/>
          </p:spPr>
          <p:txBody>
            <a:bodyPr vert="vert270" wrap="square" rtlCol="0">
              <a:spAutoFit/>
            </a:bodyPr>
            <a:lstStyle/>
            <a:p>
              <a:r>
                <a:rPr lang="fr-FR" sz="1000" b="1">
                  <a:solidFill>
                    <a:schemeClr val="accent6">
                      <a:lumMod val="95000"/>
                      <a:lumOff val="5000"/>
                    </a:schemeClr>
                  </a:solidFill>
                  <a:latin typeface="+mn-lt"/>
                  <a:cs typeface="Arial" panose="020B0604020202020204" pitchFamily="34" charset="0"/>
                </a:rPr>
                <a:t>WAAKZAAMHEIDSZONE</a:t>
              </a:r>
              <a:r>
                <a:rPr lang="fr-FR" sz="1200" b="1">
                  <a:solidFill>
                    <a:schemeClr val="accent6">
                      <a:lumMod val="95000"/>
                      <a:lumOff val="5000"/>
                    </a:schemeClr>
                  </a:solidFill>
                  <a:latin typeface="+mn-lt"/>
                  <a:cs typeface="Arial" panose="020B0604020202020204" pitchFamily="34" charset="0"/>
                </a:rPr>
                <a:t> </a:t>
              </a:r>
            </a:p>
          </p:txBody>
        </p:sp>
        <p:sp>
          <p:nvSpPr>
            <p:cNvPr id="31" name="ZoneTexte 32"/>
            <p:cNvSpPr txBox="1"/>
            <p:nvPr/>
          </p:nvSpPr>
          <p:spPr>
            <a:xfrm rot="5400000">
              <a:off x="8957979" y="4294628"/>
              <a:ext cx="573267" cy="3090436"/>
            </a:xfrm>
            <a:prstGeom prst="rect">
              <a:avLst/>
            </a:prstGeom>
            <a:noFill/>
          </p:spPr>
          <p:txBody>
            <a:bodyPr vert="vert270" wrap="square" rtlCol="0">
              <a:spAutoFit/>
            </a:bodyPr>
            <a:lstStyle/>
            <a:p>
              <a:r>
                <a:rPr lang="fr-FR" sz="1000" b="1">
                  <a:solidFill>
                    <a:schemeClr val="accent6">
                      <a:lumMod val="95000"/>
                      <a:lumOff val="5000"/>
                    </a:schemeClr>
                  </a:solidFill>
                  <a:latin typeface="+mn-lt"/>
                  <a:cs typeface="Arial" panose="020B0604020202020204" pitchFamily="34" charset="0"/>
                </a:rPr>
                <a:t>ZONE D’AVERTISSEMENT</a:t>
              </a:r>
            </a:p>
          </p:txBody>
        </p:sp>
        <p:cxnSp>
          <p:nvCxnSpPr>
            <p:cNvPr id="32" name="Straight Connector 28"/>
            <p:cNvCxnSpPr/>
            <p:nvPr/>
          </p:nvCxnSpPr>
          <p:spPr>
            <a:xfrm>
              <a:off x="496" y="5601980"/>
              <a:ext cx="12169773" cy="6914"/>
            </a:xfrm>
            <a:prstGeom prst="line">
              <a:avLst/>
            </a:prstGeom>
          </p:spPr>
          <p:style>
            <a:lnRef idx="3">
              <a:schemeClr val="dk1"/>
            </a:lnRef>
            <a:fillRef idx="0">
              <a:schemeClr val="dk1"/>
            </a:fillRef>
            <a:effectRef idx="2">
              <a:schemeClr val="dk1"/>
            </a:effectRef>
            <a:fontRef idx="minor">
              <a:schemeClr val="tx1"/>
            </a:fontRef>
          </p:style>
        </p:cxnSp>
        <p:grpSp>
          <p:nvGrpSpPr>
            <p:cNvPr id="33" name="Groupe 32"/>
            <p:cNvGrpSpPr/>
            <p:nvPr/>
          </p:nvGrpSpPr>
          <p:grpSpPr>
            <a:xfrm>
              <a:off x="2254715" y="1824805"/>
              <a:ext cx="3543300" cy="3876675"/>
              <a:chOff x="2332909" y="2329640"/>
              <a:chExt cx="3543300" cy="3876675"/>
            </a:xfrm>
          </p:grpSpPr>
          <p:pic>
            <p:nvPicPr>
              <p:cNvPr id="34" name="Image 33"/>
              <p:cNvPicPr>
                <a:picLocks noChangeAspect="1"/>
              </p:cNvPicPr>
              <p:nvPr/>
            </p:nvPicPr>
            <p:blipFill>
              <a:blip r:embed="rId3"/>
              <a:stretch>
                <a:fillRect/>
              </a:stretch>
            </p:blipFill>
            <p:spPr>
              <a:xfrm>
                <a:off x="2332909" y="2329640"/>
                <a:ext cx="3543300" cy="3876675"/>
              </a:xfrm>
              <a:prstGeom prst="rect">
                <a:avLst/>
              </a:prstGeom>
            </p:spPr>
          </p:pic>
          <p:cxnSp>
            <p:nvCxnSpPr>
              <p:cNvPr id="35" name="Connecteur droit 34"/>
              <p:cNvCxnSpPr/>
              <p:nvPr/>
            </p:nvCxnSpPr>
            <p:spPr>
              <a:xfrm>
                <a:off x="2958669" y="3415861"/>
                <a:ext cx="0" cy="1981971"/>
              </a:xfrm>
              <a:prstGeom prst="line">
                <a:avLst/>
              </a:prstGeom>
              <a:ln w="38100">
                <a:solidFill>
                  <a:srgbClr val="F3FAFF"/>
                </a:solidFill>
              </a:ln>
            </p:spPr>
            <p:style>
              <a:lnRef idx="1">
                <a:schemeClr val="accent1"/>
              </a:lnRef>
              <a:fillRef idx="0">
                <a:schemeClr val="accent1"/>
              </a:fillRef>
              <a:effectRef idx="0">
                <a:schemeClr val="accent1"/>
              </a:effectRef>
              <a:fontRef idx="minor">
                <a:schemeClr val="tx1"/>
              </a:fontRef>
            </p:style>
          </p:cxnSp>
        </p:grpSp>
        <p:sp>
          <p:nvSpPr>
            <p:cNvPr id="36" name="TextBox 18"/>
            <p:cNvSpPr txBox="1">
              <a:spLocks noChangeArrowheads="1"/>
            </p:cNvSpPr>
            <p:nvPr/>
          </p:nvSpPr>
          <p:spPr bwMode="auto">
            <a:xfrm>
              <a:off x="10361" y="5635221"/>
              <a:ext cx="5642066" cy="416922"/>
            </a:xfrm>
            <a:prstGeom prst="rect">
              <a:avLst/>
            </a:prstGeom>
            <a:noFill/>
            <a:ln w="9525">
              <a:noFill/>
              <a:miter lim="800000"/>
              <a:headEnd/>
              <a:tailEnd/>
            </a:ln>
          </p:spPr>
          <p:txBody>
            <a:bodyPr wrap="square">
              <a:spAutoFit/>
            </a:bodyPr>
            <a:lstStyle/>
            <a:p>
              <a:r>
                <a:rPr lang="en-US" sz="1000" b="1">
                  <a:latin typeface="+mn-lt"/>
                </a:rPr>
                <a:t>ZONE ROUGE (ZONE DANGEREUSE)</a:t>
              </a:r>
            </a:p>
          </p:txBody>
        </p:sp>
        <p:cxnSp>
          <p:nvCxnSpPr>
            <p:cNvPr id="37" name="Straight Connector 30"/>
            <p:cNvCxnSpPr/>
            <p:nvPr/>
          </p:nvCxnSpPr>
          <p:spPr bwMode="auto">
            <a:xfrm flipH="1">
              <a:off x="5664563" y="2060848"/>
              <a:ext cx="5302" cy="353698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8" name="TextBox 18"/>
            <p:cNvSpPr txBox="1">
              <a:spLocks noChangeArrowheads="1"/>
            </p:cNvSpPr>
            <p:nvPr/>
          </p:nvSpPr>
          <p:spPr bwMode="auto">
            <a:xfrm>
              <a:off x="4894153" y="5204892"/>
              <a:ext cx="532184" cy="442979"/>
            </a:xfrm>
            <a:prstGeom prst="rect">
              <a:avLst/>
            </a:prstGeom>
            <a:noFill/>
            <a:ln w="9525">
              <a:noFill/>
              <a:miter lim="800000"/>
              <a:headEnd/>
              <a:tailEnd/>
            </a:ln>
          </p:spPr>
          <p:txBody>
            <a:bodyPr wrap="square">
              <a:spAutoFit/>
            </a:bodyPr>
            <a:lstStyle/>
            <a:p>
              <a:r>
                <a:rPr lang="en-US" sz="1100" b="1">
                  <a:latin typeface="Calibri" pitchFamily="34" charset="0"/>
                </a:rPr>
                <a:t>DS</a:t>
              </a:r>
              <a:endParaRPr lang="en-US" sz="800" b="1">
                <a:latin typeface="Calibri" pitchFamily="34" charset="0"/>
              </a:endParaRPr>
            </a:p>
          </p:txBody>
        </p:sp>
        <p:cxnSp>
          <p:nvCxnSpPr>
            <p:cNvPr id="39" name="Straight Arrow Connector 62"/>
            <p:cNvCxnSpPr/>
            <p:nvPr/>
          </p:nvCxnSpPr>
          <p:spPr>
            <a:xfrm>
              <a:off x="4535792" y="5537081"/>
              <a:ext cx="1128771" cy="0"/>
            </a:xfrm>
            <a:prstGeom prst="straightConnector1">
              <a:avLst/>
            </a:prstGeom>
            <a:noFill/>
            <a:ln w="19050" cap="flat" cmpd="sng" algn="ctr">
              <a:solidFill>
                <a:schemeClr val="tx1"/>
              </a:solidFill>
              <a:prstDash val="solid"/>
              <a:headEnd type="arrow"/>
              <a:tailEnd type="arrow"/>
            </a:ln>
            <a:effectLst/>
          </p:spPr>
        </p:cxnSp>
        <p:sp>
          <p:nvSpPr>
            <p:cNvPr id="40" name="ZoneTexte 32"/>
            <p:cNvSpPr txBox="1"/>
            <p:nvPr/>
          </p:nvSpPr>
          <p:spPr>
            <a:xfrm rot="5400000">
              <a:off x="11193414" y="5057234"/>
              <a:ext cx="573267" cy="1568876"/>
            </a:xfrm>
            <a:prstGeom prst="rect">
              <a:avLst/>
            </a:prstGeom>
            <a:noFill/>
          </p:spPr>
          <p:txBody>
            <a:bodyPr vert="vert270" wrap="square" rtlCol="0">
              <a:spAutoFit/>
            </a:bodyPr>
            <a:lstStyle/>
            <a:p>
              <a:r>
                <a:rPr lang="fr-FR" sz="1000" b="1">
                  <a:solidFill>
                    <a:schemeClr val="accent6">
                      <a:lumMod val="95000"/>
                      <a:lumOff val="5000"/>
                    </a:schemeClr>
                  </a:solidFill>
                  <a:latin typeface="+mn-lt"/>
                  <a:cs typeface="Arial" panose="020B0604020202020204" pitchFamily="34" charset="0"/>
                </a:rPr>
                <a:t>ZONE VERTE </a:t>
              </a:r>
            </a:p>
          </p:txBody>
        </p:sp>
        <p:sp>
          <p:nvSpPr>
            <p:cNvPr id="14" name="Rectangle 47"/>
            <p:cNvSpPr/>
            <p:nvPr/>
          </p:nvSpPr>
          <p:spPr>
            <a:xfrm>
              <a:off x="5646662" y="2060848"/>
              <a:ext cx="2052734" cy="4033456"/>
            </a:xfrm>
            <a:prstGeom prst="rect">
              <a:avLst/>
            </a:prstGeom>
            <a:solidFill>
              <a:srgbClr val="FFC000"/>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a:latin typeface="Arial" panose="020B0604020202020204" pitchFamily="34" charset="0"/>
                  <a:cs typeface="Arial" panose="020B0604020202020204" pitchFamily="34" charset="0"/>
                </a:rPr>
                <a:t> </a:t>
              </a:r>
            </a:p>
          </p:txBody>
        </p:sp>
      </p:grpSp>
      <p:sp>
        <p:nvSpPr>
          <p:cNvPr id="68"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29</a:t>
            </a:fld>
            <a:endParaRPr lang="nl-BE"/>
          </a:p>
        </p:txBody>
      </p:sp>
      <p:sp>
        <p:nvSpPr>
          <p:cNvPr id="41" name="Rounded Rectangle 27"/>
          <p:cNvSpPr/>
          <p:nvPr/>
        </p:nvSpPr>
        <p:spPr bwMode="auto">
          <a:xfrm>
            <a:off x="911424" y="4448305"/>
            <a:ext cx="10495313" cy="2181149"/>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144000" rIns="91440" bIns="180000" numCol="1" rtlCol="0" anchor="t" anchorCtr="0" compatLnSpc="1">
            <a:prstTxWarp prst="textNoShape">
              <a:avLst/>
            </a:prstTxWarp>
            <a:noAutofit/>
          </a:bodyPr>
          <a:lstStyle/>
          <a:p>
            <a:pPr algn="just"/>
            <a:r>
              <a:rPr lang="fr-FR" sz="2000" b="1" dirty="0">
                <a:latin typeface="+mn-lt"/>
              </a:rPr>
              <a:t>Zone de vigilance – Zone Orange :</a:t>
            </a:r>
          </a:p>
          <a:p>
            <a:pPr algn="l"/>
            <a:r>
              <a:rPr lang="fr-FR" sz="2000" dirty="0">
                <a:latin typeface="+mn-lt"/>
              </a:rPr>
              <a:t>Le travailleur et/ou l’opérateur de l’engin doit : </a:t>
            </a:r>
            <a:endParaRPr lang="fr-BE" sz="2000" dirty="0">
              <a:latin typeface="+mn-lt"/>
            </a:endParaRPr>
          </a:p>
          <a:p>
            <a:pPr marL="285750" indent="-285750" algn="l">
              <a:buFont typeface="Arial" panose="020B0604020202020204" pitchFamily="34" charset="0"/>
              <a:buChar char="•"/>
            </a:pPr>
            <a:r>
              <a:rPr lang="fr-FR" sz="2000" b="1" dirty="0">
                <a:solidFill>
                  <a:srgbClr val="FF0000"/>
                </a:solidFill>
                <a:latin typeface="+mn-lt"/>
              </a:rPr>
              <a:t>rester vigilant</a:t>
            </a:r>
            <a:r>
              <a:rPr lang="fr-FR" sz="2000" dirty="0">
                <a:solidFill>
                  <a:srgbClr val="FF0000"/>
                </a:solidFill>
                <a:latin typeface="+mn-lt"/>
              </a:rPr>
              <a:t> </a:t>
            </a:r>
            <a:r>
              <a:rPr lang="fr-FR" sz="2000" dirty="0">
                <a:latin typeface="+mn-lt"/>
              </a:rPr>
              <a:t>à tout moment aux véhicules ferroviaires circulant sur la voie (adjacente) en service ;</a:t>
            </a:r>
          </a:p>
          <a:p>
            <a:pPr marL="285750" indent="-285750" algn="l">
              <a:buFont typeface="Arial" panose="020B0604020202020204" pitchFamily="34" charset="0"/>
              <a:buChar char="•"/>
            </a:pPr>
            <a:r>
              <a:rPr lang="fr-FR" sz="2000" b="1" dirty="0">
                <a:solidFill>
                  <a:srgbClr val="FF0000"/>
                </a:solidFill>
                <a:latin typeface="+mn-lt"/>
              </a:rPr>
              <a:t>éviter de pénétrer dans la zone dangereuse </a:t>
            </a:r>
            <a:r>
              <a:rPr lang="fr-FR" sz="2000" dirty="0">
                <a:latin typeface="+mn-lt"/>
              </a:rPr>
              <a:t>sans application d’une mesure de sécurité.</a:t>
            </a:r>
          </a:p>
        </p:txBody>
      </p:sp>
      <p:sp>
        <p:nvSpPr>
          <p:cNvPr id="42" name="TextBox 18"/>
          <p:cNvSpPr txBox="1">
            <a:spLocks noChangeArrowheads="1"/>
          </p:cNvSpPr>
          <p:nvPr/>
        </p:nvSpPr>
        <p:spPr bwMode="auto">
          <a:xfrm>
            <a:off x="4392868" y="3817869"/>
            <a:ext cx="3717474" cy="246221"/>
          </a:xfrm>
          <a:prstGeom prst="rect">
            <a:avLst/>
          </a:prstGeom>
          <a:noFill/>
          <a:ln w="9525">
            <a:noFill/>
            <a:miter lim="800000"/>
            <a:headEnd/>
            <a:tailEnd/>
          </a:ln>
        </p:spPr>
        <p:txBody>
          <a:bodyPr wrap="square">
            <a:spAutoFit/>
          </a:bodyPr>
          <a:lstStyle/>
          <a:p>
            <a:pPr algn="ctr"/>
            <a:r>
              <a:rPr lang="en-US" sz="1000" b="1">
                <a:latin typeface="+mn-lt"/>
              </a:rPr>
              <a:t>ZONE DE VIGILANCE</a:t>
            </a:r>
          </a:p>
        </p:txBody>
      </p:sp>
      <p:sp>
        <p:nvSpPr>
          <p:cNvPr id="43" name="Espace réservé du texte 3"/>
          <p:cNvSpPr>
            <a:spLocks noGrp="1"/>
          </p:cNvSpPr>
          <p:nvPr>
            <p:ph type="body" sz="quarter" idx="18"/>
          </p:nvPr>
        </p:nvSpPr>
        <p:spPr>
          <a:xfrm>
            <a:off x="8328248" y="154524"/>
            <a:ext cx="3582545" cy="360363"/>
          </a:xfrm>
        </p:spPr>
        <p:txBody>
          <a:bodyPr/>
          <a:lstStyle/>
          <a:p>
            <a:r>
              <a:rPr lang="fr-FR" dirty="0"/>
              <a:t>3. Notions</a:t>
            </a:r>
          </a:p>
          <a:p>
            <a:r>
              <a:rPr lang="fr-FR" dirty="0"/>
              <a:t>3.3 Zones de sécurité complémentaires</a:t>
            </a:r>
          </a:p>
          <a:p>
            <a:endParaRPr lang="fr-FR" dirty="0"/>
          </a:p>
        </p:txBody>
      </p:sp>
    </p:spTree>
    <p:extLst>
      <p:ext uri="{BB962C8B-B14F-4D97-AF65-F5344CB8AC3E}">
        <p14:creationId xmlns:p14="http://schemas.microsoft.com/office/powerpoint/2010/main" val="3710481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8"/>
          </p:nvPr>
        </p:nvSpPr>
        <p:spPr/>
        <p:txBody>
          <a:bodyPr/>
          <a:lstStyle/>
          <a:p>
            <a:endParaRPr lang="fr-BE"/>
          </a:p>
        </p:txBody>
      </p:sp>
      <p:graphicFrame>
        <p:nvGraphicFramePr>
          <p:cNvPr id="8" name="Table 7"/>
          <p:cNvGraphicFramePr>
            <a:graphicFrameLocks noGrp="1"/>
          </p:cNvGraphicFramePr>
          <p:nvPr>
            <p:extLst>
              <p:ext uri="{D42A27DB-BD31-4B8C-83A1-F6EECF244321}">
                <p14:modId xmlns:p14="http://schemas.microsoft.com/office/powerpoint/2010/main" val="3055762371"/>
              </p:ext>
            </p:extLst>
          </p:nvPr>
        </p:nvGraphicFramePr>
        <p:xfrm>
          <a:off x="2207569" y="3653414"/>
          <a:ext cx="7563317" cy="2473703"/>
        </p:xfrm>
        <a:graphic>
          <a:graphicData uri="http://schemas.openxmlformats.org/drawingml/2006/table">
            <a:tbl>
              <a:tblPr firstRow="1" bandRow="1"/>
              <a:tblGrid>
                <a:gridCol w="1728113">
                  <a:extLst>
                    <a:ext uri="{9D8B030D-6E8A-4147-A177-3AD203B41FA5}">
                      <a16:colId xmlns:a16="http://schemas.microsoft.com/office/drawing/2014/main" val="20000"/>
                    </a:ext>
                  </a:extLst>
                </a:gridCol>
                <a:gridCol w="1800790">
                  <a:extLst>
                    <a:ext uri="{9D8B030D-6E8A-4147-A177-3AD203B41FA5}">
                      <a16:colId xmlns:a16="http://schemas.microsoft.com/office/drawing/2014/main" val="20001"/>
                    </a:ext>
                  </a:extLst>
                </a:gridCol>
                <a:gridCol w="2159784">
                  <a:extLst>
                    <a:ext uri="{9D8B030D-6E8A-4147-A177-3AD203B41FA5}">
                      <a16:colId xmlns:a16="http://schemas.microsoft.com/office/drawing/2014/main" val="20002"/>
                    </a:ext>
                  </a:extLst>
                </a:gridCol>
                <a:gridCol w="1874630">
                  <a:extLst>
                    <a:ext uri="{9D8B030D-6E8A-4147-A177-3AD203B41FA5}">
                      <a16:colId xmlns:a16="http://schemas.microsoft.com/office/drawing/2014/main" val="20003"/>
                    </a:ext>
                  </a:extLst>
                </a:gridCol>
              </a:tblGrid>
              <a:tr h="401063">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noProof="0">
                          <a:solidFill>
                            <a:schemeClr val="tx1"/>
                          </a:solidFill>
                          <a:latin typeface="+mn-lt"/>
                        </a:rPr>
                        <a:t>Proposé</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noProof="0">
                          <a:solidFill>
                            <a:schemeClr val="tx1"/>
                          </a:solidFill>
                          <a:latin typeface="+mn-lt"/>
                        </a:rPr>
                        <a:t>Vérifié</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noProof="0">
                          <a:solidFill>
                            <a:schemeClr val="tx1"/>
                          </a:solidFill>
                          <a:latin typeface="+mn-lt"/>
                        </a:rPr>
                        <a:t>Approuvé</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noProof="0">
                          <a:solidFill>
                            <a:schemeClr val="tx1"/>
                          </a:solidFill>
                          <a:latin typeface="+mn-lt"/>
                        </a:rPr>
                        <a:t>Approuvé</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612905">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600" noProof="0"/>
                    </a:p>
                    <a:p>
                      <a:pPr algn="ctr"/>
                      <a:endParaRPr lang="nl-BE" sz="1600" noProof="0"/>
                    </a:p>
                    <a:p>
                      <a:pPr algn="ctr"/>
                      <a:endParaRPr lang="nl-BE" sz="1600" noProof="0"/>
                    </a:p>
                    <a:p>
                      <a:pPr algn="ctr"/>
                      <a:endParaRPr lang="nl-BE" sz="1600" noProof="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600" noProof="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600" noProof="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600" noProof="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r h="612905">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1200" b="1" kern="1200" noProof="0" dirty="0">
                          <a:solidFill>
                            <a:schemeClr val="tx1"/>
                          </a:solidFill>
                          <a:latin typeface="+mn-lt"/>
                          <a:ea typeface="+mn-ea"/>
                          <a:cs typeface="+mn-cs"/>
                        </a:rPr>
                        <a:t>Simon Campet</a:t>
                      </a:r>
                      <a:endParaRPr lang="fr-FR" sz="1200" b="1" kern="1200" baseline="0" noProof="0" dirty="0">
                        <a:solidFill>
                          <a:schemeClr val="tx1"/>
                        </a:solidFill>
                        <a:latin typeface="+mn-lt"/>
                        <a:ea typeface="+mn-ea"/>
                        <a:cs typeface="+mn-cs"/>
                      </a:endParaRPr>
                    </a:p>
                    <a:p>
                      <a:pPr algn="ctr"/>
                      <a:r>
                        <a:rPr lang="fr-FR" sz="1200" b="1" kern="1200" baseline="0" noProof="0" dirty="0">
                          <a:solidFill>
                            <a:schemeClr val="tx1"/>
                          </a:solidFill>
                          <a:latin typeface="+mn-lt"/>
                          <a:ea typeface="+mn-ea"/>
                          <a:cs typeface="+mn-cs"/>
                        </a:rPr>
                        <a:t>Conseiller</a:t>
                      </a:r>
                    </a:p>
                    <a:p>
                      <a:pPr algn="ctr"/>
                      <a:r>
                        <a:rPr lang="fr-FR" sz="1200" b="1" kern="1200" baseline="0" noProof="0" dirty="0">
                          <a:solidFill>
                            <a:schemeClr val="tx1"/>
                          </a:solidFill>
                          <a:latin typeface="+mn-lt"/>
                          <a:ea typeface="+mn-ea"/>
                          <a:cs typeface="+mn-cs"/>
                        </a:rPr>
                        <a:t>I-AM.111</a:t>
                      </a:r>
                      <a:endParaRPr lang="fr-FR" sz="1200" b="1" kern="1200" noProof="0" dirty="0">
                        <a:solidFill>
                          <a:schemeClr val="tx1"/>
                        </a:solidFill>
                        <a:latin typeface="+mn-lt"/>
                        <a:ea typeface="+mn-ea"/>
                        <a:cs typeface="+mn-cs"/>
                      </a:endParaRPr>
                    </a:p>
                    <a:p>
                      <a:pPr algn="ctr"/>
                      <a:r>
                        <a:rPr lang="fr-FR" sz="1200" b="0" kern="1200" noProof="0" dirty="0">
                          <a:solidFill>
                            <a:schemeClr val="tx1"/>
                          </a:solidFill>
                          <a:latin typeface="Arial"/>
                          <a:ea typeface="+mn-ea"/>
                          <a:cs typeface="Arial"/>
                        </a:rPr>
                        <a:t>(date / signature)</a:t>
                      </a:r>
                      <a:endParaRPr lang="fr-FR" sz="1200" b="0" kern="1200" noProof="0" dirty="0">
                        <a:solidFill>
                          <a:schemeClr val="tx1"/>
                        </a:solidFill>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200" b="1" kern="1200" dirty="0">
                          <a:solidFill>
                            <a:schemeClr val="tx1"/>
                          </a:solidFill>
                          <a:latin typeface="+mn-lt"/>
                          <a:ea typeface="+mn-ea"/>
                          <a:cs typeface="+mn-cs"/>
                        </a:rPr>
                        <a:t>Ilse Festjens</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b="1" kern="1200" dirty="0" err="1">
                          <a:solidFill>
                            <a:schemeClr val="tx1"/>
                          </a:solidFill>
                          <a:latin typeface="+mn-lt"/>
                          <a:ea typeface="+mn-ea"/>
                          <a:cs typeface="+mn-cs"/>
                        </a:rPr>
                        <a:t>Teamlead</a:t>
                      </a:r>
                      <a:endParaRPr lang="en-GB" sz="1200" b="1" kern="1200" dirty="0">
                        <a:solidFill>
                          <a:schemeClr val="tx1"/>
                        </a:solidFill>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fr-FR" sz="1200" b="1" kern="1200" noProof="0" dirty="0">
                          <a:solidFill>
                            <a:schemeClr val="tx1"/>
                          </a:solidFill>
                          <a:latin typeface="+mn-lt"/>
                          <a:ea typeface="+mn-ea"/>
                          <a:cs typeface="+mn-cs"/>
                        </a:rPr>
                        <a:t>I-AM.111</a:t>
                      </a:r>
                    </a:p>
                    <a:p>
                      <a:pPr algn="ctr"/>
                      <a:r>
                        <a:rPr lang="fr-FR" sz="1200" b="0" kern="1200" noProof="0" dirty="0">
                          <a:solidFill>
                            <a:schemeClr val="tx1"/>
                          </a:solidFill>
                          <a:latin typeface="+mn-lt"/>
                          <a:ea typeface="+mn-ea"/>
                          <a:cs typeface="+mn-cs"/>
                        </a:rPr>
                        <a:t>(date / signature)</a:t>
                      </a:r>
                    </a:p>
                    <a:p>
                      <a:pPr algn="ctr"/>
                      <a:endParaRPr lang="fr-FR" sz="1200" b="0" kern="1200" noProof="0" dirty="0">
                        <a:solidFill>
                          <a:schemeClr val="tx1"/>
                        </a:solidFill>
                        <a:latin typeface="Arial"/>
                        <a:ea typeface="+mn-ea"/>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1200" b="1" kern="1200" noProof="0">
                          <a:solidFill>
                            <a:schemeClr val="tx1"/>
                          </a:solidFill>
                          <a:latin typeface="+mn-lt"/>
                          <a:ea typeface="+mn-ea"/>
                          <a:cs typeface="+mn-cs"/>
                        </a:rPr>
                        <a:t>Stéphane Michaux</a:t>
                      </a:r>
                    </a:p>
                    <a:p>
                      <a:pPr algn="ctr"/>
                      <a:r>
                        <a:rPr lang="fr-FR" sz="1200" b="1" kern="1200" noProof="0">
                          <a:solidFill>
                            <a:schemeClr val="tx1"/>
                          </a:solidFill>
                          <a:latin typeface="+mn-lt"/>
                          <a:ea typeface="+mn-ea"/>
                          <a:cs typeface="+mn-cs"/>
                        </a:rPr>
                        <a:t>Manager</a:t>
                      </a:r>
                    </a:p>
                    <a:p>
                      <a:pPr algn="ctr"/>
                      <a:r>
                        <a:rPr lang="fr-FR" sz="1200" b="1" kern="1200" noProof="0">
                          <a:solidFill>
                            <a:schemeClr val="tx1"/>
                          </a:solidFill>
                          <a:latin typeface="+mn-lt"/>
                          <a:ea typeface="+mn-ea"/>
                          <a:cs typeface="+mn-cs"/>
                        </a:rPr>
                        <a:t>I-AM.11</a:t>
                      </a:r>
                    </a:p>
                    <a:p>
                      <a:pPr algn="ctr"/>
                      <a:r>
                        <a:rPr lang="fr-FR" sz="1200" b="0" kern="1200" noProof="0">
                          <a:solidFill>
                            <a:schemeClr val="tx1"/>
                          </a:solidFill>
                          <a:latin typeface="Arial"/>
                          <a:ea typeface="+mn-ea"/>
                          <a:cs typeface="Arial"/>
                        </a:rPr>
                        <a:t>(date / signature)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1200" b="1" kern="1200" noProof="0" dirty="0">
                          <a:solidFill>
                            <a:schemeClr val="tx1"/>
                          </a:solidFill>
                          <a:latin typeface="+mn-lt"/>
                          <a:ea typeface="+mn-ea"/>
                          <a:cs typeface="+mn-cs"/>
                        </a:rPr>
                        <a:t>Laurent Mockel</a:t>
                      </a:r>
                    </a:p>
                    <a:p>
                      <a:pPr algn="ctr"/>
                      <a:r>
                        <a:rPr lang="fr-FR" sz="1200" b="1" kern="1200" noProof="0" dirty="0">
                          <a:solidFill>
                            <a:schemeClr val="tx1"/>
                          </a:solidFill>
                          <a:latin typeface="+mn-lt"/>
                          <a:ea typeface="+mn-ea"/>
                          <a:cs typeface="+mn-cs"/>
                        </a:rPr>
                        <a:t>Head of</a:t>
                      </a:r>
                    </a:p>
                    <a:p>
                      <a:pPr algn="ctr"/>
                      <a:r>
                        <a:rPr lang="fr-FR" sz="1200" b="1" kern="1200" noProof="0" dirty="0">
                          <a:solidFill>
                            <a:schemeClr val="tx1"/>
                          </a:solidFill>
                          <a:latin typeface="+mn-lt"/>
                          <a:ea typeface="+mn-ea"/>
                          <a:cs typeface="+mn-cs"/>
                        </a:rPr>
                        <a:t>I-AM.1</a:t>
                      </a:r>
                    </a:p>
                    <a:p>
                      <a:pPr algn="ctr"/>
                      <a:r>
                        <a:rPr lang="fr-FR" sz="1200" b="0" kern="1200" noProof="0" dirty="0">
                          <a:solidFill>
                            <a:schemeClr val="tx1"/>
                          </a:solidFill>
                          <a:latin typeface="Arial"/>
                          <a:ea typeface="+mn-ea"/>
                          <a:cs typeface="Arial"/>
                        </a:rPr>
                        <a:t>(date / signature)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005172965"/>
              </p:ext>
            </p:extLst>
          </p:nvPr>
        </p:nvGraphicFramePr>
        <p:xfrm>
          <a:off x="2207569" y="1124745"/>
          <a:ext cx="7561485" cy="2010226"/>
        </p:xfrm>
        <a:graphic>
          <a:graphicData uri="http://schemas.openxmlformats.org/drawingml/2006/table">
            <a:tbl>
              <a:tblPr firstRow="1" bandRow="1"/>
              <a:tblGrid>
                <a:gridCol w="1080212">
                  <a:extLst>
                    <a:ext uri="{9D8B030D-6E8A-4147-A177-3AD203B41FA5}">
                      <a16:colId xmlns:a16="http://schemas.microsoft.com/office/drawing/2014/main" val="20000"/>
                    </a:ext>
                  </a:extLst>
                </a:gridCol>
                <a:gridCol w="1122162">
                  <a:extLst>
                    <a:ext uri="{9D8B030D-6E8A-4147-A177-3AD203B41FA5}">
                      <a16:colId xmlns:a16="http://schemas.microsoft.com/office/drawing/2014/main" val="20001"/>
                    </a:ext>
                  </a:extLst>
                </a:gridCol>
                <a:gridCol w="3890862">
                  <a:extLst>
                    <a:ext uri="{9D8B030D-6E8A-4147-A177-3AD203B41FA5}">
                      <a16:colId xmlns:a16="http://schemas.microsoft.com/office/drawing/2014/main" val="20002"/>
                    </a:ext>
                  </a:extLst>
                </a:gridCol>
                <a:gridCol w="1468249">
                  <a:extLst>
                    <a:ext uri="{9D8B030D-6E8A-4147-A177-3AD203B41FA5}">
                      <a16:colId xmlns:a16="http://schemas.microsoft.com/office/drawing/2014/main" val="20003"/>
                    </a:ext>
                  </a:extLst>
                </a:gridCol>
              </a:tblGrid>
              <a:tr h="337297">
                <a:tc gridSpan="4">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noProof="0" dirty="0">
                          <a:solidFill>
                            <a:schemeClr val="tx1"/>
                          </a:solidFill>
                          <a:latin typeface="+mn-lt"/>
                        </a:rPr>
                        <a:t>Tableau des versions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21621">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fr-FR" sz="1200" b="1" kern="1200" noProof="0" dirty="0">
                          <a:solidFill>
                            <a:schemeClr val="tx1"/>
                          </a:solidFill>
                          <a:latin typeface="+mn-lt"/>
                          <a:ea typeface="+mn-ea"/>
                          <a:cs typeface="+mn-cs"/>
                        </a:rPr>
                        <a:t>Numéro version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fr-FR" sz="1200" b="1" kern="1200" noProof="0">
                          <a:solidFill>
                            <a:schemeClr val="tx1"/>
                          </a:solidFill>
                          <a:latin typeface="+mn-lt"/>
                          <a:ea typeface="+mn-ea"/>
                          <a:cs typeface="+mn-cs"/>
                        </a:rPr>
                        <a:t>Date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fr-FR" sz="1200" b="1" kern="1200" noProof="0">
                          <a:solidFill>
                            <a:schemeClr val="tx1"/>
                          </a:solidFill>
                          <a:latin typeface="+mn-lt"/>
                          <a:ea typeface="+mn-ea"/>
                          <a:cs typeface="+mn-cs"/>
                        </a:rPr>
                        <a:t>Description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fr-FR" sz="1200" b="1" kern="1200" noProof="0">
                          <a:solidFill>
                            <a:schemeClr val="tx1"/>
                          </a:solidFill>
                          <a:latin typeface="+mn-lt"/>
                          <a:ea typeface="+mn-ea"/>
                          <a:cs typeface="+mn-cs"/>
                        </a:rPr>
                        <a:t>Numéros</a:t>
                      </a:r>
                      <a:r>
                        <a:rPr lang="fr-FR" sz="1200" b="1" kern="1200" baseline="0" noProof="0">
                          <a:solidFill>
                            <a:schemeClr val="tx1"/>
                          </a:solidFill>
                          <a:latin typeface="+mn-lt"/>
                          <a:ea typeface="+mn-ea"/>
                          <a:cs typeface="+mn-cs"/>
                        </a:rPr>
                        <a:t> des pages modifiées</a:t>
                      </a:r>
                      <a:endParaRPr lang="fr-FR" sz="1200" b="1" kern="1200" noProof="0">
                        <a:solidFill>
                          <a:schemeClr val="tx1"/>
                        </a:solidFill>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r h="252972">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1200" noProof="0">
                          <a:latin typeface="+mn-lt"/>
                        </a:rPr>
                        <a:t>1.02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1200" noProof="0" dirty="0">
                          <a:latin typeface="+mn-lt"/>
                        </a:rPr>
                        <a:t>23/02/2017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a:r>
                        <a:rPr lang="fr-FR" sz="1200" noProof="0">
                          <a:latin typeface="+mn-lt"/>
                        </a:rPr>
                        <a:t>Version 1.02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fr-FR" sz="1200" noProof="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2"/>
                  </a:ext>
                </a:extLst>
              </a:tr>
              <a:tr h="252972">
                <a:tc>
                  <a:txBody>
                    <a:bodyPr/>
                    <a:lstStyle/>
                    <a:p>
                      <a:pPr algn="ctr"/>
                      <a:r>
                        <a:rPr lang="fr-FR" sz="1200" noProof="0" dirty="0">
                          <a:latin typeface="+mn-lt"/>
                        </a:rPr>
                        <a:t>2.0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algn="ctr"/>
                      <a:r>
                        <a:rPr lang="fr-FR" sz="1200" noProof="0" dirty="0">
                          <a:latin typeface="+mn-lt"/>
                        </a:rPr>
                        <a:t>08/07/2021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algn="l"/>
                      <a:r>
                        <a:rPr lang="fr-FR" sz="1200" baseline="0" noProof="0" dirty="0">
                          <a:latin typeface="+mn-lt"/>
                        </a:rPr>
                        <a:t>Mise à jour avec le fascicule 63 version 2.0</a:t>
                      </a:r>
                      <a:endParaRPr lang="fr-FR" sz="1200" noProof="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algn="ctr"/>
                      <a:r>
                        <a:rPr lang="fr-FR" sz="1200" noProof="0" dirty="0">
                          <a:latin typeface="+mn-lt"/>
                        </a:rPr>
                        <a:t>tous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4233747465"/>
                  </a:ext>
                </a:extLst>
              </a:tr>
              <a:tr h="319313">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1200" noProof="0" dirty="0">
                          <a:latin typeface="+mn-lt"/>
                        </a:rPr>
                        <a:t>3.0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1200" noProof="0" dirty="0">
                          <a:latin typeface="+mn-lt"/>
                        </a:rPr>
                        <a:t>20/01/2022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a:r>
                        <a:rPr lang="fr-FR" sz="1200" kern="1200" baseline="0" noProof="0" dirty="0">
                          <a:solidFill>
                            <a:schemeClr val="tx1"/>
                          </a:solidFill>
                          <a:latin typeface="+mn-lt"/>
                          <a:ea typeface="+mn-ea"/>
                          <a:cs typeface="+mn-cs"/>
                        </a:rPr>
                        <a:t>Mise à jour suite aux formations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kern="1200" noProof="0">
                          <a:solidFill>
                            <a:schemeClr val="tx1"/>
                          </a:solidFill>
                          <a:latin typeface="+mn-lt"/>
                          <a:ea typeface="+mn-ea"/>
                          <a:cs typeface="+mn-cs"/>
                        </a:rPr>
                        <a:t>tous</a:t>
                      </a:r>
                      <a:endParaRPr lang="fr-FR" sz="1200" kern="1200" noProof="0" dirty="0">
                        <a:solidFill>
                          <a:schemeClr val="tx1"/>
                        </a:solidFill>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9313">
                <a:tc>
                  <a:txBody>
                    <a:bodyPr/>
                    <a:lstStyle/>
                    <a:p>
                      <a:pPr algn="ctr"/>
                      <a:endParaRPr lang="fr-FR" sz="1200" noProof="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endParaRPr lang="fr-FR" sz="1200" noProof="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0" lang="fr-FR" sz="1200" b="0" i="0" u="none" strike="noStrike" kern="1200" cap="none" spc="0" normalizeH="0" baseline="0" noProof="0">
                        <a:ln>
                          <a:noFill/>
                        </a:ln>
                        <a:solidFill>
                          <a:schemeClr val="tx1"/>
                        </a:solidFill>
                        <a:effectLst/>
                        <a:uLnTx/>
                        <a:uFillTx/>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endParaRPr lang="fr-FR" sz="1200" noProof="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4103454"/>
                  </a:ext>
                </a:extLst>
              </a:tr>
            </a:tbl>
          </a:graphicData>
        </a:graphic>
      </p:graphicFrame>
      <p:sp>
        <p:nvSpPr>
          <p:cNvPr id="11" name="Espace réservé du numéro de diapositive 10"/>
          <p:cNvSpPr>
            <a:spLocks noGrp="1"/>
          </p:cNvSpPr>
          <p:nvPr>
            <p:ph type="sldNum" sz="quarter" idx="4"/>
          </p:nvPr>
        </p:nvSpPr>
        <p:spPr/>
        <p:txBody>
          <a:bodyPr/>
          <a:lstStyle/>
          <a:p>
            <a:fld id="{070B80B4-B953-6547-A044-6E303DFD4AF3}" type="slidenum">
              <a:rPr lang="nl-BE" smtClean="0"/>
              <a:pPr/>
              <a:t>3</a:t>
            </a:fld>
            <a:endParaRPr lang="nl-BE"/>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7"/>
          </p:nvPr>
        </p:nvSpPr>
        <p:spPr/>
        <p:txBody>
          <a:bodyPr/>
          <a:lstStyle/>
          <a:p>
            <a:r>
              <a:rPr lang="fr-FR" sz="2000"/>
              <a:t>3.3.2  Zones de sécurité complémentaires: zone jaune</a:t>
            </a:r>
          </a:p>
        </p:txBody>
      </p:sp>
      <p:sp>
        <p:nvSpPr>
          <p:cNvPr id="68"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30</a:t>
            </a:fld>
            <a:endParaRPr lang="nl-BE"/>
          </a:p>
        </p:txBody>
      </p:sp>
      <p:grpSp>
        <p:nvGrpSpPr>
          <p:cNvPr id="2" name="Group 1"/>
          <p:cNvGrpSpPr/>
          <p:nvPr/>
        </p:nvGrpSpPr>
        <p:grpSpPr>
          <a:xfrm>
            <a:off x="1642123" y="1605753"/>
            <a:ext cx="8907756" cy="2789658"/>
            <a:chOff x="496" y="1824805"/>
            <a:chExt cx="12169773" cy="4269857"/>
          </a:xfrm>
        </p:grpSpPr>
        <p:sp>
          <p:nvSpPr>
            <p:cNvPr id="14" name="Rectangle 47"/>
            <p:cNvSpPr/>
            <p:nvPr/>
          </p:nvSpPr>
          <p:spPr>
            <a:xfrm>
              <a:off x="5646662" y="2060848"/>
              <a:ext cx="2052734" cy="4033456"/>
            </a:xfrm>
            <a:prstGeom prst="rect">
              <a:avLst/>
            </a:prstGeom>
            <a:solidFill>
              <a:srgbClr val="FFE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a:latin typeface="Arial" panose="020B0604020202020204" pitchFamily="34" charset="0"/>
                  <a:cs typeface="Arial" panose="020B0604020202020204" pitchFamily="34" charset="0"/>
                </a:rPr>
                <a:t> </a:t>
              </a:r>
            </a:p>
          </p:txBody>
        </p:sp>
        <p:sp>
          <p:nvSpPr>
            <p:cNvPr id="15" name="Rectangle 47"/>
            <p:cNvSpPr/>
            <p:nvPr/>
          </p:nvSpPr>
          <p:spPr>
            <a:xfrm>
              <a:off x="496" y="2060847"/>
              <a:ext cx="5669367" cy="4033457"/>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BE">
                <a:latin typeface="Arial" panose="020B0604020202020204" pitchFamily="34" charset="0"/>
                <a:cs typeface="Arial" panose="020B0604020202020204" pitchFamily="34" charset="0"/>
              </a:endParaRPr>
            </a:p>
          </p:txBody>
        </p:sp>
        <p:grpSp>
          <p:nvGrpSpPr>
            <p:cNvPr id="16" name="Group 20"/>
            <p:cNvGrpSpPr>
              <a:grpSpLocks noChangeAspect="1"/>
            </p:cNvGrpSpPr>
            <p:nvPr/>
          </p:nvGrpSpPr>
          <p:grpSpPr bwMode="auto">
            <a:xfrm>
              <a:off x="4478448" y="5485106"/>
              <a:ext cx="82829" cy="123788"/>
              <a:chOff x="8100392" y="5949280"/>
              <a:chExt cx="144016" cy="216024"/>
            </a:xfrm>
          </p:grpSpPr>
          <p:sp>
            <p:nvSpPr>
              <p:cNvPr id="17" name="Rectangle 16"/>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8" name="Rectangle 17"/>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19" name="Group 20"/>
            <p:cNvGrpSpPr>
              <a:grpSpLocks noChangeAspect="1"/>
            </p:cNvGrpSpPr>
            <p:nvPr/>
          </p:nvGrpSpPr>
          <p:grpSpPr bwMode="auto">
            <a:xfrm>
              <a:off x="3445156" y="5475482"/>
              <a:ext cx="82829" cy="123788"/>
              <a:chOff x="8100392" y="5949280"/>
              <a:chExt cx="144016" cy="216024"/>
            </a:xfrm>
          </p:grpSpPr>
          <p:sp>
            <p:nvSpPr>
              <p:cNvPr id="20" name="Rectangle 19"/>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1" name="Rectangle 20"/>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22" name="Group 20"/>
            <p:cNvGrpSpPr>
              <a:grpSpLocks noChangeAspect="1"/>
            </p:cNvGrpSpPr>
            <p:nvPr/>
          </p:nvGrpSpPr>
          <p:grpSpPr bwMode="auto">
            <a:xfrm>
              <a:off x="1692033" y="5446605"/>
              <a:ext cx="82829" cy="123788"/>
              <a:chOff x="8100392" y="5949280"/>
              <a:chExt cx="144016" cy="216024"/>
            </a:xfrm>
          </p:grpSpPr>
          <p:sp>
            <p:nvSpPr>
              <p:cNvPr id="23" name="Rectangle 22"/>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4" name="Rectangle 23"/>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25" name="Group 20"/>
            <p:cNvGrpSpPr>
              <a:grpSpLocks noChangeAspect="1"/>
            </p:cNvGrpSpPr>
            <p:nvPr/>
          </p:nvGrpSpPr>
          <p:grpSpPr bwMode="auto">
            <a:xfrm>
              <a:off x="658741" y="5446606"/>
              <a:ext cx="82829" cy="123788"/>
              <a:chOff x="8100392" y="5949280"/>
              <a:chExt cx="144016" cy="216024"/>
            </a:xfrm>
          </p:grpSpPr>
          <p:sp>
            <p:nvSpPr>
              <p:cNvPr id="26" name="Rectangle 25"/>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7" name="Rectangle 26"/>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sp>
          <p:nvSpPr>
            <p:cNvPr id="29" name="Rectangle 28"/>
            <p:cNvSpPr/>
            <p:nvPr/>
          </p:nvSpPr>
          <p:spPr>
            <a:xfrm>
              <a:off x="10789831" y="2060848"/>
              <a:ext cx="1380437" cy="4033455"/>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Arial" panose="020B0604020202020204" pitchFamily="34" charset="0"/>
                <a:cs typeface="Arial" panose="020B0604020202020204" pitchFamily="34" charset="0"/>
              </a:endParaRPr>
            </a:p>
          </p:txBody>
        </p:sp>
        <p:cxnSp>
          <p:nvCxnSpPr>
            <p:cNvPr id="32" name="Straight Connector 28"/>
            <p:cNvCxnSpPr/>
            <p:nvPr/>
          </p:nvCxnSpPr>
          <p:spPr>
            <a:xfrm>
              <a:off x="496" y="5601980"/>
              <a:ext cx="12169773" cy="6914"/>
            </a:xfrm>
            <a:prstGeom prst="line">
              <a:avLst/>
            </a:prstGeom>
          </p:spPr>
          <p:style>
            <a:lnRef idx="3">
              <a:schemeClr val="dk1"/>
            </a:lnRef>
            <a:fillRef idx="0">
              <a:schemeClr val="dk1"/>
            </a:fillRef>
            <a:effectRef idx="2">
              <a:schemeClr val="dk1"/>
            </a:effectRef>
            <a:fontRef idx="minor">
              <a:schemeClr val="tx1"/>
            </a:fontRef>
          </p:style>
        </p:cxnSp>
        <p:grpSp>
          <p:nvGrpSpPr>
            <p:cNvPr id="33" name="Groupe 32"/>
            <p:cNvGrpSpPr/>
            <p:nvPr/>
          </p:nvGrpSpPr>
          <p:grpSpPr>
            <a:xfrm>
              <a:off x="2254715" y="1824805"/>
              <a:ext cx="3543300" cy="3876675"/>
              <a:chOff x="2332909" y="2329640"/>
              <a:chExt cx="3543300" cy="3876675"/>
            </a:xfrm>
          </p:grpSpPr>
          <p:pic>
            <p:nvPicPr>
              <p:cNvPr id="34" name="Image 33"/>
              <p:cNvPicPr>
                <a:picLocks noChangeAspect="1"/>
              </p:cNvPicPr>
              <p:nvPr/>
            </p:nvPicPr>
            <p:blipFill>
              <a:blip r:embed="rId3"/>
              <a:stretch>
                <a:fillRect/>
              </a:stretch>
            </p:blipFill>
            <p:spPr>
              <a:xfrm>
                <a:off x="2332909" y="2329640"/>
                <a:ext cx="3543300" cy="3876675"/>
              </a:xfrm>
              <a:prstGeom prst="rect">
                <a:avLst/>
              </a:prstGeom>
            </p:spPr>
          </p:pic>
          <p:cxnSp>
            <p:nvCxnSpPr>
              <p:cNvPr id="35" name="Connecteur droit 34"/>
              <p:cNvCxnSpPr/>
              <p:nvPr/>
            </p:nvCxnSpPr>
            <p:spPr>
              <a:xfrm>
                <a:off x="2958669" y="3415861"/>
                <a:ext cx="0" cy="1981971"/>
              </a:xfrm>
              <a:prstGeom prst="line">
                <a:avLst/>
              </a:prstGeom>
              <a:ln w="38100">
                <a:solidFill>
                  <a:srgbClr val="F3FAFF"/>
                </a:solidFill>
              </a:ln>
            </p:spPr>
            <p:style>
              <a:lnRef idx="1">
                <a:schemeClr val="accent1"/>
              </a:lnRef>
              <a:fillRef idx="0">
                <a:schemeClr val="accent1"/>
              </a:fillRef>
              <a:effectRef idx="0">
                <a:schemeClr val="accent1"/>
              </a:effectRef>
              <a:fontRef idx="minor">
                <a:schemeClr val="tx1"/>
              </a:fontRef>
            </p:style>
          </p:cxnSp>
        </p:grpSp>
        <p:cxnSp>
          <p:nvCxnSpPr>
            <p:cNvPr id="37" name="Straight Connector 30"/>
            <p:cNvCxnSpPr/>
            <p:nvPr/>
          </p:nvCxnSpPr>
          <p:spPr bwMode="auto">
            <a:xfrm flipH="1">
              <a:off x="5664563" y="2060848"/>
              <a:ext cx="5302" cy="353698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8" name="TextBox 18"/>
            <p:cNvSpPr txBox="1">
              <a:spLocks noChangeArrowheads="1"/>
            </p:cNvSpPr>
            <p:nvPr/>
          </p:nvSpPr>
          <p:spPr bwMode="auto">
            <a:xfrm>
              <a:off x="4908570" y="5131273"/>
              <a:ext cx="527181" cy="376866"/>
            </a:xfrm>
            <a:prstGeom prst="rect">
              <a:avLst/>
            </a:prstGeom>
            <a:noFill/>
            <a:ln w="9525">
              <a:noFill/>
              <a:miter lim="800000"/>
              <a:headEnd/>
              <a:tailEnd/>
            </a:ln>
          </p:spPr>
          <p:txBody>
            <a:bodyPr wrap="square">
              <a:spAutoFit/>
            </a:bodyPr>
            <a:lstStyle/>
            <a:p>
              <a:r>
                <a:rPr lang="en-US" sz="1000" b="1">
                  <a:latin typeface="Calibri" pitchFamily="34" charset="0"/>
                </a:rPr>
                <a:t>DS</a:t>
              </a:r>
            </a:p>
          </p:txBody>
        </p:sp>
        <p:cxnSp>
          <p:nvCxnSpPr>
            <p:cNvPr id="39" name="Straight Arrow Connector 62"/>
            <p:cNvCxnSpPr/>
            <p:nvPr/>
          </p:nvCxnSpPr>
          <p:spPr>
            <a:xfrm>
              <a:off x="4535792" y="5537081"/>
              <a:ext cx="1128771" cy="0"/>
            </a:xfrm>
            <a:prstGeom prst="straightConnector1">
              <a:avLst/>
            </a:prstGeom>
            <a:noFill/>
            <a:ln w="19050" cap="flat" cmpd="sng" algn="ctr">
              <a:solidFill>
                <a:schemeClr val="tx1"/>
              </a:solidFill>
              <a:prstDash val="solid"/>
              <a:headEnd type="arrow"/>
              <a:tailEnd type="arrow"/>
            </a:ln>
            <a:effectLst/>
          </p:spPr>
        </p:cxnSp>
        <p:sp>
          <p:nvSpPr>
            <p:cNvPr id="28" name="Rectangle 27"/>
            <p:cNvSpPr/>
            <p:nvPr/>
          </p:nvSpPr>
          <p:spPr>
            <a:xfrm>
              <a:off x="7699396" y="2060847"/>
              <a:ext cx="3090436" cy="4033815"/>
            </a:xfrm>
            <a:prstGeom prst="rect">
              <a:avLst/>
            </a:prstGeom>
            <a:solidFill>
              <a:srgbClr val="FFFF00"/>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Arial" panose="020B0604020202020204" pitchFamily="34" charset="0"/>
                <a:cs typeface="Arial" panose="020B0604020202020204" pitchFamily="34" charset="0"/>
              </a:endParaRPr>
            </a:p>
          </p:txBody>
        </p:sp>
      </p:grpSp>
      <p:sp>
        <p:nvSpPr>
          <p:cNvPr id="36" name="TextBox 18"/>
          <p:cNvSpPr txBox="1">
            <a:spLocks noChangeArrowheads="1"/>
          </p:cNvSpPr>
          <p:nvPr/>
        </p:nvSpPr>
        <p:spPr bwMode="auto">
          <a:xfrm>
            <a:off x="796746" y="4152847"/>
            <a:ext cx="5642065" cy="246221"/>
          </a:xfrm>
          <a:prstGeom prst="rect">
            <a:avLst/>
          </a:prstGeom>
          <a:noFill/>
          <a:ln w="9525">
            <a:noFill/>
            <a:miter lim="800000"/>
            <a:headEnd/>
            <a:tailEnd/>
          </a:ln>
        </p:spPr>
        <p:txBody>
          <a:bodyPr wrap="square">
            <a:spAutoFit/>
          </a:bodyPr>
          <a:lstStyle/>
          <a:p>
            <a:pPr algn="ctr"/>
            <a:r>
              <a:rPr lang="en-US" sz="1000" b="1">
                <a:latin typeface="+mn-lt"/>
              </a:rPr>
              <a:t>ZONE ROUGE (ZONE DANGEREUSE)</a:t>
            </a:r>
          </a:p>
        </p:txBody>
      </p:sp>
      <p:sp>
        <p:nvSpPr>
          <p:cNvPr id="30" name="ZoneTexte 32"/>
          <p:cNvSpPr txBox="1"/>
          <p:nvPr/>
        </p:nvSpPr>
        <p:spPr>
          <a:xfrm rot="5400000">
            <a:off x="6338940" y="3242590"/>
            <a:ext cx="338554" cy="2033633"/>
          </a:xfrm>
          <a:prstGeom prst="rect">
            <a:avLst/>
          </a:prstGeom>
          <a:noFill/>
        </p:spPr>
        <p:txBody>
          <a:bodyPr vert="vert270" wrap="square" rtlCol="0">
            <a:spAutoFit/>
          </a:bodyPr>
          <a:lstStyle/>
          <a:p>
            <a:pPr algn="ctr"/>
            <a:r>
              <a:rPr lang="fr-FR" sz="1000" b="1">
                <a:solidFill>
                  <a:schemeClr val="accent6">
                    <a:lumMod val="95000"/>
                    <a:lumOff val="5000"/>
                  </a:schemeClr>
                </a:solidFill>
                <a:latin typeface="+mn-lt"/>
                <a:cs typeface="Arial" panose="020B0604020202020204" pitchFamily="34" charset="0"/>
              </a:rPr>
              <a:t>ZONE DE VIGILANCE</a:t>
            </a:r>
          </a:p>
        </p:txBody>
      </p:sp>
      <p:sp>
        <p:nvSpPr>
          <p:cNvPr id="40" name="ZoneTexte 32"/>
          <p:cNvSpPr txBox="1"/>
          <p:nvPr/>
        </p:nvSpPr>
        <p:spPr>
          <a:xfrm rot="5400000">
            <a:off x="9864708" y="3552903"/>
            <a:ext cx="338554" cy="1380438"/>
          </a:xfrm>
          <a:prstGeom prst="rect">
            <a:avLst/>
          </a:prstGeom>
          <a:noFill/>
        </p:spPr>
        <p:txBody>
          <a:bodyPr vert="vert270" wrap="square" rtlCol="0">
            <a:spAutoFit/>
          </a:bodyPr>
          <a:lstStyle/>
          <a:p>
            <a:pPr algn="ctr"/>
            <a:r>
              <a:rPr lang="fr-FR" sz="1000" b="1">
                <a:solidFill>
                  <a:schemeClr val="accent6">
                    <a:lumMod val="95000"/>
                    <a:lumOff val="5000"/>
                  </a:schemeClr>
                </a:solidFill>
                <a:latin typeface="+mn-lt"/>
                <a:cs typeface="Arial" panose="020B0604020202020204" pitchFamily="34" charset="0"/>
              </a:rPr>
              <a:t>ZONE VERTE</a:t>
            </a:r>
            <a:endParaRPr lang="fr-FR" sz="1400" b="1">
              <a:solidFill>
                <a:schemeClr val="accent6">
                  <a:lumMod val="95000"/>
                  <a:lumOff val="5000"/>
                </a:schemeClr>
              </a:solidFill>
              <a:latin typeface="+mn-lt"/>
              <a:cs typeface="Arial" panose="020B0604020202020204" pitchFamily="34" charset="0"/>
            </a:endParaRPr>
          </a:p>
        </p:txBody>
      </p:sp>
      <p:sp>
        <p:nvSpPr>
          <p:cNvPr id="41" name="Rounded Rectangle 27"/>
          <p:cNvSpPr/>
          <p:nvPr/>
        </p:nvSpPr>
        <p:spPr bwMode="auto">
          <a:xfrm>
            <a:off x="911424" y="4725144"/>
            <a:ext cx="10495313" cy="1623672"/>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144000" rIns="91440" bIns="180000" numCol="1" rtlCol="0" anchor="t" anchorCtr="0" compatLnSpc="1">
            <a:prstTxWarp prst="textNoShape">
              <a:avLst/>
            </a:prstTxWarp>
            <a:noAutofit/>
          </a:bodyPr>
          <a:lstStyle/>
          <a:p>
            <a:pPr algn="just"/>
            <a:r>
              <a:rPr lang="fr-FR" sz="2000" b="1" dirty="0">
                <a:latin typeface="+mn-lt"/>
              </a:rPr>
              <a:t>Zone d’avertissement – Zone Jaune :</a:t>
            </a:r>
          </a:p>
          <a:p>
            <a:pPr algn="l"/>
            <a:r>
              <a:rPr lang="fr-FR" sz="2000" dirty="0">
                <a:latin typeface="+mn-lt"/>
              </a:rPr>
              <a:t>Le travailleur et/ou l’opérateur de l’engin doit : </a:t>
            </a:r>
            <a:endParaRPr lang="fr-BE" sz="2000" dirty="0">
              <a:latin typeface="+mn-lt"/>
            </a:endParaRPr>
          </a:p>
          <a:p>
            <a:pPr marL="285750" indent="-285750" algn="l">
              <a:buFont typeface="Arial" panose="020B0604020202020204" pitchFamily="34" charset="0"/>
              <a:buChar char="•"/>
            </a:pPr>
            <a:r>
              <a:rPr lang="fr-FR" sz="2000" b="1" dirty="0">
                <a:solidFill>
                  <a:srgbClr val="FF0000"/>
                </a:solidFill>
                <a:latin typeface="+mn-lt"/>
              </a:rPr>
              <a:t>éviter de s’approcher de la zone dangereuse </a:t>
            </a:r>
            <a:r>
              <a:rPr lang="fr-FR" sz="2000" dirty="0">
                <a:latin typeface="+mn-lt"/>
              </a:rPr>
              <a:t>sans application d’une mesure de sécurité.</a:t>
            </a:r>
          </a:p>
        </p:txBody>
      </p:sp>
      <p:sp>
        <p:nvSpPr>
          <p:cNvPr id="42" name="ZoneTexte 32"/>
          <p:cNvSpPr txBox="1"/>
          <p:nvPr/>
        </p:nvSpPr>
        <p:spPr>
          <a:xfrm rot="5400000">
            <a:off x="8156431" y="3255778"/>
            <a:ext cx="338554" cy="2036243"/>
          </a:xfrm>
          <a:prstGeom prst="rect">
            <a:avLst/>
          </a:prstGeom>
          <a:noFill/>
        </p:spPr>
        <p:txBody>
          <a:bodyPr vert="vert270" wrap="square" rtlCol="0">
            <a:spAutoFit/>
          </a:bodyPr>
          <a:lstStyle/>
          <a:p>
            <a:pPr algn="ctr"/>
            <a:r>
              <a:rPr lang="fr-FR" sz="1000" b="1">
                <a:solidFill>
                  <a:schemeClr val="accent6">
                    <a:lumMod val="95000"/>
                    <a:lumOff val="5000"/>
                  </a:schemeClr>
                </a:solidFill>
                <a:latin typeface="+mn-lt"/>
                <a:cs typeface="Arial" panose="020B0604020202020204" pitchFamily="34" charset="0"/>
              </a:rPr>
              <a:t>ZONE D’AVERTISSEMENT</a:t>
            </a:r>
          </a:p>
        </p:txBody>
      </p:sp>
      <p:sp>
        <p:nvSpPr>
          <p:cNvPr id="43" name="Espace réservé du texte 3"/>
          <p:cNvSpPr>
            <a:spLocks noGrp="1"/>
          </p:cNvSpPr>
          <p:nvPr>
            <p:ph type="body" sz="quarter" idx="18"/>
          </p:nvPr>
        </p:nvSpPr>
        <p:spPr>
          <a:xfrm>
            <a:off x="8328248" y="154524"/>
            <a:ext cx="3582545" cy="360363"/>
          </a:xfrm>
        </p:spPr>
        <p:txBody>
          <a:bodyPr/>
          <a:lstStyle/>
          <a:p>
            <a:r>
              <a:rPr lang="fr-FR" dirty="0"/>
              <a:t>3. Notions</a:t>
            </a:r>
          </a:p>
          <a:p>
            <a:r>
              <a:rPr lang="fr-FR" dirty="0"/>
              <a:t>3.3 Zones de sécurité complémentaires</a:t>
            </a:r>
          </a:p>
          <a:p>
            <a:endParaRPr lang="fr-FR" dirty="0"/>
          </a:p>
        </p:txBody>
      </p:sp>
    </p:spTree>
    <p:extLst>
      <p:ext uri="{BB962C8B-B14F-4D97-AF65-F5344CB8AC3E}">
        <p14:creationId xmlns:p14="http://schemas.microsoft.com/office/powerpoint/2010/main" val="3460250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7"/>
          </p:nvPr>
        </p:nvSpPr>
        <p:spPr/>
        <p:txBody>
          <a:bodyPr/>
          <a:lstStyle/>
          <a:p>
            <a:r>
              <a:rPr lang="fr-FR" sz="2000"/>
              <a:t>3.3.3  Zones de sécurité complémentaires: zone verte</a:t>
            </a:r>
          </a:p>
        </p:txBody>
      </p:sp>
      <p:grpSp>
        <p:nvGrpSpPr>
          <p:cNvPr id="5" name="Group 4"/>
          <p:cNvGrpSpPr/>
          <p:nvPr/>
        </p:nvGrpSpPr>
        <p:grpSpPr>
          <a:xfrm>
            <a:off x="1566872" y="1678362"/>
            <a:ext cx="9413120" cy="2825716"/>
            <a:chOff x="496" y="1824805"/>
            <a:chExt cx="12169773" cy="4269857"/>
          </a:xfrm>
        </p:grpSpPr>
        <p:sp>
          <p:nvSpPr>
            <p:cNvPr id="14" name="Rectangle 47"/>
            <p:cNvSpPr/>
            <p:nvPr/>
          </p:nvSpPr>
          <p:spPr>
            <a:xfrm>
              <a:off x="5646662" y="2060848"/>
              <a:ext cx="2052734" cy="4033456"/>
            </a:xfrm>
            <a:prstGeom prst="rect">
              <a:avLst/>
            </a:prstGeom>
            <a:solidFill>
              <a:srgbClr val="FFE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a:latin typeface="Arial" panose="020B0604020202020204" pitchFamily="34" charset="0"/>
                  <a:cs typeface="Arial" panose="020B0604020202020204" pitchFamily="34" charset="0"/>
                </a:rPr>
                <a:t> </a:t>
              </a:r>
            </a:p>
          </p:txBody>
        </p:sp>
        <p:sp>
          <p:nvSpPr>
            <p:cNvPr id="15" name="Rectangle 47"/>
            <p:cNvSpPr/>
            <p:nvPr/>
          </p:nvSpPr>
          <p:spPr>
            <a:xfrm>
              <a:off x="496" y="2060847"/>
              <a:ext cx="5669367" cy="4033457"/>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BE">
                <a:latin typeface="Arial" panose="020B0604020202020204" pitchFamily="34" charset="0"/>
                <a:cs typeface="Arial" panose="020B0604020202020204" pitchFamily="34" charset="0"/>
              </a:endParaRPr>
            </a:p>
          </p:txBody>
        </p:sp>
        <p:grpSp>
          <p:nvGrpSpPr>
            <p:cNvPr id="16" name="Group 20"/>
            <p:cNvGrpSpPr>
              <a:grpSpLocks noChangeAspect="1"/>
            </p:cNvGrpSpPr>
            <p:nvPr/>
          </p:nvGrpSpPr>
          <p:grpSpPr bwMode="auto">
            <a:xfrm>
              <a:off x="4478448" y="5485106"/>
              <a:ext cx="82829" cy="123788"/>
              <a:chOff x="8100392" y="5949280"/>
              <a:chExt cx="144016" cy="216024"/>
            </a:xfrm>
          </p:grpSpPr>
          <p:sp>
            <p:nvSpPr>
              <p:cNvPr id="17" name="Rectangle 16"/>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8" name="Rectangle 17"/>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19" name="Group 20"/>
            <p:cNvGrpSpPr>
              <a:grpSpLocks noChangeAspect="1"/>
            </p:cNvGrpSpPr>
            <p:nvPr/>
          </p:nvGrpSpPr>
          <p:grpSpPr bwMode="auto">
            <a:xfrm>
              <a:off x="3445156" y="5475482"/>
              <a:ext cx="82829" cy="123788"/>
              <a:chOff x="8100392" y="5949280"/>
              <a:chExt cx="144016" cy="216024"/>
            </a:xfrm>
          </p:grpSpPr>
          <p:sp>
            <p:nvSpPr>
              <p:cNvPr id="20" name="Rectangle 19"/>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1" name="Rectangle 20"/>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22" name="Group 20"/>
            <p:cNvGrpSpPr>
              <a:grpSpLocks noChangeAspect="1"/>
            </p:cNvGrpSpPr>
            <p:nvPr/>
          </p:nvGrpSpPr>
          <p:grpSpPr bwMode="auto">
            <a:xfrm>
              <a:off x="1692033" y="5446605"/>
              <a:ext cx="82829" cy="123788"/>
              <a:chOff x="8100392" y="5949280"/>
              <a:chExt cx="144016" cy="216024"/>
            </a:xfrm>
          </p:grpSpPr>
          <p:sp>
            <p:nvSpPr>
              <p:cNvPr id="23" name="Rectangle 22"/>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4" name="Rectangle 23"/>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25" name="Group 20"/>
            <p:cNvGrpSpPr>
              <a:grpSpLocks noChangeAspect="1"/>
            </p:cNvGrpSpPr>
            <p:nvPr/>
          </p:nvGrpSpPr>
          <p:grpSpPr bwMode="auto">
            <a:xfrm>
              <a:off x="658741" y="5446606"/>
              <a:ext cx="82829" cy="123788"/>
              <a:chOff x="8100392" y="5949280"/>
              <a:chExt cx="144016" cy="216024"/>
            </a:xfrm>
          </p:grpSpPr>
          <p:sp>
            <p:nvSpPr>
              <p:cNvPr id="26" name="Rectangle 25"/>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7" name="Rectangle 26"/>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sp>
          <p:nvSpPr>
            <p:cNvPr id="28" name="Rectangle 27"/>
            <p:cNvSpPr/>
            <p:nvPr/>
          </p:nvSpPr>
          <p:spPr>
            <a:xfrm>
              <a:off x="7699396" y="2060847"/>
              <a:ext cx="3090436" cy="403381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Arial" panose="020B0604020202020204" pitchFamily="34" charset="0"/>
                <a:cs typeface="Arial" panose="020B0604020202020204" pitchFamily="34" charset="0"/>
              </a:endParaRPr>
            </a:p>
          </p:txBody>
        </p:sp>
        <p:sp>
          <p:nvSpPr>
            <p:cNvPr id="29" name="Rectangle 28"/>
            <p:cNvSpPr/>
            <p:nvPr/>
          </p:nvSpPr>
          <p:spPr>
            <a:xfrm>
              <a:off x="10789831" y="2060848"/>
              <a:ext cx="1380437" cy="403345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Arial" panose="020B0604020202020204" pitchFamily="34" charset="0"/>
                <a:cs typeface="Arial" panose="020B0604020202020204" pitchFamily="34" charset="0"/>
              </a:endParaRPr>
            </a:p>
          </p:txBody>
        </p:sp>
        <p:cxnSp>
          <p:nvCxnSpPr>
            <p:cNvPr id="32" name="Straight Connector 28"/>
            <p:cNvCxnSpPr/>
            <p:nvPr/>
          </p:nvCxnSpPr>
          <p:spPr>
            <a:xfrm>
              <a:off x="496" y="5601980"/>
              <a:ext cx="12169773" cy="6914"/>
            </a:xfrm>
            <a:prstGeom prst="line">
              <a:avLst/>
            </a:prstGeom>
          </p:spPr>
          <p:style>
            <a:lnRef idx="3">
              <a:schemeClr val="dk1"/>
            </a:lnRef>
            <a:fillRef idx="0">
              <a:schemeClr val="dk1"/>
            </a:fillRef>
            <a:effectRef idx="2">
              <a:schemeClr val="dk1"/>
            </a:effectRef>
            <a:fontRef idx="minor">
              <a:schemeClr val="tx1"/>
            </a:fontRef>
          </p:style>
        </p:cxnSp>
        <p:grpSp>
          <p:nvGrpSpPr>
            <p:cNvPr id="33" name="Groupe 32"/>
            <p:cNvGrpSpPr/>
            <p:nvPr/>
          </p:nvGrpSpPr>
          <p:grpSpPr>
            <a:xfrm>
              <a:off x="2254715" y="1824805"/>
              <a:ext cx="3543300" cy="3876675"/>
              <a:chOff x="2332909" y="2329640"/>
              <a:chExt cx="3543300" cy="3876675"/>
            </a:xfrm>
          </p:grpSpPr>
          <p:pic>
            <p:nvPicPr>
              <p:cNvPr id="34" name="Image 33"/>
              <p:cNvPicPr>
                <a:picLocks noChangeAspect="1"/>
              </p:cNvPicPr>
              <p:nvPr/>
            </p:nvPicPr>
            <p:blipFill>
              <a:blip r:embed="rId3"/>
              <a:stretch>
                <a:fillRect/>
              </a:stretch>
            </p:blipFill>
            <p:spPr>
              <a:xfrm>
                <a:off x="2332909" y="2329640"/>
                <a:ext cx="3543300" cy="3876675"/>
              </a:xfrm>
              <a:prstGeom prst="rect">
                <a:avLst/>
              </a:prstGeom>
            </p:spPr>
          </p:pic>
          <p:cxnSp>
            <p:nvCxnSpPr>
              <p:cNvPr id="35" name="Connecteur droit 34"/>
              <p:cNvCxnSpPr/>
              <p:nvPr/>
            </p:nvCxnSpPr>
            <p:spPr>
              <a:xfrm>
                <a:off x="2958669" y="3415861"/>
                <a:ext cx="0" cy="1981971"/>
              </a:xfrm>
              <a:prstGeom prst="line">
                <a:avLst/>
              </a:prstGeom>
              <a:ln w="38100">
                <a:solidFill>
                  <a:srgbClr val="F3FAFF"/>
                </a:solidFill>
              </a:ln>
            </p:spPr>
            <p:style>
              <a:lnRef idx="1">
                <a:schemeClr val="accent1"/>
              </a:lnRef>
              <a:fillRef idx="0">
                <a:schemeClr val="accent1"/>
              </a:fillRef>
              <a:effectRef idx="0">
                <a:schemeClr val="accent1"/>
              </a:effectRef>
              <a:fontRef idx="minor">
                <a:schemeClr val="tx1"/>
              </a:fontRef>
            </p:style>
          </p:cxnSp>
        </p:grpSp>
        <p:cxnSp>
          <p:nvCxnSpPr>
            <p:cNvPr id="37" name="Straight Connector 30"/>
            <p:cNvCxnSpPr/>
            <p:nvPr/>
          </p:nvCxnSpPr>
          <p:spPr bwMode="auto">
            <a:xfrm flipH="1">
              <a:off x="5664563" y="2060848"/>
              <a:ext cx="5302" cy="353698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8" name="TextBox 18"/>
            <p:cNvSpPr txBox="1">
              <a:spLocks noChangeArrowheads="1"/>
            </p:cNvSpPr>
            <p:nvPr/>
          </p:nvSpPr>
          <p:spPr bwMode="auto">
            <a:xfrm>
              <a:off x="4897183" y="5169149"/>
              <a:ext cx="532185" cy="465073"/>
            </a:xfrm>
            <a:prstGeom prst="rect">
              <a:avLst/>
            </a:prstGeom>
            <a:noFill/>
            <a:ln w="9525">
              <a:noFill/>
              <a:miter lim="800000"/>
              <a:headEnd/>
              <a:tailEnd/>
            </a:ln>
          </p:spPr>
          <p:txBody>
            <a:bodyPr wrap="square">
              <a:spAutoFit/>
            </a:bodyPr>
            <a:lstStyle/>
            <a:p>
              <a:r>
                <a:rPr lang="en-US" sz="1400" b="1">
                  <a:latin typeface="Calibri" pitchFamily="34" charset="0"/>
                </a:rPr>
                <a:t>DS</a:t>
              </a:r>
              <a:endParaRPr lang="en-US" sz="1000" b="1">
                <a:latin typeface="Calibri" pitchFamily="34" charset="0"/>
              </a:endParaRPr>
            </a:p>
          </p:txBody>
        </p:sp>
        <p:cxnSp>
          <p:nvCxnSpPr>
            <p:cNvPr id="39" name="Straight Arrow Connector 62"/>
            <p:cNvCxnSpPr/>
            <p:nvPr/>
          </p:nvCxnSpPr>
          <p:spPr>
            <a:xfrm>
              <a:off x="4535792" y="5537081"/>
              <a:ext cx="1128771" cy="0"/>
            </a:xfrm>
            <a:prstGeom prst="straightConnector1">
              <a:avLst/>
            </a:prstGeom>
            <a:noFill/>
            <a:ln w="19050" cap="flat" cmpd="sng" algn="ctr">
              <a:solidFill>
                <a:schemeClr val="tx1"/>
              </a:solidFill>
              <a:prstDash val="solid"/>
              <a:headEnd type="arrow"/>
              <a:tailEnd type="arrow"/>
            </a:ln>
            <a:effectLst/>
          </p:spPr>
        </p:cxnSp>
      </p:grpSp>
      <p:sp>
        <p:nvSpPr>
          <p:cNvPr id="40" name="ZoneTexte 32"/>
          <p:cNvSpPr txBox="1"/>
          <p:nvPr/>
        </p:nvSpPr>
        <p:spPr>
          <a:xfrm rot="5400000">
            <a:off x="10253267" y="3668273"/>
            <a:ext cx="338554" cy="1380438"/>
          </a:xfrm>
          <a:prstGeom prst="rect">
            <a:avLst/>
          </a:prstGeom>
          <a:noFill/>
        </p:spPr>
        <p:txBody>
          <a:bodyPr vert="vert270" wrap="square" rtlCol="0">
            <a:spAutoFit/>
          </a:bodyPr>
          <a:lstStyle/>
          <a:p>
            <a:pPr algn="ctr"/>
            <a:r>
              <a:rPr lang="fr-FR" sz="1000" b="1">
                <a:solidFill>
                  <a:schemeClr val="accent6">
                    <a:lumMod val="95000"/>
                    <a:lumOff val="5000"/>
                  </a:schemeClr>
                </a:solidFill>
                <a:latin typeface="+mn-lt"/>
                <a:cs typeface="Arial" panose="020B0604020202020204" pitchFamily="34" charset="0"/>
              </a:rPr>
              <a:t>ZONE VERTE</a:t>
            </a:r>
          </a:p>
        </p:txBody>
      </p:sp>
      <p:sp>
        <p:nvSpPr>
          <p:cNvPr id="68"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31</a:t>
            </a:fld>
            <a:endParaRPr lang="nl-BE"/>
          </a:p>
        </p:txBody>
      </p:sp>
      <p:sp>
        <p:nvSpPr>
          <p:cNvPr id="36" name="TextBox 18"/>
          <p:cNvSpPr txBox="1">
            <a:spLocks noChangeArrowheads="1"/>
          </p:cNvSpPr>
          <p:nvPr/>
        </p:nvSpPr>
        <p:spPr bwMode="auto">
          <a:xfrm>
            <a:off x="1211110" y="4233118"/>
            <a:ext cx="5642065" cy="246221"/>
          </a:xfrm>
          <a:prstGeom prst="rect">
            <a:avLst/>
          </a:prstGeom>
          <a:noFill/>
          <a:ln w="9525">
            <a:noFill/>
            <a:miter lim="800000"/>
            <a:headEnd/>
            <a:tailEnd/>
          </a:ln>
        </p:spPr>
        <p:txBody>
          <a:bodyPr wrap="square">
            <a:spAutoFit/>
          </a:bodyPr>
          <a:lstStyle/>
          <a:p>
            <a:pPr algn="ctr"/>
            <a:r>
              <a:rPr lang="en-US" sz="1000" b="1">
                <a:latin typeface="+mn-lt"/>
              </a:rPr>
              <a:t>ZONE ROUGE (ZONE DANGEREUSE)</a:t>
            </a:r>
          </a:p>
        </p:txBody>
      </p:sp>
      <p:sp>
        <p:nvSpPr>
          <p:cNvPr id="30" name="ZoneTexte 32"/>
          <p:cNvSpPr txBox="1"/>
          <p:nvPr/>
        </p:nvSpPr>
        <p:spPr>
          <a:xfrm rot="5400000">
            <a:off x="6644285" y="3363261"/>
            <a:ext cx="338554" cy="2033633"/>
          </a:xfrm>
          <a:prstGeom prst="rect">
            <a:avLst/>
          </a:prstGeom>
          <a:noFill/>
        </p:spPr>
        <p:txBody>
          <a:bodyPr vert="vert270" wrap="square" rtlCol="0">
            <a:spAutoFit/>
          </a:bodyPr>
          <a:lstStyle/>
          <a:p>
            <a:pPr algn="ctr"/>
            <a:r>
              <a:rPr lang="fr-FR" sz="1000" b="1">
                <a:solidFill>
                  <a:schemeClr val="accent6">
                    <a:lumMod val="95000"/>
                    <a:lumOff val="5000"/>
                  </a:schemeClr>
                </a:solidFill>
                <a:latin typeface="+mn-lt"/>
                <a:cs typeface="Arial" panose="020B0604020202020204" pitchFamily="34" charset="0"/>
              </a:rPr>
              <a:t>ZONE DE VIGILANCE</a:t>
            </a:r>
          </a:p>
        </p:txBody>
      </p:sp>
      <p:sp>
        <p:nvSpPr>
          <p:cNvPr id="31" name="ZoneTexte 32"/>
          <p:cNvSpPr txBox="1"/>
          <p:nvPr/>
        </p:nvSpPr>
        <p:spPr>
          <a:xfrm rot="5400000">
            <a:off x="8505496" y="2817539"/>
            <a:ext cx="338554" cy="3090436"/>
          </a:xfrm>
          <a:prstGeom prst="rect">
            <a:avLst/>
          </a:prstGeom>
          <a:noFill/>
        </p:spPr>
        <p:txBody>
          <a:bodyPr vert="vert270" wrap="square" rtlCol="0">
            <a:spAutoFit/>
          </a:bodyPr>
          <a:lstStyle/>
          <a:p>
            <a:pPr algn="ctr"/>
            <a:r>
              <a:rPr lang="fr-FR" sz="1000" b="1">
                <a:solidFill>
                  <a:schemeClr val="accent6">
                    <a:lumMod val="95000"/>
                    <a:lumOff val="5000"/>
                  </a:schemeClr>
                </a:solidFill>
                <a:latin typeface="+mn-lt"/>
                <a:cs typeface="Arial" panose="020B0604020202020204" pitchFamily="34" charset="0"/>
              </a:rPr>
              <a:t>ZONE D’AVERTISSEMENT </a:t>
            </a:r>
          </a:p>
        </p:txBody>
      </p:sp>
      <p:sp>
        <p:nvSpPr>
          <p:cNvPr id="41" name="Rounded Rectangle 27"/>
          <p:cNvSpPr/>
          <p:nvPr/>
        </p:nvSpPr>
        <p:spPr bwMode="auto">
          <a:xfrm>
            <a:off x="911424" y="4725144"/>
            <a:ext cx="10495313" cy="1569702"/>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144000" rIns="91440" bIns="180000" numCol="1" rtlCol="0" anchor="t" anchorCtr="0" compatLnSpc="1">
            <a:prstTxWarp prst="textNoShape">
              <a:avLst/>
            </a:prstTxWarp>
            <a:noAutofit/>
          </a:bodyPr>
          <a:lstStyle/>
          <a:p>
            <a:pPr algn="just"/>
            <a:r>
              <a:rPr lang="fr-FR" sz="2000" b="1">
                <a:latin typeface="+mn-lt"/>
              </a:rPr>
              <a:t>Zone verte</a:t>
            </a:r>
          </a:p>
          <a:p>
            <a:pPr algn="l"/>
            <a:r>
              <a:rPr lang="fr-FR" sz="2000">
                <a:latin typeface="+mn-lt"/>
              </a:rPr>
              <a:t>les travailleurs et les engins ne sont plus exposés aux risques que présentent les véhicules ferroviaires en mouvement et </a:t>
            </a:r>
            <a:r>
              <a:rPr lang="fr-FR" sz="2000" b="1">
                <a:solidFill>
                  <a:srgbClr val="FF0000"/>
                </a:solidFill>
                <a:latin typeface="+mn-lt"/>
              </a:rPr>
              <a:t>aucune mesure vis-à-vis du trafic ferroviaire n’est à prévoir.</a:t>
            </a:r>
            <a:endParaRPr lang="fr-BE" sz="2000" b="1">
              <a:solidFill>
                <a:srgbClr val="FF0000"/>
              </a:solidFill>
              <a:latin typeface="+mn-lt"/>
            </a:endParaRPr>
          </a:p>
        </p:txBody>
      </p:sp>
      <p:sp>
        <p:nvSpPr>
          <p:cNvPr id="42" name="Espace réservé du texte 3"/>
          <p:cNvSpPr>
            <a:spLocks noGrp="1"/>
          </p:cNvSpPr>
          <p:nvPr>
            <p:ph type="body" sz="quarter" idx="18"/>
          </p:nvPr>
        </p:nvSpPr>
        <p:spPr>
          <a:xfrm>
            <a:off x="8328248" y="154524"/>
            <a:ext cx="3582545" cy="360363"/>
          </a:xfrm>
        </p:spPr>
        <p:txBody>
          <a:bodyPr/>
          <a:lstStyle/>
          <a:p>
            <a:r>
              <a:rPr lang="fr-FR" dirty="0"/>
              <a:t>3. Notions</a:t>
            </a:r>
          </a:p>
          <a:p>
            <a:r>
              <a:rPr lang="fr-FR" dirty="0"/>
              <a:t>3.3 Zones de sécurité complémentaires</a:t>
            </a:r>
          </a:p>
          <a:p>
            <a:endParaRPr lang="fr-FR" dirty="0"/>
          </a:p>
        </p:txBody>
      </p:sp>
      <p:sp>
        <p:nvSpPr>
          <p:cNvPr id="43" name="Rectangle 42"/>
          <p:cNvSpPr/>
          <p:nvPr/>
        </p:nvSpPr>
        <p:spPr>
          <a:xfrm>
            <a:off x="9932995" y="1830306"/>
            <a:ext cx="1046996" cy="2649033"/>
          </a:xfrm>
          <a:prstGeom prst="rect">
            <a:avLst/>
          </a:prstGeom>
          <a:solidFill>
            <a:srgbClr val="92D050"/>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Arial" panose="020B0604020202020204" pitchFamily="34" charset="0"/>
              <a:cs typeface="Arial" panose="020B0604020202020204" pitchFamily="34" charset="0"/>
            </a:endParaRPr>
          </a:p>
        </p:txBody>
      </p:sp>
      <p:sp>
        <p:nvSpPr>
          <p:cNvPr id="44" name="ZoneTexte 32"/>
          <p:cNvSpPr txBox="1"/>
          <p:nvPr/>
        </p:nvSpPr>
        <p:spPr>
          <a:xfrm rot="5400000">
            <a:off x="10260262" y="3627887"/>
            <a:ext cx="338554" cy="1380438"/>
          </a:xfrm>
          <a:prstGeom prst="rect">
            <a:avLst/>
          </a:prstGeom>
          <a:noFill/>
        </p:spPr>
        <p:txBody>
          <a:bodyPr vert="vert270" wrap="square" rtlCol="0">
            <a:spAutoFit/>
          </a:bodyPr>
          <a:lstStyle/>
          <a:p>
            <a:pPr algn="ctr"/>
            <a:r>
              <a:rPr lang="fr-FR" sz="1000" b="1">
                <a:solidFill>
                  <a:schemeClr val="accent6">
                    <a:lumMod val="95000"/>
                    <a:lumOff val="5000"/>
                  </a:schemeClr>
                </a:solidFill>
                <a:latin typeface="+mn-lt"/>
                <a:cs typeface="Arial" panose="020B0604020202020204" pitchFamily="34" charset="0"/>
              </a:rPr>
              <a:t>ZONE VERTE</a:t>
            </a:r>
          </a:p>
        </p:txBody>
      </p:sp>
    </p:spTree>
    <p:extLst>
      <p:ext uri="{BB962C8B-B14F-4D97-AF65-F5344CB8AC3E}">
        <p14:creationId xmlns:p14="http://schemas.microsoft.com/office/powerpoint/2010/main" val="1726083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8"/>
          </p:nvPr>
        </p:nvSpPr>
        <p:spPr/>
        <p:txBody>
          <a:bodyPr/>
          <a:lstStyle/>
          <a:p>
            <a:r>
              <a:rPr lang="fr-FR" dirty="0"/>
              <a:t>3. Notions</a:t>
            </a:r>
          </a:p>
          <a:p>
            <a:r>
              <a:rPr lang="fr-FR" dirty="0"/>
              <a:t>3.4 Obstacles - Empiètement </a:t>
            </a:r>
          </a:p>
        </p:txBody>
      </p:sp>
      <p:sp>
        <p:nvSpPr>
          <p:cNvPr id="68"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32</a:t>
            </a:fld>
            <a:endParaRPr lang="nl-BE"/>
          </a:p>
        </p:txBody>
      </p:sp>
      <p:pic>
        <p:nvPicPr>
          <p:cNvPr id="17"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344041" y="4869585"/>
            <a:ext cx="336135" cy="818605"/>
          </a:xfrm>
          <a:prstGeom prst="rect">
            <a:avLst/>
          </a:prstGeom>
          <a:noFill/>
          <a:ln w="9525">
            <a:noFill/>
            <a:miter lim="800000"/>
            <a:headEnd/>
            <a:tailEnd/>
          </a:ln>
        </p:spPr>
      </p:pic>
      <p:pic>
        <p:nvPicPr>
          <p:cNvPr id="18" name="Picture 17" descr="Ouvrier.jpg"/>
          <p:cNvPicPr>
            <a:picLocks noChangeAspect="1"/>
          </p:cNvPicPr>
          <p:nvPr/>
        </p:nvPicPr>
        <p:blipFill>
          <a:blip r:embed="rId4" cstate="print">
            <a:clrChange>
              <a:clrFrom>
                <a:srgbClr val="FFFFFF"/>
              </a:clrFrom>
              <a:clrTo>
                <a:srgbClr val="FFFFFF">
                  <a:alpha val="0"/>
                </a:srgbClr>
              </a:clrTo>
            </a:clrChange>
          </a:blip>
          <a:stretch>
            <a:fillRect/>
          </a:stretch>
        </p:blipFill>
        <p:spPr>
          <a:xfrm flipH="1">
            <a:off x="6528047" y="4844112"/>
            <a:ext cx="529433" cy="817561"/>
          </a:xfrm>
          <a:prstGeom prst="rect">
            <a:avLst/>
          </a:prstGeom>
          <a:scene3d>
            <a:camera prst="orthographicFront">
              <a:rot lat="0" lon="21599953" rev="0"/>
            </a:camera>
            <a:lightRig rig="threePt" dir="t"/>
          </a:scene3d>
          <a:sp3d/>
        </p:spPr>
      </p:pic>
      <p:pic>
        <p:nvPicPr>
          <p:cNvPr id="19"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744072" y="4797577"/>
            <a:ext cx="722959" cy="1070948"/>
          </a:xfrm>
          <a:prstGeom prst="rect">
            <a:avLst/>
          </a:prstGeom>
          <a:noFill/>
          <a:ln w="9525">
            <a:noFill/>
            <a:miter lim="800000"/>
            <a:headEnd/>
            <a:tailEnd/>
          </a:ln>
        </p:spPr>
      </p:pic>
      <p:sp>
        <p:nvSpPr>
          <p:cNvPr id="20" name="Rounded Rectangle 19"/>
          <p:cNvSpPr/>
          <p:nvPr/>
        </p:nvSpPr>
        <p:spPr bwMode="auto">
          <a:xfrm>
            <a:off x="1919536" y="3205595"/>
            <a:ext cx="4104456" cy="2860358"/>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lvl="0" algn="just">
              <a:defRPr/>
            </a:pPr>
            <a:r>
              <a:rPr lang="fr-BE" sz="1600">
                <a:solidFill>
                  <a:srgbClr val="000000"/>
                </a:solidFill>
                <a:latin typeface="+mn-lt"/>
              </a:rPr>
              <a:t>Ce sont des obstacles </a:t>
            </a:r>
            <a:r>
              <a:rPr lang="fr-BE" sz="1600" b="1">
                <a:solidFill>
                  <a:srgbClr val="000000"/>
                </a:solidFill>
                <a:latin typeface="+mn-lt"/>
              </a:rPr>
              <a:t>qui ne peuvent être enlevés temporairement</a:t>
            </a:r>
            <a:r>
              <a:rPr lang="fr-BE" sz="1600">
                <a:solidFill>
                  <a:srgbClr val="000000"/>
                </a:solidFill>
                <a:latin typeface="+mn-lt"/>
              </a:rPr>
              <a:t> et qui pénètrent dans le contour nominal du gabarit des obstacles.</a:t>
            </a:r>
          </a:p>
          <a:p>
            <a:pPr lvl="0" algn="just">
              <a:defRPr/>
            </a:pPr>
            <a:endParaRPr lang="fr-BE" sz="1600">
              <a:solidFill>
                <a:srgbClr val="000000"/>
              </a:solidFill>
              <a:latin typeface="+mn-lt"/>
            </a:endParaRPr>
          </a:p>
          <a:p>
            <a:pPr lvl="0" algn="just">
              <a:defRPr/>
            </a:pPr>
            <a:r>
              <a:rPr lang="fr-BE" sz="1600">
                <a:solidFill>
                  <a:srgbClr val="000000"/>
                </a:solidFill>
                <a:latin typeface="+mn-lt"/>
              </a:rPr>
              <a:t>Exemples :</a:t>
            </a:r>
          </a:p>
          <a:p>
            <a:pPr marL="180975" lvl="0" indent="-180975" algn="just">
              <a:buFont typeface="Arial" pitchFamily="34" charset="0"/>
              <a:buChar char="•"/>
              <a:defRPr/>
            </a:pPr>
            <a:r>
              <a:rPr lang="fr-BE" sz="1600">
                <a:solidFill>
                  <a:srgbClr val="000000"/>
                </a:solidFill>
                <a:latin typeface="+mn-lt"/>
              </a:rPr>
              <a:t>quais ;</a:t>
            </a:r>
          </a:p>
          <a:p>
            <a:pPr marL="180975" lvl="0" indent="-180975" algn="just">
              <a:buFont typeface="Arial" pitchFamily="34" charset="0"/>
              <a:buChar char="•"/>
              <a:defRPr/>
            </a:pPr>
            <a:r>
              <a:rPr lang="fr-BE" sz="1600">
                <a:solidFill>
                  <a:srgbClr val="000000"/>
                </a:solidFill>
                <a:latin typeface="+mn-lt"/>
              </a:rPr>
              <a:t>ouvrages d’art ;</a:t>
            </a:r>
          </a:p>
          <a:p>
            <a:pPr marL="180975" lvl="0" indent="-180975" algn="just">
              <a:buFont typeface="Arial" pitchFamily="34" charset="0"/>
              <a:buChar char="•"/>
              <a:defRPr/>
            </a:pPr>
            <a:r>
              <a:rPr lang="fr-BE" sz="1600">
                <a:solidFill>
                  <a:srgbClr val="000000"/>
                </a:solidFill>
                <a:latin typeface="+mn-lt"/>
              </a:rPr>
              <a:t>échafaudages.</a:t>
            </a:r>
          </a:p>
          <a:p>
            <a:pPr marL="180975" indent="-180975" algn="just">
              <a:buFont typeface="Arial" pitchFamily="34" charset="0"/>
              <a:buChar char="•"/>
            </a:pPr>
            <a:endParaRPr lang="en-US"/>
          </a:p>
        </p:txBody>
      </p:sp>
      <p:sp>
        <p:nvSpPr>
          <p:cNvPr id="21" name="Rounded Rectangle 20"/>
          <p:cNvSpPr/>
          <p:nvPr/>
        </p:nvSpPr>
        <p:spPr bwMode="auto">
          <a:xfrm>
            <a:off x="1919536" y="1542787"/>
            <a:ext cx="8496944" cy="783193"/>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just"/>
            <a:r>
              <a:rPr lang="nl-NL" sz="2000">
                <a:latin typeface="+mn-lt"/>
              </a:rPr>
              <a:t>On entend par </a:t>
            </a:r>
            <a:r>
              <a:rPr lang="nl-NL" sz="2000" err="1">
                <a:solidFill>
                  <a:srgbClr val="FF0000"/>
                </a:solidFill>
                <a:latin typeface="+mn-lt"/>
              </a:rPr>
              <a:t>empiètement</a:t>
            </a:r>
            <a:r>
              <a:rPr lang="nl-NL" sz="2000">
                <a:latin typeface="+mn-lt"/>
              </a:rPr>
              <a:t> </a:t>
            </a:r>
            <a:r>
              <a:rPr lang="nl-NL" sz="2000" err="1">
                <a:latin typeface="+mn-lt"/>
              </a:rPr>
              <a:t>une</a:t>
            </a:r>
            <a:r>
              <a:rPr lang="nl-NL" sz="2000">
                <a:latin typeface="+mn-lt"/>
              </a:rPr>
              <a:t> </a:t>
            </a:r>
            <a:r>
              <a:rPr lang="nl-NL" sz="2000" err="1">
                <a:latin typeface="+mn-lt"/>
              </a:rPr>
              <a:t>entrave</a:t>
            </a:r>
            <a:r>
              <a:rPr lang="nl-NL" sz="2000">
                <a:latin typeface="+mn-lt"/>
              </a:rPr>
              <a:t> à la </a:t>
            </a:r>
            <a:r>
              <a:rPr lang="nl-NL" sz="2000" err="1">
                <a:latin typeface="+mn-lt"/>
              </a:rPr>
              <a:t>circulation</a:t>
            </a:r>
            <a:r>
              <a:rPr lang="nl-NL" sz="2000">
                <a:latin typeface="+mn-lt"/>
              </a:rPr>
              <a:t> des </a:t>
            </a:r>
            <a:r>
              <a:rPr lang="nl-NL" sz="2000" err="1">
                <a:latin typeface="+mn-lt"/>
              </a:rPr>
              <a:t>mouvements</a:t>
            </a:r>
            <a:r>
              <a:rPr lang="nl-NL" sz="2000">
                <a:latin typeface="+mn-lt"/>
              </a:rPr>
              <a:t> </a:t>
            </a:r>
            <a:r>
              <a:rPr lang="nl-NL" sz="2000" err="1">
                <a:latin typeface="+mn-lt"/>
              </a:rPr>
              <a:t>qui</a:t>
            </a:r>
            <a:r>
              <a:rPr lang="nl-NL" sz="2000">
                <a:latin typeface="+mn-lt"/>
              </a:rPr>
              <a:t> peut </a:t>
            </a:r>
            <a:r>
              <a:rPr lang="nl-NL" sz="2000" err="1">
                <a:latin typeface="+mn-lt"/>
              </a:rPr>
              <a:t>être</a:t>
            </a:r>
            <a:r>
              <a:rPr lang="nl-NL" sz="2000">
                <a:latin typeface="+mn-lt"/>
              </a:rPr>
              <a:t> </a:t>
            </a:r>
            <a:r>
              <a:rPr lang="nl-NL" sz="2000" err="1">
                <a:latin typeface="+mn-lt"/>
              </a:rPr>
              <a:t>constituée</a:t>
            </a:r>
            <a:r>
              <a:rPr lang="nl-NL" sz="2000">
                <a:latin typeface="+mn-lt"/>
              </a:rPr>
              <a:t> </a:t>
            </a:r>
            <a:r>
              <a:rPr lang="nl-NL" sz="2000" err="1">
                <a:latin typeface="+mn-lt"/>
              </a:rPr>
              <a:t>d’obstacles</a:t>
            </a:r>
            <a:r>
              <a:rPr lang="nl-NL" sz="2000">
                <a:latin typeface="+mn-lt"/>
              </a:rPr>
              <a:t> </a:t>
            </a:r>
            <a:r>
              <a:rPr lang="nl-NL" sz="2000" err="1">
                <a:latin typeface="+mn-lt"/>
              </a:rPr>
              <a:t>fixes</a:t>
            </a:r>
            <a:r>
              <a:rPr lang="nl-NL" sz="2000">
                <a:latin typeface="+mn-lt"/>
              </a:rPr>
              <a:t> </a:t>
            </a:r>
            <a:r>
              <a:rPr lang="nl-NL" sz="2000" err="1">
                <a:latin typeface="+mn-lt"/>
              </a:rPr>
              <a:t>ou</a:t>
            </a:r>
            <a:r>
              <a:rPr lang="nl-NL" sz="2000">
                <a:latin typeface="+mn-lt"/>
              </a:rPr>
              <a:t> </a:t>
            </a:r>
            <a:r>
              <a:rPr lang="nl-NL" sz="2000" err="1">
                <a:latin typeface="+mn-lt"/>
              </a:rPr>
              <a:t>occasionnels</a:t>
            </a:r>
            <a:r>
              <a:rPr lang="nl-NL" sz="2000">
                <a:latin typeface="+mn-lt"/>
              </a:rPr>
              <a:t>. </a:t>
            </a:r>
            <a:endParaRPr lang="en-US">
              <a:latin typeface="+mn-lt"/>
            </a:endParaRPr>
          </a:p>
        </p:txBody>
      </p:sp>
      <p:sp>
        <p:nvSpPr>
          <p:cNvPr id="22" name="TextBox 21"/>
          <p:cNvSpPr txBox="1"/>
          <p:nvPr/>
        </p:nvSpPr>
        <p:spPr>
          <a:xfrm>
            <a:off x="2783632" y="2853361"/>
            <a:ext cx="2448272" cy="369332"/>
          </a:xfrm>
          <a:prstGeom prst="rect">
            <a:avLst/>
          </a:prstGeom>
          <a:noFill/>
        </p:spPr>
        <p:txBody>
          <a:bodyPr wrap="square" rtlCol="0">
            <a:spAutoFit/>
          </a:bodyPr>
          <a:lstStyle/>
          <a:p>
            <a:r>
              <a:rPr lang="en-US" b="1">
                <a:solidFill>
                  <a:srgbClr val="0070C0"/>
                </a:solidFill>
                <a:latin typeface="+mn-lt"/>
              </a:rPr>
              <a:t>OBSTACLES FIXES</a:t>
            </a:r>
          </a:p>
        </p:txBody>
      </p:sp>
      <p:sp>
        <p:nvSpPr>
          <p:cNvPr id="23" name="Rounded Rectangle 22"/>
          <p:cNvSpPr/>
          <p:nvPr/>
        </p:nvSpPr>
        <p:spPr bwMode="auto">
          <a:xfrm>
            <a:off x="6096000" y="3203213"/>
            <a:ext cx="4320480" cy="2826306"/>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lvl="0" algn="just">
              <a:defRPr/>
            </a:pPr>
            <a:r>
              <a:rPr lang="fr-BE" sz="1600">
                <a:solidFill>
                  <a:srgbClr val="000000"/>
                </a:solidFill>
                <a:latin typeface="+mn-lt"/>
              </a:rPr>
              <a:t>Ce sont des obstacles </a:t>
            </a:r>
            <a:r>
              <a:rPr lang="fr-BE" sz="1600" b="1">
                <a:solidFill>
                  <a:srgbClr val="000000"/>
                </a:solidFill>
                <a:latin typeface="+mn-lt"/>
              </a:rPr>
              <a:t>qui peuvent être enlevés temporairement</a:t>
            </a:r>
            <a:r>
              <a:rPr lang="fr-BE" sz="1600">
                <a:solidFill>
                  <a:srgbClr val="000000"/>
                </a:solidFill>
                <a:latin typeface="+mn-lt"/>
              </a:rPr>
              <a:t>. Ils sont créés par du personnel, du matériel et/ou de l’outillage lourd lors de travaux exécutés sur les voies ou à proximité de celles-ci.</a:t>
            </a:r>
          </a:p>
          <a:p>
            <a:pPr algn="just"/>
            <a:endParaRPr lang="fr-BE" sz="1600"/>
          </a:p>
          <a:p>
            <a:pPr algn="just"/>
            <a:endParaRPr lang="fr-BE" sz="1600"/>
          </a:p>
          <a:p>
            <a:pPr algn="just"/>
            <a:endParaRPr lang="fr-BE" sz="1600"/>
          </a:p>
          <a:p>
            <a:pPr algn="just"/>
            <a:endParaRPr lang="fr-BE" sz="1600"/>
          </a:p>
          <a:p>
            <a:pPr algn="just"/>
            <a:endParaRPr lang="fr-BE" sz="1600"/>
          </a:p>
        </p:txBody>
      </p:sp>
      <p:sp>
        <p:nvSpPr>
          <p:cNvPr id="24" name="TextBox 23"/>
          <p:cNvSpPr txBox="1"/>
          <p:nvPr/>
        </p:nvSpPr>
        <p:spPr>
          <a:xfrm>
            <a:off x="6456040" y="2853361"/>
            <a:ext cx="3456384" cy="369332"/>
          </a:xfrm>
          <a:prstGeom prst="rect">
            <a:avLst/>
          </a:prstGeom>
          <a:noFill/>
        </p:spPr>
        <p:txBody>
          <a:bodyPr wrap="square" rtlCol="0">
            <a:spAutoFit/>
          </a:bodyPr>
          <a:lstStyle/>
          <a:p>
            <a:r>
              <a:rPr lang="en-US" b="1">
                <a:solidFill>
                  <a:srgbClr val="0070C0"/>
                </a:solidFill>
                <a:latin typeface="+mn-lt"/>
              </a:rPr>
              <a:t>OBSTACLES OCCASIONNELS</a:t>
            </a:r>
          </a:p>
        </p:txBody>
      </p:sp>
      <p:pic>
        <p:nvPicPr>
          <p:cNvPr id="25" name="Picture 25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884412" y="4642614"/>
            <a:ext cx="2316044" cy="1379099"/>
          </a:xfrm>
          <a:prstGeom prst="rect">
            <a:avLst/>
          </a:prstGeom>
          <a:noFill/>
          <a:ln w="9525">
            <a:noFill/>
            <a:miter lim="800000"/>
            <a:headEnd/>
            <a:tailEnd/>
          </a:ln>
        </p:spPr>
      </p:pic>
      <p:pic>
        <p:nvPicPr>
          <p:cNvPr id="26" name="Picture 2"/>
          <p:cNvPicPr>
            <a:picLocks noChangeAspect="1" noChangeArrowheads="1"/>
          </p:cNvPicPr>
          <p:nvPr/>
        </p:nvPicPr>
        <p:blipFill>
          <a:blip r:embed="rId7" cstate="print"/>
          <a:srcRect l="32171" t="15566" r="32279" b="18195"/>
          <a:stretch>
            <a:fillRect/>
          </a:stretch>
        </p:blipFill>
        <p:spPr bwMode="auto">
          <a:xfrm>
            <a:off x="4151784" y="4437537"/>
            <a:ext cx="1360174" cy="1584000"/>
          </a:xfrm>
          <a:prstGeom prst="rect">
            <a:avLst/>
          </a:prstGeom>
          <a:noFill/>
          <a:ln w="9525">
            <a:noFill/>
            <a:miter lim="800000"/>
            <a:headEnd/>
            <a:tailEnd/>
          </a:ln>
        </p:spPr>
      </p:pic>
      <p:pic>
        <p:nvPicPr>
          <p:cNvPr id="27" name="Picture 2"/>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44042" y="4869161"/>
            <a:ext cx="336135" cy="818605"/>
          </a:xfrm>
          <a:prstGeom prst="rect">
            <a:avLst/>
          </a:prstGeom>
          <a:noFill/>
          <a:ln w="9525">
            <a:noFill/>
            <a:miter lim="800000"/>
            <a:headEnd/>
            <a:tailEnd/>
          </a:ln>
        </p:spPr>
      </p:pic>
      <p:pic>
        <p:nvPicPr>
          <p:cNvPr id="28" name="Picture 23" descr="Ouvrier.jpg"/>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6528048" y="4843688"/>
            <a:ext cx="529433" cy="817561"/>
          </a:xfrm>
          <a:prstGeom prst="rect">
            <a:avLst/>
          </a:prstGeom>
          <a:scene3d>
            <a:camera prst="orthographicFront">
              <a:rot lat="0" lon="21599953" rev="0"/>
            </a:camera>
            <a:lightRig rig="threePt" dir="t"/>
          </a:scene3d>
          <a:sp3d/>
        </p:spPr>
      </p:pic>
      <p:pic>
        <p:nvPicPr>
          <p:cNvPr id="29" name="Picture 2"/>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44073" y="4797152"/>
            <a:ext cx="722959" cy="1070948"/>
          </a:xfrm>
          <a:prstGeom prst="rect">
            <a:avLst/>
          </a:prstGeom>
          <a:noFill/>
          <a:ln w="9525">
            <a:noFill/>
            <a:miter lim="800000"/>
            <a:headEnd/>
            <a:tailEnd/>
          </a:ln>
        </p:spPr>
      </p:pic>
      <p:pic>
        <p:nvPicPr>
          <p:cNvPr id="30" name="Picture 256"/>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84412" y="4642190"/>
            <a:ext cx="2316044" cy="1379099"/>
          </a:xfrm>
          <a:prstGeom prst="rect">
            <a:avLst/>
          </a:prstGeom>
          <a:noFill/>
          <a:ln w="9525">
            <a:noFill/>
            <a:miter lim="800000"/>
            <a:headEnd/>
            <a:tailEnd/>
          </a:ln>
        </p:spPr>
      </p:pic>
      <p:sp>
        <p:nvSpPr>
          <p:cNvPr id="31" name="Rectangle 30"/>
          <p:cNvSpPr/>
          <p:nvPr/>
        </p:nvSpPr>
        <p:spPr>
          <a:xfrm>
            <a:off x="433419" y="764735"/>
            <a:ext cx="10729192" cy="677108"/>
          </a:xfrm>
          <a:prstGeom prst="rect">
            <a:avLst/>
          </a:prstGeom>
        </p:spPr>
        <p:txBody>
          <a:bodyPr wrap="square">
            <a:spAutoFit/>
          </a:bodyPr>
          <a:lstStyle/>
          <a:p>
            <a:pPr algn="just"/>
            <a:r>
              <a:rPr lang="fr-FR" sz="2000" b="1" kern="0">
                <a:solidFill>
                  <a:srgbClr val="0070C0"/>
                </a:solidFill>
                <a:latin typeface="+mn-lt"/>
              </a:rPr>
              <a:t>3.4 Obstacles - Empiètement</a:t>
            </a:r>
          </a:p>
          <a:p>
            <a:pPr algn="just"/>
            <a:endParaRPr lang="fr-FR" b="1" kern="0">
              <a:solidFill>
                <a:srgbClr val="0070C0"/>
              </a:solidFill>
            </a:endParaRPr>
          </a:p>
        </p:txBody>
      </p:sp>
    </p:spTree>
    <p:extLst>
      <p:ext uri="{BB962C8B-B14F-4D97-AF65-F5344CB8AC3E}">
        <p14:creationId xmlns:p14="http://schemas.microsoft.com/office/powerpoint/2010/main" val="2841320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8"/>
          </p:nvPr>
        </p:nvSpPr>
        <p:spPr>
          <a:xfrm>
            <a:off x="7347455" y="260488"/>
            <a:ext cx="4509186" cy="274882"/>
          </a:xfrm>
        </p:spPr>
        <p:txBody>
          <a:bodyPr/>
          <a:lstStyle/>
          <a:p>
            <a:r>
              <a:rPr lang="fr-FR" dirty="0"/>
              <a:t>3. Notions</a:t>
            </a:r>
          </a:p>
          <a:p>
            <a:r>
              <a:rPr lang="fr-FR" dirty="0"/>
              <a:t>3.4 Obstacles - Empiètement </a:t>
            </a:r>
          </a:p>
          <a:p>
            <a:endParaRPr lang="fr-FR" dirty="0"/>
          </a:p>
          <a:p>
            <a:endParaRPr lang="fr-FR" dirty="0"/>
          </a:p>
        </p:txBody>
      </p:sp>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33</a:t>
            </a:fld>
            <a:endParaRPr lang="nl-BE"/>
          </a:p>
        </p:txBody>
      </p:sp>
      <p:sp>
        <p:nvSpPr>
          <p:cNvPr id="34" name="Rounded Rectangle 33"/>
          <p:cNvSpPr/>
          <p:nvPr/>
        </p:nvSpPr>
        <p:spPr bwMode="auto">
          <a:xfrm>
            <a:off x="6096000" y="1677405"/>
            <a:ext cx="5184576" cy="4086225"/>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just"/>
            <a:r>
              <a:rPr lang="fr-BE">
                <a:latin typeface="+mn-lt"/>
              </a:rPr>
              <a:t>Dans la présente unité, on vise les activités de chantier à proximité des voies en service qui peuvent exposer les travailleurs aux risques présentés par la circulation des trains.  </a:t>
            </a:r>
          </a:p>
          <a:p>
            <a:pPr algn="just"/>
            <a:endParaRPr lang="fr-BE">
              <a:latin typeface="+mn-lt"/>
            </a:endParaRPr>
          </a:p>
          <a:p>
            <a:pPr algn="just"/>
            <a:r>
              <a:rPr lang="fr-BE">
                <a:latin typeface="+mn-lt"/>
              </a:rPr>
              <a:t>En effet, le cas échéant, si des mesures de sécurité appropriées ne sont pas appliquées (ne sont pas respectées), les conséquences peuvent être dramatiques. </a:t>
            </a:r>
          </a:p>
          <a:p>
            <a:pPr algn="just"/>
            <a:endParaRPr lang="fr-BE">
              <a:latin typeface="+mn-lt"/>
            </a:endParaRPr>
          </a:p>
          <a:p>
            <a:pPr algn="just"/>
            <a:r>
              <a:rPr lang="fr-BE">
                <a:latin typeface="+mn-lt"/>
              </a:rPr>
              <a:t>Dans ce contexte, on se focalise, dans la suite de la présente unité, uniquement sur les </a:t>
            </a:r>
            <a:r>
              <a:rPr lang="fr-BE" b="1">
                <a:latin typeface="+mn-lt"/>
              </a:rPr>
              <a:t>obstacles occasionnels. </a:t>
            </a:r>
            <a:endParaRPr lang="fr-BE">
              <a:latin typeface="+mn-lt"/>
            </a:endParaRPr>
          </a:p>
        </p:txBody>
      </p:sp>
      <p:sp>
        <p:nvSpPr>
          <p:cNvPr id="35" name="Titre 1"/>
          <p:cNvSpPr txBox="1">
            <a:spLocks/>
          </p:cNvSpPr>
          <p:nvPr/>
        </p:nvSpPr>
        <p:spPr bwMode="auto">
          <a:xfrm>
            <a:off x="7440599" y="885509"/>
            <a:ext cx="2161449" cy="743274"/>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457200" lvl="0" indent="-457200" algn="ctr"/>
            <a:r>
              <a:rPr lang="fr-FR" sz="2400" b="1" kern="0">
                <a:solidFill>
                  <a:srgbClr val="0070C0"/>
                </a:solidFill>
                <a:latin typeface="+mn-lt"/>
              </a:rPr>
              <a:t>Scope</a:t>
            </a:r>
            <a:r>
              <a:rPr lang="fr-FR" sz="2400" b="1" kern="0">
                <a:solidFill>
                  <a:srgbClr val="0070C0"/>
                </a:solidFill>
                <a:latin typeface="+mj-lt"/>
                <a:ea typeface="+mj-ea"/>
                <a:cs typeface="+mj-cs"/>
              </a:rPr>
              <a:t> </a:t>
            </a:r>
          </a:p>
        </p:txBody>
      </p:sp>
      <p:cxnSp>
        <p:nvCxnSpPr>
          <p:cNvPr id="36" name="Straight Arrow Connector 35"/>
          <p:cNvCxnSpPr>
            <a:endCxn id="34" idx="1"/>
          </p:cNvCxnSpPr>
          <p:nvPr/>
        </p:nvCxnSpPr>
        <p:spPr bwMode="auto">
          <a:xfrm>
            <a:off x="4484795" y="3720514"/>
            <a:ext cx="1611205" cy="4"/>
          </a:xfrm>
          <a:prstGeom prst="straightConnector1">
            <a:avLst/>
          </a:prstGeom>
          <a:noFill/>
          <a:ln w="57150" cap="flat" cmpd="sng" algn="ctr">
            <a:solidFill>
              <a:srgbClr val="92D050"/>
            </a:solidFill>
            <a:prstDash val="solid"/>
            <a:round/>
            <a:headEnd type="triangle" w="med" len="med"/>
            <a:tailEnd type="none" w="med" len="med"/>
          </a:ln>
          <a:effectLst/>
        </p:spPr>
      </p:cxnSp>
      <p:sp>
        <p:nvSpPr>
          <p:cNvPr id="10" name="Rectangle 9"/>
          <p:cNvSpPr/>
          <p:nvPr/>
        </p:nvSpPr>
        <p:spPr>
          <a:xfrm>
            <a:off x="442096" y="579263"/>
            <a:ext cx="10729192" cy="984885"/>
          </a:xfrm>
          <a:prstGeom prst="rect">
            <a:avLst/>
          </a:prstGeom>
        </p:spPr>
        <p:txBody>
          <a:bodyPr wrap="square">
            <a:spAutoFit/>
          </a:bodyPr>
          <a:lstStyle/>
          <a:p>
            <a:pPr algn="just"/>
            <a:r>
              <a:rPr lang="fr-FR" sz="2000" b="1" kern="0">
                <a:solidFill>
                  <a:srgbClr val="0070C0"/>
                </a:solidFill>
                <a:latin typeface="+mn-lt"/>
              </a:rPr>
              <a:t>3.4 Obstacles - Empiètement</a:t>
            </a:r>
          </a:p>
          <a:p>
            <a:pPr algn="just"/>
            <a:r>
              <a:rPr lang="fr-FR" sz="2000" b="1" kern="0">
                <a:solidFill>
                  <a:srgbClr val="0070C0"/>
                </a:solidFill>
                <a:latin typeface="+mn-lt"/>
              </a:rPr>
              <a:t>Obstacles occasionnels: Scope </a:t>
            </a:r>
          </a:p>
          <a:p>
            <a:pPr algn="just"/>
            <a:endParaRPr lang="fr-FR" b="1" kern="0">
              <a:solidFill>
                <a:srgbClr val="0070C0"/>
              </a:solidFill>
            </a:endParaRPr>
          </a:p>
        </p:txBody>
      </p:sp>
      <p:sp>
        <p:nvSpPr>
          <p:cNvPr id="5" name="Rectangle 4"/>
          <p:cNvSpPr/>
          <p:nvPr/>
        </p:nvSpPr>
        <p:spPr>
          <a:xfrm>
            <a:off x="191344" y="2473965"/>
            <a:ext cx="4176464" cy="73901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91344" y="3212976"/>
            <a:ext cx="2082169" cy="157857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a:stretch>
            <a:fillRect/>
          </a:stretch>
        </p:blipFill>
        <p:spPr>
          <a:xfrm>
            <a:off x="263352" y="2649479"/>
            <a:ext cx="4020322" cy="2142069"/>
          </a:xfrm>
          <a:prstGeom prst="rect">
            <a:avLst/>
          </a:prstGeom>
        </p:spPr>
      </p:pic>
    </p:spTree>
    <p:extLst>
      <p:ext uri="{BB962C8B-B14F-4D97-AF65-F5344CB8AC3E}">
        <p14:creationId xmlns:p14="http://schemas.microsoft.com/office/powerpoint/2010/main" val="2636506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8"/>
          </p:nvPr>
        </p:nvSpPr>
        <p:spPr>
          <a:xfrm>
            <a:off x="7347455" y="260488"/>
            <a:ext cx="4509186" cy="274882"/>
          </a:xfrm>
        </p:spPr>
        <p:txBody>
          <a:bodyPr/>
          <a:lstStyle/>
          <a:p>
            <a:r>
              <a:rPr lang="fr-FR" dirty="0"/>
              <a:t>3. Notions</a:t>
            </a:r>
          </a:p>
          <a:p>
            <a:r>
              <a:rPr lang="fr-FR" dirty="0"/>
              <a:t>3.5 Type d’empiètement </a:t>
            </a:r>
          </a:p>
          <a:p>
            <a:endParaRPr lang="fr-FR" dirty="0"/>
          </a:p>
        </p:txBody>
      </p:sp>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34</a:t>
            </a:fld>
            <a:endParaRPr lang="nl-BE"/>
          </a:p>
        </p:txBody>
      </p:sp>
      <p:sp>
        <p:nvSpPr>
          <p:cNvPr id="9" name="Rectangle 8"/>
          <p:cNvSpPr/>
          <p:nvPr/>
        </p:nvSpPr>
        <p:spPr>
          <a:xfrm>
            <a:off x="551384" y="586803"/>
            <a:ext cx="10729192" cy="677108"/>
          </a:xfrm>
          <a:prstGeom prst="rect">
            <a:avLst/>
          </a:prstGeom>
        </p:spPr>
        <p:txBody>
          <a:bodyPr wrap="square">
            <a:spAutoFit/>
          </a:bodyPr>
          <a:lstStyle/>
          <a:p>
            <a:pPr algn="just"/>
            <a:r>
              <a:rPr lang="fr-FR" sz="2000" b="1" kern="0">
                <a:solidFill>
                  <a:srgbClr val="0070C0"/>
                </a:solidFill>
                <a:latin typeface="+mn-lt"/>
              </a:rPr>
              <a:t>3.5 Type d’empiètement : empiètement de type I ou de type II</a:t>
            </a:r>
          </a:p>
          <a:p>
            <a:pPr algn="just"/>
            <a:endParaRPr lang="fr-FR" b="1" kern="0">
              <a:solidFill>
                <a:srgbClr val="0070C0"/>
              </a:solidFill>
            </a:endParaRPr>
          </a:p>
        </p:txBody>
      </p:sp>
      <p:sp>
        <p:nvSpPr>
          <p:cNvPr id="12" name="Titre 1"/>
          <p:cNvSpPr txBox="1">
            <a:spLocks/>
          </p:cNvSpPr>
          <p:nvPr/>
        </p:nvSpPr>
        <p:spPr bwMode="auto">
          <a:xfrm>
            <a:off x="6096000" y="1950162"/>
            <a:ext cx="933266" cy="576064"/>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457200" lvl="0" indent="-457200" algn="just"/>
            <a:r>
              <a:rPr lang="fr-FR" sz="2400" b="1" kern="0">
                <a:solidFill>
                  <a:srgbClr val="0070C0"/>
                </a:solidFill>
                <a:latin typeface="+mj-lt"/>
                <a:ea typeface="+mj-ea"/>
                <a:cs typeface="+mj-cs"/>
              </a:rPr>
              <a:t>Type I</a:t>
            </a:r>
          </a:p>
          <a:p>
            <a:pPr marL="457200" lvl="0" indent="-457200" algn="just"/>
            <a:endParaRPr lang="fr-FR" b="1" kern="0">
              <a:solidFill>
                <a:srgbClr val="0070C0"/>
              </a:solidFill>
              <a:latin typeface="+mj-lt"/>
              <a:ea typeface="+mj-ea"/>
              <a:cs typeface="+mj-cs"/>
            </a:endParaRPr>
          </a:p>
        </p:txBody>
      </p:sp>
      <p:sp>
        <p:nvSpPr>
          <p:cNvPr id="13" name="Titre 1"/>
          <p:cNvSpPr txBox="1">
            <a:spLocks/>
          </p:cNvSpPr>
          <p:nvPr/>
        </p:nvSpPr>
        <p:spPr bwMode="auto">
          <a:xfrm>
            <a:off x="4768109" y="4614985"/>
            <a:ext cx="933266" cy="576064"/>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457200" lvl="0" indent="-457200" algn="just"/>
            <a:r>
              <a:rPr lang="fr-FR" sz="2400" b="1" kern="0">
                <a:solidFill>
                  <a:srgbClr val="0070C0"/>
                </a:solidFill>
                <a:latin typeface="+mj-lt"/>
                <a:ea typeface="+mj-ea"/>
                <a:cs typeface="+mj-cs"/>
              </a:rPr>
              <a:t>Type II</a:t>
            </a:r>
          </a:p>
          <a:p>
            <a:pPr marL="457200" lvl="0" indent="-457200" algn="just"/>
            <a:endParaRPr lang="fr-FR" b="1" kern="0">
              <a:solidFill>
                <a:srgbClr val="0070C0"/>
              </a:solidFill>
              <a:latin typeface="+mj-lt"/>
              <a:ea typeface="+mj-ea"/>
              <a:cs typeface="+mj-cs"/>
            </a:endParaRPr>
          </a:p>
        </p:txBody>
      </p:sp>
      <p:pic>
        <p:nvPicPr>
          <p:cNvPr id="1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71464" y="1124744"/>
            <a:ext cx="4248472" cy="2385594"/>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016" y="3645023"/>
            <a:ext cx="5103294" cy="2847853"/>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11321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35</a:t>
            </a:fld>
            <a:endParaRPr lang="nl-BE"/>
          </a:p>
        </p:txBody>
      </p:sp>
      <p:sp>
        <p:nvSpPr>
          <p:cNvPr id="22" name="Rounded Rectangle 26"/>
          <p:cNvSpPr/>
          <p:nvPr/>
        </p:nvSpPr>
        <p:spPr bwMode="auto">
          <a:xfrm>
            <a:off x="666571" y="1449818"/>
            <a:ext cx="10798394" cy="3507343"/>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lvl="0" algn="just" fontAlgn="auto">
              <a:spcBef>
                <a:spcPts val="0"/>
              </a:spcBef>
              <a:spcAft>
                <a:spcPts val="0"/>
              </a:spcAft>
              <a:defRPr/>
            </a:pPr>
            <a:r>
              <a:rPr lang="fr-BE" sz="2000" kern="0" dirty="0">
                <a:solidFill>
                  <a:srgbClr val="000000"/>
                </a:solidFill>
                <a:latin typeface="+mn-lt"/>
              </a:rPr>
              <a:t>L’empiètement de type I correspond à un empiètement temporaire dans la zone dangereuse d’une voie, créé par </a:t>
            </a:r>
            <a:r>
              <a:rPr lang="fr-BE" sz="2000" b="1" kern="0" dirty="0">
                <a:solidFill>
                  <a:srgbClr val="000000"/>
                </a:solidFill>
                <a:latin typeface="+mn-lt"/>
              </a:rPr>
              <a:t>du personnel et/ou du matériel léger ou </a:t>
            </a:r>
            <a:r>
              <a:rPr lang="fr-BE" sz="2000" b="1" kern="0" dirty="0" err="1">
                <a:solidFill>
                  <a:srgbClr val="000000"/>
                </a:solidFill>
                <a:latin typeface="+mn-lt"/>
              </a:rPr>
              <a:t>demi-lourd</a:t>
            </a:r>
            <a:r>
              <a:rPr lang="fr-BE" sz="2000" b="1" kern="0" dirty="0">
                <a:solidFill>
                  <a:srgbClr val="000000"/>
                </a:solidFill>
                <a:latin typeface="+mn-lt"/>
              </a:rPr>
              <a:t>. </a:t>
            </a:r>
          </a:p>
          <a:p>
            <a:pPr lvl="0" algn="just" fontAlgn="auto">
              <a:spcBef>
                <a:spcPts val="0"/>
              </a:spcBef>
              <a:spcAft>
                <a:spcPts val="0"/>
              </a:spcAft>
              <a:defRPr/>
            </a:pPr>
            <a:endParaRPr lang="fr-BE" sz="2000" kern="0" dirty="0">
              <a:solidFill>
                <a:srgbClr val="000000"/>
              </a:solidFill>
              <a:latin typeface="+mn-lt"/>
            </a:endParaRPr>
          </a:p>
          <a:p>
            <a:pPr lvl="0" algn="just" fontAlgn="auto">
              <a:spcBef>
                <a:spcPts val="0"/>
              </a:spcBef>
              <a:spcAft>
                <a:spcPts val="0"/>
              </a:spcAft>
              <a:defRPr/>
            </a:pPr>
            <a:r>
              <a:rPr lang="fr-BE" sz="2000" kern="0" dirty="0">
                <a:solidFill>
                  <a:srgbClr val="000000"/>
                </a:solidFill>
                <a:latin typeface="+mn-lt"/>
              </a:rPr>
              <a:t>Ces empiètements peuvent facilement être supprimés. </a:t>
            </a:r>
          </a:p>
          <a:p>
            <a:pPr lvl="0" algn="just" fontAlgn="auto">
              <a:spcBef>
                <a:spcPts val="0"/>
              </a:spcBef>
              <a:spcAft>
                <a:spcPts val="0"/>
              </a:spcAft>
              <a:defRPr/>
            </a:pPr>
            <a:endParaRPr lang="fr-BE" sz="2000" kern="0" dirty="0">
              <a:solidFill>
                <a:srgbClr val="000000"/>
              </a:solidFill>
              <a:latin typeface="+mn-lt"/>
            </a:endParaRPr>
          </a:p>
          <a:p>
            <a:pPr lvl="0" algn="just" fontAlgn="auto">
              <a:spcBef>
                <a:spcPts val="0"/>
              </a:spcBef>
              <a:spcAft>
                <a:spcPts val="0"/>
              </a:spcAft>
              <a:defRPr/>
            </a:pPr>
            <a:r>
              <a:rPr lang="fr-BE" sz="2000" kern="0" dirty="0">
                <a:solidFill>
                  <a:srgbClr val="000000"/>
                </a:solidFill>
                <a:latin typeface="+mn-lt"/>
              </a:rPr>
              <a:t>Le matériel léger ou </a:t>
            </a:r>
            <a:r>
              <a:rPr lang="fr-BE" sz="2000" kern="0" dirty="0" err="1">
                <a:solidFill>
                  <a:srgbClr val="000000"/>
                </a:solidFill>
                <a:latin typeface="+mn-lt"/>
              </a:rPr>
              <a:t>demi-lourd</a:t>
            </a:r>
            <a:r>
              <a:rPr lang="fr-BE" sz="2000" kern="0" dirty="0">
                <a:solidFill>
                  <a:srgbClr val="000000"/>
                </a:solidFill>
                <a:latin typeface="+mn-lt"/>
              </a:rPr>
              <a:t> doit dans le cas échéant être retiré manuellement et immédiatement de la zone dangereuse.  </a:t>
            </a:r>
          </a:p>
          <a:p>
            <a:pPr lvl="0" algn="just" fontAlgn="auto">
              <a:spcBef>
                <a:spcPts val="0"/>
              </a:spcBef>
              <a:spcAft>
                <a:spcPts val="0"/>
              </a:spcAft>
              <a:defRPr/>
            </a:pPr>
            <a:endParaRPr lang="fr-BE" sz="2000" kern="0" dirty="0">
              <a:solidFill>
                <a:srgbClr val="000000"/>
              </a:solidFill>
              <a:latin typeface="+mn-lt"/>
            </a:endParaRPr>
          </a:p>
          <a:p>
            <a:pPr lvl="0" algn="just" fontAlgn="auto">
              <a:spcBef>
                <a:spcPts val="0"/>
              </a:spcBef>
              <a:spcAft>
                <a:spcPts val="0"/>
              </a:spcAft>
              <a:defRPr/>
            </a:pPr>
            <a:r>
              <a:rPr lang="fr-BE" sz="2000" kern="0" dirty="0">
                <a:solidFill>
                  <a:srgbClr val="000000"/>
                </a:solidFill>
                <a:latin typeface="+mn-lt"/>
              </a:rPr>
              <a:t>L'activité réalisée avec ce matériel ne peut pas avoir d'impact sur les conditions de sécurité et / ou les conditions d'exploitation</a:t>
            </a:r>
          </a:p>
        </p:txBody>
      </p:sp>
      <p:sp>
        <p:nvSpPr>
          <p:cNvPr id="37" name="TextBox 31"/>
          <p:cNvSpPr txBox="1"/>
          <p:nvPr/>
        </p:nvSpPr>
        <p:spPr>
          <a:xfrm>
            <a:off x="2412519" y="864867"/>
            <a:ext cx="432000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70C0"/>
                </a:solidFill>
                <a:effectLst/>
                <a:uLnTx/>
                <a:uFillTx/>
                <a:latin typeface="+mn-lt"/>
                <a:ea typeface="+mn-ea"/>
                <a:cs typeface="Arial" charset="0"/>
              </a:rPr>
              <a:t>Empiètement de type I: </a:t>
            </a:r>
            <a:r>
              <a:rPr kumimoji="0" lang="en-US" sz="2000" b="1" i="0" u="none" strike="noStrike" kern="1200" cap="none" spc="0" normalizeH="0" baseline="0" noProof="0" err="1">
                <a:ln>
                  <a:noFill/>
                </a:ln>
                <a:solidFill>
                  <a:srgbClr val="0070C0"/>
                </a:solidFill>
                <a:effectLst/>
                <a:uLnTx/>
                <a:uFillTx/>
                <a:latin typeface="+mn-lt"/>
                <a:ea typeface="+mn-ea"/>
                <a:cs typeface="Arial" charset="0"/>
              </a:rPr>
              <a:t>définition</a:t>
            </a:r>
            <a:endParaRPr kumimoji="0" lang="en-US" sz="2000" b="1" i="0" u="none" strike="noStrike" kern="1200" cap="none" spc="0" normalizeH="0" baseline="0" noProof="0">
              <a:ln>
                <a:noFill/>
              </a:ln>
              <a:solidFill>
                <a:srgbClr val="0070C0"/>
              </a:solidFill>
              <a:effectLst/>
              <a:uLnTx/>
              <a:uFillTx/>
              <a:latin typeface="+mn-lt"/>
              <a:ea typeface="+mn-ea"/>
              <a:cs typeface="Arial" charset="0"/>
            </a:endParaRPr>
          </a:p>
        </p:txBody>
      </p:sp>
      <p:grpSp>
        <p:nvGrpSpPr>
          <p:cNvPr id="16" name="Groupe 15"/>
          <p:cNvGrpSpPr/>
          <p:nvPr/>
        </p:nvGrpSpPr>
        <p:grpSpPr>
          <a:xfrm>
            <a:off x="2999896" y="4968176"/>
            <a:ext cx="2160000" cy="1689684"/>
            <a:chOff x="2552305" y="4952806"/>
            <a:chExt cx="2160000" cy="1689684"/>
          </a:xfrm>
        </p:grpSpPr>
        <p:sp>
          <p:nvSpPr>
            <p:cNvPr id="19" name="Rounded Rectangle 26"/>
            <p:cNvSpPr>
              <a:spLocks/>
            </p:cNvSpPr>
            <p:nvPr/>
          </p:nvSpPr>
          <p:spPr bwMode="auto">
            <a:xfrm>
              <a:off x="2552305" y="5202490"/>
              <a:ext cx="2160000" cy="1440000"/>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lvl="0" algn="l" fontAlgn="auto">
                <a:spcBef>
                  <a:spcPts val="0"/>
                </a:spcBef>
                <a:spcAft>
                  <a:spcPts val="0"/>
                </a:spcAft>
                <a:defRPr/>
              </a:pPr>
              <a:endParaRPr lang="fr-BE" sz="1600" kern="0">
                <a:solidFill>
                  <a:srgbClr val="000000"/>
                </a:solidFill>
                <a:latin typeface="+mn-lt"/>
              </a:endParaRPr>
            </a:p>
          </p:txBody>
        </p:sp>
        <p:sp>
          <p:nvSpPr>
            <p:cNvPr id="20" name="TextBox 31"/>
            <p:cNvSpPr txBox="1"/>
            <p:nvPr/>
          </p:nvSpPr>
          <p:spPr>
            <a:xfrm>
              <a:off x="2552305" y="4952806"/>
              <a:ext cx="2160000" cy="256993"/>
            </a:xfrm>
            <a:prstGeom prst="rect">
              <a:avLst/>
            </a:prstGeom>
            <a:noFill/>
          </p:spPr>
          <p:txBody>
            <a:bodyPr wrap="square" rtlCol="0">
              <a:spAutoFit/>
            </a:bodyPr>
            <a:lstStyle/>
            <a:p>
              <a:pPr>
                <a:lnSpc>
                  <a:spcPct val="107000"/>
                </a:lnSpc>
                <a:spcAft>
                  <a:spcPts val="0"/>
                </a:spcAft>
              </a:pPr>
              <a:r>
                <a:rPr lang="fr-FR" sz="1000" b="1">
                  <a:solidFill>
                    <a:srgbClr val="0070C0"/>
                  </a:solidFill>
                  <a:latin typeface="+mn-lt"/>
                </a:rPr>
                <a:t>Matériel léger</a:t>
              </a:r>
              <a:endParaRPr lang="fr-BE" sz="1000" b="1">
                <a:solidFill>
                  <a:srgbClr val="0070C0"/>
                </a:solidFill>
                <a:latin typeface="+mn-lt"/>
              </a:endParaRPr>
            </a:p>
          </p:txBody>
        </p:sp>
      </p:grpSp>
      <p:sp>
        <p:nvSpPr>
          <p:cNvPr id="50" name="Rectangle 49"/>
          <p:cNvSpPr/>
          <p:nvPr/>
        </p:nvSpPr>
        <p:spPr>
          <a:xfrm>
            <a:off x="3284435" y="5303845"/>
            <a:ext cx="1537988" cy="122347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53" name="ZoneTexte 52"/>
          <p:cNvSpPr txBox="1"/>
          <p:nvPr/>
        </p:nvSpPr>
        <p:spPr>
          <a:xfrm>
            <a:off x="5159896" y="5640280"/>
            <a:ext cx="2001822" cy="85259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3180" tIns="43180" rIns="43180" bIns="43180" numCol="1" spcCol="1270" anchor="b" anchorCtr="0">
            <a:noAutofit/>
          </a:bodyPr>
          <a:lstStyle/>
          <a:p>
            <a:pPr marL="0" lvl="1" algn="just" defTabSz="577850">
              <a:lnSpc>
                <a:spcPct val="90000"/>
              </a:lnSpc>
              <a:spcBef>
                <a:spcPct val="0"/>
              </a:spcBef>
              <a:spcAft>
                <a:spcPct val="15000"/>
              </a:spcAft>
            </a:pPr>
            <a:endParaRPr lang="fr-FR" sz="1000" b="1" kern="1200"/>
          </a:p>
          <a:p>
            <a:pPr marL="114300" lvl="1" indent="-114300" algn="just" defTabSz="577850">
              <a:lnSpc>
                <a:spcPct val="90000"/>
              </a:lnSpc>
              <a:spcBef>
                <a:spcPct val="0"/>
              </a:spcBef>
              <a:spcAft>
                <a:spcPct val="15000"/>
              </a:spcAft>
              <a:buChar char="••"/>
            </a:pPr>
            <a:r>
              <a:rPr lang="en-GB" sz="1000" b="1" kern="1200" err="1"/>
              <a:t>Travailleur</a:t>
            </a:r>
            <a:endParaRPr lang="en-GB" sz="1000" b="1" kern="1200"/>
          </a:p>
          <a:p>
            <a:pPr marL="114300" lvl="1" indent="-114300" algn="just" defTabSz="577850">
              <a:lnSpc>
                <a:spcPct val="90000"/>
              </a:lnSpc>
              <a:spcBef>
                <a:spcPct val="0"/>
              </a:spcBef>
              <a:spcAft>
                <a:spcPct val="15000"/>
              </a:spcAft>
              <a:buChar char="••"/>
            </a:pPr>
            <a:r>
              <a:rPr lang="en-GB" sz="1000" b="1" err="1"/>
              <a:t>Matériel</a:t>
            </a:r>
            <a:r>
              <a:rPr lang="en-GB" sz="1000" b="1"/>
              <a:t> </a:t>
            </a:r>
            <a:r>
              <a:rPr lang="en-GB" sz="1000" b="1" err="1"/>
              <a:t>léger</a:t>
            </a:r>
            <a:endParaRPr lang="fr-FR" sz="1000" kern="1200"/>
          </a:p>
          <a:p>
            <a:pPr marL="114300" lvl="1" indent="-114300" algn="just" defTabSz="577850">
              <a:lnSpc>
                <a:spcPct val="90000"/>
              </a:lnSpc>
              <a:spcBef>
                <a:spcPct val="0"/>
              </a:spcBef>
              <a:spcAft>
                <a:spcPct val="15000"/>
              </a:spcAft>
              <a:buChar char="••"/>
            </a:pPr>
            <a:r>
              <a:rPr lang="en-GB" sz="1000" err="1"/>
              <a:t>Retirable</a:t>
            </a:r>
            <a:r>
              <a:rPr lang="en-GB" sz="1000" b="1"/>
              <a:t> </a:t>
            </a:r>
            <a:r>
              <a:rPr lang="en-GB" sz="1000" b="1" err="1"/>
              <a:t>manuellement</a:t>
            </a:r>
            <a:r>
              <a:rPr lang="en-GB" sz="1000" b="1"/>
              <a:t> </a:t>
            </a:r>
            <a:r>
              <a:rPr lang="en-GB" sz="1000"/>
              <a:t>et</a:t>
            </a:r>
            <a:r>
              <a:rPr lang="en-GB" sz="1000" b="1"/>
              <a:t> </a:t>
            </a:r>
            <a:r>
              <a:rPr lang="en-GB" sz="1000" b="1" err="1"/>
              <a:t>immédiatement</a:t>
            </a:r>
            <a:r>
              <a:rPr lang="en-GB" sz="1000" b="1"/>
              <a:t> </a:t>
            </a:r>
            <a:r>
              <a:rPr lang="en-GB" sz="1000"/>
              <a:t>de la </a:t>
            </a:r>
            <a:r>
              <a:rPr lang="en-GB" sz="1000" err="1"/>
              <a:t>voie</a:t>
            </a:r>
            <a:r>
              <a:rPr lang="en-GB" sz="1000"/>
              <a:t> par </a:t>
            </a:r>
            <a:r>
              <a:rPr lang="en-GB" sz="1000" b="1"/>
              <a:t>1 </a:t>
            </a:r>
            <a:r>
              <a:rPr lang="en-GB" sz="1000" b="1" err="1"/>
              <a:t>personne</a:t>
            </a:r>
            <a:endParaRPr lang="fr-FR" sz="1000" b="1" kern="1200"/>
          </a:p>
          <a:p>
            <a:pPr marL="114300" lvl="1" indent="-114300" algn="just" defTabSz="577850">
              <a:lnSpc>
                <a:spcPct val="90000"/>
              </a:lnSpc>
              <a:spcBef>
                <a:spcPct val="0"/>
              </a:spcBef>
              <a:spcAft>
                <a:spcPct val="15000"/>
              </a:spcAft>
              <a:buChar char="••"/>
            </a:pPr>
            <a:r>
              <a:rPr lang="fr-FR" sz="1000" b="1"/>
              <a:t>M</a:t>
            </a:r>
            <a:r>
              <a:rPr lang="fr-FR" sz="1000" b="1" kern="1200"/>
              <a:t>ax 35 kg</a:t>
            </a:r>
          </a:p>
        </p:txBody>
      </p:sp>
      <p:grpSp>
        <p:nvGrpSpPr>
          <p:cNvPr id="54" name="Groupe 53"/>
          <p:cNvGrpSpPr/>
          <p:nvPr/>
        </p:nvGrpSpPr>
        <p:grpSpPr>
          <a:xfrm>
            <a:off x="7218534" y="4968176"/>
            <a:ext cx="2160000" cy="1689684"/>
            <a:chOff x="2552305" y="4952806"/>
            <a:chExt cx="2160000" cy="1689684"/>
          </a:xfrm>
        </p:grpSpPr>
        <p:sp>
          <p:nvSpPr>
            <p:cNvPr id="55" name="Rounded Rectangle 26"/>
            <p:cNvSpPr>
              <a:spLocks/>
            </p:cNvSpPr>
            <p:nvPr/>
          </p:nvSpPr>
          <p:spPr bwMode="auto">
            <a:xfrm>
              <a:off x="2552305" y="5202490"/>
              <a:ext cx="2160000" cy="1440000"/>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lvl="0" algn="l" fontAlgn="auto">
                <a:spcBef>
                  <a:spcPts val="0"/>
                </a:spcBef>
                <a:spcAft>
                  <a:spcPts val="0"/>
                </a:spcAft>
                <a:defRPr/>
              </a:pPr>
              <a:endParaRPr lang="fr-BE" sz="1600" kern="0">
                <a:solidFill>
                  <a:srgbClr val="000000"/>
                </a:solidFill>
                <a:latin typeface="+mn-lt"/>
              </a:endParaRPr>
            </a:p>
          </p:txBody>
        </p:sp>
        <p:sp>
          <p:nvSpPr>
            <p:cNvPr id="56" name="TextBox 31"/>
            <p:cNvSpPr txBox="1"/>
            <p:nvPr/>
          </p:nvSpPr>
          <p:spPr>
            <a:xfrm>
              <a:off x="2552305" y="4952806"/>
              <a:ext cx="2160000" cy="256993"/>
            </a:xfrm>
            <a:prstGeom prst="rect">
              <a:avLst/>
            </a:prstGeom>
            <a:noFill/>
          </p:spPr>
          <p:txBody>
            <a:bodyPr wrap="square" rtlCol="0">
              <a:spAutoFit/>
            </a:bodyPr>
            <a:lstStyle/>
            <a:p>
              <a:pPr>
                <a:lnSpc>
                  <a:spcPct val="107000"/>
                </a:lnSpc>
                <a:spcAft>
                  <a:spcPts val="0"/>
                </a:spcAft>
              </a:pPr>
              <a:r>
                <a:rPr lang="fr-FR" sz="1000" b="1">
                  <a:solidFill>
                    <a:srgbClr val="0070C0"/>
                  </a:solidFill>
                  <a:latin typeface="+mn-lt"/>
                </a:rPr>
                <a:t>Matériel </a:t>
              </a:r>
              <a:r>
                <a:rPr lang="fr-FR" sz="1000" b="1" err="1">
                  <a:solidFill>
                    <a:srgbClr val="0070C0"/>
                  </a:solidFill>
                  <a:latin typeface="+mn-lt"/>
                </a:rPr>
                <a:t>demi-lourd</a:t>
              </a:r>
              <a:endParaRPr lang="fr-BE" sz="1000" b="1">
                <a:solidFill>
                  <a:srgbClr val="0070C0"/>
                </a:solidFill>
                <a:latin typeface="+mn-lt"/>
              </a:endParaRPr>
            </a:p>
          </p:txBody>
        </p:sp>
      </p:grpSp>
      <p:sp>
        <p:nvSpPr>
          <p:cNvPr id="58" name="ZoneTexte 57"/>
          <p:cNvSpPr txBox="1"/>
          <p:nvPr/>
        </p:nvSpPr>
        <p:spPr>
          <a:xfrm>
            <a:off x="9422770" y="5217861"/>
            <a:ext cx="2001822" cy="144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3180" tIns="43180" rIns="43180" bIns="43180" numCol="1" spcCol="1270" anchor="b" anchorCtr="0">
            <a:noAutofit/>
          </a:bodyPr>
          <a:lstStyle/>
          <a:p>
            <a:pPr marL="171450" lvl="0" indent="-171450" algn="l">
              <a:buFont typeface="Arial" panose="020B0604020202020204" pitchFamily="34" charset="0"/>
              <a:buChar char="•"/>
            </a:pPr>
            <a:r>
              <a:rPr lang="en-GB" sz="1000" b="1" err="1"/>
              <a:t>Matériel</a:t>
            </a:r>
            <a:r>
              <a:rPr lang="en-GB" sz="1000" b="1"/>
              <a:t> demi-</a:t>
            </a:r>
            <a:r>
              <a:rPr lang="en-GB" sz="1000" b="1" err="1"/>
              <a:t>lourd</a:t>
            </a:r>
            <a:endParaRPr lang="fr-FR" sz="1000">
              <a:solidFill>
                <a:schemeClr val="accent4"/>
              </a:solidFill>
            </a:endParaRPr>
          </a:p>
          <a:p>
            <a:pPr marL="171450" lvl="1" indent="-171450" algn="just" defTabSz="577850">
              <a:lnSpc>
                <a:spcPct val="90000"/>
              </a:lnSpc>
              <a:spcAft>
                <a:spcPct val="15000"/>
              </a:spcAft>
              <a:buFont typeface="Arial" panose="020B0604020202020204" pitchFamily="34" charset="0"/>
              <a:buChar char="•"/>
            </a:pPr>
            <a:r>
              <a:rPr lang="en-GB" sz="1000" err="1"/>
              <a:t>Retirable</a:t>
            </a:r>
            <a:r>
              <a:rPr lang="en-GB" sz="1000" b="1"/>
              <a:t> </a:t>
            </a:r>
            <a:r>
              <a:rPr lang="en-GB" sz="1000" b="1" err="1"/>
              <a:t>manuellement</a:t>
            </a:r>
            <a:r>
              <a:rPr lang="en-GB" sz="1000" b="1"/>
              <a:t> </a:t>
            </a:r>
            <a:r>
              <a:rPr lang="en-GB" sz="1000"/>
              <a:t>et</a:t>
            </a:r>
            <a:r>
              <a:rPr lang="en-GB" sz="1000" b="1"/>
              <a:t> </a:t>
            </a:r>
            <a:r>
              <a:rPr lang="en-GB" sz="1000" err="1"/>
              <a:t>immédiatement</a:t>
            </a:r>
            <a:r>
              <a:rPr lang="en-GB" sz="1000"/>
              <a:t> de la </a:t>
            </a:r>
            <a:r>
              <a:rPr lang="en-GB" sz="1000" err="1"/>
              <a:t>voie</a:t>
            </a:r>
            <a:r>
              <a:rPr lang="en-GB" sz="1000" b="1"/>
              <a:t> </a:t>
            </a:r>
            <a:r>
              <a:rPr lang="en-GB" sz="1000"/>
              <a:t>par max </a:t>
            </a:r>
            <a:r>
              <a:rPr lang="en-GB" sz="1000" b="1"/>
              <a:t>4 </a:t>
            </a:r>
            <a:r>
              <a:rPr lang="en-GB" sz="1000" b="1" err="1"/>
              <a:t>personnes</a:t>
            </a:r>
            <a:endParaRPr lang="fr-FR" sz="1000" b="1"/>
          </a:p>
          <a:p>
            <a:pPr marL="171450" lvl="0" indent="-171450" algn="l">
              <a:buFont typeface="Arial" panose="020B0604020202020204" pitchFamily="34" charset="0"/>
              <a:buChar char="•"/>
            </a:pPr>
            <a:r>
              <a:rPr lang="fr-FR" sz="1000" b="1">
                <a:solidFill>
                  <a:schemeClr val="tx1"/>
                </a:solidFill>
              </a:rPr>
              <a:t>Max 120kg</a:t>
            </a:r>
          </a:p>
          <a:p>
            <a:pPr marL="171450" lvl="0" indent="-171450" algn="l">
              <a:buFont typeface="Arial" panose="020B0604020202020204" pitchFamily="34" charset="0"/>
              <a:buChar char="•"/>
            </a:pPr>
            <a:r>
              <a:rPr lang="en-GB" sz="1000" err="1">
                <a:solidFill>
                  <a:schemeClr val="tx1"/>
                </a:solidFill>
              </a:rPr>
              <a:t>Repris</a:t>
            </a:r>
            <a:r>
              <a:rPr lang="en-GB" sz="1000">
                <a:solidFill>
                  <a:schemeClr val="tx1"/>
                </a:solidFill>
              </a:rPr>
              <a:t> sur </a:t>
            </a:r>
            <a:r>
              <a:rPr lang="en-GB" sz="1000" err="1">
                <a:solidFill>
                  <a:schemeClr val="tx1"/>
                </a:solidFill>
              </a:rPr>
              <a:t>une</a:t>
            </a:r>
            <a:r>
              <a:rPr lang="en-GB" sz="1000">
                <a:solidFill>
                  <a:schemeClr val="tx1"/>
                </a:solidFill>
              </a:rPr>
              <a:t> </a:t>
            </a:r>
            <a:r>
              <a:rPr lang="en-GB" sz="1000" err="1">
                <a:solidFill>
                  <a:schemeClr val="tx1"/>
                </a:solidFill>
              </a:rPr>
              <a:t>liste</a:t>
            </a:r>
            <a:r>
              <a:rPr lang="en-GB" sz="1000">
                <a:solidFill>
                  <a:schemeClr val="tx1"/>
                </a:solidFill>
              </a:rPr>
              <a:t> </a:t>
            </a:r>
            <a:r>
              <a:rPr lang="en-GB" sz="1000" err="1">
                <a:solidFill>
                  <a:schemeClr val="tx1"/>
                </a:solidFill>
              </a:rPr>
              <a:t>spécifique</a:t>
            </a:r>
            <a:endParaRPr lang="fr-FR" sz="1000" b="1">
              <a:solidFill>
                <a:schemeClr val="tx1"/>
              </a:solidFill>
            </a:endParaRPr>
          </a:p>
          <a:p>
            <a:pPr marL="171450" lvl="0" indent="-171450" algn="l">
              <a:buFont typeface="Arial" panose="020B0604020202020204" pitchFamily="34" charset="0"/>
              <a:buChar char="•"/>
            </a:pPr>
            <a:r>
              <a:rPr lang="fr-FR" sz="1000" b="1">
                <a:solidFill>
                  <a:srgbClr val="FF0000"/>
                </a:solidFill>
              </a:rPr>
              <a:t>Restriction dans les mesures de sécurité.</a:t>
            </a:r>
          </a:p>
        </p:txBody>
      </p:sp>
      <p:sp>
        <p:nvSpPr>
          <p:cNvPr id="59" name="Rectangle 58"/>
          <p:cNvSpPr/>
          <p:nvPr/>
        </p:nvSpPr>
        <p:spPr>
          <a:xfrm>
            <a:off x="7529934" y="5303845"/>
            <a:ext cx="1537200" cy="12240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grpSp>
        <p:nvGrpSpPr>
          <p:cNvPr id="17" name="Groupe 15"/>
          <p:cNvGrpSpPr/>
          <p:nvPr/>
        </p:nvGrpSpPr>
        <p:grpSpPr>
          <a:xfrm>
            <a:off x="666571" y="4968176"/>
            <a:ext cx="2160000" cy="1689684"/>
            <a:chOff x="2552305" y="4952806"/>
            <a:chExt cx="2160000" cy="1689684"/>
          </a:xfrm>
        </p:grpSpPr>
        <p:sp>
          <p:nvSpPr>
            <p:cNvPr id="18" name="Rounded Rectangle 26"/>
            <p:cNvSpPr>
              <a:spLocks/>
            </p:cNvSpPr>
            <p:nvPr/>
          </p:nvSpPr>
          <p:spPr bwMode="auto">
            <a:xfrm>
              <a:off x="2552305" y="5202490"/>
              <a:ext cx="2160000" cy="1440000"/>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lvl="0" algn="l" fontAlgn="auto">
                <a:spcBef>
                  <a:spcPts val="0"/>
                </a:spcBef>
                <a:spcAft>
                  <a:spcPts val="0"/>
                </a:spcAft>
                <a:defRPr/>
              </a:pPr>
              <a:endParaRPr lang="fr-BE" sz="1600" kern="0">
                <a:solidFill>
                  <a:srgbClr val="000000"/>
                </a:solidFill>
                <a:latin typeface="+mn-lt"/>
              </a:endParaRPr>
            </a:p>
          </p:txBody>
        </p:sp>
        <p:sp>
          <p:nvSpPr>
            <p:cNvPr id="21" name="TextBox 31"/>
            <p:cNvSpPr txBox="1"/>
            <p:nvPr/>
          </p:nvSpPr>
          <p:spPr>
            <a:xfrm>
              <a:off x="2552305" y="4952806"/>
              <a:ext cx="2160000" cy="256993"/>
            </a:xfrm>
            <a:prstGeom prst="rect">
              <a:avLst/>
            </a:prstGeom>
            <a:noFill/>
          </p:spPr>
          <p:txBody>
            <a:bodyPr wrap="square" rtlCol="0">
              <a:spAutoFit/>
            </a:bodyPr>
            <a:lstStyle/>
            <a:p>
              <a:pPr>
                <a:lnSpc>
                  <a:spcPct val="107000"/>
                </a:lnSpc>
                <a:spcAft>
                  <a:spcPts val="0"/>
                </a:spcAft>
              </a:pPr>
              <a:r>
                <a:rPr lang="fr-FR" sz="1000" b="1">
                  <a:solidFill>
                    <a:srgbClr val="0070C0"/>
                  </a:solidFill>
                  <a:latin typeface="+mn-lt"/>
                </a:rPr>
                <a:t>Personnel</a:t>
              </a:r>
              <a:endParaRPr lang="fr-BE" sz="1000" b="1">
                <a:solidFill>
                  <a:srgbClr val="0070C0"/>
                </a:solidFill>
                <a:latin typeface="+mn-lt"/>
              </a:endParaRPr>
            </a:p>
          </p:txBody>
        </p:sp>
      </p:grpSp>
      <p:pic>
        <p:nvPicPr>
          <p:cNvPr id="2" name="Picture 1"/>
          <p:cNvPicPr>
            <a:picLocks noChangeAspect="1"/>
          </p:cNvPicPr>
          <p:nvPr/>
        </p:nvPicPr>
        <p:blipFill>
          <a:blip r:embed="rId5"/>
          <a:stretch>
            <a:fillRect/>
          </a:stretch>
        </p:blipFill>
        <p:spPr>
          <a:xfrm>
            <a:off x="1508053" y="5328143"/>
            <a:ext cx="419892" cy="1226743"/>
          </a:xfrm>
          <a:prstGeom prst="rect">
            <a:avLst/>
          </a:prstGeom>
        </p:spPr>
      </p:pic>
      <p:pic>
        <p:nvPicPr>
          <p:cNvPr id="25" name="Picture 24"/>
          <p:cNvPicPr>
            <a:picLocks noChangeAspect="1"/>
          </p:cNvPicPr>
          <p:nvPr/>
        </p:nvPicPr>
        <p:blipFill>
          <a:blip r:embed="rId5"/>
          <a:stretch>
            <a:fillRect/>
          </a:stretch>
        </p:blipFill>
        <p:spPr>
          <a:xfrm>
            <a:off x="804226" y="5416133"/>
            <a:ext cx="419892" cy="1226743"/>
          </a:xfrm>
          <a:prstGeom prst="rect">
            <a:avLst/>
          </a:prstGeom>
        </p:spPr>
      </p:pic>
      <p:pic>
        <p:nvPicPr>
          <p:cNvPr id="26" name="Picture 25"/>
          <p:cNvPicPr>
            <a:picLocks noChangeAspect="1"/>
          </p:cNvPicPr>
          <p:nvPr/>
        </p:nvPicPr>
        <p:blipFill>
          <a:blip r:embed="rId5"/>
          <a:stretch>
            <a:fillRect/>
          </a:stretch>
        </p:blipFill>
        <p:spPr>
          <a:xfrm>
            <a:off x="2236453" y="5213287"/>
            <a:ext cx="419892" cy="1226743"/>
          </a:xfrm>
          <a:prstGeom prst="rect">
            <a:avLst/>
          </a:prstGeom>
        </p:spPr>
      </p:pic>
      <p:sp>
        <p:nvSpPr>
          <p:cNvPr id="27" name="Espace réservé du texte 3"/>
          <p:cNvSpPr>
            <a:spLocks noGrp="1"/>
          </p:cNvSpPr>
          <p:nvPr>
            <p:ph type="body" sz="quarter" idx="18"/>
          </p:nvPr>
        </p:nvSpPr>
        <p:spPr>
          <a:xfrm>
            <a:off x="7347455" y="260487"/>
            <a:ext cx="4509186" cy="604379"/>
          </a:xfrm>
        </p:spPr>
        <p:txBody>
          <a:bodyPr/>
          <a:lstStyle/>
          <a:p>
            <a:r>
              <a:rPr lang="fr-FR" dirty="0"/>
              <a:t>3. Notions</a:t>
            </a:r>
          </a:p>
          <a:p>
            <a:r>
              <a:rPr lang="fr-FR" dirty="0"/>
              <a:t>3.5 Type d’empiètement</a:t>
            </a:r>
          </a:p>
          <a:p>
            <a:endParaRPr lang="fr-FR" dirty="0"/>
          </a:p>
        </p:txBody>
      </p:sp>
      <p:pic>
        <p:nvPicPr>
          <p:cNvPr id="24"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7408" y="562676"/>
            <a:ext cx="1298996" cy="729410"/>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4251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dissolve">
                                      <p:cBhvr>
                                        <p:cTn id="10" dur="500"/>
                                        <p:tgtEl>
                                          <p:spTgt spid="5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dissolve">
                                      <p:cBhvr>
                                        <p:cTn id="13" dur="500"/>
                                        <p:tgtEl>
                                          <p:spTgt spid="5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dissolve">
                                      <p:cBhvr>
                                        <p:cTn id="18" dur="500"/>
                                        <p:tgtEl>
                                          <p:spTgt spid="5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500"/>
                                        <p:tgtEl>
                                          <p:spTgt spid="58"/>
                                        </p:tgtEl>
                                      </p:cBhvr>
                                    </p:animEffect>
                                  </p:childTnLst>
                                </p:cTn>
                              </p:par>
                              <p:par>
                                <p:cTn id="22" presetID="9" presetClass="entr" presetSubtype="0"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dissolve">
                                      <p:cBhvr>
                                        <p:cTn id="24" dur="500"/>
                                        <p:tgtEl>
                                          <p:spTgt spid="59"/>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36</a:t>
            </a:fld>
            <a:endParaRPr lang="nl-BE"/>
          </a:p>
        </p:txBody>
      </p:sp>
      <p:pic>
        <p:nvPicPr>
          <p:cNvPr id="15" name="Picture 4" descr="Afbeeldingsresultaat voor 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72347" y="1175250"/>
            <a:ext cx="924633" cy="1233526"/>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texte 3"/>
          <p:cNvSpPr>
            <a:spLocks noGrp="1"/>
          </p:cNvSpPr>
          <p:nvPr>
            <p:ph type="body" sz="quarter" idx="18"/>
          </p:nvPr>
        </p:nvSpPr>
        <p:spPr>
          <a:xfrm>
            <a:off x="7347455" y="260487"/>
            <a:ext cx="4509186" cy="604379"/>
          </a:xfrm>
        </p:spPr>
        <p:txBody>
          <a:bodyPr/>
          <a:lstStyle/>
          <a:p>
            <a:r>
              <a:rPr lang="fr-FR" dirty="0"/>
              <a:t>3. Notions</a:t>
            </a:r>
          </a:p>
          <a:p>
            <a:r>
              <a:rPr lang="fr-FR" dirty="0"/>
              <a:t>3.5 Type d’empiètement</a:t>
            </a:r>
          </a:p>
          <a:p>
            <a:endParaRPr lang="fr-FR" dirty="0"/>
          </a:p>
        </p:txBody>
      </p:sp>
      <p:pic>
        <p:nvPicPr>
          <p:cNvPr id="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93233" y="3212976"/>
            <a:ext cx="5472608" cy="3072968"/>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Titre 1"/>
          <p:cNvSpPr txBox="1">
            <a:spLocks/>
          </p:cNvSpPr>
          <p:nvPr/>
        </p:nvSpPr>
        <p:spPr bwMode="auto">
          <a:xfrm rot="20941446">
            <a:off x="3662918" y="1779017"/>
            <a:ext cx="5281677" cy="125951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l"/>
            <a:r>
              <a:rPr lang="fr-FR" sz="3200" b="1" kern="0">
                <a:solidFill>
                  <a:srgbClr val="0070C0"/>
                </a:solidFill>
                <a:latin typeface="+mj-lt"/>
                <a:ea typeface="+mj-ea"/>
                <a:cs typeface="+mj-cs"/>
              </a:rPr>
              <a:t>Risque d’empiètement de type I</a:t>
            </a:r>
          </a:p>
        </p:txBody>
      </p:sp>
    </p:spTree>
    <p:extLst>
      <p:ext uri="{BB962C8B-B14F-4D97-AF65-F5344CB8AC3E}">
        <p14:creationId xmlns:p14="http://schemas.microsoft.com/office/powerpoint/2010/main" val="1281495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024372" y="3343940"/>
            <a:ext cx="1426588" cy="2029068"/>
          </a:xfrm>
          <a:prstGeom prst="rect">
            <a:avLst/>
          </a:prstGeom>
        </p:spPr>
      </p:pic>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37</a:t>
            </a:fld>
            <a:endParaRPr lang="nl-BE"/>
          </a:p>
        </p:txBody>
      </p:sp>
      <p:sp>
        <p:nvSpPr>
          <p:cNvPr id="7" name="Rounded Rectangle 6"/>
          <p:cNvSpPr/>
          <p:nvPr/>
        </p:nvSpPr>
        <p:spPr bwMode="auto">
          <a:xfrm>
            <a:off x="695400" y="1416681"/>
            <a:ext cx="10669016" cy="783193"/>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nl-NL" sz="2000" b="1" dirty="0">
                <a:solidFill>
                  <a:srgbClr val="FF0000"/>
                </a:solidFill>
                <a:latin typeface="+mn-lt"/>
              </a:rPr>
              <a:t>La zone </a:t>
            </a:r>
            <a:r>
              <a:rPr lang="nl-NL" sz="2000" b="1" dirty="0" err="1">
                <a:solidFill>
                  <a:srgbClr val="FF0000"/>
                </a:solidFill>
                <a:latin typeface="+mn-lt"/>
              </a:rPr>
              <a:t>dangereuse</a:t>
            </a:r>
            <a:r>
              <a:rPr lang="nl-NL" sz="2000" b="1" dirty="0">
                <a:solidFill>
                  <a:srgbClr val="FF0000"/>
                </a:solidFill>
                <a:latin typeface="+mn-lt"/>
              </a:rPr>
              <a:t> </a:t>
            </a:r>
            <a:r>
              <a:rPr lang="nl-NL" sz="2000" dirty="0" err="1">
                <a:latin typeface="+mn-lt"/>
              </a:rPr>
              <a:t>est</a:t>
            </a:r>
            <a:r>
              <a:rPr lang="nl-NL" sz="2000" dirty="0">
                <a:latin typeface="+mn-lt"/>
              </a:rPr>
              <a:t> la </a:t>
            </a:r>
            <a:r>
              <a:rPr lang="nl-NL" sz="2000" dirty="0" err="1">
                <a:latin typeface="+mn-lt"/>
              </a:rPr>
              <a:t>référence</a:t>
            </a:r>
            <a:r>
              <a:rPr lang="nl-NL" sz="2000" dirty="0">
                <a:latin typeface="+mn-lt"/>
              </a:rPr>
              <a:t> à </a:t>
            </a:r>
            <a:r>
              <a:rPr lang="nl-NL" sz="2000" dirty="0" err="1">
                <a:latin typeface="+mn-lt"/>
              </a:rPr>
              <a:t>prendre</a:t>
            </a:r>
            <a:r>
              <a:rPr lang="nl-NL" sz="2000" dirty="0">
                <a:latin typeface="+mn-lt"/>
              </a:rPr>
              <a:t> en </a:t>
            </a:r>
            <a:r>
              <a:rPr lang="nl-NL" sz="2000" dirty="0" err="1">
                <a:latin typeface="+mn-lt"/>
              </a:rPr>
              <a:t>compte</a:t>
            </a:r>
            <a:r>
              <a:rPr lang="nl-NL" sz="2000" dirty="0">
                <a:latin typeface="+mn-lt"/>
              </a:rPr>
              <a:t> pour </a:t>
            </a:r>
            <a:r>
              <a:rPr lang="nl-NL" sz="2000" dirty="0" err="1">
                <a:latin typeface="+mn-lt"/>
              </a:rPr>
              <a:t>déterminer</a:t>
            </a:r>
            <a:r>
              <a:rPr lang="nl-NL" sz="2000" dirty="0">
                <a:latin typeface="+mn-lt"/>
              </a:rPr>
              <a:t> </a:t>
            </a:r>
            <a:r>
              <a:rPr lang="nl-NL" sz="2000" dirty="0" err="1">
                <a:latin typeface="+mn-lt"/>
              </a:rPr>
              <a:t>s’il</a:t>
            </a:r>
            <a:r>
              <a:rPr lang="nl-NL" sz="2000" dirty="0">
                <a:latin typeface="+mn-lt"/>
              </a:rPr>
              <a:t> y a </a:t>
            </a:r>
            <a:r>
              <a:rPr lang="nl-NL" sz="2000" dirty="0" err="1">
                <a:latin typeface="+mn-lt"/>
              </a:rPr>
              <a:t>un</a:t>
            </a:r>
            <a:r>
              <a:rPr lang="nl-NL" sz="2000" dirty="0">
                <a:latin typeface="+mn-lt"/>
              </a:rPr>
              <a:t> </a:t>
            </a:r>
            <a:r>
              <a:rPr lang="nl-NL" sz="2000" dirty="0" err="1">
                <a:latin typeface="+mn-lt"/>
              </a:rPr>
              <a:t>empiètement</a:t>
            </a:r>
            <a:r>
              <a:rPr lang="nl-NL" sz="2000" dirty="0">
                <a:latin typeface="+mn-lt"/>
              </a:rPr>
              <a:t> / </a:t>
            </a:r>
            <a:r>
              <a:rPr lang="nl-NL" sz="2000" dirty="0" err="1">
                <a:latin typeface="+mn-lt"/>
              </a:rPr>
              <a:t>un</a:t>
            </a:r>
            <a:r>
              <a:rPr lang="nl-NL" sz="2000" dirty="0">
                <a:latin typeface="+mn-lt"/>
              </a:rPr>
              <a:t> </a:t>
            </a:r>
            <a:r>
              <a:rPr lang="nl-NL" sz="2000" dirty="0" err="1">
                <a:latin typeface="+mn-lt"/>
              </a:rPr>
              <a:t>risque</a:t>
            </a:r>
            <a:r>
              <a:rPr lang="nl-NL" sz="2000" dirty="0">
                <a:latin typeface="+mn-lt"/>
              </a:rPr>
              <a:t> </a:t>
            </a:r>
            <a:r>
              <a:rPr lang="nl-NL" sz="2000" dirty="0" err="1">
                <a:latin typeface="+mn-lt"/>
              </a:rPr>
              <a:t>d’empiètement</a:t>
            </a:r>
            <a:r>
              <a:rPr lang="nl-NL" sz="2000" dirty="0">
                <a:latin typeface="+mn-lt"/>
              </a:rPr>
              <a:t> de type I</a:t>
            </a:r>
            <a:r>
              <a:rPr lang="fr-BE" sz="2000" dirty="0">
                <a:latin typeface="+mn-lt"/>
              </a:rPr>
              <a:t>.</a:t>
            </a:r>
          </a:p>
        </p:txBody>
      </p:sp>
      <p:sp>
        <p:nvSpPr>
          <p:cNvPr id="9" name="TextBox 31"/>
          <p:cNvSpPr txBox="1"/>
          <p:nvPr/>
        </p:nvSpPr>
        <p:spPr>
          <a:xfrm>
            <a:off x="2135560" y="789723"/>
            <a:ext cx="982980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000" b="1">
                <a:solidFill>
                  <a:srgbClr val="0070C0"/>
                </a:solidFill>
                <a:latin typeface="+mn-lt"/>
              </a:rPr>
              <a:t>R</a:t>
            </a:r>
            <a:r>
              <a:rPr kumimoji="0" lang="en-US" sz="2000" b="1" i="0" u="none" strike="noStrike" kern="1200" cap="none" spc="0" normalizeH="0" baseline="0" noProof="0" err="1">
                <a:ln>
                  <a:noFill/>
                </a:ln>
                <a:solidFill>
                  <a:srgbClr val="0070C0"/>
                </a:solidFill>
                <a:effectLst/>
                <a:uLnTx/>
                <a:uFillTx/>
                <a:latin typeface="+mn-lt"/>
                <a:ea typeface="+mn-ea"/>
                <a:cs typeface="Arial" charset="0"/>
              </a:rPr>
              <a:t>éférence</a:t>
            </a:r>
            <a:r>
              <a:rPr kumimoji="0" lang="en-US" sz="2000" b="1" i="0" u="none" strike="noStrike" kern="1200" cap="none" spc="0" normalizeH="0" noProof="0">
                <a:ln>
                  <a:noFill/>
                </a:ln>
                <a:solidFill>
                  <a:srgbClr val="0070C0"/>
                </a:solidFill>
                <a:effectLst/>
                <a:uLnTx/>
                <a:uFillTx/>
                <a:latin typeface="+mn-lt"/>
                <a:ea typeface="+mn-ea"/>
                <a:cs typeface="Arial" charset="0"/>
              </a:rPr>
              <a:t> pour </a:t>
            </a:r>
            <a:r>
              <a:rPr kumimoji="0" lang="en-US" sz="2000" b="1" i="0" u="none" strike="noStrike" kern="1200" cap="none" spc="0" normalizeH="0" noProof="0" err="1">
                <a:ln>
                  <a:noFill/>
                </a:ln>
                <a:solidFill>
                  <a:srgbClr val="0070C0"/>
                </a:solidFill>
                <a:effectLst/>
                <a:uLnTx/>
                <a:uFillTx/>
                <a:latin typeface="+mn-lt"/>
                <a:ea typeface="+mn-ea"/>
                <a:cs typeface="Arial" charset="0"/>
              </a:rPr>
              <a:t>déterminer</a:t>
            </a:r>
            <a:r>
              <a:rPr kumimoji="0" lang="en-US" sz="2000" b="1" i="0" u="none" strike="noStrike" kern="1200" cap="none" spc="0" normalizeH="0" noProof="0">
                <a:ln>
                  <a:noFill/>
                </a:ln>
                <a:solidFill>
                  <a:srgbClr val="0070C0"/>
                </a:solidFill>
                <a:effectLst/>
                <a:uLnTx/>
                <a:uFillTx/>
                <a:latin typeface="+mn-lt"/>
                <a:ea typeface="+mn-ea"/>
                <a:cs typeface="Arial" charset="0"/>
              </a:rPr>
              <a:t> la </a:t>
            </a:r>
            <a:r>
              <a:rPr kumimoji="0" lang="en-US" sz="2000" b="1" i="0" u="none" strike="noStrike" kern="1200" cap="none" spc="0" normalizeH="0" noProof="0" err="1">
                <a:ln>
                  <a:noFill/>
                </a:ln>
                <a:solidFill>
                  <a:srgbClr val="0070C0"/>
                </a:solidFill>
                <a:effectLst/>
                <a:uLnTx/>
                <a:uFillTx/>
                <a:latin typeface="+mn-lt"/>
                <a:ea typeface="+mn-ea"/>
                <a:cs typeface="Arial" charset="0"/>
              </a:rPr>
              <a:t>présence</a:t>
            </a:r>
            <a:r>
              <a:rPr kumimoji="0" lang="en-US" sz="2000" b="1" i="0" u="none" strike="noStrike" kern="1200" cap="none" spc="0" normalizeH="0" noProof="0">
                <a:ln>
                  <a:noFill/>
                </a:ln>
                <a:solidFill>
                  <a:srgbClr val="0070C0"/>
                </a:solidFill>
                <a:effectLst/>
                <a:uLnTx/>
                <a:uFillTx/>
                <a:latin typeface="+mn-lt"/>
                <a:ea typeface="+mn-ea"/>
                <a:cs typeface="Arial" charset="0"/>
              </a:rPr>
              <a:t> d’un </a:t>
            </a:r>
            <a:r>
              <a:rPr kumimoji="0" lang="en-US" sz="2000" b="1" i="0" u="none" strike="noStrike" kern="1200" cap="none" spc="0" normalizeH="0" noProof="0" err="1">
                <a:ln>
                  <a:noFill/>
                </a:ln>
                <a:solidFill>
                  <a:srgbClr val="0070C0"/>
                </a:solidFill>
                <a:effectLst/>
                <a:uLnTx/>
                <a:uFillTx/>
                <a:latin typeface="+mn-lt"/>
                <a:ea typeface="+mn-ea"/>
                <a:cs typeface="Arial" charset="0"/>
              </a:rPr>
              <a:t>empiètement</a:t>
            </a:r>
            <a:r>
              <a:rPr kumimoji="0" lang="en-US" sz="2000" b="1" i="0" u="none" strike="noStrike" kern="1200" cap="none" spc="0" normalizeH="0" noProof="0">
                <a:ln>
                  <a:noFill/>
                </a:ln>
                <a:solidFill>
                  <a:srgbClr val="0070C0"/>
                </a:solidFill>
                <a:effectLst/>
                <a:uLnTx/>
                <a:uFillTx/>
                <a:latin typeface="+mn-lt"/>
                <a:ea typeface="+mn-ea"/>
                <a:cs typeface="Arial" charset="0"/>
              </a:rPr>
              <a:t> de type I</a:t>
            </a:r>
            <a:endParaRPr kumimoji="0" lang="en-US" sz="2000" b="1" i="0" u="none" strike="noStrike" kern="1200" cap="none" spc="0" normalizeH="0" baseline="0" noProof="0">
              <a:ln>
                <a:noFill/>
              </a:ln>
              <a:solidFill>
                <a:srgbClr val="0070C0"/>
              </a:solidFill>
              <a:effectLst/>
              <a:uLnTx/>
              <a:uFillTx/>
              <a:latin typeface="+mn-lt"/>
              <a:ea typeface="+mn-ea"/>
              <a:cs typeface="Arial" charset="0"/>
            </a:endParaRPr>
          </a:p>
        </p:txBody>
      </p:sp>
      <p:pic>
        <p:nvPicPr>
          <p:cNvPr id="2" name="Picture 1"/>
          <p:cNvPicPr>
            <a:picLocks noChangeAspect="1"/>
          </p:cNvPicPr>
          <p:nvPr/>
        </p:nvPicPr>
        <p:blipFill>
          <a:blip r:embed="rId4"/>
          <a:stretch>
            <a:fillRect/>
          </a:stretch>
        </p:blipFill>
        <p:spPr>
          <a:xfrm>
            <a:off x="776351" y="523553"/>
            <a:ext cx="1310754" cy="768163"/>
          </a:xfrm>
          <a:prstGeom prst="rect">
            <a:avLst/>
          </a:prstGeom>
        </p:spPr>
      </p:pic>
      <p:sp>
        <p:nvSpPr>
          <p:cNvPr id="11" name="Espace réservé du texte 3"/>
          <p:cNvSpPr>
            <a:spLocks noGrp="1"/>
          </p:cNvSpPr>
          <p:nvPr>
            <p:ph type="body" sz="quarter" idx="18"/>
          </p:nvPr>
        </p:nvSpPr>
        <p:spPr>
          <a:xfrm>
            <a:off x="9673618" y="154524"/>
            <a:ext cx="2237175" cy="635199"/>
          </a:xfrm>
        </p:spPr>
        <p:txBody>
          <a:bodyPr/>
          <a:lstStyle/>
          <a:p>
            <a:r>
              <a:rPr lang="fr-FR" dirty="0"/>
              <a:t>3. Notions</a:t>
            </a:r>
          </a:p>
          <a:p>
            <a:r>
              <a:rPr lang="fr-FR" dirty="0"/>
              <a:t>3.5 Type d’empiètement</a:t>
            </a:r>
          </a:p>
          <a:p>
            <a:endParaRPr lang="fr-FR" dirty="0"/>
          </a:p>
        </p:txBody>
      </p:sp>
      <p:pic>
        <p:nvPicPr>
          <p:cNvPr id="15" name="Picture 14"/>
          <p:cNvPicPr>
            <a:picLocks noChangeAspect="1"/>
          </p:cNvPicPr>
          <p:nvPr/>
        </p:nvPicPr>
        <p:blipFill>
          <a:blip r:embed="rId5"/>
          <a:stretch>
            <a:fillRect/>
          </a:stretch>
        </p:blipFill>
        <p:spPr>
          <a:xfrm>
            <a:off x="10225021" y="3343940"/>
            <a:ext cx="1743607" cy="2584928"/>
          </a:xfrm>
          <a:prstGeom prst="rect">
            <a:avLst/>
          </a:prstGeom>
        </p:spPr>
      </p:pic>
      <p:pic>
        <p:nvPicPr>
          <p:cNvPr id="14" name="Picture 3"/>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6898" y="3754035"/>
            <a:ext cx="11173011" cy="2266989"/>
          </a:xfrm>
          <a:prstGeom prst="rect">
            <a:avLst/>
          </a:prstGeom>
          <a:noFill/>
          <a:ln w="9525">
            <a:noFill/>
            <a:miter lim="800000"/>
            <a:headEnd/>
            <a:tailEnd/>
          </a:ln>
        </p:spPr>
      </p:pic>
    </p:spTree>
    <p:extLst>
      <p:ext uri="{BB962C8B-B14F-4D97-AF65-F5344CB8AC3E}">
        <p14:creationId xmlns:p14="http://schemas.microsoft.com/office/powerpoint/2010/main" val="121918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38</a:t>
            </a:fld>
            <a:endParaRPr lang="nl-BE"/>
          </a:p>
        </p:txBody>
      </p:sp>
      <p:sp>
        <p:nvSpPr>
          <p:cNvPr id="7" name="Rounded Rectangle 6"/>
          <p:cNvSpPr/>
          <p:nvPr/>
        </p:nvSpPr>
        <p:spPr bwMode="auto">
          <a:xfrm>
            <a:off x="623392" y="1034113"/>
            <a:ext cx="10669016" cy="442674"/>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l"/>
            <a:r>
              <a:rPr lang="nl-NL" sz="2000" b="1" err="1">
                <a:solidFill>
                  <a:srgbClr val="FF0000"/>
                </a:solidFill>
                <a:latin typeface="+mn-lt"/>
              </a:rPr>
              <a:t>Situation</a:t>
            </a:r>
            <a:r>
              <a:rPr lang="nl-NL" sz="2000" b="1">
                <a:solidFill>
                  <a:srgbClr val="FF0000"/>
                </a:solidFill>
                <a:latin typeface="+mn-lt"/>
              </a:rPr>
              <a:t> </a:t>
            </a:r>
            <a:r>
              <a:rPr lang="nl-NL" sz="2000" b="1" err="1">
                <a:solidFill>
                  <a:srgbClr val="FF0000"/>
                </a:solidFill>
                <a:latin typeface="+mn-lt"/>
              </a:rPr>
              <a:t>spécifique</a:t>
            </a:r>
            <a:r>
              <a:rPr lang="nl-NL" sz="2000" b="1">
                <a:solidFill>
                  <a:srgbClr val="FF0000"/>
                </a:solidFill>
                <a:latin typeface="+mn-lt"/>
              </a:rPr>
              <a:t>: </a:t>
            </a:r>
            <a:r>
              <a:rPr lang="nl-NL" sz="2000" b="1" err="1">
                <a:latin typeface="+mn-lt"/>
              </a:rPr>
              <a:t>Travaux</a:t>
            </a:r>
            <a:r>
              <a:rPr lang="nl-NL" sz="2000" b="1">
                <a:latin typeface="+mn-lt"/>
              </a:rPr>
              <a:t> </a:t>
            </a:r>
            <a:r>
              <a:rPr lang="nl-NL" sz="2000" b="1" err="1">
                <a:latin typeface="+mn-lt"/>
              </a:rPr>
              <a:t>sur</a:t>
            </a:r>
            <a:r>
              <a:rPr lang="nl-NL" sz="2000" b="1">
                <a:latin typeface="+mn-lt"/>
              </a:rPr>
              <a:t> </a:t>
            </a:r>
            <a:r>
              <a:rPr lang="nl-NL" sz="2000" b="1" err="1">
                <a:latin typeface="+mn-lt"/>
              </a:rPr>
              <a:t>voie</a:t>
            </a:r>
            <a:r>
              <a:rPr lang="nl-NL" sz="2000" b="1">
                <a:latin typeface="+mn-lt"/>
              </a:rPr>
              <a:t> hors service – </a:t>
            </a:r>
            <a:r>
              <a:rPr lang="nl-NL" sz="2000" b="1" err="1">
                <a:latin typeface="+mn-lt"/>
              </a:rPr>
              <a:t>empiètement</a:t>
            </a:r>
            <a:r>
              <a:rPr lang="nl-NL" sz="2000" b="1">
                <a:latin typeface="+mn-lt"/>
              </a:rPr>
              <a:t> de type I</a:t>
            </a:r>
            <a:endParaRPr lang="fr-BE" sz="2000" b="1">
              <a:latin typeface="+mn-lt"/>
            </a:endParaRPr>
          </a:p>
        </p:txBody>
      </p:sp>
      <p:sp>
        <p:nvSpPr>
          <p:cNvPr id="9" name="Rounded Rectangle 8"/>
          <p:cNvSpPr/>
          <p:nvPr/>
        </p:nvSpPr>
        <p:spPr bwMode="auto">
          <a:xfrm>
            <a:off x="623392" y="5161097"/>
            <a:ext cx="10669016" cy="783193"/>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nl-NL" sz="2000" b="1">
                <a:solidFill>
                  <a:srgbClr val="FF0000"/>
                </a:solidFill>
                <a:latin typeface="+mn-lt"/>
              </a:rPr>
              <a:t>La zone </a:t>
            </a:r>
            <a:r>
              <a:rPr lang="nl-NL" sz="2000" b="1" err="1">
                <a:solidFill>
                  <a:srgbClr val="FF0000"/>
                </a:solidFill>
                <a:latin typeface="+mn-lt"/>
              </a:rPr>
              <a:t>dangereuse</a:t>
            </a:r>
            <a:r>
              <a:rPr lang="nl-NL" sz="2000" b="1">
                <a:solidFill>
                  <a:srgbClr val="FF0000"/>
                </a:solidFill>
                <a:latin typeface="+mn-lt"/>
              </a:rPr>
              <a:t> </a:t>
            </a:r>
            <a:r>
              <a:rPr lang="nl-NL" sz="2000" err="1">
                <a:latin typeface="+mn-lt"/>
              </a:rPr>
              <a:t>est</a:t>
            </a:r>
            <a:r>
              <a:rPr lang="nl-NL" sz="2000">
                <a:latin typeface="+mn-lt"/>
              </a:rPr>
              <a:t> la </a:t>
            </a:r>
            <a:r>
              <a:rPr lang="nl-NL" sz="2000" err="1">
                <a:latin typeface="+mn-lt"/>
              </a:rPr>
              <a:t>référence</a:t>
            </a:r>
            <a:r>
              <a:rPr lang="nl-NL" sz="2000">
                <a:latin typeface="+mn-lt"/>
              </a:rPr>
              <a:t> à </a:t>
            </a:r>
            <a:r>
              <a:rPr lang="nl-NL" sz="2000" err="1">
                <a:latin typeface="+mn-lt"/>
              </a:rPr>
              <a:t>prendre</a:t>
            </a:r>
            <a:r>
              <a:rPr lang="nl-NL" sz="2000">
                <a:latin typeface="+mn-lt"/>
              </a:rPr>
              <a:t> en </a:t>
            </a:r>
            <a:r>
              <a:rPr lang="nl-NL" sz="2000" err="1">
                <a:latin typeface="+mn-lt"/>
              </a:rPr>
              <a:t>compte</a:t>
            </a:r>
            <a:r>
              <a:rPr lang="nl-NL" sz="2000">
                <a:latin typeface="+mn-lt"/>
              </a:rPr>
              <a:t> pour </a:t>
            </a:r>
            <a:r>
              <a:rPr lang="nl-NL" sz="2000" err="1">
                <a:latin typeface="+mn-lt"/>
              </a:rPr>
              <a:t>déterminer</a:t>
            </a:r>
            <a:r>
              <a:rPr lang="nl-NL" sz="2000">
                <a:latin typeface="+mn-lt"/>
              </a:rPr>
              <a:t> </a:t>
            </a:r>
            <a:r>
              <a:rPr lang="nl-NL" sz="2000" err="1">
                <a:latin typeface="+mn-lt"/>
              </a:rPr>
              <a:t>s’il</a:t>
            </a:r>
            <a:r>
              <a:rPr lang="nl-NL" sz="2000">
                <a:latin typeface="+mn-lt"/>
              </a:rPr>
              <a:t> y a </a:t>
            </a:r>
            <a:r>
              <a:rPr lang="nl-NL" sz="2000" err="1">
                <a:latin typeface="+mn-lt"/>
              </a:rPr>
              <a:t>un</a:t>
            </a:r>
            <a:r>
              <a:rPr lang="nl-NL" sz="2000">
                <a:latin typeface="+mn-lt"/>
              </a:rPr>
              <a:t> </a:t>
            </a:r>
            <a:r>
              <a:rPr lang="nl-NL" sz="2000" err="1">
                <a:latin typeface="+mn-lt"/>
              </a:rPr>
              <a:t>empiètement</a:t>
            </a:r>
            <a:r>
              <a:rPr lang="nl-NL" sz="2000">
                <a:latin typeface="+mn-lt"/>
              </a:rPr>
              <a:t> / </a:t>
            </a:r>
            <a:r>
              <a:rPr lang="nl-NL" sz="2000" err="1">
                <a:latin typeface="+mn-lt"/>
              </a:rPr>
              <a:t>un</a:t>
            </a:r>
            <a:r>
              <a:rPr lang="nl-NL" sz="2000">
                <a:latin typeface="+mn-lt"/>
              </a:rPr>
              <a:t> </a:t>
            </a:r>
            <a:r>
              <a:rPr lang="nl-NL" sz="2000" err="1">
                <a:latin typeface="+mn-lt"/>
              </a:rPr>
              <a:t>risque</a:t>
            </a:r>
            <a:r>
              <a:rPr lang="nl-NL" sz="2000">
                <a:latin typeface="+mn-lt"/>
              </a:rPr>
              <a:t> </a:t>
            </a:r>
            <a:r>
              <a:rPr lang="nl-NL" sz="2000" err="1">
                <a:latin typeface="+mn-lt"/>
              </a:rPr>
              <a:t>d’empiètement</a:t>
            </a:r>
            <a:r>
              <a:rPr lang="nl-NL" sz="2000">
                <a:latin typeface="+mn-lt"/>
              </a:rPr>
              <a:t> de type I</a:t>
            </a:r>
            <a:r>
              <a:rPr lang="fr-BE" sz="2000">
                <a:latin typeface="+mn-lt"/>
              </a:rPr>
              <a:t>.</a:t>
            </a:r>
          </a:p>
        </p:txBody>
      </p:sp>
      <p:sp>
        <p:nvSpPr>
          <p:cNvPr id="8" name="Espace réservé du texte 3"/>
          <p:cNvSpPr>
            <a:spLocks noGrp="1"/>
          </p:cNvSpPr>
          <p:nvPr>
            <p:ph type="body" sz="quarter" idx="18"/>
          </p:nvPr>
        </p:nvSpPr>
        <p:spPr>
          <a:xfrm>
            <a:off x="9673618" y="154524"/>
            <a:ext cx="2237175" cy="635199"/>
          </a:xfrm>
        </p:spPr>
        <p:txBody>
          <a:bodyPr/>
          <a:lstStyle/>
          <a:p>
            <a:r>
              <a:rPr lang="fr-FR" dirty="0"/>
              <a:t>3. Notions</a:t>
            </a:r>
          </a:p>
          <a:p>
            <a:r>
              <a:rPr lang="fr-FR" dirty="0"/>
              <a:t>3.5 Type d’empiètement</a:t>
            </a:r>
          </a:p>
          <a:p>
            <a:endParaRPr lang="fr-FR"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43672" y="1628800"/>
            <a:ext cx="5832648" cy="3294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036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6"/>
          <p:cNvSpPr/>
          <p:nvPr/>
        </p:nvSpPr>
        <p:spPr bwMode="auto">
          <a:xfrm>
            <a:off x="1596000" y="1258961"/>
            <a:ext cx="9000000" cy="3779758"/>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lvl="0" algn="l" fontAlgn="auto">
              <a:spcBef>
                <a:spcPts val="0"/>
              </a:spcBef>
              <a:spcAft>
                <a:spcPts val="0"/>
              </a:spcAft>
              <a:defRPr/>
            </a:pPr>
            <a:r>
              <a:rPr lang="fr-BE" kern="0" dirty="0">
                <a:solidFill>
                  <a:srgbClr val="000000"/>
                </a:solidFill>
                <a:latin typeface="+mn-lt"/>
              </a:rPr>
              <a:t>L’empiètement de type II correspond à la création d’un </a:t>
            </a:r>
            <a:r>
              <a:rPr lang="fr-BE" b="1" kern="0" dirty="0">
                <a:solidFill>
                  <a:srgbClr val="000000"/>
                </a:solidFill>
                <a:latin typeface="+mn-lt"/>
              </a:rPr>
              <a:t>obstacle permanent ou temporaire dans le contour limite ou le contour nominal du gabarit des obstacles </a:t>
            </a:r>
            <a:r>
              <a:rPr lang="fr-BE" kern="0" dirty="0">
                <a:solidFill>
                  <a:srgbClr val="000000"/>
                </a:solidFill>
                <a:latin typeface="+mn-lt"/>
              </a:rPr>
              <a:t>d’une voie en service :</a:t>
            </a:r>
          </a:p>
          <a:p>
            <a:pPr lvl="0" algn="l" fontAlgn="auto">
              <a:spcBef>
                <a:spcPts val="0"/>
              </a:spcBef>
              <a:spcAft>
                <a:spcPts val="0"/>
              </a:spcAft>
              <a:defRPr/>
            </a:pPr>
            <a:endParaRPr lang="fr-BE" kern="0" dirty="0">
              <a:solidFill>
                <a:srgbClr val="000000"/>
              </a:solidFill>
              <a:latin typeface="+mn-lt"/>
            </a:endParaRPr>
          </a:p>
          <a:p>
            <a:pPr marL="285750" lvl="0" indent="-285750" algn="l" fontAlgn="auto">
              <a:spcBef>
                <a:spcPts val="0"/>
              </a:spcBef>
              <a:spcAft>
                <a:spcPts val="0"/>
              </a:spcAft>
              <a:buFont typeface="Arial" panose="020B0604020202020204" pitchFamily="34" charset="0"/>
              <a:buChar char="•"/>
              <a:defRPr/>
            </a:pPr>
            <a:r>
              <a:rPr lang="fr-BE" kern="0" dirty="0">
                <a:solidFill>
                  <a:srgbClr val="000000"/>
                </a:solidFill>
                <a:latin typeface="+mn-lt"/>
              </a:rPr>
              <a:t>par un engin opérant à proximité, que cet engin se trouve à proximité de la voie ou sur une voie voisine ;  </a:t>
            </a:r>
          </a:p>
          <a:p>
            <a:pPr marL="285750" lvl="0" indent="-285750" algn="l" fontAlgn="auto">
              <a:spcBef>
                <a:spcPts val="0"/>
              </a:spcBef>
              <a:spcAft>
                <a:spcPts val="0"/>
              </a:spcAft>
              <a:buFont typeface="Arial" panose="020B0604020202020204" pitchFamily="34" charset="0"/>
              <a:buChar char="•"/>
              <a:defRPr/>
            </a:pPr>
            <a:endParaRPr lang="fr-BE" kern="0" dirty="0">
              <a:solidFill>
                <a:srgbClr val="000000"/>
              </a:solidFill>
              <a:latin typeface="+mn-lt"/>
            </a:endParaRPr>
          </a:p>
          <a:p>
            <a:pPr marL="285750" lvl="0" indent="-285750" algn="l" fontAlgn="auto">
              <a:spcBef>
                <a:spcPts val="0"/>
              </a:spcBef>
              <a:spcAft>
                <a:spcPts val="0"/>
              </a:spcAft>
              <a:buFont typeface="Arial" panose="020B0604020202020204" pitchFamily="34" charset="0"/>
              <a:buChar char="•"/>
              <a:defRPr/>
            </a:pPr>
            <a:r>
              <a:rPr lang="fr-BE" kern="0" dirty="0">
                <a:solidFill>
                  <a:srgbClr val="000000"/>
                </a:solidFill>
                <a:latin typeface="+mn-lt"/>
              </a:rPr>
              <a:t>par des matériaux ou de l'outillage lourd dont la manutention manuelle ou mécanique est  difficile eu égard à leur masse et à leur volume.</a:t>
            </a:r>
          </a:p>
          <a:p>
            <a:pPr lvl="0" algn="l" fontAlgn="auto">
              <a:spcBef>
                <a:spcPts val="0"/>
              </a:spcBef>
              <a:spcAft>
                <a:spcPts val="0"/>
              </a:spcAft>
              <a:defRPr/>
            </a:pPr>
            <a:r>
              <a:rPr lang="fr-BE" kern="0" dirty="0">
                <a:solidFill>
                  <a:srgbClr val="000000"/>
                </a:solidFill>
                <a:latin typeface="+mn-lt"/>
              </a:rPr>
              <a:t> </a:t>
            </a:r>
          </a:p>
          <a:p>
            <a:pPr lvl="0" algn="l" fontAlgn="auto">
              <a:spcBef>
                <a:spcPts val="0"/>
              </a:spcBef>
              <a:spcAft>
                <a:spcPts val="0"/>
              </a:spcAft>
              <a:defRPr/>
            </a:pPr>
            <a:r>
              <a:rPr lang="fr-BE" kern="0" dirty="0">
                <a:solidFill>
                  <a:srgbClr val="000000"/>
                </a:solidFill>
                <a:latin typeface="+mn-lt"/>
              </a:rPr>
              <a:t>et dont la présence dans le gabarit de la voie en service risque de provoquer un accident grave en cas de heurt par un train circulant sur cette voie.</a:t>
            </a:r>
          </a:p>
        </p:txBody>
      </p:sp>
      <p:sp>
        <p:nvSpPr>
          <p:cNvPr id="49" name="TextBox 31"/>
          <p:cNvSpPr txBox="1"/>
          <p:nvPr/>
        </p:nvSpPr>
        <p:spPr>
          <a:xfrm>
            <a:off x="2242806" y="858851"/>
            <a:ext cx="432000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70C0"/>
                </a:solidFill>
                <a:effectLst/>
                <a:uLnTx/>
                <a:uFillTx/>
                <a:latin typeface="+mn-lt"/>
                <a:ea typeface="+mn-ea"/>
                <a:cs typeface="Arial" charset="0"/>
              </a:rPr>
              <a:t>Empiètement de type</a:t>
            </a:r>
            <a:r>
              <a:rPr kumimoji="0" lang="en-US" sz="2000" b="1" i="0" u="none" strike="noStrike" kern="1200" cap="none" spc="0" normalizeH="0" noProof="0">
                <a:ln>
                  <a:noFill/>
                </a:ln>
                <a:solidFill>
                  <a:srgbClr val="0070C0"/>
                </a:solidFill>
                <a:effectLst/>
                <a:uLnTx/>
                <a:uFillTx/>
                <a:latin typeface="+mn-lt"/>
                <a:ea typeface="+mn-ea"/>
                <a:cs typeface="Arial" charset="0"/>
              </a:rPr>
              <a:t> II: </a:t>
            </a:r>
            <a:r>
              <a:rPr kumimoji="0" lang="en-US" sz="2000" b="1" i="0" u="none" strike="noStrike" kern="1200" cap="none" spc="0" normalizeH="0" noProof="0" err="1">
                <a:ln>
                  <a:noFill/>
                </a:ln>
                <a:solidFill>
                  <a:srgbClr val="0070C0"/>
                </a:solidFill>
                <a:effectLst/>
                <a:uLnTx/>
                <a:uFillTx/>
                <a:latin typeface="+mn-lt"/>
                <a:ea typeface="+mn-ea"/>
                <a:cs typeface="Arial" charset="0"/>
              </a:rPr>
              <a:t>définition</a:t>
            </a:r>
            <a:endParaRPr kumimoji="0" lang="en-US" sz="2000" b="1" i="0" u="none" strike="noStrike" kern="1200" cap="none" spc="0" normalizeH="0" baseline="0" noProof="0">
              <a:ln>
                <a:noFill/>
              </a:ln>
              <a:solidFill>
                <a:srgbClr val="0070C0"/>
              </a:solidFill>
              <a:effectLst/>
              <a:uLnTx/>
              <a:uFillTx/>
              <a:latin typeface="+mn-lt"/>
              <a:ea typeface="+mn-ea"/>
              <a:cs typeface="Arial" charset="0"/>
            </a:endParaRPr>
          </a:p>
        </p:txBody>
      </p:sp>
      <p:pic>
        <p:nvPicPr>
          <p:cNvPr id="15" name="Picture 14"/>
          <p:cNvPicPr>
            <a:picLocks noChangeAspect="1"/>
          </p:cNvPicPr>
          <p:nvPr/>
        </p:nvPicPr>
        <p:blipFill>
          <a:blip r:embed="rId3"/>
          <a:stretch>
            <a:fillRect/>
          </a:stretch>
        </p:blipFill>
        <p:spPr>
          <a:xfrm>
            <a:off x="713404" y="651994"/>
            <a:ext cx="1473966" cy="813825"/>
          </a:xfrm>
          <a:prstGeom prst="rect">
            <a:avLst/>
          </a:prstGeom>
        </p:spPr>
      </p:pic>
      <p:pic>
        <p:nvPicPr>
          <p:cNvPr id="16" name="Picture 15"/>
          <p:cNvPicPr>
            <a:picLocks noChangeAspect="1"/>
          </p:cNvPicPr>
          <p:nvPr/>
        </p:nvPicPr>
        <p:blipFill>
          <a:blip r:embed="rId4"/>
          <a:stretch>
            <a:fillRect/>
          </a:stretch>
        </p:blipFill>
        <p:spPr>
          <a:xfrm>
            <a:off x="1720929" y="5088900"/>
            <a:ext cx="3289817" cy="1769100"/>
          </a:xfrm>
          <a:prstGeom prst="rect">
            <a:avLst/>
          </a:prstGeom>
        </p:spPr>
      </p:pic>
      <p:pic>
        <p:nvPicPr>
          <p:cNvPr id="17" name="Picture 16"/>
          <p:cNvPicPr>
            <a:picLocks noChangeAspect="1"/>
          </p:cNvPicPr>
          <p:nvPr/>
        </p:nvPicPr>
        <p:blipFill>
          <a:blip r:embed="rId5"/>
          <a:stretch>
            <a:fillRect/>
          </a:stretch>
        </p:blipFill>
        <p:spPr>
          <a:xfrm>
            <a:off x="6878210" y="5088900"/>
            <a:ext cx="3402421" cy="1759350"/>
          </a:xfrm>
          <a:prstGeom prst="rect">
            <a:avLst/>
          </a:prstGeom>
        </p:spPr>
      </p:pic>
      <p:sp>
        <p:nvSpPr>
          <p:cNvPr id="11" name="Espace réservé du texte 3"/>
          <p:cNvSpPr>
            <a:spLocks noGrp="1"/>
          </p:cNvSpPr>
          <p:nvPr>
            <p:ph type="body" sz="quarter" idx="18"/>
          </p:nvPr>
        </p:nvSpPr>
        <p:spPr>
          <a:xfrm>
            <a:off x="9673618" y="154524"/>
            <a:ext cx="2237175" cy="635199"/>
          </a:xfrm>
        </p:spPr>
        <p:txBody>
          <a:bodyPr/>
          <a:lstStyle/>
          <a:p>
            <a:r>
              <a:rPr lang="fr-FR" dirty="0"/>
              <a:t>3. Notions</a:t>
            </a:r>
          </a:p>
          <a:p>
            <a:r>
              <a:rPr lang="fr-FR" dirty="0"/>
              <a:t>3.5 Type d’empiètement</a:t>
            </a:r>
          </a:p>
          <a:p>
            <a:endParaRPr lang="fr-FR" dirty="0"/>
          </a:p>
        </p:txBody>
      </p:sp>
    </p:spTree>
    <p:extLst>
      <p:ext uri="{BB962C8B-B14F-4D97-AF65-F5344CB8AC3E}">
        <p14:creationId xmlns:p14="http://schemas.microsoft.com/office/powerpoint/2010/main" val="4084393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5910" y="137119"/>
            <a:ext cx="9180612" cy="1411328"/>
          </a:xfrm>
        </p:spPr>
        <p:txBody>
          <a:bodyPr/>
          <a:lstStyle/>
          <a:p>
            <a:r>
              <a:rPr lang="fr-FR" sz="4800">
                <a:latin typeface="+mn-lt"/>
                <a:cs typeface="Arial" panose="020B0604020202020204" pitchFamily="34" charset="0"/>
              </a:rPr>
              <a:t>Contenu</a:t>
            </a:r>
          </a:p>
        </p:txBody>
      </p:sp>
      <p:sp>
        <p:nvSpPr>
          <p:cNvPr id="4" name="Rectangle 3"/>
          <p:cNvSpPr/>
          <p:nvPr/>
        </p:nvSpPr>
        <p:spPr>
          <a:xfrm>
            <a:off x="1695910" y="1124744"/>
            <a:ext cx="9224626" cy="5888792"/>
          </a:xfrm>
          <a:prstGeom prst="rect">
            <a:avLst/>
          </a:prstGeom>
        </p:spPr>
        <p:txBody>
          <a:bodyPr wrap="square">
            <a:spAutoFit/>
          </a:bodyPr>
          <a:lstStyle/>
          <a:p>
            <a:pPr lvl="0" algn="l" defTabSz="685800" fontAlgn="auto">
              <a:lnSpc>
                <a:spcPct val="150000"/>
              </a:lnSpc>
              <a:spcBef>
                <a:spcPts val="750"/>
              </a:spcBef>
              <a:spcAft>
                <a:spcPts val="0"/>
              </a:spcAft>
            </a:pPr>
            <a:r>
              <a:rPr lang="fr-FR" sz="2000" b="1" dirty="0">
                <a:solidFill>
                  <a:schemeClr val="accent2"/>
                </a:solidFill>
                <a:latin typeface="+mn-lt"/>
                <a:ea typeface="+mj-ea"/>
                <a:cs typeface="Arial" panose="020B0604020202020204" pitchFamily="34" charset="0"/>
              </a:rPr>
              <a:t>Objectifs d’apprentissage</a:t>
            </a:r>
          </a:p>
          <a:p>
            <a:pPr lvl="0" algn="l" defTabSz="685800" fontAlgn="auto">
              <a:lnSpc>
                <a:spcPct val="150000"/>
              </a:lnSpc>
              <a:spcBef>
                <a:spcPts val="750"/>
              </a:spcBef>
              <a:spcAft>
                <a:spcPts val="0"/>
              </a:spcAft>
            </a:pPr>
            <a:r>
              <a:rPr lang="fr-FR" sz="2000" b="1" dirty="0">
                <a:solidFill>
                  <a:schemeClr val="accent2"/>
                </a:solidFill>
                <a:latin typeface="+mn-lt"/>
                <a:ea typeface="+mj-ea"/>
                <a:cs typeface="Arial" panose="020B0604020202020204" pitchFamily="34" charset="0"/>
              </a:rPr>
              <a:t>Documents de référence</a:t>
            </a:r>
          </a:p>
          <a:p>
            <a:pPr marL="457200" lvl="0" indent="-457200" algn="l" defTabSz="685800" fontAlgn="auto">
              <a:lnSpc>
                <a:spcPct val="150000"/>
              </a:lnSpc>
              <a:spcBef>
                <a:spcPts val="750"/>
              </a:spcBef>
              <a:spcAft>
                <a:spcPts val="0"/>
              </a:spcAft>
              <a:buFontTx/>
              <a:buAutoNum type="arabicPeriod"/>
            </a:pPr>
            <a:r>
              <a:rPr lang="fr-FR" sz="1600" b="1" dirty="0">
                <a:solidFill>
                  <a:schemeClr val="accent2"/>
                </a:solidFill>
                <a:latin typeface="+mn-lt"/>
                <a:ea typeface="+mj-ea"/>
                <a:cs typeface="Arial" panose="020B0604020202020204" pitchFamily="34" charset="0"/>
              </a:rPr>
              <a:t>Contexte</a:t>
            </a:r>
          </a:p>
          <a:p>
            <a:pPr marL="457200" lvl="0" indent="-457200" algn="l" defTabSz="685800" fontAlgn="auto">
              <a:spcBef>
                <a:spcPts val="750"/>
              </a:spcBef>
              <a:spcAft>
                <a:spcPts val="0"/>
              </a:spcAft>
              <a:buFontTx/>
              <a:buAutoNum type="arabicPeriod"/>
            </a:pPr>
            <a:r>
              <a:rPr lang="fr-FR" sz="1600" b="1" dirty="0">
                <a:solidFill>
                  <a:schemeClr val="accent2"/>
                </a:solidFill>
                <a:latin typeface="+mn-lt"/>
                <a:ea typeface="+mj-ea"/>
                <a:cs typeface="Arial" panose="020B0604020202020204" pitchFamily="34" charset="0"/>
              </a:rPr>
              <a:t>Principes de base – </a:t>
            </a:r>
            <a:r>
              <a:rPr lang="nl-BE" sz="1600" b="1" dirty="0">
                <a:solidFill>
                  <a:schemeClr val="accent2"/>
                </a:solidFill>
                <a:cs typeface="Arial" panose="020B0604020202020204" pitchFamily="34" charset="0"/>
              </a:rPr>
              <a:t>"</a:t>
            </a:r>
            <a:r>
              <a:rPr lang="nl-BE" sz="1600" b="1" dirty="0" err="1">
                <a:solidFill>
                  <a:schemeClr val="accent2"/>
                </a:solidFill>
                <a:latin typeface="+mn-lt"/>
                <a:ea typeface="+mj-ea"/>
                <a:cs typeface="Arial" panose="020B0604020202020204" pitchFamily="34" charset="0"/>
              </a:rPr>
              <a:t>Entendre</a:t>
            </a:r>
            <a:r>
              <a:rPr lang="nl-BE" sz="1600" b="1" dirty="0">
                <a:solidFill>
                  <a:schemeClr val="accent2"/>
                </a:solidFill>
                <a:latin typeface="+mn-lt"/>
                <a:ea typeface="+mj-ea"/>
                <a:cs typeface="Arial" panose="020B0604020202020204" pitchFamily="34" charset="0"/>
              </a:rPr>
              <a:t>, </a:t>
            </a:r>
            <a:r>
              <a:rPr lang="nl-BE" sz="1600" b="1" dirty="0" err="1">
                <a:solidFill>
                  <a:schemeClr val="accent2"/>
                </a:solidFill>
                <a:latin typeface="+mn-lt"/>
                <a:ea typeface="+mj-ea"/>
                <a:cs typeface="Arial" panose="020B0604020202020204" pitchFamily="34" charset="0"/>
              </a:rPr>
              <a:t>voir</a:t>
            </a:r>
            <a:r>
              <a:rPr lang="nl-BE" sz="1600" b="1" dirty="0">
                <a:solidFill>
                  <a:schemeClr val="accent2"/>
                </a:solidFill>
                <a:latin typeface="+mn-lt"/>
                <a:ea typeface="+mj-ea"/>
                <a:cs typeface="Arial" panose="020B0604020202020204" pitchFamily="34" charset="0"/>
              </a:rPr>
              <a:t> et </a:t>
            </a:r>
            <a:r>
              <a:rPr lang="nl-BE" sz="1600" b="1" dirty="0" err="1">
                <a:solidFill>
                  <a:schemeClr val="accent2"/>
                </a:solidFill>
                <a:latin typeface="+mn-lt"/>
                <a:ea typeface="+mj-ea"/>
                <a:cs typeface="Arial" panose="020B0604020202020204" pitchFamily="34" charset="0"/>
              </a:rPr>
              <a:t>être</a:t>
            </a:r>
            <a:r>
              <a:rPr lang="nl-BE" sz="1600" b="1" dirty="0">
                <a:solidFill>
                  <a:schemeClr val="accent2"/>
                </a:solidFill>
                <a:latin typeface="+mn-lt"/>
                <a:ea typeface="+mj-ea"/>
                <a:cs typeface="Arial" panose="020B0604020202020204" pitchFamily="34" charset="0"/>
              </a:rPr>
              <a:t> vu"</a:t>
            </a:r>
            <a:br>
              <a:rPr lang="nl-BE" sz="1600" b="1" dirty="0">
                <a:solidFill>
                  <a:schemeClr val="accent2"/>
                </a:solidFill>
                <a:latin typeface="+mn-lt"/>
                <a:ea typeface="+mj-ea"/>
                <a:cs typeface="Arial" panose="020B0604020202020204" pitchFamily="34" charset="0"/>
              </a:rPr>
            </a:br>
            <a:r>
              <a:rPr lang="nl-BE" sz="1600" b="1" dirty="0">
                <a:solidFill>
                  <a:schemeClr val="accent2"/>
                </a:solidFill>
                <a:latin typeface="+mn-lt"/>
                <a:ea typeface="+mj-ea"/>
                <a:cs typeface="Arial" panose="020B0604020202020204" pitchFamily="34" charset="0"/>
              </a:rPr>
              <a:t>	</a:t>
            </a:r>
            <a:r>
              <a:rPr lang="nl-BE" sz="1400" b="1" dirty="0">
                <a:solidFill>
                  <a:schemeClr val="accent2"/>
                </a:solidFill>
                <a:latin typeface="+mn-lt"/>
                <a:ea typeface="+mj-ea"/>
                <a:cs typeface="Arial" panose="020B0604020202020204" pitchFamily="34" charset="0"/>
              </a:rPr>
              <a:t>2.1. “</a:t>
            </a:r>
            <a:r>
              <a:rPr lang="nl-BE" sz="1400" b="1" dirty="0" err="1">
                <a:solidFill>
                  <a:schemeClr val="accent2"/>
                </a:solidFill>
                <a:latin typeface="+mn-lt"/>
                <a:ea typeface="+mj-ea"/>
                <a:cs typeface="Arial" panose="020B0604020202020204" pitchFamily="34" charset="0"/>
              </a:rPr>
              <a:t>Entendre</a:t>
            </a:r>
            <a:r>
              <a:rPr lang="nl-BE" sz="1400" b="1" dirty="0">
                <a:solidFill>
                  <a:schemeClr val="accent2"/>
                </a:solidFill>
                <a:latin typeface="+mn-lt"/>
                <a:ea typeface="+mj-ea"/>
                <a:cs typeface="Arial" panose="020B0604020202020204" pitchFamily="34" charset="0"/>
              </a:rPr>
              <a:t>"</a:t>
            </a:r>
            <a:br>
              <a:rPr lang="nl-BE" sz="1400" b="1" dirty="0">
                <a:solidFill>
                  <a:schemeClr val="accent2"/>
                </a:solidFill>
                <a:latin typeface="+mn-lt"/>
                <a:ea typeface="+mj-ea"/>
                <a:cs typeface="Arial" panose="020B0604020202020204" pitchFamily="34" charset="0"/>
              </a:rPr>
            </a:br>
            <a:r>
              <a:rPr lang="nl-BE" sz="1400" b="1" dirty="0">
                <a:solidFill>
                  <a:schemeClr val="accent2"/>
                </a:solidFill>
                <a:latin typeface="+mn-lt"/>
                <a:ea typeface="+mj-ea"/>
                <a:cs typeface="Arial" panose="020B0604020202020204" pitchFamily="34" charset="0"/>
              </a:rPr>
              <a:t>	2.2. “</a:t>
            </a:r>
            <a:r>
              <a:rPr lang="nl-BE" sz="1400" b="1" dirty="0" err="1">
                <a:solidFill>
                  <a:schemeClr val="accent2"/>
                </a:solidFill>
                <a:latin typeface="+mn-lt"/>
                <a:ea typeface="+mj-ea"/>
                <a:cs typeface="Arial" panose="020B0604020202020204" pitchFamily="34" charset="0"/>
              </a:rPr>
              <a:t>Voir</a:t>
            </a:r>
            <a:r>
              <a:rPr lang="nl-BE" sz="1400" b="1" dirty="0">
                <a:solidFill>
                  <a:schemeClr val="accent2"/>
                </a:solidFill>
                <a:latin typeface="+mn-lt"/>
                <a:ea typeface="+mj-ea"/>
                <a:cs typeface="Arial" panose="020B0604020202020204" pitchFamily="34" charset="0"/>
              </a:rPr>
              <a:t>"</a:t>
            </a:r>
            <a:br>
              <a:rPr lang="nl-BE" sz="1400" b="1" dirty="0">
                <a:solidFill>
                  <a:schemeClr val="accent2"/>
                </a:solidFill>
                <a:latin typeface="+mn-lt"/>
                <a:ea typeface="+mj-ea"/>
                <a:cs typeface="Arial" panose="020B0604020202020204" pitchFamily="34" charset="0"/>
              </a:rPr>
            </a:br>
            <a:r>
              <a:rPr lang="nl-BE" sz="1400" b="1" dirty="0">
                <a:solidFill>
                  <a:schemeClr val="accent2"/>
                </a:solidFill>
                <a:latin typeface="+mn-lt"/>
                <a:ea typeface="+mj-ea"/>
                <a:cs typeface="Arial" panose="020B0604020202020204" pitchFamily="34" charset="0"/>
              </a:rPr>
              <a:t>	2.3. “</a:t>
            </a:r>
            <a:r>
              <a:rPr lang="nl-BE" sz="1400" b="1" dirty="0" err="1">
                <a:solidFill>
                  <a:schemeClr val="accent2"/>
                </a:solidFill>
                <a:latin typeface="+mn-lt"/>
                <a:ea typeface="+mj-ea"/>
                <a:cs typeface="Arial" panose="020B0604020202020204" pitchFamily="34" charset="0"/>
              </a:rPr>
              <a:t>Être</a:t>
            </a:r>
            <a:r>
              <a:rPr lang="nl-BE" sz="1400" b="1" dirty="0">
                <a:solidFill>
                  <a:schemeClr val="accent2"/>
                </a:solidFill>
                <a:latin typeface="+mn-lt"/>
                <a:ea typeface="+mj-ea"/>
                <a:cs typeface="Arial" panose="020B0604020202020204" pitchFamily="34" charset="0"/>
              </a:rPr>
              <a:t> vu" – </a:t>
            </a:r>
            <a:r>
              <a:rPr lang="nl-BE" sz="1400" b="1" dirty="0" err="1">
                <a:solidFill>
                  <a:schemeClr val="accent2"/>
                </a:solidFill>
                <a:latin typeface="+mn-lt"/>
                <a:ea typeface="+mj-ea"/>
                <a:cs typeface="Arial" panose="020B0604020202020204" pitchFamily="34" charset="0"/>
              </a:rPr>
              <a:t>Équipement</a:t>
            </a:r>
            <a:endParaRPr lang="nl-BE" sz="1400" dirty="0">
              <a:solidFill>
                <a:srgbClr val="005DA4"/>
              </a:solidFill>
              <a:latin typeface="+mn-lt"/>
            </a:endParaRPr>
          </a:p>
          <a:p>
            <a:pPr marL="457200" indent="-457200" algn="l" defTabSz="685800" fontAlgn="auto">
              <a:spcBef>
                <a:spcPts val="750"/>
              </a:spcBef>
              <a:spcAft>
                <a:spcPts val="0"/>
              </a:spcAft>
              <a:buFontTx/>
              <a:buAutoNum type="arabicPeriod"/>
            </a:pPr>
            <a:r>
              <a:rPr lang="nl-BE" sz="1600" b="1" dirty="0" err="1">
                <a:solidFill>
                  <a:schemeClr val="accent2"/>
                </a:solidFill>
                <a:latin typeface="+mn-lt"/>
                <a:ea typeface="+mj-ea"/>
                <a:cs typeface="Arial" panose="020B0604020202020204" pitchFamily="34" charset="0"/>
              </a:rPr>
              <a:t>Notions</a:t>
            </a:r>
            <a:br>
              <a:rPr lang="nl-BE" sz="1600" b="1" dirty="0">
                <a:solidFill>
                  <a:schemeClr val="accent2"/>
                </a:solidFill>
                <a:latin typeface="+mn-lt"/>
                <a:ea typeface="+mj-ea"/>
                <a:cs typeface="Arial" panose="020B0604020202020204" pitchFamily="34" charset="0"/>
              </a:rPr>
            </a:br>
            <a:r>
              <a:rPr lang="nl-BE" sz="1400" b="1" dirty="0">
                <a:solidFill>
                  <a:schemeClr val="accent2"/>
                </a:solidFill>
                <a:latin typeface="+mn-lt"/>
                <a:ea typeface="+mj-ea"/>
                <a:cs typeface="Arial" panose="020B0604020202020204" pitchFamily="34" charset="0"/>
              </a:rPr>
              <a:t>	3.1 Zone </a:t>
            </a:r>
            <a:r>
              <a:rPr lang="nl-BE" sz="1400" b="1" dirty="0" err="1">
                <a:solidFill>
                  <a:schemeClr val="accent2"/>
                </a:solidFill>
                <a:latin typeface="+mn-lt"/>
                <a:ea typeface="+mj-ea"/>
                <a:cs typeface="Arial" panose="020B0604020202020204" pitchFamily="34" charset="0"/>
              </a:rPr>
              <a:t>dangereuse</a:t>
            </a:r>
            <a:r>
              <a:rPr lang="nl-BE" sz="1400" b="1" dirty="0">
                <a:solidFill>
                  <a:schemeClr val="accent2"/>
                </a:solidFill>
                <a:latin typeface="+mn-lt"/>
                <a:ea typeface="+mj-ea"/>
                <a:cs typeface="Arial" panose="020B0604020202020204" pitchFamily="34" charset="0"/>
              </a:rPr>
              <a:t> – dist</a:t>
            </a:r>
            <a:r>
              <a:rPr lang="en-GB" sz="1400" b="1" dirty="0" err="1">
                <a:solidFill>
                  <a:schemeClr val="accent2"/>
                </a:solidFill>
                <a:latin typeface="+mn-lt"/>
                <a:ea typeface="+mj-ea"/>
                <a:cs typeface="Arial" panose="020B0604020202020204" pitchFamily="34" charset="0"/>
              </a:rPr>
              <a:t>ance</a:t>
            </a:r>
            <a:r>
              <a:rPr lang="en-GB" sz="1400" b="1" dirty="0">
                <a:solidFill>
                  <a:schemeClr val="accent2"/>
                </a:solidFill>
                <a:latin typeface="+mn-lt"/>
                <a:ea typeface="+mj-ea"/>
                <a:cs typeface="Arial" panose="020B0604020202020204" pitchFamily="34" charset="0"/>
              </a:rPr>
              <a:t> de </a:t>
            </a:r>
            <a:r>
              <a:rPr lang="en-GB" sz="1400" b="1" dirty="0" err="1">
                <a:solidFill>
                  <a:schemeClr val="accent2"/>
                </a:solidFill>
                <a:latin typeface="+mn-lt"/>
                <a:ea typeface="+mj-ea"/>
                <a:cs typeface="Arial" panose="020B0604020202020204" pitchFamily="34" charset="0"/>
              </a:rPr>
              <a:t>sécurité</a:t>
            </a:r>
            <a:br>
              <a:rPr lang="nl-BE" sz="1400" b="1" dirty="0">
                <a:solidFill>
                  <a:schemeClr val="accent2"/>
                </a:solidFill>
                <a:latin typeface="+mn-lt"/>
                <a:ea typeface="+mj-ea"/>
                <a:cs typeface="Arial" panose="020B0604020202020204" pitchFamily="34" charset="0"/>
              </a:rPr>
            </a:br>
            <a:r>
              <a:rPr lang="nl-BE" sz="1400" b="1" dirty="0">
                <a:solidFill>
                  <a:schemeClr val="accent2"/>
                </a:solidFill>
                <a:latin typeface="+mn-lt"/>
                <a:ea typeface="+mj-ea"/>
                <a:cs typeface="Arial" panose="020B0604020202020204" pitchFamily="34" charset="0"/>
              </a:rPr>
              <a:t>	3.2 Emplacement de </a:t>
            </a:r>
            <a:r>
              <a:rPr lang="nl-BE" sz="1400" b="1" dirty="0" err="1">
                <a:solidFill>
                  <a:schemeClr val="accent2"/>
                </a:solidFill>
                <a:latin typeface="+mn-lt"/>
                <a:ea typeface="+mj-ea"/>
                <a:cs typeface="Arial" panose="020B0604020202020204" pitchFamily="34" charset="0"/>
              </a:rPr>
              <a:t>dégagement</a:t>
            </a:r>
            <a:br>
              <a:rPr lang="nl-BE" sz="1400" b="1" dirty="0">
                <a:solidFill>
                  <a:schemeClr val="accent2"/>
                </a:solidFill>
                <a:latin typeface="+mn-lt"/>
                <a:ea typeface="+mj-ea"/>
                <a:cs typeface="Arial" panose="020B0604020202020204" pitchFamily="34" charset="0"/>
              </a:rPr>
            </a:br>
            <a:r>
              <a:rPr lang="nl-BE" sz="1400" b="1" dirty="0">
                <a:solidFill>
                  <a:schemeClr val="accent2"/>
                </a:solidFill>
                <a:latin typeface="+mn-lt"/>
                <a:ea typeface="+mj-ea"/>
                <a:cs typeface="Arial" panose="020B0604020202020204" pitchFamily="34" charset="0"/>
              </a:rPr>
              <a:t>	</a:t>
            </a:r>
            <a:r>
              <a:rPr lang="nl-BE" sz="1400" b="1" dirty="0">
                <a:solidFill>
                  <a:schemeClr val="accent2"/>
                </a:solidFill>
                <a:latin typeface="+mn-lt"/>
                <a:cs typeface="Arial" panose="020B0604020202020204" pitchFamily="34" charset="0"/>
              </a:rPr>
              <a:t>3.3 Zones de </a:t>
            </a:r>
            <a:r>
              <a:rPr lang="nl-BE" sz="1400" b="1" dirty="0" err="1">
                <a:solidFill>
                  <a:schemeClr val="accent2"/>
                </a:solidFill>
                <a:latin typeface="+mn-lt"/>
                <a:cs typeface="Arial" panose="020B0604020202020204" pitchFamily="34" charset="0"/>
              </a:rPr>
              <a:t>sécurité</a:t>
            </a:r>
            <a:r>
              <a:rPr lang="nl-BE" sz="1400" b="1" dirty="0">
                <a:solidFill>
                  <a:schemeClr val="accent2"/>
                </a:solidFill>
                <a:latin typeface="+mn-lt"/>
                <a:cs typeface="Arial" panose="020B0604020202020204" pitchFamily="34" charset="0"/>
              </a:rPr>
              <a:t> </a:t>
            </a:r>
            <a:r>
              <a:rPr lang="nl-BE" sz="1400" b="1" dirty="0" err="1">
                <a:solidFill>
                  <a:schemeClr val="accent2"/>
                </a:solidFill>
                <a:latin typeface="+mn-lt"/>
                <a:cs typeface="Arial" panose="020B0604020202020204" pitchFamily="34" charset="0"/>
              </a:rPr>
              <a:t>complémentaires</a:t>
            </a:r>
            <a:br>
              <a:rPr lang="nl-BE" sz="1400" b="1" dirty="0">
                <a:solidFill>
                  <a:schemeClr val="accent2"/>
                </a:solidFill>
                <a:latin typeface="+mn-lt"/>
                <a:cs typeface="Arial" panose="020B0604020202020204" pitchFamily="34" charset="0"/>
              </a:rPr>
            </a:br>
            <a:r>
              <a:rPr lang="nl-BE" sz="1400" b="1" dirty="0">
                <a:solidFill>
                  <a:schemeClr val="accent2"/>
                </a:solidFill>
                <a:latin typeface="+mn-lt"/>
                <a:cs typeface="Arial" panose="020B0604020202020204" pitchFamily="34" charset="0"/>
              </a:rPr>
              <a:t>	3.4 </a:t>
            </a:r>
            <a:r>
              <a:rPr lang="nl-BE" sz="1400" b="1" dirty="0" err="1">
                <a:solidFill>
                  <a:schemeClr val="accent2"/>
                </a:solidFill>
                <a:latin typeface="+mn-lt"/>
                <a:cs typeface="Arial" panose="020B0604020202020204" pitchFamily="34" charset="0"/>
              </a:rPr>
              <a:t>Obstacles</a:t>
            </a:r>
            <a:r>
              <a:rPr lang="nl-BE" sz="1400" b="1" dirty="0">
                <a:solidFill>
                  <a:schemeClr val="accent2"/>
                </a:solidFill>
                <a:latin typeface="+mn-lt"/>
                <a:cs typeface="Arial" panose="020B0604020202020204" pitchFamily="34" charset="0"/>
              </a:rPr>
              <a:t> - </a:t>
            </a:r>
            <a:r>
              <a:rPr lang="nl-BE" sz="1400" b="1" dirty="0" err="1">
                <a:solidFill>
                  <a:schemeClr val="accent2"/>
                </a:solidFill>
                <a:latin typeface="+mn-lt"/>
                <a:cs typeface="Arial" panose="020B0604020202020204" pitchFamily="34" charset="0"/>
              </a:rPr>
              <a:t>Empiètement</a:t>
            </a:r>
            <a:br>
              <a:rPr lang="nl-BE" sz="1400" b="1" dirty="0">
                <a:solidFill>
                  <a:schemeClr val="accent2"/>
                </a:solidFill>
                <a:latin typeface="+mn-lt"/>
                <a:cs typeface="Arial" panose="020B0604020202020204" pitchFamily="34" charset="0"/>
              </a:rPr>
            </a:br>
            <a:r>
              <a:rPr lang="nl-BE" sz="1400" b="1" dirty="0">
                <a:solidFill>
                  <a:schemeClr val="accent2"/>
                </a:solidFill>
                <a:latin typeface="+mn-lt"/>
                <a:cs typeface="Arial" panose="020B0604020202020204" pitchFamily="34" charset="0"/>
              </a:rPr>
              <a:t>	3.5 </a:t>
            </a:r>
            <a:r>
              <a:rPr lang="nl-BE" sz="1400" b="1" dirty="0" err="1">
                <a:solidFill>
                  <a:schemeClr val="accent2"/>
                </a:solidFill>
                <a:latin typeface="+mn-lt"/>
                <a:cs typeface="Arial" panose="020B0604020202020204" pitchFamily="34" charset="0"/>
              </a:rPr>
              <a:t>Empiètement</a:t>
            </a:r>
            <a:r>
              <a:rPr lang="nl-BE" sz="1400" b="1" dirty="0">
                <a:solidFill>
                  <a:schemeClr val="accent2"/>
                </a:solidFill>
                <a:latin typeface="+mn-lt"/>
                <a:cs typeface="Arial" panose="020B0604020202020204" pitchFamily="34" charset="0"/>
              </a:rPr>
              <a:t> type I – </a:t>
            </a:r>
            <a:r>
              <a:rPr lang="nl-BE" sz="1400" b="1" dirty="0" err="1">
                <a:solidFill>
                  <a:schemeClr val="accent2"/>
                </a:solidFill>
                <a:latin typeface="+mn-lt"/>
                <a:cs typeface="Arial" panose="020B0604020202020204" pitchFamily="34" charset="0"/>
              </a:rPr>
              <a:t>Empiètement</a:t>
            </a:r>
            <a:r>
              <a:rPr lang="nl-BE" sz="1400" b="1" dirty="0">
                <a:solidFill>
                  <a:schemeClr val="accent2"/>
                </a:solidFill>
                <a:latin typeface="+mn-lt"/>
                <a:cs typeface="Arial" panose="020B0604020202020204" pitchFamily="34" charset="0"/>
              </a:rPr>
              <a:t> type II </a:t>
            </a:r>
            <a:br>
              <a:rPr lang="nl-BE" sz="1400" b="1" dirty="0">
                <a:solidFill>
                  <a:schemeClr val="accent2"/>
                </a:solidFill>
                <a:latin typeface="+mn-lt"/>
                <a:cs typeface="Arial" panose="020B0604020202020204" pitchFamily="34" charset="0"/>
              </a:rPr>
            </a:br>
            <a:r>
              <a:rPr lang="nl-BE" sz="1400" b="1" dirty="0">
                <a:solidFill>
                  <a:schemeClr val="accent2"/>
                </a:solidFill>
                <a:latin typeface="+mn-lt"/>
                <a:cs typeface="Arial" panose="020B0604020202020204" pitchFamily="34" charset="0"/>
              </a:rPr>
              <a:t>	3.6 </a:t>
            </a:r>
            <a:r>
              <a:rPr lang="nl-BE" sz="1400" b="1" dirty="0" err="1">
                <a:solidFill>
                  <a:schemeClr val="accent2"/>
                </a:solidFill>
                <a:latin typeface="+mn-lt"/>
                <a:cs typeface="Arial" panose="020B0604020202020204" pitchFamily="34" charset="0"/>
              </a:rPr>
              <a:t>Traversée</a:t>
            </a:r>
            <a:r>
              <a:rPr lang="nl-BE" sz="1400" b="1" dirty="0">
                <a:solidFill>
                  <a:schemeClr val="accent2"/>
                </a:solidFill>
                <a:latin typeface="+mn-lt"/>
                <a:cs typeface="Arial" panose="020B0604020202020204" pitchFamily="34" charset="0"/>
              </a:rPr>
              <a:t> des </a:t>
            </a:r>
            <a:r>
              <a:rPr lang="nl-BE" sz="1400" b="1" dirty="0" err="1">
                <a:solidFill>
                  <a:schemeClr val="accent2"/>
                </a:solidFill>
                <a:latin typeface="+mn-lt"/>
                <a:cs typeface="Arial" panose="020B0604020202020204" pitchFamily="34" charset="0"/>
              </a:rPr>
              <a:t>voies</a:t>
            </a:r>
            <a:endParaRPr lang="nl-BE" sz="1400" b="1" dirty="0">
              <a:solidFill>
                <a:schemeClr val="accent2"/>
              </a:solidFill>
              <a:latin typeface="+mn-lt"/>
              <a:ea typeface="+mj-ea"/>
              <a:cs typeface="Arial" panose="020B0604020202020204" pitchFamily="34" charset="0"/>
            </a:endParaRPr>
          </a:p>
          <a:p>
            <a:pPr marL="457200" lvl="0" indent="-457200" algn="l" defTabSz="685800" fontAlgn="auto">
              <a:spcBef>
                <a:spcPts val="750"/>
              </a:spcBef>
              <a:spcAft>
                <a:spcPts val="0"/>
              </a:spcAft>
              <a:buFontTx/>
              <a:buAutoNum type="arabicPeriod"/>
            </a:pPr>
            <a:r>
              <a:rPr lang="nl-BE" sz="1600" b="1" dirty="0">
                <a:solidFill>
                  <a:schemeClr val="accent2"/>
                </a:solidFill>
                <a:latin typeface="+mn-lt"/>
                <a:ea typeface="+mj-ea"/>
                <a:cs typeface="Arial" panose="020B0604020202020204" pitchFamily="34" charset="0"/>
              </a:rPr>
              <a:t>Principe </a:t>
            </a:r>
            <a:r>
              <a:rPr lang="nl-BE" sz="1600" b="1" dirty="0" err="1">
                <a:solidFill>
                  <a:schemeClr val="accent2"/>
                </a:solidFill>
                <a:latin typeface="+mn-lt"/>
                <a:ea typeface="+mj-ea"/>
                <a:cs typeface="Arial" panose="020B0604020202020204" pitchFamily="34" charset="0"/>
              </a:rPr>
              <a:t>général</a:t>
            </a:r>
            <a:endParaRPr lang="nl-BE" sz="1600" b="1" dirty="0">
              <a:solidFill>
                <a:schemeClr val="accent2"/>
              </a:solidFill>
              <a:latin typeface="+mn-lt"/>
              <a:ea typeface="+mj-ea"/>
              <a:cs typeface="Arial" panose="020B0604020202020204" pitchFamily="34" charset="0"/>
            </a:endParaRPr>
          </a:p>
          <a:p>
            <a:pPr marL="457200" lvl="0" indent="-457200" algn="l" defTabSz="685800" fontAlgn="auto">
              <a:spcBef>
                <a:spcPts val="750"/>
              </a:spcBef>
              <a:spcAft>
                <a:spcPts val="0"/>
              </a:spcAft>
              <a:buFontTx/>
              <a:buAutoNum type="arabicPeriod"/>
            </a:pPr>
            <a:r>
              <a:rPr lang="nl-BE" sz="1600" b="1" dirty="0" err="1">
                <a:solidFill>
                  <a:schemeClr val="accent2"/>
                </a:solidFill>
                <a:latin typeface="+mn-lt"/>
                <a:ea typeface="+mj-ea"/>
                <a:cs typeface="Arial" panose="020B0604020202020204" pitchFamily="34" charset="0"/>
              </a:rPr>
              <a:t>Travaux</a:t>
            </a:r>
            <a:r>
              <a:rPr lang="nl-BE" sz="1600" b="1" dirty="0">
                <a:solidFill>
                  <a:schemeClr val="accent2"/>
                </a:solidFill>
                <a:latin typeface="+mn-lt"/>
                <a:ea typeface="+mj-ea"/>
                <a:cs typeface="Arial" panose="020B0604020202020204" pitchFamily="34" charset="0"/>
              </a:rPr>
              <a:t> sans </a:t>
            </a:r>
            <a:r>
              <a:rPr lang="nl-BE" sz="1600" b="1" dirty="0" err="1">
                <a:solidFill>
                  <a:schemeClr val="accent2"/>
                </a:solidFill>
                <a:latin typeface="+mn-lt"/>
                <a:ea typeface="+mj-ea"/>
                <a:cs typeface="Arial" panose="020B0604020202020204" pitchFamily="34" charset="0"/>
              </a:rPr>
              <a:t>risque</a:t>
            </a:r>
            <a:r>
              <a:rPr lang="nl-BE" sz="1600" b="1" dirty="0">
                <a:solidFill>
                  <a:schemeClr val="accent2"/>
                </a:solidFill>
                <a:latin typeface="+mn-lt"/>
                <a:ea typeface="+mj-ea"/>
                <a:cs typeface="Arial" panose="020B0604020202020204" pitchFamily="34" charset="0"/>
              </a:rPr>
              <a:t> </a:t>
            </a:r>
            <a:r>
              <a:rPr lang="nl-BE" sz="1600" b="1" dirty="0" err="1">
                <a:solidFill>
                  <a:schemeClr val="accent2"/>
                </a:solidFill>
                <a:latin typeface="+mn-lt"/>
                <a:ea typeface="+mj-ea"/>
                <a:cs typeface="Arial" panose="020B0604020202020204" pitchFamily="34" charset="0"/>
              </a:rPr>
              <a:t>d’empiètement</a:t>
            </a:r>
            <a:r>
              <a:rPr lang="nl-BE" sz="1600" b="1" dirty="0">
                <a:solidFill>
                  <a:schemeClr val="accent2"/>
                </a:solidFill>
                <a:latin typeface="+mn-lt"/>
                <a:ea typeface="+mj-ea"/>
                <a:cs typeface="Arial" panose="020B0604020202020204" pitchFamily="34" charset="0"/>
              </a:rPr>
              <a:t> dans la zone </a:t>
            </a:r>
            <a:r>
              <a:rPr lang="nl-BE" sz="1600" b="1" dirty="0" err="1">
                <a:solidFill>
                  <a:schemeClr val="accent2"/>
                </a:solidFill>
                <a:latin typeface="+mn-lt"/>
                <a:ea typeface="+mj-ea"/>
                <a:cs typeface="Arial" panose="020B0604020202020204" pitchFamily="34" charset="0"/>
              </a:rPr>
              <a:t>dangereuse</a:t>
            </a:r>
            <a:endParaRPr lang="nl-BE" sz="1600" b="1" dirty="0">
              <a:solidFill>
                <a:schemeClr val="accent2"/>
              </a:solidFill>
              <a:latin typeface="+mn-lt"/>
              <a:ea typeface="+mj-ea"/>
              <a:cs typeface="Arial" panose="020B0604020202020204" pitchFamily="34" charset="0"/>
            </a:endParaRPr>
          </a:p>
          <a:p>
            <a:pPr marL="457200" lvl="0" indent="-457200" algn="l" defTabSz="685800" fontAlgn="auto">
              <a:spcBef>
                <a:spcPts val="750"/>
              </a:spcBef>
              <a:spcAft>
                <a:spcPts val="0"/>
              </a:spcAft>
              <a:buFontTx/>
              <a:buAutoNum type="arabicPeriod"/>
            </a:pPr>
            <a:r>
              <a:rPr lang="nl-BE" sz="1600" b="1" dirty="0" err="1">
                <a:solidFill>
                  <a:schemeClr val="accent2"/>
                </a:solidFill>
                <a:latin typeface="+mn-lt"/>
                <a:ea typeface="+mj-ea"/>
                <a:cs typeface="Arial" panose="020B0604020202020204" pitchFamily="34" charset="0"/>
              </a:rPr>
              <a:t>Travaux</a:t>
            </a:r>
            <a:r>
              <a:rPr lang="nl-BE" sz="1600" b="1" dirty="0">
                <a:solidFill>
                  <a:schemeClr val="accent2"/>
                </a:solidFill>
                <a:latin typeface="+mn-lt"/>
                <a:ea typeface="+mj-ea"/>
                <a:cs typeface="Arial" panose="020B0604020202020204" pitchFamily="34" charset="0"/>
              </a:rPr>
              <a:t> </a:t>
            </a:r>
            <a:r>
              <a:rPr lang="nl-BE" sz="1600" b="1" dirty="0" err="1">
                <a:solidFill>
                  <a:schemeClr val="accent2"/>
                </a:solidFill>
                <a:latin typeface="+mn-lt"/>
                <a:ea typeface="+mj-ea"/>
                <a:cs typeface="Arial" panose="020B0604020202020204" pitchFamily="34" charset="0"/>
              </a:rPr>
              <a:t>avec</a:t>
            </a:r>
            <a:r>
              <a:rPr lang="nl-BE" sz="1600" b="1" dirty="0">
                <a:solidFill>
                  <a:schemeClr val="accent2"/>
                </a:solidFill>
                <a:latin typeface="+mn-lt"/>
                <a:ea typeface="+mj-ea"/>
                <a:cs typeface="Arial" panose="020B0604020202020204" pitchFamily="34" charset="0"/>
              </a:rPr>
              <a:t> </a:t>
            </a:r>
            <a:r>
              <a:rPr lang="nl-BE" sz="1600" b="1" dirty="0" err="1">
                <a:solidFill>
                  <a:schemeClr val="accent2"/>
                </a:solidFill>
                <a:latin typeface="+mn-lt"/>
                <a:ea typeface="+mj-ea"/>
                <a:cs typeface="Arial" panose="020B0604020202020204" pitchFamily="34" charset="0"/>
              </a:rPr>
              <a:t>risque</a:t>
            </a:r>
            <a:r>
              <a:rPr lang="nl-BE" sz="1600" b="1" dirty="0">
                <a:solidFill>
                  <a:schemeClr val="accent2"/>
                </a:solidFill>
                <a:latin typeface="+mn-lt"/>
                <a:ea typeface="+mj-ea"/>
                <a:cs typeface="Arial" panose="020B0604020202020204" pitchFamily="34" charset="0"/>
              </a:rPr>
              <a:t> </a:t>
            </a:r>
            <a:r>
              <a:rPr lang="nl-BE" sz="1600" b="1" dirty="0" err="1">
                <a:solidFill>
                  <a:schemeClr val="accent2"/>
                </a:solidFill>
                <a:latin typeface="+mn-lt"/>
                <a:ea typeface="+mj-ea"/>
                <a:cs typeface="Arial" panose="020B0604020202020204" pitchFamily="34" charset="0"/>
              </a:rPr>
              <a:t>d’empiètement</a:t>
            </a:r>
            <a:r>
              <a:rPr lang="nl-BE" sz="1600" b="1" dirty="0">
                <a:solidFill>
                  <a:schemeClr val="accent2"/>
                </a:solidFill>
                <a:latin typeface="+mn-lt"/>
                <a:ea typeface="+mj-ea"/>
                <a:cs typeface="Arial" panose="020B0604020202020204" pitchFamily="34" charset="0"/>
              </a:rPr>
              <a:t> dans la zone </a:t>
            </a:r>
            <a:r>
              <a:rPr lang="nl-BE" sz="1600" b="1" dirty="0" err="1">
                <a:solidFill>
                  <a:schemeClr val="accent2"/>
                </a:solidFill>
                <a:latin typeface="+mn-lt"/>
                <a:ea typeface="+mj-ea"/>
                <a:cs typeface="Arial" panose="020B0604020202020204" pitchFamily="34" charset="0"/>
              </a:rPr>
              <a:t>dangereuse</a:t>
            </a:r>
            <a:r>
              <a:rPr lang="nl-BE" sz="1600" b="1" dirty="0">
                <a:solidFill>
                  <a:schemeClr val="accent2"/>
                </a:solidFill>
                <a:latin typeface="+mn-lt"/>
                <a:ea typeface="+mj-ea"/>
                <a:cs typeface="Arial" panose="020B0604020202020204" pitchFamily="34" charset="0"/>
              </a:rPr>
              <a:t> – </a:t>
            </a:r>
            <a:r>
              <a:rPr lang="nl-BE" sz="1600" b="1" dirty="0" err="1">
                <a:solidFill>
                  <a:schemeClr val="accent2"/>
                </a:solidFill>
                <a:latin typeface="+mn-lt"/>
                <a:ea typeface="+mj-ea"/>
                <a:cs typeface="Arial" panose="020B0604020202020204" pitchFamily="34" charset="0"/>
              </a:rPr>
              <a:t>Hiérarchie</a:t>
            </a:r>
            <a:r>
              <a:rPr lang="nl-BE" sz="1600" b="1" dirty="0">
                <a:solidFill>
                  <a:schemeClr val="accent2"/>
                </a:solidFill>
                <a:latin typeface="+mn-lt"/>
                <a:ea typeface="+mj-ea"/>
                <a:cs typeface="Arial" panose="020B0604020202020204" pitchFamily="34" charset="0"/>
              </a:rPr>
              <a:t> des </a:t>
            </a:r>
            <a:r>
              <a:rPr lang="nl-BE" sz="1600" b="1" dirty="0" err="1">
                <a:solidFill>
                  <a:schemeClr val="accent2"/>
                </a:solidFill>
                <a:latin typeface="+mn-lt"/>
                <a:ea typeface="+mj-ea"/>
                <a:cs typeface="Arial" panose="020B0604020202020204" pitchFamily="34" charset="0"/>
              </a:rPr>
              <a:t>mesures</a:t>
            </a:r>
            <a:r>
              <a:rPr lang="nl-BE" sz="1600" b="1" dirty="0">
                <a:solidFill>
                  <a:schemeClr val="accent2"/>
                </a:solidFill>
                <a:latin typeface="+mn-lt"/>
                <a:ea typeface="+mj-ea"/>
                <a:cs typeface="Arial" panose="020B0604020202020204" pitchFamily="34" charset="0"/>
              </a:rPr>
              <a:t> de </a:t>
            </a:r>
            <a:r>
              <a:rPr lang="nl-BE" sz="1600" b="1" dirty="0" err="1">
                <a:solidFill>
                  <a:schemeClr val="accent2"/>
                </a:solidFill>
                <a:latin typeface="+mn-lt"/>
                <a:ea typeface="+mj-ea"/>
                <a:cs typeface="Arial" panose="020B0604020202020204" pitchFamily="34" charset="0"/>
              </a:rPr>
              <a:t>sécurité</a:t>
            </a:r>
            <a:br>
              <a:rPr lang="nl-BE" sz="1600" b="1" dirty="0">
                <a:solidFill>
                  <a:schemeClr val="accent2"/>
                </a:solidFill>
                <a:latin typeface="+mn-lt"/>
                <a:ea typeface="+mj-ea"/>
                <a:cs typeface="Arial" panose="020B0604020202020204" pitchFamily="34" charset="0"/>
              </a:rPr>
            </a:br>
            <a:br>
              <a:rPr lang="nl-BE" dirty="0">
                <a:solidFill>
                  <a:srgbClr val="005DA4"/>
                </a:solidFill>
              </a:rPr>
            </a:br>
            <a:endParaRPr lang="fr-FR" sz="2000" b="1" dirty="0">
              <a:solidFill>
                <a:schemeClr val="accent2"/>
              </a:solidFill>
              <a:latin typeface="+mn-lt"/>
              <a:cs typeface="Arial" panose="020B0604020202020204" pitchFamily="34" charset="0"/>
            </a:endParaRPr>
          </a:p>
        </p:txBody>
      </p:sp>
    </p:spTree>
    <p:extLst>
      <p:ext uri="{BB962C8B-B14F-4D97-AF65-F5344CB8AC3E}">
        <p14:creationId xmlns:p14="http://schemas.microsoft.com/office/powerpoint/2010/main" val="22757123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40</a:t>
            </a:fld>
            <a:endParaRPr lang="nl-BE"/>
          </a:p>
        </p:txBody>
      </p:sp>
      <p:sp>
        <p:nvSpPr>
          <p:cNvPr id="14" name="Titre 1"/>
          <p:cNvSpPr txBox="1">
            <a:spLocks/>
          </p:cNvSpPr>
          <p:nvPr/>
        </p:nvSpPr>
        <p:spPr bwMode="auto">
          <a:xfrm rot="20941446">
            <a:off x="3536712" y="1764930"/>
            <a:ext cx="5352368" cy="125951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l"/>
            <a:r>
              <a:rPr lang="fr-FR" sz="3200" b="1" kern="0">
                <a:solidFill>
                  <a:srgbClr val="0070C0"/>
                </a:solidFill>
                <a:latin typeface="+mj-lt"/>
                <a:ea typeface="+mj-ea"/>
                <a:cs typeface="+mj-cs"/>
              </a:rPr>
              <a:t>Risque d’empiètement de type II </a:t>
            </a:r>
          </a:p>
        </p:txBody>
      </p:sp>
      <p:pic>
        <p:nvPicPr>
          <p:cNvPr id="15" name="Picture 4" descr="Afbeeldingsresultaat voor 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72347" y="1175250"/>
            <a:ext cx="924633" cy="1233526"/>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texte 3"/>
          <p:cNvSpPr>
            <a:spLocks noGrp="1"/>
          </p:cNvSpPr>
          <p:nvPr>
            <p:ph type="body" sz="quarter" idx="18"/>
          </p:nvPr>
        </p:nvSpPr>
        <p:spPr>
          <a:xfrm>
            <a:off x="9673618" y="154524"/>
            <a:ext cx="2237175" cy="635199"/>
          </a:xfrm>
        </p:spPr>
        <p:txBody>
          <a:bodyPr/>
          <a:lstStyle/>
          <a:p>
            <a:r>
              <a:rPr lang="fr-FR" dirty="0"/>
              <a:t>3. Notions</a:t>
            </a:r>
          </a:p>
          <a:p>
            <a:r>
              <a:rPr lang="fr-FR" dirty="0"/>
              <a:t>3.5 Type d’empiètement</a:t>
            </a:r>
          </a:p>
          <a:p>
            <a:endParaRPr lang="fr-FR"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28209" y="3284984"/>
            <a:ext cx="7593710"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4752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41</a:t>
            </a:fld>
            <a:endParaRPr lang="nl-BE"/>
          </a:p>
        </p:txBody>
      </p:sp>
      <p:sp>
        <p:nvSpPr>
          <p:cNvPr id="28" name="TextBox 18"/>
          <p:cNvSpPr txBox="1">
            <a:spLocks noChangeArrowheads="1"/>
          </p:cNvSpPr>
          <p:nvPr/>
        </p:nvSpPr>
        <p:spPr bwMode="auto">
          <a:xfrm>
            <a:off x="4117333" y="5793987"/>
            <a:ext cx="576064" cy="461665"/>
          </a:xfrm>
          <a:prstGeom prst="rect">
            <a:avLst/>
          </a:prstGeom>
          <a:noFill/>
          <a:ln w="25400">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79646"/>
                </a:solidFill>
                <a:effectLst/>
                <a:uLnTx/>
                <a:uFillTx/>
                <a:latin typeface="Calibri" pitchFamily="34" charset="0"/>
              </a:rPr>
              <a:t>DS</a:t>
            </a:r>
            <a:endParaRPr kumimoji="0" lang="en-US" sz="1200" b="1" i="0" u="none" strike="noStrike" kern="0" cap="none" spc="0" normalizeH="0" baseline="0" noProof="0">
              <a:ln>
                <a:noFill/>
              </a:ln>
              <a:solidFill>
                <a:srgbClr val="F79646"/>
              </a:solidFill>
              <a:effectLst/>
              <a:uLnTx/>
              <a:uFillTx/>
              <a:latin typeface="Calibri" pitchFamily="34" charset="0"/>
            </a:endParaRPr>
          </a:p>
        </p:txBody>
      </p:sp>
      <p:sp>
        <p:nvSpPr>
          <p:cNvPr id="57" name="Rounded Rectangle 26"/>
          <p:cNvSpPr/>
          <p:nvPr/>
        </p:nvSpPr>
        <p:spPr bwMode="auto">
          <a:xfrm>
            <a:off x="1687934" y="1495435"/>
            <a:ext cx="9000000" cy="967978"/>
          </a:xfrm>
          <a:prstGeom prst="roundRect">
            <a:avLst>
              <a:gd name="adj" fmla="val 9370"/>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lvl="0">
              <a:defRPr/>
            </a:pPr>
            <a:r>
              <a:rPr lang="fr-BE">
                <a:solidFill>
                  <a:srgbClr val="000000"/>
                </a:solidFill>
                <a:latin typeface="+mn-lt"/>
              </a:rPr>
              <a:t>Pour l’outillage lourd, les matériaux ou les engins </a:t>
            </a:r>
            <a:r>
              <a:rPr lang="fr-BE" b="1">
                <a:solidFill>
                  <a:srgbClr val="000000"/>
                </a:solidFill>
                <a:latin typeface="+mn-lt"/>
              </a:rPr>
              <a:t>hors rails</a:t>
            </a:r>
            <a:r>
              <a:rPr lang="fr-BE">
                <a:solidFill>
                  <a:srgbClr val="000000"/>
                </a:solidFill>
                <a:latin typeface="+mn-lt"/>
              </a:rPr>
              <a:t>,</a:t>
            </a:r>
          </a:p>
          <a:p>
            <a:pPr lvl="0">
              <a:defRPr/>
            </a:pPr>
            <a:r>
              <a:rPr lang="fr-BE">
                <a:solidFill>
                  <a:srgbClr val="000000"/>
                </a:solidFill>
                <a:latin typeface="+mn-lt"/>
              </a:rPr>
              <a:t>c’est le </a:t>
            </a:r>
            <a:r>
              <a:rPr lang="fr-BE" u="sng">
                <a:solidFill>
                  <a:srgbClr val="FF3399"/>
                </a:solidFill>
                <a:latin typeface="+mn-lt"/>
              </a:rPr>
              <a:t>contour nominal du gabarit des obstacles</a:t>
            </a:r>
            <a:r>
              <a:rPr lang="fr-BE">
                <a:solidFill>
                  <a:srgbClr val="FF3399"/>
                </a:solidFill>
                <a:latin typeface="+mn-lt"/>
              </a:rPr>
              <a:t> </a:t>
            </a:r>
            <a:r>
              <a:rPr lang="fr-BE">
                <a:solidFill>
                  <a:srgbClr val="000000"/>
                </a:solidFill>
                <a:latin typeface="+mn-lt"/>
              </a:rPr>
              <a:t>qui est pris en considération pour déterminer s’il y a empiètement de type II.</a:t>
            </a:r>
            <a:endParaRPr lang="en-US">
              <a:solidFill>
                <a:srgbClr val="000000"/>
              </a:solidFill>
              <a:latin typeface="+mn-lt"/>
            </a:endParaRPr>
          </a:p>
        </p:txBody>
      </p:sp>
      <p:sp>
        <p:nvSpPr>
          <p:cNvPr id="25" name="TextBox 31"/>
          <p:cNvSpPr txBox="1"/>
          <p:nvPr/>
        </p:nvSpPr>
        <p:spPr>
          <a:xfrm>
            <a:off x="1867001" y="776607"/>
            <a:ext cx="8641866" cy="400110"/>
          </a:xfrm>
          <a:prstGeom prst="rect">
            <a:avLst/>
          </a:prstGeom>
          <a:noFill/>
        </p:spPr>
        <p:txBody>
          <a:bodyPr wrap="square" rtlCol="0">
            <a:spAutoFit/>
          </a:bodyPr>
          <a:lstStyle/>
          <a:p>
            <a:pPr lvl="0" algn="l">
              <a:defRPr/>
            </a:pPr>
            <a:r>
              <a:rPr lang="en-US" sz="2000" b="1" err="1">
                <a:solidFill>
                  <a:srgbClr val="0070C0"/>
                </a:solidFill>
                <a:latin typeface="+mn-lt"/>
              </a:rPr>
              <a:t>Référence</a:t>
            </a:r>
            <a:r>
              <a:rPr lang="en-US" sz="2000" b="1">
                <a:solidFill>
                  <a:srgbClr val="0070C0"/>
                </a:solidFill>
                <a:latin typeface="+mn-lt"/>
              </a:rPr>
              <a:t> pour </a:t>
            </a:r>
            <a:r>
              <a:rPr lang="en-US" sz="2000" b="1" err="1">
                <a:solidFill>
                  <a:srgbClr val="0070C0"/>
                </a:solidFill>
                <a:latin typeface="+mn-lt"/>
              </a:rPr>
              <a:t>déterminer</a:t>
            </a:r>
            <a:r>
              <a:rPr lang="en-US" sz="2000" b="1">
                <a:solidFill>
                  <a:srgbClr val="0070C0"/>
                </a:solidFill>
                <a:latin typeface="+mn-lt"/>
              </a:rPr>
              <a:t> la </a:t>
            </a:r>
            <a:r>
              <a:rPr lang="en-US" sz="2000" b="1" err="1">
                <a:solidFill>
                  <a:srgbClr val="0070C0"/>
                </a:solidFill>
                <a:latin typeface="+mn-lt"/>
              </a:rPr>
              <a:t>présence</a:t>
            </a:r>
            <a:r>
              <a:rPr lang="en-US" sz="2000" b="1">
                <a:solidFill>
                  <a:srgbClr val="0070C0"/>
                </a:solidFill>
                <a:latin typeface="+mn-lt"/>
              </a:rPr>
              <a:t> d’un </a:t>
            </a:r>
            <a:r>
              <a:rPr lang="en-US" sz="2000" b="1" err="1">
                <a:solidFill>
                  <a:srgbClr val="0070C0"/>
                </a:solidFill>
                <a:latin typeface="+mn-lt"/>
              </a:rPr>
              <a:t>empiètement</a:t>
            </a:r>
            <a:r>
              <a:rPr lang="en-US" sz="2000" b="1">
                <a:solidFill>
                  <a:srgbClr val="0070C0"/>
                </a:solidFill>
                <a:latin typeface="+mn-lt"/>
              </a:rPr>
              <a:t> de type II</a:t>
            </a:r>
          </a:p>
        </p:txBody>
      </p:sp>
      <p:sp>
        <p:nvSpPr>
          <p:cNvPr id="40" name="Espace réservé du texte 3"/>
          <p:cNvSpPr>
            <a:spLocks noGrp="1"/>
          </p:cNvSpPr>
          <p:nvPr>
            <p:ph type="body" sz="quarter" idx="18"/>
          </p:nvPr>
        </p:nvSpPr>
        <p:spPr/>
        <p:txBody>
          <a:bodyPr/>
          <a:lstStyle/>
          <a:p>
            <a:r>
              <a:rPr lang="fr-FR" dirty="0"/>
              <a:t>3. Notions</a:t>
            </a:r>
          </a:p>
          <a:p>
            <a:r>
              <a:rPr lang="fr-FR" dirty="0"/>
              <a:t>3.5 Type d’empiètement</a:t>
            </a:r>
          </a:p>
          <a:p>
            <a:endParaRPr lang="fr-FR" dirty="0"/>
          </a:p>
        </p:txBody>
      </p:sp>
      <p:pic>
        <p:nvPicPr>
          <p:cNvPr id="3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1344" y="515722"/>
            <a:ext cx="1572868" cy="897053"/>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nvGrpSpPr>
          <p:cNvPr id="39" name="Group 38"/>
          <p:cNvGrpSpPr/>
          <p:nvPr/>
        </p:nvGrpSpPr>
        <p:grpSpPr>
          <a:xfrm>
            <a:off x="1957416" y="2782131"/>
            <a:ext cx="8712088" cy="3549930"/>
            <a:chOff x="1739840" y="2687383"/>
            <a:chExt cx="8712088" cy="3549930"/>
          </a:xfrm>
        </p:grpSpPr>
        <p:pic>
          <p:nvPicPr>
            <p:cNvPr id="41"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91544" y="2687383"/>
              <a:ext cx="2448273" cy="2955392"/>
            </a:xfrm>
            <a:prstGeom prst="rect">
              <a:avLst/>
            </a:prstGeom>
            <a:solidFill>
              <a:schemeClr val="accent1">
                <a:alpha val="52000"/>
              </a:schemeClr>
            </a:solidFill>
            <a:ln w="9525">
              <a:noFill/>
              <a:miter lim="800000"/>
              <a:headEnd/>
              <a:tailEnd/>
            </a:ln>
          </p:spPr>
        </p:pic>
        <p:cxnSp>
          <p:nvCxnSpPr>
            <p:cNvPr id="42" name="Straight Connector 17"/>
            <p:cNvCxnSpPr/>
            <p:nvPr/>
          </p:nvCxnSpPr>
          <p:spPr bwMode="auto">
            <a:xfrm>
              <a:off x="5447928" y="6218839"/>
              <a:ext cx="5004000" cy="0"/>
            </a:xfrm>
            <a:prstGeom prst="line">
              <a:avLst/>
            </a:prstGeom>
            <a:solidFill>
              <a:schemeClr val="accent1"/>
            </a:solidFill>
            <a:ln w="31750" cap="flat" cmpd="sng" algn="ctr">
              <a:solidFill>
                <a:schemeClr val="tx1"/>
              </a:solidFill>
              <a:prstDash val="solid"/>
              <a:round/>
              <a:headEnd type="none" w="med" len="med"/>
              <a:tailEnd type="none" w="med" len="med"/>
            </a:ln>
            <a:effectLst/>
          </p:spPr>
        </p:cxnSp>
        <p:sp>
          <p:nvSpPr>
            <p:cNvPr id="43" name="TextBox 18"/>
            <p:cNvSpPr txBox="1"/>
            <p:nvPr/>
          </p:nvSpPr>
          <p:spPr>
            <a:xfrm>
              <a:off x="5375920" y="2876855"/>
              <a:ext cx="4608512"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B050"/>
                  </a:solidFill>
                  <a:effectLst/>
                  <a:uLnTx/>
                  <a:uFillTx/>
                  <a:latin typeface="Arial" charset="0"/>
                  <a:ea typeface="+mn-ea"/>
                  <a:cs typeface="Arial" charset="0"/>
                </a:rPr>
                <a:t>PAS D’EMPIETEMENT TYPE II</a:t>
              </a:r>
            </a:p>
          </p:txBody>
        </p:sp>
        <p:pic>
          <p:nvPicPr>
            <p:cNvPr id="44" name="Picture 72"/>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06409" y="5354744"/>
              <a:ext cx="1952029" cy="882569"/>
            </a:xfrm>
            <a:prstGeom prst="rect">
              <a:avLst/>
            </a:prstGeom>
            <a:noFill/>
            <a:ln w="9525">
              <a:noFill/>
              <a:miter lim="800000"/>
              <a:headEnd/>
              <a:tailEnd/>
            </a:ln>
          </p:spPr>
        </p:pic>
        <p:cxnSp>
          <p:nvCxnSpPr>
            <p:cNvPr id="45" name="Straight Arrow Connector 44"/>
            <p:cNvCxnSpPr/>
            <p:nvPr/>
          </p:nvCxnSpPr>
          <p:spPr>
            <a:xfrm>
              <a:off x="3792000" y="5642775"/>
              <a:ext cx="720000" cy="0"/>
            </a:xfrm>
            <a:prstGeom prst="straightConnector1">
              <a:avLst/>
            </a:prstGeom>
            <a:noFill/>
            <a:ln w="25400" cap="flat" cmpd="sng" algn="ctr">
              <a:solidFill>
                <a:srgbClr val="F79646"/>
              </a:solidFill>
              <a:prstDash val="solid"/>
              <a:headEnd type="arrow"/>
              <a:tailEnd type="arrow"/>
            </a:ln>
            <a:effectLst/>
          </p:spPr>
        </p:cxnSp>
        <p:cxnSp>
          <p:nvCxnSpPr>
            <p:cNvPr id="46" name="Straight Connector 20"/>
            <p:cNvCxnSpPr/>
            <p:nvPr/>
          </p:nvCxnSpPr>
          <p:spPr>
            <a:xfrm flipV="1">
              <a:off x="4511824" y="2753543"/>
              <a:ext cx="0" cy="2952000"/>
            </a:xfrm>
            <a:prstGeom prst="line">
              <a:avLst/>
            </a:prstGeom>
            <a:noFill/>
            <a:ln w="25400" cap="flat" cmpd="sng" algn="ctr">
              <a:solidFill>
                <a:srgbClr val="F79646"/>
              </a:solidFill>
              <a:prstDash val="solid"/>
            </a:ln>
            <a:effectLst/>
          </p:spPr>
        </p:cxnSp>
        <p:sp>
          <p:nvSpPr>
            <p:cNvPr id="47" name="TextBox 19"/>
            <p:cNvSpPr txBox="1"/>
            <p:nvPr/>
          </p:nvSpPr>
          <p:spPr>
            <a:xfrm>
              <a:off x="3935760" y="2876855"/>
              <a:ext cx="4608512"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C00000"/>
                  </a:solidFill>
                  <a:effectLst/>
                  <a:uLnTx/>
                  <a:uFillTx/>
                  <a:latin typeface="Arial" charset="0"/>
                  <a:ea typeface="+mn-ea"/>
                  <a:cs typeface="Arial" charset="0"/>
                </a:rPr>
                <a:t>EMPIETEMENT TYPE II</a:t>
              </a:r>
            </a:p>
          </p:txBody>
        </p:sp>
        <p:pic>
          <p:nvPicPr>
            <p:cNvPr id="48" name="Picture 76"/>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23792" y="3554544"/>
              <a:ext cx="3784268" cy="2000821"/>
            </a:xfrm>
            <a:prstGeom prst="rect">
              <a:avLst/>
            </a:prstGeom>
            <a:noFill/>
            <a:ln w="9525">
              <a:noFill/>
              <a:miter lim="800000"/>
              <a:headEnd/>
              <a:tailEnd/>
            </a:ln>
          </p:spPr>
        </p:pic>
        <p:pic>
          <p:nvPicPr>
            <p:cNvPr id="56" name="Picture 76"/>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6023992" y="3554544"/>
              <a:ext cx="3784268" cy="2000821"/>
            </a:xfrm>
            <a:prstGeom prst="rect">
              <a:avLst/>
            </a:prstGeom>
            <a:noFill/>
            <a:ln w="9525">
              <a:noFill/>
              <a:miter lim="800000"/>
              <a:headEnd/>
              <a:tailEnd/>
            </a:ln>
          </p:spPr>
        </p:pic>
        <p:cxnSp>
          <p:nvCxnSpPr>
            <p:cNvPr id="58" name="Straight Connector 30"/>
            <p:cNvCxnSpPr/>
            <p:nvPr/>
          </p:nvCxnSpPr>
          <p:spPr>
            <a:xfrm>
              <a:off x="1739840" y="5714783"/>
              <a:ext cx="291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9" name="Group 20"/>
            <p:cNvGrpSpPr>
              <a:grpSpLocks noChangeAspect="1"/>
            </p:cNvGrpSpPr>
            <p:nvPr/>
          </p:nvGrpSpPr>
          <p:grpSpPr bwMode="auto">
            <a:xfrm>
              <a:off x="3755744" y="5642775"/>
              <a:ext cx="36000" cy="53802"/>
              <a:chOff x="8100392" y="5949280"/>
              <a:chExt cx="144016" cy="216024"/>
            </a:xfrm>
          </p:grpSpPr>
          <p:sp>
            <p:nvSpPr>
              <p:cNvPr id="64" name="Rectangle 63"/>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64"/>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0" name="Group 20"/>
            <p:cNvGrpSpPr>
              <a:grpSpLocks noChangeAspect="1"/>
            </p:cNvGrpSpPr>
            <p:nvPr/>
          </p:nvGrpSpPr>
          <p:grpSpPr bwMode="auto">
            <a:xfrm>
              <a:off x="2675624" y="5642775"/>
              <a:ext cx="36000" cy="53802"/>
              <a:chOff x="8100392" y="5949280"/>
              <a:chExt cx="144016" cy="216024"/>
            </a:xfrm>
          </p:grpSpPr>
          <p:sp>
            <p:nvSpPr>
              <p:cNvPr id="62" name="Rectangle 61"/>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61" name="Straight Connector 42"/>
            <p:cNvCxnSpPr/>
            <p:nvPr/>
          </p:nvCxnSpPr>
          <p:spPr>
            <a:xfrm>
              <a:off x="4655840" y="5714783"/>
              <a:ext cx="792088"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473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003634"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Espace réservé du numéro de diapositive 3"/>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42</a:t>
            </a:fld>
            <a:endParaRPr kumimoji="0" lang="nl-BE" sz="975" b="0" i="0" u="none" strike="noStrike" kern="1200" cap="none" spc="0" normalizeH="0" baseline="0" noProof="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32" name="Rounded Rectangle 31"/>
          <p:cNvSpPr/>
          <p:nvPr/>
        </p:nvSpPr>
        <p:spPr bwMode="auto">
          <a:xfrm>
            <a:off x="666572" y="1629981"/>
            <a:ext cx="11118060" cy="967978"/>
          </a:xfrm>
          <a:prstGeom prst="roundRect">
            <a:avLst>
              <a:gd name="adj" fmla="val 9370"/>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lvl="0">
              <a:defRPr/>
            </a:pPr>
            <a:r>
              <a:rPr lang="fr-BE">
                <a:solidFill>
                  <a:srgbClr val="000000"/>
                </a:solidFill>
                <a:latin typeface="+mn-lt"/>
              </a:rPr>
              <a:t>Pour les engins </a:t>
            </a:r>
            <a:r>
              <a:rPr lang="fr-BE" b="1">
                <a:solidFill>
                  <a:srgbClr val="000000"/>
                </a:solidFill>
                <a:latin typeface="+mn-lt"/>
              </a:rPr>
              <a:t>à rails ou sur wagons</a:t>
            </a:r>
            <a:r>
              <a:rPr lang="fr-BE">
                <a:solidFill>
                  <a:srgbClr val="000000"/>
                </a:solidFill>
                <a:latin typeface="+mn-lt"/>
              </a:rPr>
              <a:t>,</a:t>
            </a:r>
          </a:p>
          <a:p>
            <a:pPr lvl="0">
              <a:defRPr/>
            </a:pPr>
            <a:r>
              <a:rPr lang="fr-BE">
                <a:solidFill>
                  <a:srgbClr val="000000"/>
                </a:solidFill>
                <a:latin typeface="+mn-lt"/>
              </a:rPr>
              <a:t>c’est le </a:t>
            </a:r>
            <a:r>
              <a:rPr lang="fr-BE" u="sng">
                <a:solidFill>
                  <a:srgbClr val="FF6200">
                    <a:lumMod val="50000"/>
                  </a:srgbClr>
                </a:solidFill>
                <a:latin typeface="+mn-lt"/>
              </a:rPr>
              <a:t>plan situé à une distance minimale de 1,20 m mesurée latéralement à partir du bord intérieur du rail le plus proche de la voie voisine en service</a:t>
            </a:r>
            <a:r>
              <a:rPr lang="fr-BE">
                <a:solidFill>
                  <a:srgbClr val="FF6200">
                    <a:lumMod val="50000"/>
                  </a:srgbClr>
                </a:solidFill>
                <a:latin typeface="+mn-lt"/>
              </a:rPr>
              <a:t> </a:t>
            </a:r>
            <a:r>
              <a:rPr lang="fr-BE">
                <a:solidFill>
                  <a:srgbClr val="000000"/>
                </a:solidFill>
                <a:latin typeface="+mn-lt"/>
              </a:rPr>
              <a:t>qui est pris en considération pour déterminer s’il y a empiètement de type II.</a:t>
            </a:r>
            <a:endParaRPr lang="en-US">
              <a:solidFill>
                <a:srgbClr val="000000"/>
              </a:solidFill>
              <a:latin typeface="+mn-lt"/>
            </a:endParaRPr>
          </a:p>
        </p:txBody>
      </p:sp>
      <p:sp>
        <p:nvSpPr>
          <p:cNvPr id="21" name="TextBox 31"/>
          <p:cNvSpPr txBox="1"/>
          <p:nvPr/>
        </p:nvSpPr>
        <p:spPr>
          <a:xfrm>
            <a:off x="1768334" y="764932"/>
            <a:ext cx="8432122" cy="400110"/>
          </a:xfrm>
          <a:prstGeom prst="rect">
            <a:avLst/>
          </a:prstGeom>
          <a:noFill/>
        </p:spPr>
        <p:txBody>
          <a:bodyPr wrap="square" rtlCol="0">
            <a:spAutoFit/>
          </a:bodyPr>
          <a:lstStyle/>
          <a:p>
            <a:pPr lvl="0" algn="l">
              <a:defRPr/>
            </a:pPr>
            <a:r>
              <a:rPr lang="en-US" sz="2000" b="1" err="1">
                <a:solidFill>
                  <a:srgbClr val="0070C0"/>
                </a:solidFill>
                <a:latin typeface="+mn-lt"/>
              </a:rPr>
              <a:t>Référence</a:t>
            </a:r>
            <a:r>
              <a:rPr lang="en-US" sz="2000" b="1">
                <a:solidFill>
                  <a:srgbClr val="0070C0"/>
                </a:solidFill>
                <a:latin typeface="+mn-lt"/>
              </a:rPr>
              <a:t> pour </a:t>
            </a:r>
            <a:r>
              <a:rPr lang="en-US" sz="2000" b="1" err="1">
                <a:solidFill>
                  <a:srgbClr val="0070C0"/>
                </a:solidFill>
                <a:latin typeface="+mn-lt"/>
              </a:rPr>
              <a:t>déterminer</a:t>
            </a:r>
            <a:r>
              <a:rPr lang="en-US" sz="2000" b="1">
                <a:solidFill>
                  <a:srgbClr val="0070C0"/>
                </a:solidFill>
                <a:latin typeface="+mn-lt"/>
              </a:rPr>
              <a:t> la </a:t>
            </a:r>
            <a:r>
              <a:rPr lang="en-US" sz="2000" b="1" err="1">
                <a:solidFill>
                  <a:srgbClr val="0070C0"/>
                </a:solidFill>
                <a:latin typeface="+mn-lt"/>
              </a:rPr>
              <a:t>présence</a:t>
            </a:r>
            <a:r>
              <a:rPr lang="en-US" sz="2000" b="1">
                <a:solidFill>
                  <a:srgbClr val="0070C0"/>
                </a:solidFill>
                <a:latin typeface="+mn-lt"/>
              </a:rPr>
              <a:t> d’un </a:t>
            </a:r>
            <a:r>
              <a:rPr lang="en-US" sz="2000" b="1" err="1">
                <a:solidFill>
                  <a:srgbClr val="0070C0"/>
                </a:solidFill>
                <a:latin typeface="+mn-lt"/>
              </a:rPr>
              <a:t>empiètement</a:t>
            </a:r>
            <a:r>
              <a:rPr lang="en-US" sz="2000" b="1">
                <a:solidFill>
                  <a:srgbClr val="0070C0"/>
                </a:solidFill>
                <a:latin typeface="+mn-lt"/>
              </a:rPr>
              <a:t> de type II</a:t>
            </a:r>
          </a:p>
        </p:txBody>
      </p:sp>
      <p:sp>
        <p:nvSpPr>
          <p:cNvPr id="22" name="Espace réservé du texte 3"/>
          <p:cNvSpPr>
            <a:spLocks noGrp="1"/>
          </p:cNvSpPr>
          <p:nvPr>
            <p:ph type="body" sz="quarter" idx="18"/>
          </p:nvPr>
        </p:nvSpPr>
        <p:spPr>
          <a:xfrm>
            <a:off x="9673618" y="154524"/>
            <a:ext cx="2237175" cy="635199"/>
          </a:xfrm>
        </p:spPr>
        <p:txBody>
          <a:bodyPr/>
          <a:lstStyle/>
          <a:p>
            <a:r>
              <a:rPr lang="fr-FR" dirty="0"/>
              <a:t>3. Notions</a:t>
            </a:r>
          </a:p>
          <a:p>
            <a:r>
              <a:rPr lang="fr-FR" dirty="0"/>
              <a:t>3.5 Type d’empiètement</a:t>
            </a:r>
          </a:p>
          <a:p>
            <a:endParaRPr lang="fr-FR" dirty="0"/>
          </a:p>
        </p:txBody>
      </p:sp>
      <p:pic>
        <p:nvPicPr>
          <p:cNvPr id="2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3316" y="472123"/>
            <a:ext cx="1572868" cy="897053"/>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nvGrpSpPr>
          <p:cNvPr id="23" name="Group 22"/>
          <p:cNvGrpSpPr/>
          <p:nvPr/>
        </p:nvGrpSpPr>
        <p:grpSpPr>
          <a:xfrm>
            <a:off x="2927648" y="2793437"/>
            <a:ext cx="7200800" cy="3874734"/>
            <a:chOff x="3252000" y="3257512"/>
            <a:chExt cx="6732432" cy="3565645"/>
          </a:xfrm>
        </p:grpSpPr>
        <p:sp>
          <p:nvSpPr>
            <p:cNvPr id="24" name="Rectangle 23"/>
            <p:cNvSpPr/>
            <p:nvPr/>
          </p:nvSpPr>
          <p:spPr>
            <a:xfrm>
              <a:off x="3252001" y="3395488"/>
              <a:ext cx="2087587" cy="3132000"/>
            </a:xfrm>
            <a:prstGeom prst="rect">
              <a:avLst/>
            </a:prstGeom>
            <a:solidFill>
              <a:srgbClr val="4BACC6">
                <a:lumMod val="75000"/>
                <a:alpha val="26000"/>
              </a:srgb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Arial" charset="0"/>
              </a:endParaRPr>
            </a:p>
          </p:txBody>
        </p:sp>
        <p:pic>
          <p:nvPicPr>
            <p:cNvPr id="25" name="Picture 3"/>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52000" y="6302199"/>
              <a:ext cx="4716000" cy="520958"/>
            </a:xfrm>
            <a:prstGeom prst="rect">
              <a:avLst/>
            </a:prstGeom>
            <a:noFill/>
            <a:ln w="9525">
              <a:noFill/>
              <a:miter lim="800000"/>
              <a:headEnd/>
              <a:tailEnd/>
            </a:ln>
          </p:spPr>
        </p:pic>
        <p:sp>
          <p:nvSpPr>
            <p:cNvPr id="26" name="TextBox 18"/>
            <p:cNvSpPr txBox="1"/>
            <p:nvPr/>
          </p:nvSpPr>
          <p:spPr>
            <a:xfrm>
              <a:off x="5286352" y="3257512"/>
              <a:ext cx="4608512"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B050"/>
                  </a:solidFill>
                  <a:effectLst/>
                  <a:uLnTx/>
                  <a:uFillTx/>
                  <a:latin typeface="Arial" charset="0"/>
                  <a:ea typeface="+mn-ea"/>
                  <a:cs typeface="Arial" charset="0"/>
                </a:rPr>
                <a:t>PAS D’EMPIETEMENT TYPE II</a:t>
              </a:r>
            </a:p>
          </p:txBody>
        </p:sp>
        <p:sp>
          <p:nvSpPr>
            <p:cNvPr id="27" name="TextBox 19"/>
            <p:cNvSpPr txBox="1"/>
            <p:nvPr/>
          </p:nvSpPr>
          <p:spPr>
            <a:xfrm>
              <a:off x="4799856" y="3257512"/>
              <a:ext cx="4608512"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C00000"/>
                  </a:solidFill>
                  <a:effectLst/>
                  <a:uLnTx/>
                  <a:uFillTx/>
                  <a:latin typeface="Arial" charset="0"/>
                  <a:ea typeface="+mn-ea"/>
                  <a:cs typeface="Arial" charset="0"/>
                </a:rPr>
                <a:t>EMPIETEMENT TYPE II</a:t>
              </a:r>
            </a:p>
          </p:txBody>
        </p:sp>
        <p:sp>
          <p:nvSpPr>
            <p:cNvPr id="28" name="Rectangle 27"/>
            <p:cNvSpPr/>
            <p:nvPr/>
          </p:nvSpPr>
          <p:spPr bwMode="auto">
            <a:xfrm rot="1143733">
              <a:off x="4720470" y="4102647"/>
              <a:ext cx="216024" cy="432048"/>
            </a:xfrm>
            <a:prstGeom prst="rect">
              <a:avLst/>
            </a:prstGeom>
            <a:solidFill>
              <a:schemeClr val="bg1"/>
            </a:solidFill>
            <a:ln w="317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29" name="Picture 3"/>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276001" y="5420200"/>
              <a:ext cx="1816565" cy="1080120"/>
            </a:xfrm>
            <a:prstGeom prst="rect">
              <a:avLst/>
            </a:prstGeom>
            <a:noFill/>
            <a:ln w="9525">
              <a:noFill/>
              <a:miter lim="800000"/>
              <a:headEnd/>
              <a:tailEnd/>
            </a:ln>
          </p:spPr>
        </p:pic>
        <p:pic>
          <p:nvPicPr>
            <p:cNvPr id="30" name="Picture 76"/>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6200164" y="3734580"/>
              <a:ext cx="3784268" cy="2000821"/>
            </a:xfrm>
            <a:prstGeom prst="rect">
              <a:avLst/>
            </a:prstGeom>
            <a:noFill/>
            <a:ln w="9525">
              <a:noFill/>
              <a:miter lim="800000"/>
              <a:headEnd/>
              <a:tailEnd/>
            </a:ln>
          </p:spPr>
        </p:pic>
        <p:sp>
          <p:nvSpPr>
            <p:cNvPr id="31" name="TextBox 31"/>
            <p:cNvSpPr txBox="1">
              <a:spLocks noChangeArrowheads="1"/>
            </p:cNvSpPr>
            <p:nvPr/>
          </p:nvSpPr>
          <p:spPr bwMode="auto">
            <a:xfrm>
              <a:off x="3575721" y="5849725"/>
              <a:ext cx="2663825" cy="338554"/>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4BACC6">
                      <a:lumMod val="50000"/>
                    </a:srgbClr>
                  </a:solidFill>
                  <a:effectLst/>
                  <a:uLnTx/>
                  <a:uFillTx/>
                  <a:latin typeface="Calibri" pitchFamily="34" charset="0"/>
                  <a:ea typeface="+mn-ea"/>
                  <a:cs typeface="Arial" charset="0"/>
                </a:rPr>
                <a:t>1,20m min</a:t>
              </a:r>
            </a:p>
          </p:txBody>
        </p:sp>
        <p:cxnSp>
          <p:nvCxnSpPr>
            <p:cNvPr id="45" name="Straight Connector 33"/>
            <p:cNvCxnSpPr/>
            <p:nvPr/>
          </p:nvCxnSpPr>
          <p:spPr>
            <a:xfrm flipV="1">
              <a:off x="5351463" y="3395488"/>
              <a:ext cx="0" cy="3132000"/>
            </a:xfrm>
            <a:prstGeom prst="line">
              <a:avLst/>
            </a:prstGeom>
            <a:noFill/>
            <a:ln w="28575" cap="flat" cmpd="sng" algn="ctr">
              <a:solidFill>
                <a:srgbClr val="4BACC6">
                  <a:lumMod val="50000"/>
                </a:srgbClr>
              </a:solidFill>
              <a:prstDash val="solid"/>
            </a:ln>
            <a:effectLst/>
          </p:spPr>
        </p:cxnSp>
        <p:cxnSp>
          <p:nvCxnSpPr>
            <p:cNvPr id="46" name="Straight Connector 34"/>
            <p:cNvCxnSpPr/>
            <p:nvPr/>
          </p:nvCxnSpPr>
          <p:spPr>
            <a:xfrm flipV="1">
              <a:off x="4440000" y="6014200"/>
              <a:ext cx="1588" cy="504000"/>
            </a:xfrm>
            <a:prstGeom prst="line">
              <a:avLst/>
            </a:prstGeom>
            <a:noFill/>
            <a:ln w="15875" cap="flat" cmpd="sng" algn="ctr">
              <a:solidFill>
                <a:srgbClr val="4BACC6">
                  <a:lumMod val="50000"/>
                </a:srgbClr>
              </a:solidFill>
              <a:prstDash val="dashDot"/>
            </a:ln>
            <a:effectLst/>
          </p:spPr>
        </p:cxnSp>
        <p:cxnSp>
          <p:nvCxnSpPr>
            <p:cNvPr id="47" name="Straight Arrow Connector 35"/>
            <p:cNvCxnSpPr/>
            <p:nvPr/>
          </p:nvCxnSpPr>
          <p:spPr>
            <a:xfrm>
              <a:off x="4439816" y="6167448"/>
              <a:ext cx="900000" cy="0"/>
            </a:xfrm>
            <a:prstGeom prst="straightConnector1">
              <a:avLst/>
            </a:prstGeom>
            <a:noFill/>
            <a:ln w="31750" cap="flat" cmpd="sng" algn="ctr">
              <a:solidFill>
                <a:srgbClr val="4BACC6">
                  <a:lumMod val="50000"/>
                </a:srgbClr>
              </a:solidFill>
              <a:prstDash val="solid"/>
              <a:headEnd type="arrow"/>
              <a:tailEnd type="arrow"/>
            </a:ln>
            <a:effectLst/>
          </p:spPr>
        </p:cxnSp>
        <p:pic>
          <p:nvPicPr>
            <p:cNvPr id="48" name="Picture 76"/>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99964" y="3734580"/>
              <a:ext cx="3784268" cy="2000821"/>
            </a:xfrm>
            <a:prstGeom prst="rect">
              <a:avLst/>
            </a:prstGeom>
            <a:noFill/>
            <a:ln w="9525">
              <a:noFill/>
              <a:miter lim="800000"/>
              <a:headEnd/>
              <a:tailEnd/>
            </a:ln>
          </p:spPr>
        </p:pic>
      </p:grpSp>
    </p:spTree>
    <p:extLst>
      <p:ext uri="{BB962C8B-B14F-4D97-AF65-F5344CB8AC3E}">
        <p14:creationId xmlns:p14="http://schemas.microsoft.com/office/powerpoint/2010/main" val="145723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1"/>
          <p:cNvSpPr txBox="1">
            <a:spLocks/>
          </p:cNvSpPr>
          <p:nvPr/>
        </p:nvSpPr>
        <p:spPr bwMode="auto">
          <a:xfrm>
            <a:off x="817587" y="535370"/>
            <a:ext cx="8086725" cy="86518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l" fontAlgn="auto">
              <a:spcBef>
                <a:spcPts val="0"/>
              </a:spcBef>
              <a:spcAft>
                <a:spcPts val="0"/>
              </a:spcAft>
              <a:defRPr/>
            </a:pPr>
            <a:r>
              <a:rPr lang="fr-FR" sz="2000" b="1" kern="0">
                <a:solidFill>
                  <a:srgbClr val="0070C0"/>
                </a:solidFill>
                <a:latin typeface="+mn-lt"/>
                <a:ea typeface="+mj-ea"/>
                <a:cs typeface="Arial"/>
              </a:rPr>
              <a:t>3.6 Traversée des voies </a:t>
            </a:r>
          </a:p>
        </p:txBody>
      </p:sp>
      <p:sp>
        <p:nvSpPr>
          <p:cNvPr id="11" name="Rounded Rectangle 38"/>
          <p:cNvSpPr/>
          <p:nvPr/>
        </p:nvSpPr>
        <p:spPr bwMode="auto">
          <a:xfrm>
            <a:off x="488876" y="1104094"/>
            <a:ext cx="8847484" cy="5584508"/>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just"/>
            <a:r>
              <a:rPr lang="fr-FR" sz="1400">
                <a:latin typeface="+mn-lt"/>
              </a:rPr>
              <a:t>Lorsque vous devez absolument traverser les voies, la préférence est – </a:t>
            </a:r>
            <a:r>
              <a:rPr lang="fr-FR" sz="1400" b="1">
                <a:latin typeface="+mn-lt"/>
              </a:rPr>
              <a:t>même si vous devez faire un détour pour ce faire </a:t>
            </a:r>
            <a:r>
              <a:rPr lang="fr-FR" sz="1400">
                <a:latin typeface="+mn-lt"/>
              </a:rPr>
              <a:t>– donnée à :</a:t>
            </a:r>
          </a:p>
          <a:p>
            <a:pPr marL="0" marR="0" lvl="0" indent="0" algn="just" defTabSz="914400" eaLnBrk="1" fontAlgn="auto" latinLnBrk="0" hangingPunct="1">
              <a:lnSpc>
                <a:spcPct val="100000"/>
              </a:lnSpc>
              <a:spcBef>
                <a:spcPts val="0"/>
              </a:spcBef>
              <a:spcAft>
                <a:spcPts val="0"/>
              </a:spcAft>
              <a:buClrTx/>
              <a:buSzTx/>
              <a:buFontTx/>
              <a:buNone/>
              <a:tabLst/>
              <a:defRPr/>
            </a:pPr>
            <a:endParaRPr lang="en-US" sz="1400" kern="0">
              <a:solidFill>
                <a:sysClr val="windowText" lastClr="000000"/>
              </a:solidFill>
              <a:latin typeface="+mn-lt"/>
            </a:endParaRPr>
          </a:p>
          <a:p>
            <a:pPr marL="228600" indent="-228600" algn="just">
              <a:buAutoNum type="arabicPeriod"/>
            </a:pPr>
            <a:r>
              <a:rPr lang="fr-FR" sz="1400" b="1">
                <a:latin typeface="+mn-lt"/>
              </a:rPr>
              <a:t>L’infrastructure spécialement conçue à cette fin </a:t>
            </a:r>
            <a:r>
              <a:rPr lang="fr-FR" sz="1400">
                <a:latin typeface="+mn-lt"/>
              </a:rPr>
              <a:t>(comme une passerelle, un couloir sous voies ou un passage à niveau). </a:t>
            </a:r>
          </a:p>
          <a:p>
            <a:pPr marL="342900" marR="0" lvl="0" indent="-342900" algn="just" defTabSz="914400" eaLnBrk="1" fontAlgn="auto" latinLnBrk="0" hangingPunct="1">
              <a:lnSpc>
                <a:spcPct val="100000"/>
              </a:lnSpc>
              <a:spcBef>
                <a:spcPts val="0"/>
              </a:spcBef>
              <a:spcAft>
                <a:spcPts val="0"/>
              </a:spcAft>
              <a:buClrTx/>
              <a:buSzTx/>
              <a:buFontTx/>
              <a:buAutoNum type="arabicPeriod"/>
              <a:tabLst/>
              <a:defRPr/>
            </a:pPr>
            <a:endParaRPr lang="en-US" sz="1400" kern="0">
              <a:solidFill>
                <a:sysClr val="windowText" lastClr="000000"/>
              </a:solidFill>
              <a:latin typeface="+mn-lt"/>
            </a:endParaRPr>
          </a:p>
          <a:p>
            <a:pPr marL="228600" indent="-228600" algn="just">
              <a:buAutoNum type="arabicPeriod"/>
            </a:pPr>
            <a:r>
              <a:rPr lang="fr-FR" sz="1400" b="1">
                <a:latin typeface="+mn-lt"/>
              </a:rPr>
              <a:t>Les traversées de service </a:t>
            </a:r>
          </a:p>
          <a:p>
            <a:pPr marR="0" lvl="0" algn="just" defTabSz="361950" eaLnBrk="1" fontAlgn="auto" latinLnBrk="0" hangingPunct="1">
              <a:lnSpc>
                <a:spcPct val="100000"/>
              </a:lnSpc>
              <a:spcBef>
                <a:spcPts val="0"/>
              </a:spcBef>
              <a:spcAft>
                <a:spcPts val="0"/>
              </a:spcAft>
              <a:buClrTx/>
              <a:buSzTx/>
              <a:tabLst/>
              <a:defRPr/>
            </a:pPr>
            <a:endParaRPr lang="en-US" sz="1400" kern="0">
              <a:solidFill>
                <a:sysClr val="windowText" lastClr="000000"/>
              </a:solidFill>
              <a:latin typeface="+mn-lt"/>
            </a:endParaRPr>
          </a:p>
          <a:p>
            <a:pPr algn="just" fontAlgn="auto">
              <a:spcBef>
                <a:spcPts val="0"/>
              </a:spcBef>
              <a:spcAft>
                <a:spcPts val="0"/>
              </a:spcAft>
              <a:defRPr/>
            </a:pPr>
            <a:r>
              <a:rPr lang="fr-FR" sz="1400">
                <a:latin typeface="+mn-lt"/>
              </a:rPr>
              <a:t>Dans ce cas, vous devez respecter un certain nombre de règles, à savoir : </a:t>
            </a:r>
          </a:p>
          <a:p>
            <a:pPr algn="just" fontAlgn="auto">
              <a:spcBef>
                <a:spcPts val="0"/>
              </a:spcBef>
              <a:spcAft>
                <a:spcPts val="0"/>
              </a:spcAft>
              <a:defRPr/>
            </a:pPr>
            <a:endParaRPr lang="en-US" sz="1400" kern="0">
              <a:solidFill>
                <a:sysClr val="windowText" lastClr="000000"/>
              </a:solidFill>
              <a:latin typeface="+mn-lt"/>
            </a:endParaRPr>
          </a:p>
          <a:p>
            <a:pPr marL="285750" indent="-285750" algn="just" fontAlgn="auto">
              <a:spcBef>
                <a:spcPts val="0"/>
              </a:spcBef>
              <a:spcAft>
                <a:spcPts val="0"/>
              </a:spcAft>
              <a:buFontTx/>
              <a:buChar char="-"/>
              <a:defRPr/>
            </a:pPr>
            <a:r>
              <a:rPr lang="fr-FR" sz="1400" kern="0">
                <a:solidFill>
                  <a:sysClr val="windowText" lastClr="000000"/>
                </a:solidFill>
                <a:latin typeface="+mn-lt"/>
              </a:rPr>
              <a:t>respectez la signalisation installée ;</a:t>
            </a:r>
          </a:p>
          <a:p>
            <a:pPr algn="just" fontAlgn="auto">
              <a:spcBef>
                <a:spcPts val="0"/>
              </a:spcBef>
              <a:spcAft>
                <a:spcPts val="0"/>
              </a:spcAft>
              <a:defRPr/>
            </a:pPr>
            <a:endParaRPr lang="fr-FR" sz="1400" kern="0">
              <a:solidFill>
                <a:sysClr val="windowText" lastClr="000000"/>
              </a:solidFill>
              <a:latin typeface="+mn-lt"/>
            </a:endParaRPr>
          </a:p>
          <a:p>
            <a:pPr marL="285750" indent="-285750" algn="just" fontAlgn="auto">
              <a:spcBef>
                <a:spcPts val="0"/>
              </a:spcBef>
              <a:spcAft>
                <a:spcPts val="0"/>
              </a:spcAft>
              <a:buFontTx/>
              <a:buChar char="-"/>
              <a:defRPr/>
            </a:pPr>
            <a:r>
              <a:rPr lang="fr-FR" sz="1400" kern="0">
                <a:solidFill>
                  <a:sysClr val="windowText" lastClr="000000"/>
                </a:solidFill>
                <a:latin typeface="+mn-lt"/>
              </a:rPr>
              <a:t>ne vous engagez jamais sur une traversée de service sans être sûr de pouvoir la traverser en sécurité.</a:t>
            </a:r>
          </a:p>
          <a:p>
            <a:pPr marR="0" lvl="0" algn="just" defTabSz="914400" eaLnBrk="1" fontAlgn="auto" latinLnBrk="0" hangingPunct="1">
              <a:lnSpc>
                <a:spcPct val="100000"/>
              </a:lnSpc>
              <a:spcBef>
                <a:spcPts val="0"/>
              </a:spcBef>
              <a:spcAft>
                <a:spcPts val="0"/>
              </a:spcAft>
              <a:buClrTx/>
              <a:buSzTx/>
              <a:tabLst/>
              <a:defRPr/>
            </a:pPr>
            <a:endParaRPr lang="en-US" sz="1400" b="1" kern="0">
              <a:solidFill>
                <a:sysClr val="windowText" lastClr="000000"/>
              </a:solidFill>
              <a:latin typeface="+mn-lt"/>
            </a:endParaRPr>
          </a:p>
          <a:p>
            <a:pPr algn="just"/>
            <a:r>
              <a:rPr lang="en-US" sz="1400" b="1" kern="0">
                <a:solidFill>
                  <a:sysClr val="windowText" lastClr="000000"/>
                </a:solidFill>
                <a:latin typeface="+mn-lt"/>
              </a:rPr>
              <a:t>3. </a:t>
            </a:r>
            <a:r>
              <a:rPr lang="fr-FR" sz="1400" b="1">
                <a:latin typeface="+mn-lt"/>
              </a:rPr>
              <a:t>Absence de traversées</a:t>
            </a:r>
          </a:p>
          <a:p>
            <a:pPr marL="0" marR="0" lvl="0" indent="0" algn="just" defTabSz="914400" eaLnBrk="1" fontAlgn="auto" latinLnBrk="0" hangingPunct="1">
              <a:lnSpc>
                <a:spcPct val="100000"/>
              </a:lnSpc>
              <a:spcBef>
                <a:spcPts val="0"/>
              </a:spcBef>
              <a:spcAft>
                <a:spcPts val="0"/>
              </a:spcAft>
              <a:buClrTx/>
              <a:buSzTx/>
              <a:buFontTx/>
              <a:buNone/>
              <a:tabLst/>
              <a:defRPr/>
            </a:pPr>
            <a:endParaRPr lang="en-US" sz="1400" kern="0">
              <a:solidFill>
                <a:sysClr val="windowText" lastClr="000000"/>
              </a:solidFill>
              <a:latin typeface="+mn-lt"/>
            </a:endParaRPr>
          </a:p>
          <a:p>
            <a:pPr algn="just" fontAlgn="auto">
              <a:spcBef>
                <a:spcPts val="0"/>
              </a:spcBef>
              <a:spcAft>
                <a:spcPts val="0"/>
              </a:spcAft>
              <a:defRPr/>
            </a:pPr>
            <a:r>
              <a:rPr lang="fr-FR" sz="1400">
                <a:latin typeface="+mn-lt"/>
              </a:rPr>
              <a:t>Respectez strictement les instructions de travail fournies.</a:t>
            </a:r>
            <a:r>
              <a:rPr lang="en-US" sz="1400" kern="0">
                <a:solidFill>
                  <a:sysClr val="windowText" lastClr="000000"/>
                </a:solidFill>
                <a:latin typeface="+mn-lt"/>
              </a:rPr>
              <a:t> </a:t>
            </a:r>
            <a:r>
              <a:rPr lang="fr-FR" sz="1400">
                <a:latin typeface="+mn-lt"/>
              </a:rPr>
              <a:t>Ces instructions portent notamment sur  :</a:t>
            </a:r>
            <a:endParaRPr lang="en-US" sz="1400" kern="0">
              <a:solidFill>
                <a:sysClr val="windowText" lastClr="000000"/>
              </a:solidFill>
              <a:latin typeface="+mn-lt"/>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en-US" sz="1400" kern="0">
              <a:solidFill>
                <a:sysClr val="windowText" lastClr="000000"/>
              </a:solidFill>
              <a:latin typeface="+mn-lt"/>
            </a:endParaRPr>
          </a:p>
          <a:p>
            <a:pPr marL="285750" marR="0" lvl="0" indent="-285750" algn="just" defTabSz="914400" eaLnBrk="1" fontAlgn="auto" latinLnBrk="0" hangingPunct="1">
              <a:lnSpc>
                <a:spcPct val="100000"/>
              </a:lnSpc>
              <a:spcBef>
                <a:spcPts val="0"/>
              </a:spcBef>
              <a:spcAft>
                <a:spcPts val="0"/>
              </a:spcAft>
              <a:buClrTx/>
              <a:buSzTx/>
              <a:buFontTx/>
              <a:buChar char="-"/>
              <a:tabLst/>
              <a:defRPr/>
            </a:pPr>
            <a:r>
              <a:rPr lang="fr-FR" sz="1400">
                <a:latin typeface="+mn-lt"/>
              </a:rPr>
              <a:t>les points précis de traversée </a:t>
            </a:r>
            <a:r>
              <a:rPr lang="en-US" sz="1400" kern="0">
                <a:solidFill>
                  <a:sysClr val="windowText" lastClr="000000"/>
                </a:solidFill>
                <a:latin typeface="+mn-lt"/>
              </a:rPr>
              <a:t>: </a:t>
            </a:r>
            <a:r>
              <a:rPr lang="fr-FR" sz="1400">
                <a:latin typeface="+mn-lt"/>
              </a:rPr>
              <a:t>compte tenu de la distance de visibilité à respecter et de la présence ou non d’appareils de voie ; </a:t>
            </a:r>
          </a:p>
          <a:p>
            <a:pPr marL="285750" marR="0" lvl="0" indent="-285750" algn="just" defTabSz="914400" eaLnBrk="1" fontAlgn="auto" latinLnBrk="0" hangingPunct="1">
              <a:lnSpc>
                <a:spcPct val="100000"/>
              </a:lnSpc>
              <a:spcBef>
                <a:spcPts val="0"/>
              </a:spcBef>
              <a:spcAft>
                <a:spcPts val="0"/>
              </a:spcAft>
              <a:buClrTx/>
              <a:buSzTx/>
              <a:buFontTx/>
              <a:buChar char="-"/>
              <a:tabLst/>
              <a:defRPr/>
            </a:pPr>
            <a:endParaRPr lang="en-US" sz="1400" kern="0">
              <a:solidFill>
                <a:sysClr val="windowText" lastClr="000000"/>
              </a:solidFill>
              <a:latin typeface="+mn-lt"/>
            </a:endParaRPr>
          </a:p>
          <a:p>
            <a:pPr marL="285750" indent="-285750" algn="just" fontAlgn="auto">
              <a:spcBef>
                <a:spcPts val="0"/>
              </a:spcBef>
              <a:spcAft>
                <a:spcPts val="0"/>
              </a:spcAft>
              <a:buFontTx/>
              <a:buChar char="-"/>
              <a:defRPr/>
            </a:pPr>
            <a:r>
              <a:rPr lang="fr-FR" sz="1400">
                <a:latin typeface="+mn-lt"/>
              </a:rPr>
              <a:t>les circonstances opérationnelles dans le cadre desquelles la traversée des voies est autorisée à titre exceptionnel : description des objets ou des matériaux qui pourront (éventuellement) être portés.</a:t>
            </a:r>
          </a:p>
        </p:txBody>
      </p:sp>
      <p:pic>
        <p:nvPicPr>
          <p:cNvPr id="5" name="Picture 4"/>
          <p:cNvPicPr>
            <a:picLocks noChangeAspect="1"/>
          </p:cNvPicPr>
          <p:nvPr/>
        </p:nvPicPr>
        <p:blipFill>
          <a:blip r:embed="rId2"/>
          <a:stretch>
            <a:fillRect/>
          </a:stretch>
        </p:blipFill>
        <p:spPr>
          <a:xfrm>
            <a:off x="9624392" y="2420888"/>
            <a:ext cx="2145341" cy="2376264"/>
          </a:xfrm>
          <a:prstGeom prst="rect">
            <a:avLst/>
          </a:prstGeom>
        </p:spPr>
      </p:pic>
      <p:sp>
        <p:nvSpPr>
          <p:cNvPr id="7" name="Espace réservé du texte 3"/>
          <p:cNvSpPr txBox="1">
            <a:spLocks/>
          </p:cNvSpPr>
          <p:nvPr/>
        </p:nvSpPr>
        <p:spPr>
          <a:xfrm>
            <a:off x="9673618" y="154524"/>
            <a:ext cx="2237175" cy="635199"/>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dirty="0"/>
              <a:t>3. Notions</a:t>
            </a:r>
          </a:p>
          <a:p>
            <a:pPr fontAlgn="auto">
              <a:spcAft>
                <a:spcPts val="0"/>
              </a:spcAft>
            </a:pPr>
            <a:r>
              <a:rPr lang="fr-FR" dirty="0"/>
              <a:t>3.6 Traversée des voies</a:t>
            </a:r>
          </a:p>
        </p:txBody>
      </p:sp>
    </p:spTree>
    <p:extLst>
      <p:ext uri="{BB962C8B-B14F-4D97-AF65-F5344CB8AC3E}">
        <p14:creationId xmlns:p14="http://schemas.microsoft.com/office/powerpoint/2010/main" val="2863488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ep 47"/>
          <p:cNvGrpSpPr>
            <a:grpSpLocks/>
          </p:cNvGrpSpPr>
          <p:nvPr/>
        </p:nvGrpSpPr>
        <p:grpSpPr bwMode="auto">
          <a:xfrm>
            <a:off x="5159896" y="3284985"/>
            <a:ext cx="2004546" cy="1368151"/>
            <a:chOff x="611745" y="3067203"/>
            <a:chExt cx="1863769" cy="1368344"/>
          </a:xfrm>
          <a:solidFill>
            <a:schemeClr val="bg1">
              <a:lumMod val="95000"/>
            </a:schemeClr>
          </a:solidFill>
        </p:grpSpPr>
        <p:sp>
          <p:nvSpPr>
            <p:cNvPr id="19" name="Rounded Rectangular Callout 16"/>
            <p:cNvSpPr/>
            <p:nvPr/>
          </p:nvSpPr>
          <p:spPr bwMode="auto">
            <a:xfrm>
              <a:off x="611745" y="3067203"/>
              <a:ext cx="1863769" cy="1368344"/>
            </a:xfrm>
            <a:prstGeom prst="wedgeRoundRectCallout">
              <a:avLst>
                <a:gd name="adj1" fmla="val -44885"/>
                <a:gd name="adj2" fmla="val 68065"/>
                <a:gd name="adj3" fmla="val 16667"/>
              </a:avLst>
            </a:prstGeom>
            <a:grpFill/>
            <a:ln w="9525">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8000" tIns="36000" rIns="0" bIns="36000" anchor="ctr"/>
            <a:lstStyle>
              <a:lvl1pPr marL="228600" indent="-228600" defTabSz="622300" eaLnBrk="0" hangingPunct="0">
                <a:spcBef>
                  <a:spcPct val="20000"/>
                </a:spcBef>
                <a:spcAft>
                  <a:spcPct val="5000"/>
                </a:spcAft>
                <a:buChar char="•"/>
                <a:defRPr sz="2000">
                  <a:solidFill>
                    <a:schemeClr val="tx1"/>
                  </a:solidFill>
                  <a:latin typeface="Arial" charset="0"/>
                  <a:cs typeface="Arial" charset="0"/>
                </a:defRPr>
              </a:lvl1pPr>
              <a:lvl2pPr marL="742950" indent="-285750" defTabSz="622300" eaLnBrk="0" hangingPunct="0">
                <a:spcBef>
                  <a:spcPct val="20000"/>
                </a:spcBef>
                <a:spcAft>
                  <a:spcPct val="5000"/>
                </a:spcAft>
                <a:buSzPct val="85000"/>
                <a:buFont typeface="Symbol" pitchFamily="18" charset="2"/>
                <a:buChar char="°"/>
                <a:defRPr sz="2000">
                  <a:solidFill>
                    <a:schemeClr val="tx1"/>
                  </a:solidFill>
                  <a:latin typeface="Arial" charset="0"/>
                  <a:cs typeface="Arial" charset="0"/>
                </a:defRPr>
              </a:lvl2pPr>
              <a:lvl3pPr marL="1143000" indent="-228600" defTabSz="622300" eaLnBrk="0" hangingPunct="0">
                <a:spcBef>
                  <a:spcPct val="20000"/>
                </a:spcBef>
                <a:spcAft>
                  <a:spcPct val="5000"/>
                </a:spcAft>
                <a:buFont typeface="Wingdings" pitchFamily="2" charset="2"/>
                <a:buChar char="ú"/>
                <a:defRPr sz="2000">
                  <a:solidFill>
                    <a:schemeClr val="tx1"/>
                  </a:solidFill>
                  <a:latin typeface="Arial" charset="0"/>
                  <a:cs typeface="Arial" charset="0"/>
                </a:defRPr>
              </a:lvl3pPr>
              <a:lvl4pPr marL="1600200" indent="-228600" defTabSz="622300" eaLnBrk="0" hangingPunct="0">
                <a:spcBef>
                  <a:spcPct val="20000"/>
                </a:spcBef>
                <a:spcAft>
                  <a:spcPct val="5000"/>
                </a:spcAft>
                <a:buFont typeface="Wingdings" pitchFamily="2" charset="2"/>
                <a:buChar char="§"/>
                <a:defRPr sz="2000">
                  <a:solidFill>
                    <a:schemeClr val="tx1"/>
                  </a:solidFill>
                  <a:latin typeface="Arial" charset="0"/>
                  <a:cs typeface="Arial" charset="0"/>
                </a:defRPr>
              </a:lvl4pPr>
              <a:lvl5pPr marL="2057400" indent="-228600" defTabSz="622300" eaLnBrk="0" hangingPunct="0">
                <a:spcBef>
                  <a:spcPct val="20000"/>
                </a:spcBef>
                <a:spcAft>
                  <a:spcPct val="5000"/>
                </a:spcAft>
                <a:buFont typeface="Arial" charset="0"/>
                <a:buChar char="-"/>
                <a:defRPr sz="2000">
                  <a:solidFill>
                    <a:schemeClr val="tx1"/>
                  </a:solidFill>
                  <a:latin typeface="Arial" charset="0"/>
                  <a:cs typeface="Arial" charset="0"/>
                </a:defRPr>
              </a:lvl5pPr>
              <a:lvl6pPr marL="25146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6pPr>
              <a:lvl7pPr marL="29718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7pPr>
              <a:lvl8pPr marL="34290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8pPr>
              <a:lvl9pPr marL="38862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9pPr>
            </a:lstStyle>
            <a:p>
              <a:pPr algn="l">
                <a:lnSpc>
                  <a:spcPct val="90000"/>
                </a:lnSpc>
                <a:spcBef>
                  <a:spcPct val="0"/>
                </a:spcBef>
                <a:spcAft>
                  <a:spcPct val="35000"/>
                </a:spcAft>
                <a:buFontTx/>
                <a:buAutoNum type="arabicPeriod"/>
                <a:defRPr/>
              </a:pPr>
              <a:r>
                <a:rPr lang="en-US" altLang="en-US" sz="1000" b="1">
                  <a:solidFill>
                    <a:srgbClr val="000000"/>
                  </a:solidFill>
                </a:rPr>
                <a:t>.</a:t>
              </a:r>
            </a:p>
            <a:p>
              <a:pPr algn="l">
                <a:lnSpc>
                  <a:spcPct val="90000"/>
                </a:lnSpc>
                <a:spcBef>
                  <a:spcPct val="0"/>
                </a:spcBef>
                <a:spcAft>
                  <a:spcPct val="35000"/>
                </a:spcAft>
                <a:buFontTx/>
                <a:buAutoNum type="arabicPeriod"/>
                <a:defRPr/>
              </a:pPr>
              <a:r>
                <a:rPr lang="en-US" altLang="en-US" sz="1000" b="1" err="1">
                  <a:solidFill>
                    <a:srgbClr val="FF0000"/>
                  </a:solidFill>
                </a:rPr>
                <a:t>Traversée</a:t>
              </a:r>
              <a:r>
                <a:rPr lang="en-US" altLang="en-US" sz="1000" b="1">
                  <a:solidFill>
                    <a:srgbClr val="FF0000"/>
                  </a:solidFill>
                </a:rPr>
                <a:t> des </a:t>
              </a:r>
              <a:r>
                <a:rPr lang="en-US" altLang="en-US" sz="1000" b="1" err="1">
                  <a:solidFill>
                    <a:srgbClr val="FF0000"/>
                  </a:solidFill>
                </a:rPr>
                <a:t>voies</a:t>
              </a:r>
              <a:r>
                <a:rPr lang="en-US" altLang="en-US" sz="1000" b="1">
                  <a:solidFill>
                    <a:srgbClr val="FF0000"/>
                  </a:solidFill>
                </a:rPr>
                <a:t> ?? </a:t>
              </a:r>
            </a:p>
            <a:p>
              <a:pPr algn="l">
                <a:lnSpc>
                  <a:spcPct val="90000"/>
                </a:lnSpc>
                <a:spcBef>
                  <a:spcPct val="0"/>
                </a:spcBef>
                <a:spcAft>
                  <a:spcPct val="35000"/>
                </a:spcAft>
                <a:buFontTx/>
                <a:buAutoNum type="arabicPeriod"/>
                <a:defRPr/>
              </a:pPr>
              <a:r>
                <a:rPr lang="en-US" altLang="en-US" sz="1000" b="1"/>
                <a:t>    </a:t>
              </a:r>
            </a:p>
            <a:p>
              <a:pPr algn="l">
                <a:lnSpc>
                  <a:spcPct val="90000"/>
                </a:lnSpc>
                <a:spcBef>
                  <a:spcPct val="0"/>
                </a:spcBef>
                <a:spcAft>
                  <a:spcPct val="35000"/>
                </a:spcAft>
                <a:buFontTx/>
                <a:buAutoNum type="arabicPeriod"/>
                <a:defRPr/>
              </a:pPr>
              <a:r>
                <a:rPr lang="en-US" altLang="en-US" sz="1000" b="1"/>
                <a:t>.              (sans lorry)</a:t>
              </a:r>
            </a:p>
            <a:p>
              <a:pPr algn="l">
                <a:lnSpc>
                  <a:spcPct val="90000"/>
                </a:lnSpc>
                <a:spcBef>
                  <a:spcPct val="0"/>
                </a:spcBef>
                <a:spcAft>
                  <a:spcPct val="35000"/>
                </a:spcAft>
                <a:buFontTx/>
                <a:buAutoNum type="arabicPeriod" startAt="5"/>
                <a:defRPr/>
              </a:pPr>
              <a:r>
                <a:rPr lang="en-US" altLang="en-US" sz="1000" b="1"/>
                <a:t>.</a:t>
              </a:r>
            </a:p>
          </p:txBody>
        </p:sp>
        <p:pic>
          <p:nvPicPr>
            <p:cNvPr id="20" name="Picture 1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51617" y="3875105"/>
              <a:ext cx="216024" cy="1756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1" name="Picture 1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00149" y="3233481"/>
              <a:ext cx="216024" cy="1756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 name="Picture 2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99778" y="3611720"/>
              <a:ext cx="216024" cy="1756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4" name="Rounded Rectangular Callout 16"/>
          <p:cNvSpPr/>
          <p:nvPr/>
        </p:nvSpPr>
        <p:spPr>
          <a:xfrm>
            <a:off x="2033304" y="3441538"/>
            <a:ext cx="1861857" cy="1345163"/>
          </a:xfrm>
          <a:prstGeom prst="wedgeRoundRectCallout">
            <a:avLst>
              <a:gd name="adj1" fmla="val 43385"/>
              <a:gd name="adj2" fmla="val 59756"/>
              <a:gd name="adj3" fmla="val 16667"/>
            </a:avLst>
          </a:prstGeom>
          <a:solidFill>
            <a:schemeClr val="bg1">
              <a:lumMod val="95000"/>
            </a:schemeClr>
          </a:solidFill>
          <a:ln w="9525">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8000" tIns="36000" rIns="0" bIns="36000" anchor="ctr"/>
          <a:lstStyle>
            <a:lvl1pPr marL="228600" indent="-228600" defTabSz="622300" eaLnBrk="0" hangingPunct="0">
              <a:defRPr>
                <a:solidFill>
                  <a:schemeClr val="tx1"/>
                </a:solidFill>
                <a:latin typeface="Arial" charset="0"/>
                <a:cs typeface="Arial" charset="0"/>
              </a:defRPr>
            </a:lvl1pPr>
            <a:lvl2pPr marL="742950" indent="-285750" defTabSz="622300" eaLnBrk="0" hangingPunct="0">
              <a:defRPr>
                <a:solidFill>
                  <a:schemeClr val="tx1"/>
                </a:solidFill>
                <a:latin typeface="Arial" charset="0"/>
                <a:cs typeface="Arial" charset="0"/>
              </a:defRPr>
            </a:lvl2pPr>
            <a:lvl3pPr marL="1143000" indent="-228600" defTabSz="622300" eaLnBrk="0" hangingPunct="0">
              <a:defRPr>
                <a:solidFill>
                  <a:schemeClr val="tx1"/>
                </a:solidFill>
                <a:latin typeface="Arial" charset="0"/>
                <a:cs typeface="Arial" charset="0"/>
              </a:defRPr>
            </a:lvl3pPr>
            <a:lvl4pPr marL="1600200" indent="-228600" defTabSz="622300" eaLnBrk="0" hangingPunct="0">
              <a:defRPr>
                <a:solidFill>
                  <a:schemeClr val="tx1"/>
                </a:solidFill>
                <a:latin typeface="Arial" charset="0"/>
                <a:cs typeface="Arial" charset="0"/>
              </a:defRPr>
            </a:lvl4pPr>
            <a:lvl5pPr marL="2057400" indent="-228600" defTabSz="622300" eaLnBrk="0" hangingPunct="0">
              <a:defRPr>
                <a:solidFill>
                  <a:schemeClr val="tx1"/>
                </a:solidFill>
                <a:latin typeface="Arial" charset="0"/>
                <a:cs typeface="Arial" charset="0"/>
              </a:defRPr>
            </a:lvl5pPr>
            <a:lvl6pPr marL="2514600" indent="-228600" defTabSz="622300" eaLnBrk="0" fontAlgn="base" hangingPunct="0">
              <a:spcBef>
                <a:spcPct val="0"/>
              </a:spcBef>
              <a:spcAft>
                <a:spcPct val="0"/>
              </a:spcAft>
              <a:defRPr>
                <a:solidFill>
                  <a:schemeClr val="tx1"/>
                </a:solidFill>
                <a:latin typeface="Arial" charset="0"/>
                <a:cs typeface="Arial" charset="0"/>
              </a:defRPr>
            </a:lvl6pPr>
            <a:lvl7pPr marL="2971800" indent="-228600" defTabSz="622300" eaLnBrk="0" fontAlgn="base" hangingPunct="0">
              <a:spcBef>
                <a:spcPct val="0"/>
              </a:spcBef>
              <a:spcAft>
                <a:spcPct val="0"/>
              </a:spcAft>
              <a:defRPr>
                <a:solidFill>
                  <a:schemeClr val="tx1"/>
                </a:solidFill>
                <a:latin typeface="Arial" charset="0"/>
                <a:cs typeface="Arial" charset="0"/>
              </a:defRPr>
            </a:lvl7pPr>
            <a:lvl8pPr marL="3429000" indent="-228600" defTabSz="622300" eaLnBrk="0" fontAlgn="base" hangingPunct="0">
              <a:spcBef>
                <a:spcPct val="0"/>
              </a:spcBef>
              <a:spcAft>
                <a:spcPct val="0"/>
              </a:spcAft>
              <a:defRPr>
                <a:solidFill>
                  <a:schemeClr val="tx1"/>
                </a:solidFill>
                <a:latin typeface="Arial" charset="0"/>
                <a:cs typeface="Arial" charset="0"/>
              </a:defRPr>
            </a:lvl8pPr>
            <a:lvl9pPr marL="3886200" indent="-228600" defTabSz="622300" eaLnBrk="0" fontAlgn="base" hangingPunct="0">
              <a:spcBef>
                <a:spcPct val="0"/>
              </a:spcBef>
              <a:spcAft>
                <a:spcPct val="0"/>
              </a:spcAft>
              <a:defRPr>
                <a:solidFill>
                  <a:schemeClr val="tx1"/>
                </a:solidFill>
                <a:latin typeface="Arial" charset="0"/>
                <a:cs typeface="Arial" charset="0"/>
              </a:defRPr>
            </a:lvl9pPr>
          </a:lstStyle>
          <a:p>
            <a:pPr algn="l">
              <a:lnSpc>
                <a:spcPct val="90000"/>
              </a:lnSpc>
              <a:spcAft>
                <a:spcPct val="35000"/>
              </a:spcAft>
              <a:buFontTx/>
              <a:buAutoNum type="arabicPeriod"/>
              <a:defRPr/>
            </a:pPr>
            <a:r>
              <a:rPr lang="en-US" altLang="en-US" sz="1000" b="1">
                <a:solidFill>
                  <a:srgbClr val="000000"/>
                </a:solidFill>
              </a:rPr>
              <a:t>Distance de </a:t>
            </a:r>
            <a:r>
              <a:rPr lang="en-US" altLang="en-US" sz="1000" b="1" err="1">
                <a:solidFill>
                  <a:srgbClr val="000000"/>
                </a:solidFill>
              </a:rPr>
              <a:t>visibilité</a:t>
            </a:r>
            <a:endParaRPr lang="en-US" altLang="en-US" sz="1000" b="1">
              <a:solidFill>
                <a:srgbClr val="000000"/>
              </a:solidFill>
            </a:endParaRPr>
          </a:p>
          <a:p>
            <a:pPr algn="l">
              <a:lnSpc>
                <a:spcPct val="90000"/>
              </a:lnSpc>
              <a:spcAft>
                <a:spcPct val="35000"/>
              </a:spcAft>
              <a:buFontTx/>
              <a:buAutoNum type="arabicPeriod"/>
              <a:defRPr/>
            </a:pPr>
            <a:r>
              <a:rPr lang="en-US" altLang="en-US" sz="1000" b="1" err="1">
                <a:solidFill>
                  <a:srgbClr val="000000"/>
                </a:solidFill>
              </a:rPr>
              <a:t>Traversée</a:t>
            </a:r>
            <a:r>
              <a:rPr lang="en-US" altLang="en-US" sz="1000" b="1">
                <a:solidFill>
                  <a:srgbClr val="000000"/>
                </a:solidFill>
              </a:rPr>
              <a:t> des </a:t>
            </a:r>
            <a:r>
              <a:rPr lang="en-US" altLang="en-US" sz="1000" b="1" err="1">
                <a:solidFill>
                  <a:srgbClr val="000000"/>
                </a:solidFill>
              </a:rPr>
              <a:t>voies</a:t>
            </a:r>
            <a:endParaRPr lang="en-US" altLang="en-US" sz="1000" b="1">
              <a:solidFill>
                <a:srgbClr val="000000"/>
              </a:solidFill>
            </a:endParaRPr>
          </a:p>
          <a:p>
            <a:pPr algn="l">
              <a:lnSpc>
                <a:spcPct val="90000"/>
              </a:lnSpc>
              <a:spcAft>
                <a:spcPct val="35000"/>
              </a:spcAft>
              <a:buFontTx/>
              <a:buAutoNum type="arabicPeriod"/>
              <a:defRPr/>
            </a:pPr>
            <a:r>
              <a:rPr lang="en-US" altLang="en-US" sz="1000" b="1">
                <a:solidFill>
                  <a:srgbClr val="000000"/>
                </a:solidFill>
              </a:rPr>
              <a:t>...</a:t>
            </a:r>
          </a:p>
          <a:p>
            <a:pPr algn="l">
              <a:lnSpc>
                <a:spcPct val="90000"/>
              </a:lnSpc>
              <a:spcAft>
                <a:spcPct val="35000"/>
              </a:spcAft>
              <a:buFontTx/>
              <a:buAutoNum type="arabicPeriod"/>
              <a:defRPr/>
            </a:pPr>
            <a:r>
              <a:rPr lang="en-US" altLang="en-US" sz="1000" b="1">
                <a:solidFill>
                  <a:srgbClr val="000000"/>
                </a:solidFill>
              </a:rPr>
              <a:t>…               (sans lorry)</a:t>
            </a:r>
          </a:p>
          <a:p>
            <a:pPr algn="l">
              <a:lnSpc>
                <a:spcPct val="90000"/>
              </a:lnSpc>
              <a:spcAft>
                <a:spcPct val="35000"/>
              </a:spcAft>
              <a:buFontTx/>
              <a:buAutoNum type="arabicPeriod"/>
              <a:defRPr/>
            </a:pPr>
            <a:r>
              <a:rPr lang="en-US" altLang="en-US" sz="1000" b="1">
                <a:solidFill>
                  <a:srgbClr val="000000"/>
                </a:solidFill>
              </a:rPr>
              <a:t>...</a:t>
            </a:r>
          </a:p>
        </p:txBody>
      </p:sp>
      <p:pic>
        <p:nvPicPr>
          <p:cNvPr id="27"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51585" y="4202945"/>
            <a:ext cx="629955" cy="203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1186" y="4033166"/>
            <a:ext cx="629955" cy="203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1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20216" y="4283711"/>
            <a:ext cx="215745" cy="175641"/>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 name="Rounded Rectangular Callout 16"/>
          <p:cNvSpPr/>
          <p:nvPr/>
        </p:nvSpPr>
        <p:spPr>
          <a:xfrm>
            <a:off x="7429668" y="3284984"/>
            <a:ext cx="1800225" cy="1114075"/>
          </a:xfrm>
          <a:prstGeom prst="wedgeRoundRectCallout">
            <a:avLst>
              <a:gd name="adj1" fmla="val -19685"/>
              <a:gd name="adj2" fmla="val 74348"/>
              <a:gd name="adj3" fmla="val 16667"/>
            </a:avLst>
          </a:prstGeom>
          <a:solidFill>
            <a:schemeClr val="bg1">
              <a:lumMod val="95000"/>
            </a:schemeClr>
          </a:solidFill>
          <a:ln w="9525">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8000" tIns="36000" rIns="0" bIns="36000" anchor="ctr"/>
          <a:lstStyle>
            <a:lvl1pPr marL="228600" indent="-228600" defTabSz="622300" eaLnBrk="0" hangingPunct="0">
              <a:spcBef>
                <a:spcPct val="20000"/>
              </a:spcBef>
              <a:spcAft>
                <a:spcPct val="5000"/>
              </a:spcAft>
              <a:buChar char="•"/>
              <a:defRPr sz="2000">
                <a:solidFill>
                  <a:schemeClr val="tx1"/>
                </a:solidFill>
                <a:latin typeface="Arial" charset="0"/>
                <a:cs typeface="Arial" charset="0"/>
              </a:defRPr>
            </a:lvl1pPr>
            <a:lvl2pPr marL="742950" indent="-285750" defTabSz="622300" eaLnBrk="0" hangingPunct="0">
              <a:spcBef>
                <a:spcPct val="20000"/>
              </a:spcBef>
              <a:spcAft>
                <a:spcPct val="5000"/>
              </a:spcAft>
              <a:buSzPct val="85000"/>
              <a:buFont typeface="Symbol" pitchFamily="18" charset="2"/>
              <a:buChar char="°"/>
              <a:defRPr sz="2000">
                <a:solidFill>
                  <a:schemeClr val="tx1"/>
                </a:solidFill>
                <a:latin typeface="Arial" charset="0"/>
                <a:cs typeface="Arial" charset="0"/>
              </a:defRPr>
            </a:lvl2pPr>
            <a:lvl3pPr marL="1143000" indent="-228600" defTabSz="622300" eaLnBrk="0" hangingPunct="0">
              <a:spcBef>
                <a:spcPct val="20000"/>
              </a:spcBef>
              <a:spcAft>
                <a:spcPct val="5000"/>
              </a:spcAft>
              <a:buFont typeface="Wingdings" pitchFamily="2" charset="2"/>
              <a:buChar char="ú"/>
              <a:defRPr sz="2000">
                <a:solidFill>
                  <a:schemeClr val="tx1"/>
                </a:solidFill>
                <a:latin typeface="Arial" charset="0"/>
                <a:cs typeface="Arial" charset="0"/>
              </a:defRPr>
            </a:lvl3pPr>
            <a:lvl4pPr marL="1600200" indent="-228600" defTabSz="622300" eaLnBrk="0" hangingPunct="0">
              <a:spcBef>
                <a:spcPct val="20000"/>
              </a:spcBef>
              <a:spcAft>
                <a:spcPct val="5000"/>
              </a:spcAft>
              <a:buFont typeface="Wingdings" pitchFamily="2" charset="2"/>
              <a:buChar char="§"/>
              <a:defRPr sz="2000">
                <a:solidFill>
                  <a:schemeClr val="tx1"/>
                </a:solidFill>
                <a:latin typeface="Arial" charset="0"/>
                <a:cs typeface="Arial" charset="0"/>
              </a:defRPr>
            </a:lvl4pPr>
            <a:lvl5pPr marL="2057400" indent="-228600" defTabSz="622300" eaLnBrk="0" hangingPunct="0">
              <a:spcBef>
                <a:spcPct val="20000"/>
              </a:spcBef>
              <a:spcAft>
                <a:spcPct val="5000"/>
              </a:spcAft>
              <a:buFont typeface="Arial" charset="0"/>
              <a:buChar char="-"/>
              <a:defRPr sz="2000">
                <a:solidFill>
                  <a:schemeClr val="tx1"/>
                </a:solidFill>
                <a:latin typeface="Arial" charset="0"/>
                <a:cs typeface="Arial" charset="0"/>
              </a:defRPr>
            </a:lvl5pPr>
            <a:lvl6pPr marL="25146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6pPr>
            <a:lvl7pPr marL="29718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7pPr>
            <a:lvl8pPr marL="34290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8pPr>
            <a:lvl9pPr marL="38862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9pPr>
          </a:lstStyle>
          <a:p>
            <a:pPr marL="0" indent="0">
              <a:lnSpc>
                <a:spcPct val="90000"/>
              </a:lnSpc>
              <a:spcBef>
                <a:spcPct val="0"/>
              </a:spcBef>
              <a:spcAft>
                <a:spcPct val="35000"/>
              </a:spcAft>
              <a:buNone/>
              <a:defRPr/>
            </a:pPr>
            <a:r>
              <a:rPr lang="en-US" altLang="en-US" sz="1000" b="1" err="1">
                <a:solidFill>
                  <a:srgbClr val="000000"/>
                </a:solidFill>
              </a:rPr>
              <a:t>Traversée</a:t>
            </a:r>
            <a:r>
              <a:rPr lang="en-US" altLang="en-US" sz="1000" b="1">
                <a:solidFill>
                  <a:srgbClr val="000000"/>
                </a:solidFill>
              </a:rPr>
              <a:t> des </a:t>
            </a:r>
            <a:r>
              <a:rPr lang="en-US" altLang="en-US" sz="1000" b="1" err="1">
                <a:solidFill>
                  <a:srgbClr val="000000"/>
                </a:solidFill>
              </a:rPr>
              <a:t>voies</a:t>
            </a:r>
            <a:r>
              <a:rPr lang="en-US" altLang="en-US" sz="1000" b="1">
                <a:solidFill>
                  <a:srgbClr val="000000"/>
                </a:solidFill>
              </a:rPr>
              <a:t> = </a:t>
            </a:r>
          </a:p>
          <a:p>
            <a:pPr marL="0" indent="0">
              <a:lnSpc>
                <a:spcPct val="90000"/>
              </a:lnSpc>
              <a:spcBef>
                <a:spcPct val="0"/>
              </a:spcBef>
              <a:spcAft>
                <a:spcPct val="35000"/>
              </a:spcAft>
              <a:buNone/>
              <a:defRPr/>
            </a:pPr>
            <a:endParaRPr lang="en-US" altLang="en-US" sz="1000" b="1">
              <a:solidFill>
                <a:srgbClr val="000000"/>
              </a:solidFill>
            </a:endParaRPr>
          </a:p>
          <a:p>
            <a:pPr marL="0" indent="0">
              <a:lnSpc>
                <a:spcPct val="90000"/>
              </a:lnSpc>
              <a:spcBef>
                <a:spcPct val="0"/>
              </a:spcBef>
              <a:spcAft>
                <a:spcPct val="35000"/>
              </a:spcAft>
              <a:buNone/>
              <a:defRPr/>
            </a:pPr>
            <a:endParaRPr lang="en-US" altLang="en-US" sz="1000" b="1">
              <a:solidFill>
                <a:srgbClr val="000000"/>
              </a:solidFill>
            </a:endParaRPr>
          </a:p>
          <a:p>
            <a:pPr marL="0" indent="0">
              <a:lnSpc>
                <a:spcPct val="90000"/>
              </a:lnSpc>
              <a:spcBef>
                <a:spcPct val="0"/>
              </a:spcBef>
              <a:spcAft>
                <a:spcPct val="35000"/>
              </a:spcAft>
              <a:buNone/>
              <a:defRPr/>
            </a:pPr>
            <a:endParaRPr lang="en-US" altLang="en-US" sz="1000" b="1">
              <a:solidFill>
                <a:srgbClr val="000000"/>
              </a:solidFill>
            </a:endParaRPr>
          </a:p>
          <a:p>
            <a:pPr marL="0" indent="0">
              <a:lnSpc>
                <a:spcPct val="90000"/>
              </a:lnSpc>
              <a:spcBef>
                <a:spcPct val="0"/>
              </a:spcBef>
              <a:spcAft>
                <a:spcPct val="35000"/>
              </a:spcAft>
              <a:buNone/>
              <a:defRPr/>
            </a:pPr>
            <a:r>
              <a:rPr lang="en-US" altLang="en-US" sz="1000" b="1">
                <a:solidFill>
                  <a:srgbClr val="000000"/>
                </a:solidFill>
              </a:rPr>
              <a:t>              </a:t>
            </a:r>
          </a:p>
        </p:txBody>
      </p:sp>
      <p:sp>
        <p:nvSpPr>
          <p:cNvPr id="31" name="Rounded Rectangular Callout 16"/>
          <p:cNvSpPr/>
          <p:nvPr/>
        </p:nvSpPr>
        <p:spPr bwMode="auto">
          <a:xfrm>
            <a:off x="9416179" y="4592559"/>
            <a:ext cx="540467" cy="478996"/>
          </a:xfrm>
          <a:prstGeom prst="wedgeRoundRectCallout">
            <a:avLst>
              <a:gd name="adj1" fmla="val -83917"/>
              <a:gd name="adj2" fmla="val 40144"/>
              <a:gd name="adj3" fmla="val 16667"/>
            </a:avLst>
          </a:prstGeom>
          <a:solidFill>
            <a:schemeClr val="bg1">
              <a:lumMod val="95000"/>
            </a:schemeClr>
          </a:solidFill>
          <a:ln w="9525">
            <a:solidFill>
              <a:srgbClr val="00B05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8000" tIns="216000" rIns="0" bIns="36000" anchor="b" anchorCtr="0"/>
          <a:lstStyle>
            <a:lvl1pPr marL="228600" indent="-228600" defTabSz="622300" eaLnBrk="0" hangingPunct="0">
              <a:spcBef>
                <a:spcPct val="20000"/>
              </a:spcBef>
              <a:spcAft>
                <a:spcPct val="5000"/>
              </a:spcAft>
              <a:buChar char="•"/>
              <a:defRPr sz="2000">
                <a:solidFill>
                  <a:schemeClr val="tx1"/>
                </a:solidFill>
                <a:latin typeface="Arial" charset="0"/>
                <a:cs typeface="Arial" charset="0"/>
              </a:defRPr>
            </a:lvl1pPr>
            <a:lvl2pPr marL="742950" indent="-285750" defTabSz="622300" eaLnBrk="0" hangingPunct="0">
              <a:spcBef>
                <a:spcPct val="20000"/>
              </a:spcBef>
              <a:spcAft>
                <a:spcPct val="5000"/>
              </a:spcAft>
              <a:buSzPct val="85000"/>
              <a:buFont typeface="Symbol" pitchFamily="18" charset="2"/>
              <a:buChar char="°"/>
              <a:defRPr sz="2000">
                <a:solidFill>
                  <a:schemeClr val="tx1"/>
                </a:solidFill>
                <a:latin typeface="Arial" charset="0"/>
                <a:cs typeface="Arial" charset="0"/>
              </a:defRPr>
            </a:lvl2pPr>
            <a:lvl3pPr marL="1143000" indent="-228600" defTabSz="622300" eaLnBrk="0" hangingPunct="0">
              <a:spcBef>
                <a:spcPct val="20000"/>
              </a:spcBef>
              <a:spcAft>
                <a:spcPct val="5000"/>
              </a:spcAft>
              <a:buFont typeface="Wingdings" pitchFamily="2" charset="2"/>
              <a:buChar char="ú"/>
              <a:defRPr sz="2000">
                <a:solidFill>
                  <a:schemeClr val="tx1"/>
                </a:solidFill>
                <a:latin typeface="Arial" charset="0"/>
                <a:cs typeface="Arial" charset="0"/>
              </a:defRPr>
            </a:lvl3pPr>
            <a:lvl4pPr marL="1600200" indent="-228600" defTabSz="622300" eaLnBrk="0" hangingPunct="0">
              <a:spcBef>
                <a:spcPct val="20000"/>
              </a:spcBef>
              <a:spcAft>
                <a:spcPct val="5000"/>
              </a:spcAft>
              <a:buFont typeface="Wingdings" pitchFamily="2" charset="2"/>
              <a:buChar char="§"/>
              <a:defRPr sz="2000">
                <a:solidFill>
                  <a:schemeClr val="tx1"/>
                </a:solidFill>
                <a:latin typeface="Arial" charset="0"/>
                <a:cs typeface="Arial" charset="0"/>
              </a:defRPr>
            </a:lvl4pPr>
            <a:lvl5pPr marL="2057400" indent="-228600" defTabSz="622300" eaLnBrk="0" hangingPunct="0">
              <a:spcBef>
                <a:spcPct val="20000"/>
              </a:spcBef>
              <a:spcAft>
                <a:spcPct val="5000"/>
              </a:spcAft>
              <a:buFont typeface="Arial" charset="0"/>
              <a:buChar char="-"/>
              <a:defRPr sz="2000">
                <a:solidFill>
                  <a:schemeClr val="tx1"/>
                </a:solidFill>
                <a:latin typeface="Arial" charset="0"/>
                <a:cs typeface="Arial" charset="0"/>
              </a:defRPr>
            </a:lvl5pPr>
            <a:lvl6pPr marL="25146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6pPr>
            <a:lvl7pPr marL="29718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7pPr>
            <a:lvl8pPr marL="34290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8pPr>
            <a:lvl9pPr marL="38862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9pPr>
          </a:lstStyle>
          <a:p>
            <a:pPr marL="0" indent="0">
              <a:lnSpc>
                <a:spcPct val="90000"/>
              </a:lnSpc>
              <a:spcBef>
                <a:spcPct val="0"/>
              </a:spcBef>
              <a:spcAft>
                <a:spcPct val="35000"/>
              </a:spcAft>
              <a:buNone/>
              <a:defRPr/>
            </a:pPr>
            <a:endParaRPr lang="en-US" altLang="en-US" sz="1000" b="1">
              <a:solidFill>
                <a:srgbClr val="000000"/>
              </a:solidFill>
            </a:endParaRPr>
          </a:p>
        </p:txBody>
      </p:sp>
      <p:pic>
        <p:nvPicPr>
          <p:cNvPr id="34" name="Picture 1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464079" y="4709255"/>
            <a:ext cx="382222" cy="311172"/>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7" name="Rounded Rectangle 36"/>
          <p:cNvSpPr/>
          <p:nvPr/>
        </p:nvSpPr>
        <p:spPr bwMode="auto">
          <a:xfrm>
            <a:off x="1919537" y="2972067"/>
            <a:ext cx="8352927" cy="3285574"/>
          </a:xfrm>
          <a:prstGeom prst="roundRect">
            <a:avLst/>
          </a:prstGeom>
          <a:noFill/>
          <a:ln w="1270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fr-FR"/>
          </a:p>
        </p:txBody>
      </p:sp>
      <p:pic>
        <p:nvPicPr>
          <p:cNvPr id="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9083" y="2012718"/>
            <a:ext cx="936104" cy="1242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kstvak 18"/>
          <p:cNvSpPr txBox="1"/>
          <p:nvPr/>
        </p:nvSpPr>
        <p:spPr>
          <a:xfrm>
            <a:off x="2659646" y="2211106"/>
            <a:ext cx="792832" cy="369332"/>
          </a:xfrm>
          <a:prstGeom prst="rect">
            <a:avLst/>
          </a:prstGeom>
          <a:noFill/>
          <a:ln>
            <a:noFill/>
          </a:ln>
        </p:spPr>
        <p:txBody>
          <a:bodyPr wrap="square" rtlCol="0">
            <a:spAutoFit/>
          </a:bodyPr>
          <a:lstStyle/>
          <a:p>
            <a:r>
              <a:rPr lang="nl-BE" sz="900" b="1" u="sng"/>
              <a:t>Fiche de </a:t>
            </a:r>
            <a:r>
              <a:rPr lang="nl-BE" sz="900" b="1" u="sng" err="1"/>
              <a:t>travail</a:t>
            </a:r>
            <a:endParaRPr lang="nl-BE" sz="1200" b="1" u="sng"/>
          </a:p>
        </p:txBody>
      </p:sp>
      <p:sp>
        <p:nvSpPr>
          <p:cNvPr id="40" name="TextBox 39"/>
          <p:cNvSpPr txBox="1"/>
          <p:nvPr/>
        </p:nvSpPr>
        <p:spPr>
          <a:xfrm>
            <a:off x="4265069" y="2198687"/>
            <a:ext cx="4680520" cy="830997"/>
          </a:xfrm>
          <a:prstGeom prst="rect">
            <a:avLst/>
          </a:prstGeom>
          <a:noFill/>
        </p:spPr>
        <p:txBody>
          <a:bodyPr wrap="square" rtlCol="0">
            <a:spAutoFit/>
          </a:bodyPr>
          <a:lstStyle/>
          <a:p>
            <a:r>
              <a:rPr lang="en-US" sz="1600" b="1">
                <a:solidFill>
                  <a:srgbClr val="0070C0"/>
                </a:solidFill>
                <a:latin typeface="+mn-lt"/>
              </a:rPr>
              <a:t>Un bon briefing	… </a:t>
            </a:r>
            <a:r>
              <a:rPr lang="en-US" sz="1600" b="1" err="1">
                <a:solidFill>
                  <a:srgbClr val="0070C0"/>
                </a:solidFill>
                <a:latin typeface="+mn-lt"/>
              </a:rPr>
              <a:t>dit</a:t>
            </a:r>
            <a:r>
              <a:rPr lang="en-US" sz="1600" b="1">
                <a:solidFill>
                  <a:srgbClr val="0070C0"/>
                </a:solidFill>
                <a:latin typeface="+mn-lt"/>
              </a:rPr>
              <a:t> tout </a:t>
            </a:r>
          </a:p>
          <a:p>
            <a:r>
              <a:rPr lang="en-US" sz="1600" b="1">
                <a:solidFill>
                  <a:srgbClr val="0070C0"/>
                </a:solidFill>
                <a:latin typeface="+mn-lt"/>
              </a:rPr>
              <a:t>		            … </a:t>
            </a:r>
            <a:r>
              <a:rPr lang="en-US" sz="1600" b="1" err="1">
                <a:solidFill>
                  <a:srgbClr val="0070C0"/>
                </a:solidFill>
                <a:latin typeface="+mn-lt"/>
              </a:rPr>
              <a:t>demande</a:t>
            </a:r>
            <a:r>
              <a:rPr lang="en-US" sz="1600" b="1">
                <a:solidFill>
                  <a:srgbClr val="0070C0"/>
                </a:solidFill>
                <a:latin typeface="+mn-lt"/>
              </a:rPr>
              <a:t> tout</a:t>
            </a:r>
          </a:p>
          <a:p>
            <a:r>
              <a:rPr lang="en-US" sz="1600" b="1">
                <a:solidFill>
                  <a:srgbClr val="0070C0"/>
                </a:solidFill>
                <a:latin typeface="+mn-lt"/>
              </a:rPr>
              <a:t>		             … </a:t>
            </a:r>
            <a:r>
              <a:rPr lang="en-US" sz="1600" b="1" err="1">
                <a:solidFill>
                  <a:srgbClr val="0070C0"/>
                </a:solidFill>
                <a:latin typeface="+mn-lt"/>
              </a:rPr>
              <a:t>comprend</a:t>
            </a:r>
            <a:r>
              <a:rPr lang="en-US" sz="1600" b="1">
                <a:solidFill>
                  <a:srgbClr val="0070C0"/>
                </a:solidFill>
                <a:latin typeface="+mn-lt"/>
              </a:rPr>
              <a:t> tout</a:t>
            </a:r>
            <a:endParaRPr lang="fr-FR" sz="1600" b="1">
              <a:solidFill>
                <a:srgbClr val="0070C0"/>
              </a:solidFill>
              <a:latin typeface="+mn-lt"/>
            </a:endParaRPr>
          </a:p>
        </p:txBody>
      </p:sp>
      <p:sp>
        <p:nvSpPr>
          <p:cNvPr id="41" name="Arc 40"/>
          <p:cNvSpPr/>
          <p:nvPr/>
        </p:nvSpPr>
        <p:spPr bwMode="auto">
          <a:xfrm rot="11235387">
            <a:off x="5541110" y="2417432"/>
            <a:ext cx="651320" cy="372157"/>
          </a:xfrm>
          <a:prstGeom prst="arc">
            <a:avLst>
              <a:gd name="adj1" fmla="val 12120775"/>
              <a:gd name="adj2" fmla="val 21074597"/>
            </a:avLst>
          </a:prstGeom>
          <a:noFill/>
          <a:ln w="28575" cap="flat" cmpd="sng" algn="ctr">
            <a:solidFill>
              <a:srgbClr val="92D050"/>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endParaRPr lang="nl-BE"/>
          </a:p>
        </p:txBody>
      </p:sp>
      <p:pic>
        <p:nvPicPr>
          <p:cNvPr id="42" name="Picture 2"/>
          <p:cNvPicPr>
            <a:picLocks noChangeAspect="1" noChangeArrowheads="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933437" y="3558750"/>
            <a:ext cx="720080" cy="79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Box 34"/>
          <p:cNvSpPr txBox="1"/>
          <p:nvPr/>
        </p:nvSpPr>
        <p:spPr>
          <a:xfrm>
            <a:off x="3283092" y="5839660"/>
            <a:ext cx="1224136" cy="369332"/>
          </a:xfrm>
          <a:prstGeom prst="rect">
            <a:avLst/>
          </a:prstGeom>
          <a:solidFill>
            <a:schemeClr val="bg1">
              <a:lumMod val="50000"/>
            </a:schemeClr>
          </a:solidFill>
          <a:ln>
            <a:noFill/>
          </a:ln>
        </p:spPr>
        <p:txBody>
          <a:bodyPr wrap="square" rtlCol="0">
            <a:spAutoFit/>
          </a:bodyPr>
          <a:lstStyle/>
          <a:p>
            <a:pPr algn="ctr"/>
            <a:r>
              <a:rPr lang="en-US" sz="900" b="1" err="1">
                <a:solidFill>
                  <a:schemeClr val="bg1"/>
                </a:solidFill>
              </a:rPr>
              <a:t>Ligne</a:t>
            </a:r>
            <a:r>
              <a:rPr lang="en-US" sz="900" b="1">
                <a:solidFill>
                  <a:schemeClr val="bg1"/>
                </a:solidFill>
              </a:rPr>
              <a:t> </a:t>
            </a:r>
            <a:r>
              <a:rPr lang="en-US" sz="900" b="1" err="1">
                <a:solidFill>
                  <a:schemeClr val="bg1"/>
                </a:solidFill>
              </a:rPr>
              <a:t>Hiérarchique</a:t>
            </a:r>
            <a:endParaRPr lang="en-US" sz="900" b="1">
              <a:solidFill>
                <a:schemeClr val="bg1"/>
              </a:solidFill>
            </a:endParaRPr>
          </a:p>
          <a:p>
            <a:pPr algn="ctr"/>
            <a:r>
              <a:rPr lang="en-US" sz="900" b="1">
                <a:solidFill>
                  <a:schemeClr val="bg1"/>
                </a:solidFill>
              </a:rPr>
              <a:t>Entrepreneur</a:t>
            </a:r>
            <a:endParaRPr lang="fr-FR" sz="900" b="1">
              <a:solidFill>
                <a:schemeClr val="bg1"/>
              </a:solidFill>
            </a:endParaRPr>
          </a:p>
        </p:txBody>
      </p:sp>
      <p:sp>
        <p:nvSpPr>
          <p:cNvPr id="36" name="TextBox 35"/>
          <p:cNvSpPr txBox="1"/>
          <p:nvPr/>
        </p:nvSpPr>
        <p:spPr>
          <a:xfrm>
            <a:off x="4556647" y="5839660"/>
            <a:ext cx="1224136" cy="369332"/>
          </a:xfrm>
          <a:prstGeom prst="rect">
            <a:avLst/>
          </a:prstGeom>
          <a:solidFill>
            <a:schemeClr val="bg1">
              <a:lumMod val="50000"/>
            </a:schemeClr>
          </a:solidFill>
          <a:ln>
            <a:noFill/>
          </a:ln>
        </p:spPr>
        <p:txBody>
          <a:bodyPr wrap="square" rtlCol="0">
            <a:spAutoFit/>
          </a:bodyPr>
          <a:lstStyle/>
          <a:p>
            <a:pPr algn="ctr"/>
            <a:r>
              <a:rPr lang="en-US" sz="900" b="1">
                <a:solidFill>
                  <a:schemeClr val="bg1"/>
                </a:solidFill>
              </a:rPr>
              <a:t>Agent </a:t>
            </a:r>
          </a:p>
          <a:p>
            <a:pPr algn="ctr"/>
            <a:r>
              <a:rPr lang="en-US" sz="900" b="1" err="1">
                <a:solidFill>
                  <a:schemeClr val="bg1"/>
                </a:solidFill>
              </a:rPr>
              <a:t>initié</a:t>
            </a:r>
            <a:endParaRPr lang="fr-FR" sz="900" b="1">
              <a:solidFill>
                <a:schemeClr val="bg1"/>
              </a:solidFill>
            </a:endParaRPr>
          </a:p>
        </p:txBody>
      </p:sp>
      <p:sp>
        <p:nvSpPr>
          <p:cNvPr id="43" name="TextBox 42"/>
          <p:cNvSpPr txBox="1"/>
          <p:nvPr/>
        </p:nvSpPr>
        <p:spPr>
          <a:xfrm>
            <a:off x="7321369" y="5839660"/>
            <a:ext cx="1224136" cy="369332"/>
          </a:xfrm>
          <a:prstGeom prst="rect">
            <a:avLst/>
          </a:prstGeom>
          <a:solidFill>
            <a:schemeClr val="bg1">
              <a:lumMod val="50000"/>
            </a:schemeClr>
          </a:solidFill>
          <a:ln>
            <a:noFill/>
          </a:ln>
        </p:spPr>
        <p:txBody>
          <a:bodyPr wrap="square" rtlCol="0">
            <a:spAutoFit/>
          </a:bodyPr>
          <a:lstStyle/>
          <a:p>
            <a:pPr algn="ctr"/>
            <a:r>
              <a:rPr lang="en-US" sz="900" b="1" err="1">
                <a:solidFill>
                  <a:schemeClr val="bg1"/>
                </a:solidFill>
              </a:rPr>
              <a:t>Ligne</a:t>
            </a:r>
            <a:r>
              <a:rPr lang="en-US" sz="900" b="1">
                <a:solidFill>
                  <a:schemeClr val="bg1"/>
                </a:solidFill>
              </a:rPr>
              <a:t> </a:t>
            </a:r>
            <a:r>
              <a:rPr lang="en-US" sz="900" b="1" err="1">
                <a:solidFill>
                  <a:schemeClr val="bg1"/>
                </a:solidFill>
              </a:rPr>
              <a:t>Hiérarchique</a:t>
            </a:r>
            <a:endParaRPr lang="en-US" sz="900" b="1">
              <a:solidFill>
                <a:schemeClr val="bg1"/>
              </a:solidFill>
            </a:endParaRPr>
          </a:p>
          <a:p>
            <a:pPr algn="ctr"/>
            <a:r>
              <a:rPr lang="en-US" sz="900" b="1">
                <a:solidFill>
                  <a:schemeClr val="bg1"/>
                </a:solidFill>
              </a:rPr>
              <a:t>Entrepreneur</a:t>
            </a:r>
            <a:endParaRPr lang="fr-FR" sz="900" b="1">
              <a:solidFill>
                <a:schemeClr val="bg1"/>
              </a:solidFill>
            </a:endParaRPr>
          </a:p>
        </p:txBody>
      </p:sp>
      <p:sp>
        <p:nvSpPr>
          <p:cNvPr id="44" name="TextBox 43"/>
          <p:cNvSpPr txBox="1"/>
          <p:nvPr/>
        </p:nvSpPr>
        <p:spPr>
          <a:xfrm>
            <a:off x="8594924" y="5839660"/>
            <a:ext cx="1224136" cy="369332"/>
          </a:xfrm>
          <a:prstGeom prst="rect">
            <a:avLst/>
          </a:prstGeom>
          <a:solidFill>
            <a:schemeClr val="bg1">
              <a:lumMod val="50000"/>
            </a:schemeClr>
          </a:solidFill>
          <a:ln>
            <a:noFill/>
          </a:ln>
        </p:spPr>
        <p:txBody>
          <a:bodyPr wrap="square" rtlCol="0">
            <a:spAutoFit/>
          </a:bodyPr>
          <a:lstStyle/>
          <a:p>
            <a:pPr algn="ctr"/>
            <a:r>
              <a:rPr lang="en-US" sz="900" b="1">
                <a:solidFill>
                  <a:schemeClr val="bg1"/>
                </a:solidFill>
              </a:rPr>
              <a:t>Agent</a:t>
            </a:r>
          </a:p>
          <a:p>
            <a:pPr algn="ctr"/>
            <a:r>
              <a:rPr lang="en-US" sz="900" b="1" err="1">
                <a:solidFill>
                  <a:schemeClr val="bg1"/>
                </a:solidFill>
              </a:rPr>
              <a:t>initié</a:t>
            </a:r>
            <a:endParaRPr lang="fr-FR" sz="900" b="1">
              <a:solidFill>
                <a:schemeClr val="bg1"/>
              </a:solidFill>
            </a:endParaRPr>
          </a:p>
        </p:txBody>
      </p:sp>
      <p:sp>
        <p:nvSpPr>
          <p:cNvPr id="46" name="Espace réservé du texte 3"/>
          <p:cNvSpPr txBox="1">
            <a:spLocks/>
          </p:cNvSpPr>
          <p:nvPr/>
        </p:nvSpPr>
        <p:spPr>
          <a:xfrm>
            <a:off x="9763481" y="154524"/>
            <a:ext cx="2237175" cy="635199"/>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dirty="0"/>
              <a:t>3. Notions</a:t>
            </a:r>
          </a:p>
          <a:p>
            <a:pPr fontAlgn="auto">
              <a:spcAft>
                <a:spcPts val="0"/>
              </a:spcAft>
            </a:pPr>
            <a:r>
              <a:rPr lang="fr-FR" dirty="0"/>
              <a:t>3.6 Traversée des voies</a:t>
            </a:r>
          </a:p>
          <a:p>
            <a:pPr fontAlgn="auto">
              <a:spcAft>
                <a:spcPts val="0"/>
              </a:spcAft>
            </a:pPr>
            <a:endParaRPr lang="fr-FR" dirty="0"/>
          </a:p>
        </p:txBody>
      </p:sp>
      <p:pic>
        <p:nvPicPr>
          <p:cNvPr id="45"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99650" y="204138"/>
            <a:ext cx="3063840" cy="1836600"/>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7" name="Picture 17"/>
          <p:cNvPicPr>
            <a:picLocks noChangeAspect="1" noChangeArrowheads="1"/>
          </p:cNvPicPr>
          <p:nvPr/>
        </p:nvPicPr>
        <p:blipFill>
          <a:blip r:embed="rId7"/>
          <a:srcRect l="60952" t="57959" r="31488" b="29441"/>
          <a:stretch>
            <a:fillRect/>
          </a:stretch>
        </p:blipFill>
        <p:spPr bwMode="auto">
          <a:xfrm>
            <a:off x="4615959" y="4192692"/>
            <a:ext cx="504056" cy="472553"/>
          </a:xfrm>
          <a:prstGeom prst="rect">
            <a:avLst/>
          </a:prstGeom>
          <a:noFill/>
          <a:ln w="9525">
            <a:noFill/>
            <a:miter lim="800000"/>
            <a:headEnd/>
            <a:tailEnd/>
          </a:ln>
        </p:spPr>
      </p:pic>
      <p:sp>
        <p:nvSpPr>
          <p:cNvPr id="48" name="Boog 66"/>
          <p:cNvSpPr/>
          <p:nvPr/>
        </p:nvSpPr>
        <p:spPr bwMode="auto">
          <a:xfrm rot="7668973" flipH="1">
            <a:off x="4497510" y="4470574"/>
            <a:ext cx="497844" cy="415547"/>
          </a:xfrm>
          <a:prstGeom prst="arc">
            <a:avLst/>
          </a:prstGeom>
          <a:noFill/>
          <a:ln w="31750" cap="flat" cmpd="sng" algn="ctr">
            <a:solidFill>
              <a:schemeClr val="accent2"/>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endParaRPr lang="nl-BE"/>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49833" y="4717784"/>
            <a:ext cx="330431" cy="1101437"/>
          </a:xfrm>
          <a:prstGeom prst="rect">
            <a:avLst/>
          </a:prstGeom>
        </p:spPr>
      </p:pic>
      <p:pic>
        <p:nvPicPr>
          <p:cNvPr id="49" name="Picture 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59262" y="4717784"/>
            <a:ext cx="330431" cy="1101437"/>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99856" y="4773549"/>
            <a:ext cx="706894" cy="1084508"/>
          </a:xfrm>
          <a:prstGeom prst="rect">
            <a:avLst/>
          </a:prstGeom>
        </p:spPr>
      </p:pic>
      <p:pic>
        <p:nvPicPr>
          <p:cNvPr id="50" name="Picture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05684" y="4773549"/>
            <a:ext cx="706894" cy="1084508"/>
          </a:xfrm>
          <a:prstGeom prst="rect">
            <a:avLst/>
          </a:prstGeom>
        </p:spPr>
      </p:pic>
    </p:spTree>
    <p:extLst>
      <p:ext uri="{BB962C8B-B14F-4D97-AF65-F5344CB8AC3E}">
        <p14:creationId xmlns:p14="http://schemas.microsoft.com/office/powerpoint/2010/main" val="12736964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93411" y="4797152"/>
            <a:ext cx="1738808" cy="1747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225727" y="233969"/>
            <a:ext cx="1762721"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93411" y="686409"/>
            <a:ext cx="1738808" cy="1656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flipH="1">
            <a:off x="9602048" y="4797152"/>
            <a:ext cx="1738808" cy="1747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flipH="1">
            <a:off x="9636091" y="686409"/>
            <a:ext cx="1738808" cy="1656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lded Corner 18"/>
          <p:cNvSpPr/>
          <p:nvPr/>
        </p:nvSpPr>
        <p:spPr bwMode="auto">
          <a:xfrm>
            <a:off x="777672" y="1124744"/>
            <a:ext cx="9937104" cy="5662374"/>
          </a:xfrm>
          <a:prstGeom prst="foldedCorner">
            <a:avLst>
              <a:gd name="adj" fmla="val 14708"/>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gn="just"/>
            <a:endParaRPr lang="fr-FR" sz="1100" dirty="0"/>
          </a:p>
          <a:p>
            <a:pPr algn="just"/>
            <a:r>
              <a:rPr lang="en-US" sz="1300" b="1" dirty="0">
                <a:latin typeface="+mn-lt"/>
              </a:rPr>
              <a:t>DIRECTIVES POUR TRAVERSER LES VOIES</a:t>
            </a:r>
          </a:p>
          <a:p>
            <a:pPr algn="just"/>
            <a:endParaRPr lang="fr-FR" sz="1300" b="1" dirty="0">
              <a:latin typeface="+mn-lt"/>
            </a:endParaRPr>
          </a:p>
          <a:p>
            <a:pPr algn="just"/>
            <a:r>
              <a:rPr lang="fr-FR" sz="1300" b="1" dirty="0">
                <a:latin typeface="+mn-lt"/>
              </a:rPr>
              <a:t>Traversez</a:t>
            </a:r>
            <a:r>
              <a:rPr lang="fr-FR" sz="1300" dirty="0">
                <a:latin typeface="+mn-lt"/>
              </a:rPr>
              <a:t> toujours les voies </a:t>
            </a:r>
            <a:r>
              <a:rPr lang="fr-FR" sz="1300" b="1" dirty="0">
                <a:latin typeface="+mn-lt"/>
              </a:rPr>
              <a:t>perpendiculairement</a:t>
            </a:r>
            <a:r>
              <a:rPr lang="fr-FR" sz="1300" dirty="0">
                <a:latin typeface="+mn-lt"/>
              </a:rPr>
              <a:t> à celles-ci, et, autant que possible, en restant </a:t>
            </a:r>
            <a:r>
              <a:rPr lang="fr-FR" sz="1300" b="1" dirty="0">
                <a:latin typeface="+mn-lt"/>
              </a:rPr>
              <a:t>hors d’une zone comportant des appareils de voie.</a:t>
            </a:r>
          </a:p>
          <a:p>
            <a:pPr algn="just"/>
            <a:endParaRPr lang="fr-FR" sz="1300" b="1" dirty="0">
              <a:latin typeface="+mn-lt"/>
            </a:endParaRPr>
          </a:p>
          <a:p>
            <a:pPr algn="just"/>
            <a:r>
              <a:rPr lang="fr-FR" sz="1300" b="1" dirty="0">
                <a:latin typeface="+mn-lt"/>
              </a:rPr>
              <a:t>Ne posez jamais le pied sur des rails ni des appareils de voie </a:t>
            </a:r>
            <a:r>
              <a:rPr lang="fr-FR" sz="1300" dirty="0">
                <a:latin typeface="+mn-lt"/>
              </a:rPr>
              <a:t>: choisissez l’itinéraire avec le moins d’obstacles.</a:t>
            </a:r>
          </a:p>
          <a:p>
            <a:pPr algn="just"/>
            <a:endParaRPr lang="fr-FR" sz="1300" dirty="0">
              <a:latin typeface="+mn-lt"/>
            </a:endParaRPr>
          </a:p>
          <a:p>
            <a:pPr algn="just"/>
            <a:r>
              <a:rPr lang="fr-FR" sz="1300" dirty="0">
                <a:latin typeface="+mn-lt"/>
              </a:rPr>
              <a:t>Des </a:t>
            </a:r>
            <a:r>
              <a:rPr lang="fr-FR" sz="1300" b="1" dirty="0">
                <a:latin typeface="+mn-lt"/>
              </a:rPr>
              <a:t>traverses peuvent être glissantes</a:t>
            </a:r>
            <a:r>
              <a:rPr lang="fr-FR" sz="1300" dirty="0">
                <a:latin typeface="+mn-lt"/>
              </a:rPr>
              <a:t> en cas de pluie, de neige ou de verglas. Marchez donc le plus possible dans le ballast.</a:t>
            </a:r>
          </a:p>
          <a:p>
            <a:pPr algn="just"/>
            <a:endParaRPr lang="fr-FR" sz="1300" dirty="0">
              <a:latin typeface="+mn-lt"/>
            </a:endParaRPr>
          </a:p>
          <a:p>
            <a:pPr algn="just"/>
            <a:r>
              <a:rPr lang="fr-FR" sz="1300" dirty="0">
                <a:latin typeface="+mn-lt"/>
              </a:rPr>
              <a:t>Restez toujours sur vos gardes quand vous traversez et </a:t>
            </a:r>
            <a:r>
              <a:rPr lang="fr-FR" sz="1300" b="1" dirty="0">
                <a:latin typeface="+mn-lt"/>
              </a:rPr>
              <a:t>regardez alternativement à droite et à gauche.</a:t>
            </a:r>
          </a:p>
          <a:p>
            <a:pPr algn="just"/>
            <a:endParaRPr lang="fr-FR" sz="1300" dirty="0">
              <a:latin typeface="+mn-lt"/>
            </a:endParaRPr>
          </a:p>
          <a:p>
            <a:pPr algn="just"/>
            <a:r>
              <a:rPr lang="fr-FR" sz="1300" dirty="0">
                <a:latin typeface="+mn-lt"/>
              </a:rPr>
              <a:t>Le train que vous apercevez </a:t>
            </a:r>
            <a:r>
              <a:rPr lang="fr-FR" sz="1300" b="1" dirty="0">
                <a:latin typeface="+mn-lt"/>
              </a:rPr>
              <a:t>peut en cacher un autre </a:t>
            </a:r>
            <a:r>
              <a:rPr lang="fr-FR" sz="1300" dirty="0">
                <a:latin typeface="+mn-lt"/>
              </a:rPr>
              <a:t>circulant sur des voies adjacentes. Ne vous laissez pas surprendre. Un train que vous entendez </a:t>
            </a:r>
            <a:r>
              <a:rPr lang="fr-FR" sz="1300" b="1" dirty="0">
                <a:latin typeface="+mn-lt"/>
              </a:rPr>
              <a:t>peut couvrir le bruit d’un autre train</a:t>
            </a:r>
            <a:r>
              <a:rPr lang="fr-FR" sz="1300" dirty="0">
                <a:latin typeface="+mn-lt"/>
              </a:rPr>
              <a:t>.  </a:t>
            </a:r>
          </a:p>
          <a:p>
            <a:pPr algn="just"/>
            <a:endParaRPr lang="fr-FR" sz="1300" dirty="0">
              <a:latin typeface="+mn-lt"/>
            </a:endParaRPr>
          </a:p>
          <a:p>
            <a:pPr algn="just"/>
            <a:r>
              <a:rPr lang="fr-FR" sz="1300" dirty="0">
                <a:latin typeface="+mn-lt"/>
              </a:rPr>
              <a:t>Si un véhicule ferroviaire est immobilisé sur la voie que vous comptez traverser, contournez-le de préférence en décrivant un large cercle.</a:t>
            </a:r>
          </a:p>
          <a:p>
            <a:pPr algn="just"/>
            <a:endParaRPr lang="fr-FR" sz="1300" dirty="0">
              <a:latin typeface="+mn-lt"/>
            </a:endParaRPr>
          </a:p>
          <a:p>
            <a:pPr algn="just"/>
            <a:r>
              <a:rPr lang="fr-FR" sz="1300" dirty="0">
                <a:latin typeface="+mn-lt"/>
              </a:rPr>
              <a:t>Ne </a:t>
            </a:r>
            <a:r>
              <a:rPr lang="fr-FR" sz="1300" b="1" dirty="0">
                <a:latin typeface="+mn-lt"/>
              </a:rPr>
              <a:t>rampez en aucun cas sous un véhicule ferroviaire </a:t>
            </a:r>
            <a:r>
              <a:rPr lang="fr-FR" sz="1300" dirty="0">
                <a:latin typeface="+mn-lt"/>
              </a:rPr>
              <a:t>garé sur les voies.</a:t>
            </a:r>
          </a:p>
          <a:p>
            <a:pPr algn="just"/>
            <a:endParaRPr lang="fr-FR" sz="1300" dirty="0">
              <a:latin typeface="+mn-lt"/>
            </a:endParaRPr>
          </a:p>
          <a:p>
            <a:pPr algn="just"/>
            <a:r>
              <a:rPr lang="fr-FR" sz="1300" dirty="0">
                <a:latin typeface="+mn-lt"/>
              </a:rPr>
              <a:t>Il est interdit de se faufiler entre deux véhicules ferroviaires, à moins qu’ils se trouvent à au moins 20 mètres l’un de l’autre et que la visibilité par rapport à un autre mouvement éventuel et/ou à des </a:t>
            </a:r>
            <a:r>
              <a:rPr lang="fr-FR" sz="1300" dirty="0" err="1">
                <a:latin typeface="+mn-lt"/>
              </a:rPr>
              <a:t>manoeuvres</a:t>
            </a:r>
            <a:r>
              <a:rPr lang="fr-FR" sz="1300" dirty="0">
                <a:latin typeface="+mn-lt"/>
              </a:rPr>
              <a:t> en cours soit suffisante. Tenez-vous à 5 mètres au moins des butoirs de chacun d’eux.</a:t>
            </a:r>
          </a:p>
          <a:p>
            <a:pPr algn="just"/>
            <a:endParaRPr lang="fr-FR" sz="1300" dirty="0">
              <a:latin typeface="+mn-lt"/>
            </a:endParaRPr>
          </a:p>
          <a:p>
            <a:pPr algn="just"/>
            <a:r>
              <a:rPr lang="fr-FR" sz="1300" dirty="0">
                <a:latin typeface="+mn-lt"/>
              </a:rPr>
              <a:t>Traversez </a:t>
            </a:r>
            <a:r>
              <a:rPr lang="fr-FR" sz="1300" b="1" dirty="0">
                <a:latin typeface="+mn-lt"/>
              </a:rPr>
              <a:t>au milieu de l’espace </a:t>
            </a:r>
            <a:r>
              <a:rPr lang="fr-FR" sz="1300" dirty="0">
                <a:latin typeface="+mn-lt"/>
              </a:rPr>
              <a:t>qui sépare les véhicules à l’arrêt.</a:t>
            </a:r>
          </a:p>
        </p:txBody>
      </p:sp>
      <p:sp>
        <p:nvSpPr>
          <p:cNvPr id="15" name="Espace réservé du texte 3"/>
          <p:cNvSpPr txBox="1">
            <a:spLocks/>
          </p:cNvSpPr>
          <p:nvPr/>
        </p:nvSpPr>
        <p:spPr>
          <a:xfrm>
            <a:off x="9673618" y="154524"/>
            <a:ext cx="2237175" cy="635199"/>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dirty="0"/>
              <a:t>3. Notions</a:t>
            </a:r>
          </a:p>
          <a:p>
            <a:pPr fontAlgn="auto">
              <a:spcAft>
                <a:spcPts val="0"/>
              </a:spcAft>
            </a:pPr>
            <a:r>
              <a:rPr lang="fr-FR" dirty="0"/>
              <a:t>3.6 Traversée des voies</a:t>
            </a:r>
          </a:p>
          <a:p>
            <a:pPr fontAlgn="auto">
              <a:spcAft>
                <a:spcPts val="0"/>
              </a:spcAft>
            </a:pPr>
            <a:endParaRPr lang="fr-FR" dirty="0"/>
          </a:p>
        </p:txBody>
      </p:sp>
    </p:spTree>
    <p:extLst>
      <p:ext uri="{BB962C8B-B14F-4D97-AF65-F5344CB8AC3E}">
        <p14:creationId xmlns:p14="http://schemas.microsoft.com/office/powerpoint/2010/main" val="1765145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5910" y="137119"/>
            <a:ext cx="9180612" cy="1411328"/>
          </a:xfrm>
        </p:spPr>
        <p:txBody>
          <a:bodyPr/>
          <a:lstStyle/>
          <a:p>
            <a:r>
              <a:rPr lang="fr-FR" sz="4800">
                <a:latin typeface="+mn-lt"/>
                <a:cs typeface="Arial" panose="020B0604020202020204" pitchFamily="34" charset="0"/>
              </a:rPr>
              <a:t>Contenu</a:t>
            </a:r>
          </a:p>
        </p:txBody>
      </p:sp>
      <p:sp>
        <p:nvSpPr>
          <p:cNvPr id="4" name="Rectangle 3"/>
          <p:cNvSpPr/>
          <p:nvPr/>
        </p:nvSpPr>
        <p:spPr>
          <a:xfrm>
            <a:off x="1695910" y="1928926"/>
            <a:ext cx="9224626" cy="2913618"/>
          </a:xfrm>
          <a:prstGeom prst="rect">
            <a:avLst/>
          </a:prstGeom>
        </p:spPr>
        <p:txBody>
          <a:bodyPr wrap="square">
            <a:spAutoFit/>
          </a:bodyPr>
          <a:lstStyle/>
          <a:p>
            <a:pPr marL="457200" lvl="0" indent="-457200" algn="l" defTabSz="685800" fontAlgn="auto">
              <a:lnSpc>
                <a:spcPct val="150000"/>
              </a:lnSpc>
              <a:spcBef>
                <a:spcPts val="750"/>
              </a:spcBef>
              <a:spcAft>
                <a:spcPts val="0"/>
              </a:spcAft>
              <a:buFontTx/>
              <a:buAutoNum type="arabicPeriod"/>
            </a:pPr>
            <a:r>
              <a:rPr lang="fr-FR" sz="2000" b="1" dirty="0">
                <a:solidFill>
                  <a:schemeClr val="accent2"/>
                </a:solidFill>
                <a:latin typeface="+mn-lt"/>
                <a:cs typeface="Arial" panose="020B0604020202020204" pitchFamily="34" charset="0"/>
              </a:rPr>
              <a:t>Contexte</a:t>
            </a:r>
          </a:p>
          <a:p>
            <a:pPr marL="457200" lvl="0" indent="-457200" algn="l" defTabSz="685800" fontAlgn="auto">
              <a:spcBef>
                <a:spcPts val="750"/>
              </a:spcBef>
              <a:spcAft>
                <a:spcPts val="0"/>
              </a:spcAft>
              <a:buFontTx/>
              <a:buAutoNum type="arabicPeriod"/>
            </a:pPr>
            <a:r>
              <a:rPr lang="fr-FR" sz="2000" b="1" dirty="0">
                <a:solidFill>
                  <a:schemeClr val="accent2"/>
                </a:solidFill>
                <a:latin typeface="+mn-lt"/>
                <a:cs typeface="Arial" panose="020B0604020202020204" pitchFamily="34" charset="0"/>
              </a:rPr>
              <a:t>Principes de base – </a:t>
            </a:r>
            <a:r>
              <a:rPr lang="nl-BE" sz="2000" dirty="0">
                <a:latin typeface="+mn-lt"/>
              </a:rPr>
              <a:t>“</a:t>
            </a:r>
            <a:r>
              <a:rPr lang="nl-BE" sz="2000" b="1" dirty="0" err="1">
                <a:solidFill>
                  <a:schemeClr val="accent2"/>
                </a:solidFill>
                <a:latin typeface="+mn-lt"/>
                <a:cs typeface="Arial" panose="020B0604020202020204" pitchFamily="34" charset="0"/>
              </a:rPr>
              <a:t>Entendre</a:t>
            </a:r>
            <a:r>
              <a:rPr lang="nl-BE" sz="2000" b="1" dirty="0">
                <a:solidFill>
                  <a:schemeClr val="accent2"/>
                </a:solidFill>
                <a:latin typeface="+mn-lt"/>
                <a:cs typeface="Arial" panose="020B0604020202020204" pitchFamily="34" charset="0"/>
              </a:rPr>
              <a:t>, </a:t>
            </a:r>
            <a:r>
              <a:rPr lang="nl-BE" sz="2000" b="1" dirty="0" err="1">
                <a:solidFill>
                  <a:schemeClr val="accent2"/>
                </a:solidFill>
                <a:latin typeface="+mn-lt"/>
                <a:cs typeface="Arial" panose="020B0604020202020204" pitchFamily="34" charset="0"/>
              </a:rPr>
              <a:t>voir</a:t>
            </a:r>
            <a:r>
              <a:rPr lang="nl-BE" sz="2000" b="1" dirty="0">
                <a:solidFill>
                  <a:schemeClr val="accent2"/>
                </a:solidFill>
                <a:latin typeface="+mn-lt"/>
                <a:cs typeface="Arial" panose="020B0604020202020204" pitchFamily="34" charset="0"/>
              </a:rPr>
              <a:t> et </a:t>
            </a:r>
            <a:r>
              <a:rPr lang="nl-BE" sz="2000" b="1" dirty="0" err="1">
                <a:solidFill>
                  <a:schemeClr val="accent2"/>
                </a:solidFill>
                <a:latin typeface="+mn-lt"/>
                <a:cs typeface="Arial" panose="020B0604020202020204" pitchFamily="34" charset="0"/>
              </a:rPr>
              <a:t>être</a:t>
            </a:r>
            <a:r>
              <a:rPr lang="nl-BE" sz="2000" b="1" dirty="0">
                <a:solidFill>
                  <a:schemeClr val="accent2"/>
                </a:solidFill>
                <a:latin typeface="+mn-lt"/>
                <a:cs typeface="Arial" panose="020B0604020202020204" pitchFamily="34" charset="0"/>
              </a:rPr>
              <a:t> vu"</a:t>
            </a:r>
          </a:p>
          <a:p>
            <a:pPr marL="457200" indent="-457200" algn="l" defTabSz="685800" fontAlgn="auto">
              <a:spcBef>
                <a:spcPts val="750"/>
              </a:spcBef>
              <a:spcAft>
                <a:spcPts val="0"/>
              </a:spcAft>
              <a:buFontTx/>
              <a:buAutoNum type="arabicPeriod"/>
            </a:pPr>
            <a:r>
              <a:rPr lang="nl-BE" sz="2000" b="1" dirty="0" err="1">
                <a:solidFill>
                  <a:schemeClr val="accent2"/>
                </a:solidFill>
                <a:latin typeface="+mn-lt"/>
                <a:cs typeface="Arial" panose="020B0604020202020204" pitchFamily="34" charset="0"/>
              </a:rPr>
              <a:t>Notions</a:t>
            </a:r>
            <a:r>
              <a:rPr lang="nl-BE" sz="2000" b="1" dirty="0">
                <a:solidFill>
                  <a:schemeClr val="accent2"/>
                </a:solidFill>
                <a:latin typeface="+mn-lt"/>
                <a:cs typeface="Arial" panose="020B0604020202020204" pitchFamily="34" charset="0"/>
              </a:rPr>
              <a:t> </a:t>
            </a:r>
            <a:r>
              <a:rPr lang="nl-BE" sz="2000" b="1" dirty="0">
                <a:latin typeface="+mn-lt"/>
                <a:cs typeface="Arial" panose="020B0604020202020204" pitchFamily="34" charset="0"/>
              </a:rPr>
              <a:t> </a:t>
            </a:r>
          </a:p>
          <a:p>
            <a:pPr marL="457200" lvl="0" indent="-457200" algn="l" defTabSz="685800" fontAlgn="auto">
              <a:spcBef>
                <a:spcPts val="750"/>
              </a:spcBef>
              <a:spcAft>
                <a:spcPts val="0"/>
              </a:spcAft>
              <a:buFontTx/>
              <a:buAutoNum type="arabicPeriod"/>
            </a:pPr>
            <a:r>
              <a:rPr lang="nl-BE" sz="2000" b="1" dirty="0">
                <a:solidFill>
                  <a:schemeClr val="bg1"/>
                </a:solidFill>
                <a:latin typeface="+mn-lt"/>
                <a:cs typeface="Arial" panose="020B0604020202020204" pitchFamily="34" charset="0"/>
              </a:rPr>
              <a:t>Principe </a:t>
            </a:r>
            <a:r>
              <a:rPr lang="nl-BE" sz="2000" b="1" dirty="0" err="1">
                <a:solidFill>
                  <a:schemeClr val="bg1"/>
                </a:solidFill>
                <a:latin typeface="+mn-lt"/>
                <a:cs typeface="Arial" panose="020B0604020202020204" pitchFamily="34" charset="0"/>
              </a:rPr>
              <a:t>général</a:t>
            </a:r>
            <a:endParaRPr lang="nl-BE" sz="2000" b="1" dirty="0">
              <a:solidFill>
                <a:schemeClr val="bg1"/>
              </a:solidFill>
              <a:latin typeface="+mn-lt"/>
              <a:cs typeface="Arial" panose="020B0604020202020204" pitchFamily="34" charset="0"/>
            </a:endParaRPr>
          </a:p>
          <a:p>
            <a:pPr marL="457200" lvl="0" indent="-457200" algn="l" defTabSz="685800" fontAlgn="auto">
              <a:spcBef>
                <a:spcPts val="750"/>
              </a:spcBef>
              <a:spcAft>
                <a:spcPts val="0"/>
              </a:spcAft>
              <a:buFontTx/>
              <a:buAutoNum type="arabicPeriod"/>
            </a:pPr>
            <a:r>
              <a:rPr lang="nl-BE" sz="2000" b="1" dirty="0" err="1">
                <a:solidFill>
                  <a:schemeClr val="accent2"/>
                </a:solidFill>
                <a:latin typeface="+mn-lt"/>
                <a:cs typeface="Arial" panose="020B0604020202020204" pitchFamily="34" charset="0"/>
              </a:rPr>
              <a:t>Travaux</a:t>
            </a:r>
            <a:r>
              <a:rPr lang="nl-BE" sz="2000" b="1" dirty="0">
                <a:solidFill>
                  <a:schemeClr val="accent2"/>
                </a:solidFill>
                <a:latin typeface="+mn-lt"/>
                <a:cs typeface="Arial" panose="020B0604020202020204" pitchFamily="34" charset="0"/>
              </a:rPr>
              <a:t> sans </a:t>
            </a:r>
            <a:r>
              <a:rPr lang="nl-BE" sz="2000" b="1" dirty="0" err="1">
                <a:solidFill>
                  <a:schemeClr val="accent2"/>
                </a:solidFill>
                <a:latin typeface="+mn-lt"/>
                <a:cs typeface="Arial" panose="020B0604020202020204" pitchFamily="34" charset="0"/>
              </a:rPr>
              <a:t>risque</a:t>
            </a:r>
            <a:r>
              <a:rPr lang="nl-BE" sz="2000" b="1" dirty="0">
                <a:solidFill>
                  <a:schemeClr val="accent2"/>
                </a:solidFill>
                <a:latin typeface="+mn-lt"/>
                <a:cs typeface="Arial" panose="020B0604020202020204" pitchFamily="34" charset="0"/>
              </a:rPr>
              <a:t> </a:t>
            </a:r>
            <a:r>
              <a:rPr lang="nl-BE" sz="2000" b="1" dirty="0" err="1">
                <a:solidFill>
                  <a:schemeClr val="accent2"/>
                </a:solidFill>
                <a:latin typeface="+mn-lt"/>
                <a:cs typeface="Arial" panose="020B0604020202020204" pitchFamily="34" charset="0"/>
              </a:rPr>
              <a:t>d’empiètement</a:t>
            </a:r>
            <a:r>
              <a:rPr lang="nl-BE" sz="2000" b="1" dirty="0">
                <a:solidFill>
                  <a:schemeClr val="accent2"/>
                </a:solidFill>
                <a:latin typeface="+mn-lt"/>
                <a:cs typeface="Arial" panose="020B0604020202020204" pitchFamily="34" charset="0"/>
              </a:rPr>
              <a:t> dans la zone </a:t>
            </a:r>
            <a:r>
              <a:rPr lang="nl-BE" sz="2000" b="1" dirty="0" err="1">
                <a:solidFill>
                  <a:schemeClr val="accent2"/>
                </a:solidFill>
                <a:latin typeface="+mn-lt"/>
                <a:cs typeface="Arial" panose="020B0604020202020204" pitchFamily="34" charset="0"/>
              </a:rPr>
              <a:t>dangereuse</a:t>
            </a:r>
            <a:endParaRPr lang="nl-BE" sz="2000" b="1" dirty="0">
              <a:solidFill>
                <a:schemeClr val="accent2"/>
              </a:solidFill>
              <a:latin typeface="+mn-lt"/>
              <a:cs typeface="Arial" panose="020B0604020202020204" pitchFamily="34" charset="0"/>
            </a:endParaRPr>
          </a:p>
          <a:p>
            <a:pPr marL="457200" lvl="0" indent="-457200" algn="l" defTabSz="685800" fontAlgn="auto">
              <a:spcBef>
                <a:spcPts val="750"/>
              </a:spcBef>
              <a:spcAft>
                <a:spcPts val="0"/>
              </a:spcAft>
              <a:buFontTx/>
              <a:buAutoNum type="arabicPeriod"/>
            </a:pPr>
            <a:r>
              <a:rPr lang="nl-BE" sz="2000" b="1" dirty="0" err="1">
                <a:solidFill>
                  <a:schemeClr val="accent2"/>
                </a:solidFill>
                <a:latin typeface="+mn-lt"/>
                <a:cs typeface="Arial" panose="020B0604020202020204" pitchFamily="34" charset="0"/>
              </a:rPr>
              <a:t>Travaux</a:t>
            </a:r>
            <a:r>
              <a:rPr lang="nl-BE" sz="2000" b="1" dirty="0">
                <a:solidFill>
                  <a:schemeClr val="accent2"/>
                </a:solidFill>
                <a:latin typeface="+mn-lt"/>
                <a:cs typeface="Arial" panose="020B0604020202020204" pitchFamily="34" charset="0"/>
              </a:rPr>
              <a:t> </a:t>
            </a:r>
            <a:r>
              <a:rPr lang="nl-BE" sz="2000" b="1" dirty="0" err="1">
                <a:solidFill>
                  <a:schemeClr val="accent2"/>
                </a:solidFill>
                <a:latin typeface="+mn-lt"/>
                <a:cs typeface="Arial" panose="020B0604020202020204" pitchFamily="34" charset="0"/>
              </a:rPr>
              <a:t>avec</a:t>
            </a:r>
            <a:r>
              <a:rPr lang="nl-BE" sz="2000" b="1" dirty="0">
                <a:solidFill>
                  <a:schemeClr val="accent2"/>
                </a:solidFill>
                <a:latin typeface="+mn-lt"/>
                <a:cs typeface="Arial" panose="020B0604020202020204" pitchFamily="34" charset="0"/>
              </a:rPr>
              <a:t> </a:t>
            </a:r>
            <a:r>
              <a:rPr lang="nl-BE" sz="2000" b="1" dirty="0" err="1">
                <a:solidFill>
                  <a:schemeClr val="accent2"/>
                </a:solidFill>
                <a:latin typeface="+mn-lt"/>
                <a:cs typeface="Arial" panose="020B0604020202020204" pitchFamily="34" charset="0"/>
              </a:rPr>
              <a:t>risque</a:t>
            </a:r>
            <a:r>
              <a:rPr lang="nl-BE" sz="2000" b="1" dirty="0">
                <a:solidFill>
                  <a:schemeClr val="accent2"/>
                </a:solidFill>
                <a:latin typeface="+mn-lt"/>
                <a:cs typeface="Arial" panose="020B0604020202020204" pitchFamily="34" charset="0"/>
              </a:rPr>
              <a:t> </a:t>
            </a:r>
            <a:r>
              <a:rPr lang="nl-BE" sz="2000" b="1" dirty="0" err="1">
                <a:solidFill>
                  <a:schemeClr val="accent2"/>
                </a:solidFill>
                <a:latin typeface="+mn-lt"/>
                <a:cs typeface="Arial" panose="020B0604020202020204" pitchFamily="34" charset="0"/>
              </a:rPr>
              <a:t>d’empiètement</a:t>
            </a:r>
            <a:r>
              <a:rPr lang="nl-BE" sz="2000" b="1" dirty="0">
                <a:solidFill>
                  <a:schemeClr val="accent2"/>
                </a:solidFill>
                <a:latin typeface="+mn-lt"/>
                <a:cs typeface="Arial" panose="020B0604020202020204" pitchFamily="34" charset="0"/>
              </a:rPr>
              <a:t> dans la zone </a:t>
            </a:r>
            <a:r>
              <a:rPr lang="nl-BE" sz="2000" b="1" dirty="0" err="1">
                <a:solidFill>
                  <a:schemeClr val="accent2"/>
                </a:solidFill>
                <a:latin typeface="+mn-lt"/>
                <a:cs typeface="Arial" panose="020B0604020202020204" pitchFamily="34" charset="0"/>
              </a:rPr>
              <a:t>dangereuse</a:t>
            </a:r>
            <a:r>
              <a:rPr lang="nl-BE" sz="2000" b="1" dirty="0">
                <a:solidFill>
                  <a:schemeClr val="accent2"/>
                </a:solidFill>
                <a:latin typeface="+mn-lt"/>
                <a:cs typeface="Arial" panose="020B0604020202020204" pitchFamily="34" charset="0"/>
              </a:rPr>
              <a:t> – </a:t>
            </a:r>
            <a:r>
              <a:rPr lang="nl-BE" sz="2000" b="1" dirty="0" err="1">
                <a:solidFill>
                  <a:schemeClr val="accent2"/>
                </a:solidFill>
                <a:latin typeface="+mn-lt"/>
                <a:cs typeface="Arial" panose="020B0604020202020204" pitchFamily="34" charset="0"/>
              </a:rPr>
              <a:t>Hiérarchie</a:t>
            </a:r>
            <a:r>
              <a:rPr lang="nl-BE" sz="2000" b="1" dirty="0">
                <a:solidFill>
                  <a:schemeClr val="accent2"/>
                </a:solidFill>
                <a:latin typeface="+mn-lt"/>
                <a:cs typeface="Arial" panose="020B0604020202020204" pitchFamily="34" charset="0"/>
              </a:rPr>
              <a:t> des </a:t>
            </a:r>
            <a:r>
              <a:rPr lang="nl-BE" sz="2000" b="1" dirty="0" err="1">
                <a:solidFill>
                  <a:schemeClr val="accent2"/>
                </a:solidFill>
                <a:latin typeface="+mn-lt"/>
                <a:cs typeface="Arial" panose="020B0604020202020204" pitchFamily="34" charset="0"/>
              </a:rPr>
              <a:t>mesures</a:t>
            </a:r>
            <a:r>
              <a:rPr lang="nl-BE" sz="2000" b="1" dirty="0">
                <a:solidFill>
                  <a:schemeClr val="accent2"/>
                </a:solidFill>
                <a:latin typeface="+mn-lt"/>
                <a:cs typeface="Arial" panose="020B0604020202020204" pitchFamily="34" charset="0"/>
              </a:rPr>
              <a:t> de </a:t>
            </a:r>
            <a:r>
              <a:rPr lang="nl-BE" sz="2000" b="1" dirty="0" err="1">
                <a:solidFill>
                  <a:schemeClr val="accent2"/>
                </a:solidFill>
                <a:latin typeface="+mn-lt"/>
                <a:cs typeface="Arial" panose="020B0604020202020204" pitchFamily="34" charset="0"/>
              </a:rPr>
              <a:t>sécurité</a:t>
            </a:r>
            <a:endParaRPr lang="nl-BE" sz="2000" b="1" dirty="0">
              <a:solidFill>
                <a:schemeClr val="accent2"/>
              </a:solidFill>
              <a:latin typeface="+mn-lt"/>
              <a:cs typeface="Arial" panose="020B0604020202020204" pitchFamily="34" charset="0"/>
            </a:endParaRPr>
          </a:p>
        </p:txBody>
      </p:sp>
    </p:spTree>
    <p:extLst>
      <p:ext uri="{BB962C8B-B14F-4D97-AF65-F5344CB8AC3E}">
        <p14:creationId xmlns:p14="http://schemas.microsoft.com/office/powerpoint/2010/main" val="34777337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8"/>
          </p:nvPr>
        </p:nvSpPr>
        <p:spPr>
          <a:xfrm>
            <a:off x="8328248" y="154524"/>
            <a:ext cx="3582545" cy="360363"/>
          </a:xfrm>
        </p:spPr>
        <p:txBody>
          <a:bodyPr/>
          <a:lstStyle/>
          <a:p>
            <a:r>
              <a:rPr lang="fr-FR" dirty="0"/>
              <a:t>4. Principe général</a:t>
            </a:r>
          </a:p>
          <a:p>
            <a:endParaRPr lang="fr-FR" dirty="0"/>
          </a:p>
        </p:txBody>
      </p:sp>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47</a:t>
            </a:fld>
            <a:endParaRPr lang="nl-BE"/>
          </a:p>
        </p:txBody>
      </p:sp>
      <p:sp>
        <p:nvSpPr>
          <p:cNvPr id="9" name="Rectangle 8"/>
          <p:cNvSpPr/>
          <p:nvPr/>
        </p:nvSpPr>
        <p:spPr>
          <a:xfrm>
            <a:off x="551384" y="764704"/>
            <a:ext cx="10729192" cy="677108"/>
          </a:xfrm>
          <a:prstGeom prst="rect">
            <a:avLst/>
          </a:prstGeom>
        </p:spPr>
        <p:txBody>
          <a:bodyPr wrap="square">
            <a:spAutoFit/>
          </a:bodyPr>
          <a:lstStyle/>
          <a:p>
            <a:pPr algn="just"/>
            <a:r>
              <a:rPr lang="fr-FR" b="1" kern="0" dirty="0">
                <a:solidFill>
                  <a:srgbClr val="0070C0"/>
                </a:solidFill>
              </a:rPr>
              <a:t>4</a:t>
            </a:r>
            <a:r>
              <a:rPr lang="fr-FR" sz="2000" b="1" kern="0" dirty="0">
                <a:solidFill>
                  <a:srgbClr val="0070C0"/>
                </a:solidFill>
                <a:latin typeface="+mn-lt"/>
              </a:rPr>
              <a:t>. Principe général</a:t>
            </a:r>
          </a:p>
          <a:p>
            <a:pPr algn="just"/>
            <a:endParaRPr lang="fr-FR" b="1" kern="0" dirty="0">
              <a:solidFill>
                <a:srgbClr val="0070C0"/>
              </a:solidFill>
            </a:endParaRPr>
          </a:p>
        </p:txBody>
      </p:sp>
      <p:sp>
        <p:nvSpPr>
          <p:cNvPr id="6" name="Rounded Rectangle 5"/>
          <p:cNvSpPr/>
          <p:nvPr/>
        </p:nvSpPr>
        <p:spPr bwMode="auto">
          <a:xfrm>
            <a:off x="1775520" y="1344673"/>
            <a:ext cx="8064896" cy="783193"/>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nl-NL" sz="2000" dirty="0" err="1">
                <a:latin typeface="+mn-lt"/>
              </a:rPr>
              <a:t>Vous</a:t>
            </a:r>
            <a:r>
              <a:rPr lang="nl-NL" sz="2000" dirty="0">
                <a:latin typeface="+mn-lt"/>
              </a:rPr>
              <a:t> </a:t>
            </a:r>
            <a:r>
              <a:rPr lang="nl-NL" sz="2000" dirty="0" err="1">
                <a:latin typeface="+mn-lt"/>
              </a:rPr>
              <a:t>êtes</a:t>
            </a:r>
            <a:r>
              <a:rPr lang="nl-NL" sz="2000" dirty="0">
                <a:latin typeface="+mn-lt"/>
              </a:rPr>
              <a:t> </a:t>
            </a:r>
            <a:r>
              <a:rPr lang="nl-NL" sz="2000" dirty="0" err="1">
                <a:latin typeface="+mn-lt"/>
              </a:rPr>
              <a:t>tenu</a:t>
            </a:r>
            <a:r>
              <a:rPr lang="nl-NL" sz="2000" dirty="0">
                <a:latin typeface="+mn-lt"/>
              </a:rPr>
              <a:t> de </a:t>
            </a:r>
            <a:r>
              <a:rPr lang="nl-NL" sz="2000" dirty="0" err="1">
                <a:latin typeface="+mn-lt"/>
              </a:rPr>
              <a:t>respecter</a:t>
            </a:r>
            <a:r>
              <a:rPr lang="nl-NL" sz="2000" dirty="0">
                <a:latin typeface="+mn-lt"/>
              </a:rPr>
              <a:t> les </a:t>
            </a:r>
            <a:r>
              <a:rPr lang="nl-NL" sz="2000" dirty="0" err="1">
                <a:latin typeface="+mn-lt"/>
              </a:rPr>
              <a:t>directives</a:t>
            </a:r>
            <a:r>
              <a:rPr lang="nl-NL" sz="2000" dirty="0">
                <a:latin typeface="+mn-lt"/>
              </a:rPr>
              <a:t> de </a:t>
            </a:r>
            <a:r>
              <a:rPr lang="nl-NL" sz="2000" dirty="0" err="1">
                <a:latin typeface="+mn-lt"/>
              </a:rPr>
              <a:t>sécurité</a:t>
            </a:r>
            <a:r>
              <a:rPr lang="nl-NL" sz="2000" dirty="0">
                <a:latin typeface="+mn-lt"/>
              </a:rPr>
              <a:t> </a:t>
            </a:r>
            <a:r>
              <a:rPr lang="nl-NL" sz="2000" dirty="0" err="1">
                <a:latin typeface="+mn-lt"/>
              </a:rPr>
              <a:t>qui</a:t>
            </a:r>
            <a:r>
              <a:rPr lang="nl-NL" sz="2000" dirty="0">
                <a:latin typeface="+mn-lt"/>
              </a:rPr>
              <a:t> </a:t>
            </a:r>
            <a:r>
              <a:rPr lang="nl-NL" sz="2000" dirty="0" err="1">
                <a:latin typeface="+mn-lt"/>
              </a:rPr>
              <a:t>vous</a:t>
            </a:r>
            <a:r>
              <a:rPr lang="nl-NL" sz="2000" dirty="0">
                <a:latin typeface="+mn-lt"/>
              </a:rPr>
              <a:t> </a:t>
            </a:r>
            <a:r>
              <a:rPr lang="nl-NL" sz="2000" dirty="0" err="1">
                <a:latin typeface="+mn-lt"/>
              </a:rPr>
              <a:t>sont</a:t>
            </a:r>
            <a:r>
              <a:rPr lang="nl-NL" sz="2000" dirty="0">
                <a:latin typeface="+mn-lt"/>
              </a:rPr>
              <a:t> </a:t>
            </a:r>
            <a:r>
              <a:rPr lang="nl-NL" sz="2000" dirty="0" err="1">
                <a:latin typeface="+mn-lt"/>
              </a:rPr>
              <a:t>communiquées</a:t>
            </a:r>
            <a:r>
              <a:rPr lang="nl-NL" sz="2000" dirty="0">
                <a:latin typeface="+mn-lt"/>
              </a:rPr>
              <a:t> par </a:t>
            </a:r>
            <a:r>
              <a:rPr lang="nl-NL" sz="2000" dirty="0" err="1">
                <a:latin typeface="+mn-lt"/>
              </a:rPr>
              <a:t>votre</a:t>
            </a:r>
            <a:r>
              <a:rPr lang="nl-NL" sz="2000" dirty="0">
                <a:latin typeface="+mn-lt"/>
              </a:rPr>
              <a:t> </a:t>
            </a:r>
            <a:r>
              <a:rPr lang="nl-NL" sz="2000" dirty="0" err="1">
                <a:latin typeface="+mn-lt"/>
              </a:rPr>
              <a:t>ligne</a:t>
            </a:r>
            <a:r>
              <a:rPr lang="nl-NL" sz="2000" dirty="0">
                <a:latin typeface="+mn-lt"/>
              </a:rPr>
              <a:t> </a:t>
            </a:r>
            <a:r>
              <a:rPr lang="nl-NL" sz="2000" dirty="0" err="1">
                <a:latin typeface="+mn-lt"/>
              </a:rPr>
              <a:t>hiérarchique</a:t>
            </a:r>
            <a:r>
              <a:rPr lang="nl-NL" sz="2000" dirty="0">
                <a:latin typeface="+mn-lt"/>
              </a:rPr>
              <a:t>. </a:t>
            </a:r>
          </a:p>
        </p:txBody>
      </p:sp>
      <p:sp>
        <p:nvSpPr>
          <p:cNvPr id="7" name="Arc 6"/>
          <p:cNvSpPr/>
          <p:nvPr/>
        </p:nvSpPr>
        <p:spPr bwMode="auto">
          <a:xfrm rot="11235387">
            <a:off x="5293807" y="2296559"/>
            <a:ext cx="651320" cy="372157"/>
          </a:xfrm>
          <a:prstGeom prst="arc">
            <a:avLst>
              <a:gd name="adj1" fmla="val 12120775"/>
              <a:gd name="adj2" fmla="val 21074597"/>
            </a:avLst>
          </a:prstGeom>
          <a:noFill/>
          <a:ln w="28575" cap="flat" cmpd="sng" algn="ctr">
            <a:solidFill>
              <a:srgbClr val="92D050"/>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a:ln>
                <a:noFill/>
              </a:ln>
              <a:solidFill>
                <a:schemeClr val="tx1"/>
              </a:solidFill>
              <a:effectLst/>
              <a:latin typeface="Arial" charset="0"/>
              <a:cs typeface="Arial" charset="0"/>
            </a:endParaRPr>
          </a:p>
        </p:txBody>
      </p:sp>
      <p:grpSp>
        <p:nvGrpSpPr>
          <p:cNvPr id="10" name="Groep 47"/>
          <p:cNvGrpSpPr>
            <a:grpSpLocks/>
          </p:cNvGrpSpPr>
          <p:nvPr/>
        </p:nvGrpSpPr>
        <p:grpSpPr bwMode="auto">
          <a:xfrm>
            <a:off x="6277510" y="3274492"/>
            <a:ext cx="1861364" cy="1368151"/>
            <a:chOff x="611745" y="3067203"/>
            <a:chExt cx="1863769" cy="1368344"/>
          </a:xfrm>
          <a:solidFill>
            <a:sysClr val="window" lastClr="FFFFFF">
              <a:lumMod val="95000"/>
            </a:sysClr>
          </a:solidFill>
        </p:grpSpPr>
        <p:sp>
          <p:nvSpPr>
            <p:cNvPr id="11" name="Rounded Rectangular Callout 16"/>
            <p:cNvSpPr/>
            <p:nvPr/>
          </p:nvSpPr>
          <p:spPr bwMode="auto">
            <a:xfrm>
              <a:off x="611745" y="3067203"/>
              <a:ext cx="1863769" cy="1368344"/>
            </a:xfrm>
            <a:prstGeom prst="wedgeRoundRectCallout">
              <a:avLst>
                <a:gd name="adj1" fmla="val -44885"/>
                <a:gd name="adj2" fmla="val 68065"/>
                <a:gd name="adj3" fmla="val 16667"/>
              </a:avLst>
            </a:prstGeom>
            <a:grpFill/>
            <a:ln w="9525" cap="flat" cmpd="sng" algn="ctr">
              <a:solidFill>
                <a:srgbClr val="FFC000"/>
              </a:solidFill>
              <a:prstDash val="solid"/>
            </a:ln>
            <a:effectLst/>
          </p:spPr>
          <p:txBody>
            <a:bodyPr lIns="108000" tIns="36000" rIns="0" bIns="36000" anchor="ctr"/>
            <a:lstStyle>
              <a:lvl1pPr marL="228600" indent="-228600" defTabSz="622300" eaLnBrk="0" hangingPunct="0">
                <a:spcBef>
                  <a:spcPct val="20000"/>
                </a:spcBef>
                <a:spcAft>
                  <a:spcPct val="5000"/>
                </a:spcAft>
                <a:buChar char="•"/>
                <a:defRPr sz="2000">
                  <a:solidFill>
                    <a:schemeClr val="tx1"/>
                  </a:solidFill>
                  <a:latin typeface="Arial" charset="0"/>
                  <a:cs typeface="Arial" charset="0"/>
                </a:defRPr>
              </a:lvl1pPr>
              <a:lvl2pPr marL="742950" indent="-285750" defTabSz="622300" eaLnBrk="0" hangingPunct="0">
                <a:spcBef>
                  <a:spcPct val="20000"/>
                </a:spcBef>
                <a:spcAft>
                  <a:spcPct val="5000"/>
                </a:spcAft>
                <a:buSzPct val="85000"/>
                <a:buFont typeface="Symbol" pitchFamily="18" charset="2"/>
                <a:buChar char="°"/>
                <a:defRPr sz="2000">
                  <a:solidFill>
                    <a:schemeClr val="tx1"/>
                  </a:solidFill>
                  <a:latin typeface="Arial" charset="0"/>
                  <a:cs typeface="Arial" charset="0"/>
                </a:defRPr>
              </a:lvl2pPr>
              <a:lvl3pPr marL="1143000" indent="-228600" defTabSz="622300" eaLnBrk="0" hangingPunct="0">
                <a:spcBef>
                  <a:spcPct val="20000"/>
                </a:spcBef>
                <a:spcAft>
                  <a:spcPct val="5000"/>
                </a:spcAft>
                <a:buFont typeface="Wingdings" pitchFamily="2" charset="2"/>
                <a:buChar char="ú"/>
                <a:defRPr sz="2000">
                  <a:solidFill>
                    <a:schemeClr val="tx1"/>
                  </a:solidFill>
                  <a:latin typeface="Arial" charset="0"/>
                  <a:cs typeface="Arial" charset="0"/>
                </a:defRPr>
              </a:lvl3pPr>
              <a:lvl4pPr marL="1600200" indent="-228600" defTabSz="622300" eaLnBrk="0" hangingPunct="0">
                <a:spcBef>
                  <a:spcPct val="20000"/>
                </a:spcBef>
                <a:spcAft>
                  <a:spcPct val="5000"/>
                </a:spcAft>
                <a:buFont typeface="Wingdings" pitchFamily="2" charset="2"/>
                <a:buChar char="§"/>
                <a:defRPr sz="2000">
                  <a:solidFill>
                    <a:schemeClr val="tx1"/>
                  </a:solidFill>
                  <a:latin typeface="Arial" charset="0"/>
                  <a:cs typeface="Arial" charset="0"/>
                </a:defRPr>
              </a:lvl4pPr>
              <a:lvl5pPr marL="2057400" indent="-228600" defTabSz="622300" eaLnBrk="0" hangingPunct="0">
                <a:spcBef>
                  <a:spcPct val="20000"/>
                </a:spcBef>
                <a:spcAft>
                  <a:spcPct val="5000"/>
                </a:spcAft>
                <a:buFont typeface="Arial" charset="0"/>
                <a:buChar char="-"/>
                <a:defRPr sz="2000">
                  <a:solidFill>
                    <a:schemeClr val="tx1"/>
                  </a:solidFill>
                  <a:latin typeface="Arial" charset="0"/>
                  <a:cs typeface="Arial" charset="0"/>
                </a:defRPr>
              </a:lvl5pPr>
              <a:lvl6pPr marL="25146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6pPr>
              <a:lvl7pPr marL="29718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7pPr>
              <a:lvl8pPr marL="34290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8pPr>
              <a:lvl9pPr marL="38862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9pPr>
            </a:lstStyle>
            <a:p>
              <a:pPr marL="228600" marR="0" lvl="0" indent="-228600" algn="l" defTabSz="622300" eaLnBrk="0" fontAlgn="auto" latinLnBrk="0" hangingPunct="0">
                <a:lnSpc>
                  <a:spcPct val="90000"/>
                </a:lnSpc>
                <a:spcBef>
                  <a:spcPct val="0"/>
                </a:spcBef>
                <a:spcAft>
                  <a:spcPct val="35000"/>
                </a:spcAft>
                <a:buClrTx/>
                <a:buSzTx/>
                <a:buFontTx/>
                <a:buAutoNum type="arabicPeriod"/>
                <a:tabLst/>
                <a:defRPr/>
              </a:pPr>
              <a:r>
                <a:rPr kumimoji="0" lang="en-US" altLang="en-US" sz="1000" b="1" i="0" u="none" strike="noStrike" kern="0" cap="none" spc="0" normalizeH="0" baseline="0" noProof="0">
                  <a:ln>
                    <a:noFill/>
                  </a:ln>
                  <a:solidFill>
                    <a:srgbClr val="000000"/>
                  </a:solidFill>
                  <a:effectLst/>
                  <a:uLnTx/>
                  <a:uFillTx/>
                  <a:latin typeface="Arial" charset="0"/>
                  <a:ea typeface="+mn-ea"/>
                  <a:cs typeface="Arial" charset="0"/>
                </a:rPr>
                <a:t>.</a:t>
              </a:r>
            </a:p>
            <a:p>
              <a:pPr marL="228600" marR="0" lvl="0" indent="-228600" algn="l" defTabSz="622300" eaLnBrk="0" fontAlgn="auto" latinLnBrk="0" hangingPunct="0">
                <a:lnSpc>
                  <a:spcPct val="90000"/>
                </a:lnSpc>
                <a:spcBef>
                  <a:spcPct val="0"/>
                </a:spcBef>
                <a:spcAft>
                  <a:spcPct val="35000"/>
                </a:spcAft>
                <a:buClrTx/>
                <a:buSzTx/>
                <a:buFontTx/>
                <a:buAutoNum type="arabicPeriod"/>
                <a:tabLst/>
                <a:defRPr/>
              </a:pPr>
              <a:r>
                <a:rPr kumimoji="0" lang="en-US" altLang="en-US" sz="1000" b="1" i="0" u="sng" strike="noStrike" kern="0" cap="none" spc="0" normalizeH="0" baseline="0" noProof="0">
                  <a:ln>
                    <a:noFill/>
                  </a:ln>
                  <a:solidFill>
                    <a:srgbClr val="FF0000"/>
                  </a:solidFill>
                  <a:effectLst/>
                  <a:uLnTx/>
                  <a:uFillTx/>
                  <a:latin typeface="Arial" charset="0"/>
                  <a:ea typeface="+mn-ea"/>
                  <a:cs typeface="Arial" charset="0"/>
                </a:rPr>
                <a:t>Emplacement de dégagement</a:t>
              </a:r>
              <a:r>
                <a:rPr kumimoji="0" lang="en-US" altLang="en-US" sz="1000" b="1" i="0" u="none" strike="noStrike" kern="0" cap="none" spc="0" normalizeH="0" baseline="0" noProof="0">
                  <a:ln>
                    <a:noFill/>
                  </a:ln>
                  <a:solidFill>
                    <a:srgbClr val="FF0000"/>
                  </a:solidFill>
                  <a:effectLst/>
                  <a:uLnTx/>
                  <a:uFillTx/>
                  <a:latin typeface="Arial" charset="0"/>
                  <a:ea typeface="+mn-ea"/>
                  <a:cs typeface="Arial" charset="0"/>
                </a:rPr>
                <a:t>?</a:t>
              </a:r>
            </a:p>
            <a:p>
              <a:pPr marL="228600" marR="0" lvl="0" indent="-228600" algn="l" defTabSz="622300" eaLnBrk="0" fontAlgn="auto" latinLnBrk="0" hangingPunct="0">
                <a:lnSpc>
                  <a:spcPct val="90000"/>
                </a:lnSpc>
                <a:spcBef>
                  <a:spcPct val="0"/>
                </a:spcBef>
                <a:spcAft>
                  <a:spcPct val="35000"/>
                </a:spcAft>
                <a:buClrTx/>
                <a:buSzTx/>
                <a:buFontTx/>
                <a:buAutoNum type="arabicPeriod"/>
                <a:tabLst/>
                <a:defRPr/>
              </a:pPr>
              <a:r>
                <a:rPr kumimoji="0" lang="en-US" altLang="en-US" sz="1000" b="1" i="0" u="sng" strike="noStrike" kern="0" cap="none" spc="0" normalizeH="0" baseline="0" noProof="0">
                  <a:ln>
                    <a:noFill/>
                  </a:ln>
                  <a:solidFill>
                    <a:srgbClr val="FF0000"/>
                  </a:solidFill>
                  <a:effectLst/>
                  <a:uLnTx/>
                  <a:uFillTx/>
                  <a:latin typeface="Arial" charset="0"/>
                  <a:ea typeface="+mn-ea"/>
                  <a:cs typeface="Arial" charset="0"/>
                </a:rPr>
                <a:t>Directives de </a:t>
              </a:r>
              <a:r>
                <a:rPr kumimoji="0" lang="en-US" altLang="en-US" sz="1000" b="1" i="0" u="sng" strike="noStrike" kern="0" cap="none" spc="0" normalizeH="0" baseline="0" noProof="0" err="1">
                  <a:ln>
                    <a:noFill/>
                  </a:ln>
                  <a:solidFill>
                    <a:srgbClr val="FF0000"/>
                  </a:solidFill>
                  <a:effectLst/>
                  <a:uLnTx/>
                  <a:uFillTx/>
                  <a:latin typeface="Arial" charset="0"/>
                  <a:ea typeface="+mn-ea"/>
                  <a:cs typeface="Arial" charset="0"/>
                </a:rPr>
                <a:t>sécurité</a:t>
              </a:r>
              <a:r>
                <a:rPr kumimoji="0" lang="en-US" altLang="en-US" sz="1000" b="1" i="0" u="none" strike="noStrike" kern="0" cap="none" spc="0" normalizeH="0" baseline="0" noProof="0">
                  <a:ln>
                    <a:noFill/>
                  </a:ln>
                  <a:solidFill>
                    <a:srgbClr val="FF0000"/>
                  </a:solidFill>
                  <a:effectLst/>
                  <a:uLnTx/>
                  <a:uFillTx/>
                  <a:latin typeface="Arial" charset="0"/>
                  <a:ea typeface="+mn-ea"/>
                  <a:cs typeface="Arial" charset="0"/>
                </a:rPr>
                <a:t>?</a:t>
              </a:r>
            </a:p>
            <a:p>
              <a:pPr marL="228600" marR="0" lvl="0" indent="-228600" algn="l" defTabSz="622300" eaLnBrk="0" fontAlgn="auto" latinLnBrk="0" hangingPunct="0">
                <a:lnSpc>
                  <a:spcPct val="90000"/>
                </a:lnSpc>
                <a:spcBef>
                  <a:spcPct val="0"/>
                </a:spcBef>
                <a:spcAft>
                  <a:spcPct val="35000"/>
                </a:spcAft>
                <a:buClrTx/>
                <a:buSzTx/>
                <a:buFontTx/>
                <a:buAutoNum type="arabicPeriod"/>
                <a:tabLst/>
                <a:defRPr/>
              </a:pPr>
              <a:r>
                <a:rPr kumimoji="0" lang="en-US" altLang="en-US" sz="1000" b="1" i="0" u="none" strike="noStrike" kern="0" cap="none" spc="0" normalizeH="0" baseline="0" noProof="0">
                  <a:ln>
                    <a:noFill/>
                  </a:ln>
                  <a:solidFill>
                    <a:prstClr val="black"/>
                  </a:solidFill>
                  <a:effectLst/>
                  <a:uLnTx/>
                  <a:uFillTx/>
                  <a:latin typeface="Arial" charset="0"/>
                  <a:ea typeface="+mn-ea"/>
                  <a:cs typeface="Arial" charset="0"/>
                </a:rPr>
                <a:t>    </a:t>
              </a:r>
            </a:p>
            <a:p>
              <a:pPr marL="228600" marR="0" lvl="0" indent="-228600" algn="l" defTabSz="622300" eaLnBrk="0" fontAlgn="auto" latinLnBrk="0" hangingPunct="0">
                <a:lnSpc>
                  <a:spcPct val="90000"/>
                </a:lnSpc>
                <a:spcBef>
                  <a:spcPct val="0"/>
                </a:spcBef>
                <a:spcAft>
                  <a:spcPct val="35000"/>
                </a:spcAft>
                <a:buClrTx/>
                <a:buSzTx/>
                <a:buFontTx/>
                <a:buAutoNum type="arabicPeriod" startAt="5"/>
                <a:tabLst/>
                <a:defRPr/>
              </a:pPr>
              <a:r>
                <a:rPr kumimoji="0" lang="en-US" altLang="en-US" sz="1000" b="1" i="0" u="none" strike="noStrike" kern="0" cap="none" spc="0" normalizeH="0" baseline="0" noProof="0">
                  <a:ln>
                    <a:noFill/>
                  </a:ln>
                  <a:solidFill>
                    <a:prstClr val="black"/>
                  </a:solidFill>
                  <a:effectLst/>
                  <a:uLnTx/>
                  <a:uFillTx/>
                  <a:latin typeface="Arial" charset="0"/>
                  <a:ea typeface="+mn-ea"/>
                  <a:cs typeface="Arial" charset="0"/>
                </a:rPr>
                <a:t>.</a:t>
              </a:r>
            </a:p>
          </p:txBody>
        </p:sp>
        <p:pic>
          <p:nvPicPr>
            <p:cNvPr id="12" name="Picture 11" descr="D:\Documents And Settings\GQR7802\Local Settings\Temporary Internet Files\Content.IE5\HNYX0581\MC900441310[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57340" y="3228416"/>
              <a:ext cx="216024" cy="1756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 name="Picture 12" descr="D:\Documents And Settings\GQR7802\Local Settings\Temporary Internet Files\Content.IE5\HNYX0581\MC900441310[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75767" y="3933607"/>
              <a:ext cx="216024" cy="1756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5" name="Rounded Rectangular Callout 16"/>
          <p:cNvSpPr/>
          <p:nvPr/>
        </p:nvSpPr>
        <p:spPr>
          <a:xfrm>
            <a:off x="2948166" y="3453289"/>
            <a:ext cx="2067843" cy="1512647"/>
          </a:xfrm>
          <a:prstGeom prst="wedgeRoundRectCallout">
            <a:avLst>
              <a:gd name="adj1" fmla="val 59294"/>
              <a:gd name="adj2" fmla="val 38880"/>
              <a:gd name="adj3" fmla="val 16667"/>
            </a:avLst>
          </a:prstGeom>
          <a:solidFill>
            <a:sysClr val="window" lastClr="FFFFFF">
              <a:lumMod val="95000"/>
            </a:sysClr>
          </a:solidFill>
          <a:ln w="9525" cap="flat" cmpd="sng" algn="ctr">
            <a:solidFill>
              <a:srgbClr val="FF0000"/>
            </a:solidFill>
            <a:prstDash val="solid"/>
          </a:ln>
          <a:effectLst/>
        </p:spPr>
        <p:txBody>
          <a:bodyPr lIns="108000" tIns="36000" rIns="0" bIns="36000" anchor="ctr"/>
          <a:lstStyle>
            <a:lvl1pPr marL="228600" indent="-228600" defTabSz="622300" eaLnBrk="0" hangingPunct="0">
              <a:defRPr>
                <a:solidFill>
                  <a:schemeClr val="tx1"/>
                </a:solidFill>
                <a:latin typeface="Arial" charset="0"/>
                <a:cs typeface="Arial" charset="0"/>
              </a:defRPr>
            </a:lvl1pPr>
            <a:lvl2pPr marL="742950" indent="-285750" defTabSz="622300" eaLnBrk="0" hangingPunct="0">
              <a:defRPr>
                <a:solidFill>
                  <a:schemeClr val="tx1"/>
                </a:solidFill>
                <a:latin typeface="Arial" charset="0"/>
                <a:cs typeface="Arial" charset="0"/>
              </a:defRPr>
            </a:lvl2pPr>
            <a:lvl3pPr marL="1143000" indent="-228600" defTabSz="622300" eaLnBrk="0" hangingPunct="0">
              <a:defRPr>
                <a:solidFill>
                  <a:schemeClr val="tx1"/>
                </a:solidFill>
                <a:latin typeface="Arial" charset="0"/>
                <a:cs typeface="Arial" charset="0"/>
              </a:defRPr>
            </a:lvl3pPr>
            <a:lvl4pPr marL="1600200" indent="-228600" defTabSz="622300" eaLnBrk="0" hangingPunct="0">
              <a:defRPr>
                <a:solidFill>
                  <a:schemeClr val="tx1"/>
                </a:solidFill>
                <a:latin typeface="Arial" charset="0"/>
                <a:cs typeface="Arial" charset="0"/>
              </a:defRPr>
            </a:lvl4pPr>
            <a:lvl5pPr marL="2057400" indent="-228600" defTabSz="622300" eaLnBrk="0" hangingPunct="0">
              <a:defRPr>
                <a:solidFill>
                  <a:schemeClr val="tx1"/>
                </a:solidFill>
                <a:latin typeface="Arial" charset="0"/>
                <a:cs typeface="Arial" charset="0"/>
              </a:defRPr>
            </a:lvl5pPr>
            <a:lvl6pPr marL="2514600" indent="-228600" defTabSz="622300" eaLnBrk="0" fontAlgn="base" hangingPunct="0">
              <a:spcBef>
                <a:spcPct val="0"/>
              </a:spcBef>
              <a:spcAft>
                <a:spcPct val="0"/>
              </a:spcAft>
              <a:defRPr>
                <a:solidFill>
                  <a:schemeClr val="tx1"/>
                </a:solidFill>
                <a:latin typeface="Arial" charset="0"/>
                <a:cs typeface="Arial" charset="0"/>
              </a:defRPr>
            </a:lvl6pPr>
            <a:lvl7pPr marL="2971800" indent="-228600" defTabSz="622300" eaLnBrk="0" fontAlgn="base" hangingPunct="0">
              <a:spcBef>
                <a:spcPct val="0"/>
              </a:spcBef>
              <a:spcAft>
                <a:spcPct val="0"/>
              </a:spcAft>
              <a:defRPr>
                <a:solidFill>
                  <a:schemeClr val="tx1"/>
                </a:solidFill>
                <a:latin typeface="Arial" charset="0"/>
                <a:cs typeface="Arial" charset="0"/>
              </a:defRPr>
            </a:lvl7pPr>
            <a:lvl8pPr marL="3429000" indent="-228600" defTabSz="622300" eaLnBrk="0" fontAlgn="base" hangingPunct="0">
              <a:spcBef>
                <a:spcPct val="0"/>
              </a:spcBef>
              <a:spcAft>
                <a:spcPct val="0"/>
              </a:spcAft>
              <a:defRPr>
                <a:solidFill>
                  <a:schemeClr val="tx1"/>
                </a:solidFill>
                <a:latin typeface="Arial" charset="0"/>
                <a:cs typeface="Arial" charset="0"/>
              </a:defRPr>
            </a:lvl8pPr>
            <a:lvl9pPr marL="3886200" indent="-228600" defTabSz="622300" eaLnBrk="0" fontAlgn="base" hangingPunct="0">
              <a:spcBef>
                <a:spcPct val="0"/>
              </a:spcBef>
              <a:spcAft>
                <a:spcPct val="0"/>
              </a:spcAft>
              <a:defRPr>
                <a:solidFill>
                  <a:schemeClr val="tx1"/>
                </a:solidFill>
                <a:latin typeface="Arial" charset="0"/>
                <a:cs typeface="Arial" charset="0"/>
              </a:defRPr>
            </a:lvl9pPr>
          </a:lstStyle>
          <a:p>
            <a:pPr marL="228600" marR="0" lvl="0" indent="-228600" algn="l" defTabSz="622300" eaLnBrk="0" fontAlgn="auto" latinLnBrk="0" hangingPunct="0">
              <a:lnSpc>
                <a:spcPct val="90000"/>
              </a:lnSpc>
              <a:spcBef>
                <a:spcPts val="0"/>
              </a:spcBef>
              <a:spcAft>
                <a:spcPct val="35000"/>
              </a:spcAft>
              <a:buClrTx/>
              <a:buSzTx/>
              <a:buFontTx/>
              <a:buAutoNum type="arabicPeriod"/>
              <a:tabLst/>
              <a:defRPr/>
            </a:pPr>
            <a:r>
              <a:rPr kumimoji="0" lang="en-US" altLang="en-US" sz="1000" b="1" i="0" u="none" strike="noStrike" kern="0" cap="none" spc="0" normalizeH="0" baseline="0" noProof="0">
                <a:ln>
                  <a:noFill/>
                </a:ln>
                <a:solidFill>
                  <a:srgbClr val="000000"/>
                </a:solidFill>
                <a:effectLst/>
                <a:uLnTx/>
                <a:uFillTx/>
                <a:latin typeface="Arial" charset="0"/>
                <a:ea typeface="+mn-ea"/>
                <a:cs typeface="Arial" charset="0"/>
              </a:rPr>
              <a:t>Zone </a:t>
            </a:r>
            <a:r>
              <a:rPr kumimoji="0" lang="en-US" altLang="en-US" sz="1000" b="1" i="0" u="none" strike="noStrike" kern="0" cap="none" spc="0" normalizeH="0" baseline="0" noProof="0" err="1">
                <a:ln>
                  <a:noFill/>
                </a:ln>
                <a:solidFill>
                  <a:srgbClr val="000000"/>
                </a:solidFill>
                <a:effectLst/>
                <a:uLnTx/>
                <a:uFillTx/>
                <a:latin typeface="Arial" charset="0"/>
                <a:ea typeface="+mn-ea"/>
                <a:cs typeface="Arial" charset="0"/>
              </a:rPr>
              <a:t>dangereuse</a:t>
            </a:r>
            <a:endParaRPr kumimoji="0" lang="en-US" altLang="en-US" sz="1000" b="1" i="0" u="none" strike="noStrike" kern="0" cap="none" spc="0" normalizeH="0" baseline="0" noProof="0">
              <a:ln>
                <a:noFill/>
              </a:ln>
              <a:solidFill>
                <a:srgbClr val="000000"/>
              </a:solidFill>
              <a:effectLst/>
              <a:uLnTx/>
              <a:uFillTx/>
              <a:latin typeface="Arial" charset="0"/>
              <a:ea typeface="+mn-ea"/>
              <a:cs typeface="Arial" charset="0"/>
            </a:endParaRPr>
          </a:p>
          <a:p>
            <a:pPr marL="228600" marR="0" lvl="0" indent="-228600" algn="l" defTabSz="622300" eaLnBrk="0" fontAlgn="auto" latinLnBrk="0" hangingPunct="0">
              <a:lnSpc>
                <a:spcPct val="90000"/>
              </a:lnSpc>
              <a:spcBef>
                <a:spcPts val="0"/>
              </a:spcBef>
              <a:spcAft>
                <a:spcPct val="35000"/>
              </a:spcAft>
              <a:buClrTx/>
              <a:buSzTx/>
              <a:buFontTx/>
              <a:buAutoNum type="arabicPeriod"/>
              <a:tabLst/>
              <a:defRPr/>
            </a:pPr>
            <a:r>
              <a:rPr lang="en-US" altLang="en-US" sz="1000" b="1" kern="0">
                <a:solidFill>
                  <a:srgbClr val="000000"/>
                </a:solidFill>
              </a:rPr>
              <a:t>Emplacement de dégagement</a:t>
            </a:r>
            <a:endParaRPr kumimoji="0" lang="en-US" altLang="en-US" sz="1000" b="1" i="0" u="none" strike="noStrike" kern="0" cap="none" spc="0" normalizeH="0" baseline="0" noProof="0">
              <a:ln>
                <a:noFill/>
              </a:ln>
              <a:solidFill>
                <a:srgbClr val="000000"/>
              </a:solidFill>
              <a:effectLst/>
              <a:uLnTx/>
              <a:uFillTx/>
              <a:latin typeface="Arial" charset="0"/>
              <a:ea typeface="+mn-ea"/>
              <a:cs typeface="Arial" charset="0"/>
            </a:endParaRPr>
          </a:p>
          <a:p>
            <a:pPr marL="228600" marR="0" lvl="0" indent="-228600" algn="l" defTabSz="622300" eaLnBrk="0" fontAlgn="auto" latinLnBrk="0" hangingPunct="0">
              <a:lnSpc>
                <a:spcPct val="90000"/>
              </a:lnSpc>
              <a:spcBef>
                <a:spcPts val="0"/>
              </a:spcBef>
              <a:spcAft>
                <a:spcPct val="35000"/>
              </a:spcAft>
              <a:buClrTx/>
              <a:buSzTx/>
              <a:buFontTx/>
              <a:buAutoNum type="arabicPeriod"/>
              <a:tabLst/>
              <a:defRPr/>
            </a:pPr>
            <a:r>
              <a:rPr lang="en-US" altLang="en-US" sz="1000" b="1" kern="0">
                <a:solidFill>
                  <a:srgbClr val="000000"/>
                </a:solidFill>
              </a:rPr>
              <a:t>Directives de </a:t>
            </a:r>
            <a:r>
              <a:rPr lang="en-US" altLang="en-US" sz="1000" b="1" kern="0" err="1">
                <a:solidFill>
                  <a:srgbClr val="000000"/>
                </a:solidFill>
              </a:rPr>
              <a:t>sécurité</a:t>
            </a:r>
            <a:endParaRPr kumimoji="0" lang="en-US" altLang="en-US" sz="1000" b="1" i="0" u="none" strike="noStrike" kern="0" cap="none" spc="0" normalizeH="0" baseline="0" noProof="0">
              <a:ln>
                <a:noFill/>
              </a:ln>
              <a:solidFill>
                <a:srgbClr val="000000"/>
              </a:solidFill>
              <a:effectLst/>
              <a:uLnTx/>
              <a:uFillTx/>
              <a:latin typeface="Arial" charset="0"/>
              <a:ea typeface="+mn-ea"/>
              <a:cs typeface="Arial" charset="0"/>
            </a:endParaRPr>
          </a:p>
          <a:p>
            <a:pPr marL="228600" marR="0" lvl="0" indent="-228600" algn="l" defTabSz="622300" eaLnBrk="0" fontAlgn="auto" latinLnBrk="0" hangingPunct="0">
              <a:lnSpc>
                <a:spcPct val="90000"/>
              </a:lnSpc>
              <a:spcBef>
                <a:spcPts val="0"/>
              </a:spcBef>
              <a:spcAft>
                <a:spcPct val="35000"/>
              </a:spcAft>
              <a:buClrTx/>
              <a:buSzTx/>
              <a:buFontTx/>
              <a:buAutoNum type="arabicPeriod"/>
              <a:tabLst/>
              <a:defRPr/>
            </a:pPr>
            <a:r>
              <a:rPr kumimoji="0" lang="en-US" altLang="en-US" sz="1000" b="1" i="0" u="none" strike="noStrike" kern="0" cap="none" spc="0" normalizeH="0" baseline="0" noProof="0">
                <a:ln>
                  <a:noFill/>
                </a:ln>
                <a:solidFill>
                  <a:srgbClr val="000000"/>
                </a:solidFill>
                <a:effectLst/>
                <a:uLnTx/>
                <a:uFillTx/>
                <a:latin typeface="Arial" charset="0"/>
                <a:ea typeface="+mn-ea"/>
                <a:cs typeface="Arial" charset="0"/>
              </a:rPr>
              <a:t>…</a:t>
            </a:r>
          </a:p>
          <a:p>
            <a:pPr marL="228600" marR="0" lvl="0" indent="-228600" algn="l" defTabSz="622300" eaLnBrk="0" fontAlgn="auto" latinLnBrk="0" hangingPunct="0">
              <a:lnSpc>
                <a:spcPct val="90000"/>
              </a:lnSpc>
              <a:spcBef>
                <a:spcPts val="0"/>
              </a:spcBef>
              <a:spcAft>
                <a:spcPct val="35000"/>
              </a:spcAft>
              <a:buClrTx/>
              <a:buSzTx/>
              <a:buFontTx/>
              <a:buAutoNum type="arabicPeriod"/>
              <a:tabLst/>
              <a:defRPr/>
            </a:pPr>
            <a:r>
              <a:rPr kumimoji="0" lang="en-US" altLang="en-US" sz="1000" b="1" i="0" u="none" strike="noStrike" kern="0" cap="none" spc="0" normalizeH="0" baseline="0" noProof="0">
                <a:ln>
                  <a:noFill/>
                </a:ln>
                <a:solidFill>
                  <a:srgbClr val="000000"/>
                </a:solidFill>
                <a:effectLst/>
                <a:uLnTx/>
                <a:uFillTx/>
                <a:latin typeface="Arial" charset="0"/>
                <a:ea typeface="+mn-ea"/>
                <a:cs typeface="Arial" charset="0"/>
              </a:rPr>
              <a:t>...</a:t>
            </a:r>
          </a:p>
        </p:txBody>
      </p:sp>
      <p:pic>
        <p:nvPicPr>
          <p:cNvPr id="18" name="Picture 11" descr="D:\Documents And Settings\GQR7802\Local Settings\Temporary Internet Files\Content.IE5\HNYX0581\MC900441310[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41063" y="4360839"/>
            <a:ext cx="215745" cy="175641"/>
          </a:xfrm>
          <a:prstGeom prst="rect">
            <a:avLst/>
          </a:prstGeom>
          <a:solidFill>
            <a:sysClr val="window" lastClr="FFFFFF">
              <a:lumMod val="95000"/>
            </a:sys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 name="Rounded Rectangle 18"/>
          <p:cNvSpPr/>
          <p:nvPr/>
        </p:nvSpPr>
        <p:spPr bwMode="auto">
          <a:xfrm>
            <a:off x="2711624" y="3068960"/>
            <a:ext cx="5986662" cy="3168352"/>
          </a:xfrm>
          <a:prstGeom prst="roundRect">
            <a:avLst/>
          </a:prstGeom>
          <a:noFill/>
          <a:ln w="12700" cap="flat" cmpd="sng" algn="ctr">
            <a:solidFill>
              <a:srgbClr val="005DA4"/>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charset="0"/>
            </a:endParaRPr>
          </a:p>
        </p:txBody>
      </p:sp>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5544" y="2185698"/>
            <a:ext cx="936104" cy="1242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kstvak 18"/>
          <p:cNvSpPr txBox="1"/>
          <p:nvPr/>
        </p:nvSpPr>
        <p:spPr>
          <a:xfrm>
            <a:off x="3323130" y="2435138"/>
            <a:ext cx="792832" cy="369332"/>
          </a:xfrm>
          <a:prstGeom prst="rect">
            <a:avLst/>
          </a:prstGeom>
          <a:noFill/>
          <a:ln>
            <a:noFill/>
          </a:ln>
        </p:spPr>
        <p:txBody>
          <a:bodyPr wrap="square" rtlCol="0">
            <a:spAutoFit/>
          </a:bodyPr>
          <a:lstStyle/>
          <a:p>
            <a:r>
              <a:rPr lang="nl-BE" sz="900" b="1" u="sng">
                <a:solidFill>
                  <a:prstClr val="black"/>
                </a:solidFill>
                <a:latin typeface="Arial" charset="0"/>
              </a:rPr>
              <a:t>Fiche de </a:t>
            </a:r>
            <a:r>
              <a:rPr lang="nl-BE" sz="900" b="1" u="sng" err="1">
                <a:solidFill>
                  <a:prstClr val="black"/>
                </a:solidFill>
                <a:latin typeface="Arial" charset="0"/>
              </a:rPr>
              <a:t>Travail</a:t>
            </a:r>
            <a:endParaRPr lang="nl-BE" sz="1200" b="1" u="sng">
              <a:solidFill>
                <a:prstClr val="black"/>
              </a:solidFill>
              <a:latin typeface="Arial" charset="0"/>
            </a:endParaRPr>
          </a:p>
        </p:txBody>
      </p:sp>
      <p:sp>
        <p:nvSpPr>
          <p:cNvPr id="22" name="TextBox 21"/>
          <p:cNvSpPr txBox="1"/>
          <p:nvPr/>
        </p:nvSpPr>
        <p:spPr>
          <a:xfrm>
            <a:off x="4017766" y="2204864"/>
            <a:ext cx="4680520" cy="646331"/>
          </a:xfrm>
          <a:prstGeom prst="rect">
            <a:avLst/>
          </a:prstGeom>
          <a:noFill/>
        </p:spPr>
        <p:txBody>
          <a:bodyPr wrap="square" rtlCol="0">
            <a:spAutoFit/>
          </a:bodyPr>
          <a:lstStyle/>
          <a:p>
            <a:r>
              <a:rPr lang="en-US" sz="1200" b="1">
                <a:solidFill>
                  <a:srgbClr val="0070C0"/>
                </a:solidFill>
              </a:rPr>
              <a:t>Un bon briefing        … </a:t>
            </a:r>
            <a:r>
              <a:rPr lang="en-US" sz="1200" b="1" err="1">
                <a:solidFill>
                  <a:srgbClr val="0070C0"/>
                </a:solidFill>
              </a:rPr>
              <a:t>dit</a:t>
            </a:r>
            <a:r>
              <a:rPr lang="en-US" sz="1200" b="1">
                <a:solidFill>
                  <a:srgbClr val="0070C0"/>
                </a:solidFill>
              </a:rPr>
              <a:t> tout</a:t>
            </a:r>
          </a:p>
          <a:p>
            <a:r>
              <a:rPr lang="en-US" sz="1200" b="1">
                <a:solidFill>
                  <a:srgbClr val="0070C0"/>
                </a:solidFill>
              </a:rPr>
              <a:t>		   … </a:t>
            </a:r>
            <a:r>
              <a:rPr lang="en-US" sz="1200" b="1" err="1">
                <a:solidFill>
                  <a:srgbClr val="0070C0"/>
                </a:solidFill>
              </a:rPr>
              <a:t>demande</a:t>
            </a:r>
            <a:r>
              <a:rPr lang="en-US" sz="1200" b="1">
                <a:solidFill>
                  <a:srgbClr val="0070C0"/>
                </a:solidFill>
              </a:rPr>
              <a:t> tout</a:t>
            </a:r>
          </a:p>
          <a:p>
            <a:r>
              <a:rPr lang="en-US" sz="1200" b="1">
                <a:solidFill>
                  <a:srgbClr val="0070C0"/>
                </a:solidFill>
              </a:rPr>
              <a:t>		     … </a:t>
            </a:r>
            <a:r>
              <a:rPr lang="en-US" sz="1200" b="1" err="1">
                <a:solidFill>
                  <a:srgbClr val="0070C0"/>
                </a:solidFill>
              </a:rPr>
              <a:t>comprend</a:t>
            </a:r>
            <a:r>
              <a:rPr lang="en-US" sz="1200" b="1">
                <a:solidFill>
                  <a:srgbClr val="0070C0"/>
                </a:solidFill>
              </a:rPr>
              <a:t> tout</a:t>
            </a:r>
            <a:endParaRPr lang="fr-FR" sz="1200" b="1">
              <a:solidFill>
                <a:srgbClr val="0070C0"/>
              </a:solidFill>
            </a:endParaRPr>
          </a:p>
        </p:txBody>
      </p:sp>
      <p:sp>
        <p:nvSpPr>
          <p:cNvPr id="23" name="TextBox 22"/>
          <p:cNvSpPr txBox="1"/>
          <p:nvPr/>
        </p:nvSpPr>
        <p:spPr>
          <a:xfrm>
            <a:off x="4534413" y="5794955"/>
            <a:ext cx="1224136" cy="369332"/>
          </a:xfrm>
          <a:prstGeom prst="rect">
            <a:avLst/>
          </a:prstGeom>
          <a:solidFill>
            <a:schemeClr val="bg1">
              <a:lumMod val="50000"/>
            </a:schemeClr>
          </a:solidFill>
          <a:ln>
            <a:noFill/>
          </a:ln>
        </p:spPr>
        <p:txBody>
          <a:bodyPr wrap="square" rtlCol="0">
            <a:spAutoFit/>
          </a:bodyPr>
          <a:lstStyle/>
          <a:p>
            <a:pPr algn="ctr"/>
            <a:r>
              <a:rPr lang="en-US" sz="900" b="1" err="1">
                <a:solidFill>
                  <a:schemeClr val="bg1"/>
                </a:solidFill>
              </a:rPr>
              <a:t>Ligne</a:t>
            </a:r>
            <a:r>
              <a:rPr lang="en-US" sz="900" b="1">
                <a:solidFill>
                  <a:schemeClr val="bg1"/>
                </a:solidFill>
              </a:rPr>
              <a:t> </a:t>
            </a:r>
            <a:r>
              <a:rPr lang="en-US" sz="900" b="1" err="1">
                <a:solidFill>
                  <a:schemeClr val="bg1"/>
                </a:solidFill>
              </a:rPr>
              <a:t>Hiérarchique</a:t>
            </a:r>
            <a:endParaRPr lang="en-US" sz="900" b="1">
              <a:solidFill>
                <a:schemeClr val="bg1"/>
              </a:solidFill>
            </a:endParaRPr>
          </a:p>
          <a:p>
            <a:pPr algn="ctr"/>
            <a:r>
              <a:rPr lang="en-US" sz="900" b="1">
                <a:solidFill>
                  <a:schemeClr val="bg1"/>
                </a:solidFill>
              </a:rPr>
              <a:t>Entrepreneur</a:t>
            </a:r>
            <a:endParaRPr lang="fr-FR" sz="900" b="1">
              <a:solidFill>
                <a:schemeClr val="bg1"/>
              </a:solidFill>
            </a:endParaRPr>
          </a:p>
        </p:txBody>
      </p:sp>
      <p:sp>
        <p:nvSpPr>
          <p:cNvPr id="24" name="TextBox 23"/>
          <p:cNvSpPr txBox="1"/>
          <p:nvPr/>
        </p:nvSpPr>
        <p:spPr>
          <a:xfrm>
            <a:off x="5807968" y="5794955"/>
            <a:ext cx="1224136" cy="369332"/>
          </a:xfrm>
          <a:prstGeom prst="rect">
            <a:avLst/>
          </a:prstGeom>
          <a:solidFill>
            <a:schemeClr val="bg1">
              <a:lumMod val="50000"/>
            </a:schemeClr>
          </a:solidFill>
          <a:ln>
            <a:noFill/>
          </a:ln>
        </p:spPr>
        <p:txBody>
          <a:bodyPr wrap="square" rtlCol="0">
            <a:spAutoFit/>
          </a:bodyPr>
          <a:lstStyle/>
          <a:p>
            <a:pPr algn="ctr"/>
            <a:r>
              <a:rPr lang="en-US" sz="900" b="1">
                <a:solidFill>
                  <a:schemeClr val="bg1"/>
                </a:solidFill>
              </a:rPr>
              <a:t>Agent</a:t>
            </a:r>
          </a:p>
          <a:p>
            <a:pPr algn="ctr"/>
            <a:r>
              <a:rPr lang="en-US" sz="900" b="1" err="1">
                <a:solidFill>
                  <a:schemeClr val="bg1"/>
                </a:solidFill>
              </a:rPr>
              <a:t>initié</a:t>
            </a:r>
            <a:endParaRPr lang="fr-FR" sz="900" b="1">
              <a:solidFill>
                <a:schemeClr val="bg1"/>
              </a:solidFill>
            </a:endParaRPr>
          </a:p>
        </p:txBody>
      </p:sp>
      <p:pic>
        <p:nvPicPr>
          <p:cNvPr id="25" name="Picture 17"/>
          <p:cNvPicPr>
            <a:picLocks noChangeAspect="1" noChangeArrowheads="1"/>
          </p:cNvPicPr>
          <p:nvPr/>
        </p:nvPicPr>
        <p:blipFill>
          <a:blip r:embed="rId5"/>
          <a:srcRect l="60952" t="57959" r="31488" b="29441"/>
          <a:stretch>
            <a:fillRect/>
          </a:stretch>
        </p:blipFill>
        <p:spPr bwMode="auto">
          <a:xfrm>
            <a:off x="5758549" y="4193654"/>
            <a:ext cx="504056" cy="472553"/>
          </a:xfrm>
          <a:prstGeom prst="rect">
            <a:avLst/>
          </a:prstGeom>
          <a:noFill/>
          <a:ln w="9525">
            <a:noFill/>
            <a:miter lim="800000"/>
            <a:headEnd/>
            <a:tailEnd/>
          </a:ln>
        </p:spPr>
      </p:pic>
      <p:sp>
        <p:nvSpPr>
          <p:cNvPr id="26" name="Boog 66"/>
          <p:cNvSpPr/>
          <p:nvPr/>
        </p:nvSpPr>
        <p:spPr bwMode="auto">
          <a:xfrm rot="7668973" flipH="1">
            <a:off x="5659871" y="4451150"/>
            <a:ext cx="497844" cy="415547"/>
          </a:xfrm>
          <a:prstGeom prst="arc">
            <a:avLst/>
          </a:prstGeom>
          <a:noFill/>
          <a:ln w="31750" cap="flat" cmpd="sng" algn="ctr">
            <a:solidFill>
              <a:srgbClr val="005DA4"/>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black"/>
              </a:solidFill>
              <a:effectLst/>
              <a:uLnTx/>
              <a:uFillTx/>
              <a:latin typeface="Arial" charset="0"/>
            </a:endParaRPr>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5306" y="4803520"/>
            <a:ext cx="297430" cy="991435"/>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21524" y="4736017"/>
            <a:ext cx="706894" cy="1084508"/>
          </a:xfrm>
          <a:prstGeom prst="rect">
            <a:avLst/>
          </a:prstGeom>
        </p:spPr>
      </p:pic>
    </p:spTree>
    <p:extLst>
      <p:ext uri="{BB962C8B-B14F-4D97-AF65-F5344CB8AC3E}">
        <p14:creationId xmlns:p14="http://schemas.microsoft.com/office/powerpoint/2010/main" val="11046555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5910" y="137119"/>
            <a:ext cx="9180612" cy="1411328"/>
          </a:xfrm>
        </p:spPr>
        <p:txBody>
          <a:bodyPr/>
          <a:lstStyle/>
          <a:p>
            <a:r>
              <a:rPr lang="fr-FR" sz="4800">
                <a:latin typeface="+mn-lt"/>
                <a:cs typeface="Arial" panose="020B0604020202020204" pitchFamily="34" charset="0"/>
              </a:rPr>
              <a:t>Contenu</a:t>
            </a:r>
          </a:p>
        </p:txBody>
      </p:sp>
      <p:sp>
        <p:nvSpPr>
          <p:cNvPr id="4" name="Rectangle 3"/>
          <p:cNvSpPr/>
          <p:nvPr/>
        </p:nvSpPr>
        <p:spPr>
          <a:xfrm>
            <a:off x="1695910" y="1928926"/>
            <a:ext cx="9224626" cy="2913618"/>
          </a:xfrm>
          <a:prstGeom prst="rect">
            <a:avLst/>
          </a:prstGeom>
        </p:spPr>
        <p:txBody>
          <a:bodyPr wrap="square">
            <a:spAutoFit/>
          </a:bodyPr>
          <a:lstStyle/>
          <a:p>
            <a:pPr marL="457200" lvl="0" indent="-457200" algn="l" defTabSz="685800" fontAlgn="auto">
              <a:lnSpc>
                <a:spcPct val="150000"/>
              </a:lnSpc>
              <a:spcBef>
                <a:spcPts val="750"/>
              </a:spcBef>
              <a:spcAft>
                <a:spcPts val="0"/>
              </a:spcAft>
              <a:buFontTx/>
              <a:buAutoNum type="arabicPeriod"/>
            </a:pPr>
            <a:r>
              <a:rPr lang="fr-FR" sz="2000" b="1" dirty="0">
                <a:solidFill>
                  <a:schemeClr val="accent2"/>
                </a:solidFill>
                <a:latin typeface="+mn-lt"/>
                <a:cs typeface="Arial" panose="020B0604020202020204" pitchFamily="34" charset="0"/>
              </a:rPr>
              <a:t>Contexte</a:t>
            </a:r>
          </a:p>
          <a:p>
            <a:pPr marL="457200" lvl="0" indent="-457200" algn="l" defTabSz="685800" fontAlgn="auto">
              <a:spcBef>
                <a:spcPts val="750"/>
              </a:spcBef>
              <a:spcAft>
                <a:spcPts val="0"/>
              </a:spcAft>
              <a:buFontTx/>
              <a:buAutoNum type="arabicPeriod"/>
            </a:pPr>
            <a:r>
              <a:rPr lang="fr-FR" sz="2000" b="1" dirty="0">
                <a:solidFill>
                  <a:schemeClr val="accent2"/>
                </a:solidFill>
                <a:latin typeface="+mn-lt"/>
                <a:cs typeface="Arial" panose="020B0604020202020204" pitchFamily="34" charset="0"/>
              </a:rPr>
              <a:t>Principes de base – </a:t>
            </a:r>
            <a:r>
              <a:rPr lang="nl-BE" sz="2000" dirty="0">
                <a:latin typeface="+mn-lt"/>
              </a:rPr>
              <a:t>“</a:t>
            </a:r>
            <a:r>
              <a:rPr lang="nl-BE" sz="2000" b="1" dirty="0" err="1">
                <a:solidFill>
                  <a:schemeClr val="accent2"/>
                </a:solidFill>
                <a:latin typeface="+mn-lt"/>
                <a:cs typeface="Arial" panose="020B0604020202020204" pitchFamily="34" charset="0"/>
              </a:rPr>
              <a:t>Entendre</a:t>
            </a:r>
            <a:r>
              <a:rPr lang="nl-BE" sz="2000" b="1" dirty="0">
                <a:solidFill>
                  <a:schemeClr val="accent2"/>
                </a:solidFill>
                <a:latin typeface="+mn-lt"/>
                <a:cs typeface="Arial" panose="020B0604020202020204" pitchFamily="34" charset="0"/>
              </a:rPr>
              <a:t>, </a:t>
            </a:r>
            <a:r>
              <a:rPr lang="nl-BE" sz="2000" b="1" dirty="0" err="1">
                <a:solidFill>
                  <a:schemeClr val="accent2"/>
                </a:solidFill>
                <a:latin typeface="+mn-lt"/>
                <a:cs typeface="Arial" panose="020B0604020202020204" pitchFamily="34" charset="0"/>
              </a:rPr>
              <a:t>voir</a:t>
            </a:r>
            <a:r>
              <a:rPr lang="nl-BE" sz="2000" b="1" dirty="0">
                <a:solidFill>
                  <a:schemeClr val="accent2"/>
                </a:solidFill>
                <a:latin typeface="+mn-lt"/>
                <a:cs typeface="Arial" panose="020B0604020202020204" pitchFamily="34" charset="0"/>
              </a:rPr>
              <a:t> et </a:t>
            </a:r>
            <a:r>
              <a:rPr lang="nl-BE" sz="2000" b="1" dirty="0" err="1">
                <a:solidFill>
                  <a:schemeClr val="accent2"/>
                </a:solidFill>
                <a:latin typeface="+mn-lt"/>
                <a:cs typeface="Arial" panose="020B0604020202020204" pitchFamily="34" charset="0"/>
              </a:rPr>
              <a:t>être</a:t>
            </a:r>
            <a:r>
              <a:rPr lang="nl-BE" sz="2000" b="1" dirty="0">
                <a:solidFill>
                  <a:schemeClr val="accent2"/>
                </a:solidFill>
                <a:latin typeface="+mn-lt"/>
                <a:cs typeface="Arial" panose="020B0604020202020204" pitchFamily="34" charset="0"/>
              </a:rPr>
              <a:t> vu"</a:t>
            </a:r>
          </a:p>
          <a:p>
            <a:pPr marL="457200" indent="-457200" algn="l" defTabSz="685800" fontAlgn="auto">
              <a:spcBef>
                <a:spcPts val="750"/>
              </a:spcBef>
              <a:spcAft>
                <a:spcPts val="0"/>
              </a:spcAft>
              <a:buFontTx/>
              <a:buAutoNum type="arabicPeriod"/>
            </a:pPr>
            <a:r>
              <a:rPr lang="nl-BE" sz="2000" b="1" dirty="0" err="1">
                <a:solidFill>
                  <a:schemeClr val="accent2"/>
                </a:solidFill>
                <a:latin typeface="+mn-lt"/>
                <a:cs typeface="Arial" panose="020B0604020202020204" pitchFamily="34" charset="0"/>
              </a:rPr>
              <a:t>Notions</a:t>
            </a:r>
            <a:r>
              <a:rPr lang="nl-BE" sz="2000" b="1" dirty="0">
                <a:solidFill>
                  <a:schemeClr val="accent2"/>
                </a:solidFill>
                <a:latin typeface="+mn-lt"/>
                <a:cs typeface="Arial" panose="020B0604020202020204" pitchFamily="34" charset="0"/>
              </a:rPr>
              <a:t> </a:t>
            </a:r>
            <a:r>
              <a:rPr lang="nl-BE" sz="2000" b="1" dirty="0">
                <a:latin typeface="+mn-lt"/>
                <a:cs typeface="Arial" panose="020B0604020202020204" pitchFamily="34" charset="0"/>
              </a:rPr>
              <a:t> </a:t>
            </a:r>
          </a:p>
          <a:p>
            <a:pPr marL="457200" lvl="0" indent="-457200" algn="l" defTabSz="685800" fontAlgn="auto">
              <a:spcBef>
                <a:spcPts val="750"/>
              </a:spcBef>
              <a:spcAft>
                <a:spcPts val="0"/>
              </a:spcAft>
              <a:buFontTx/>
              <a:buAutoNum type="arabicPeriod"/>
            </a:pPr>
            <a:r>
              <a:rPr lang="nl-BE" sz="2000" b="1" dirty="0">
                <a:solidFill>
                  <a:schemeClr val="accent2"/>
                </a:solidFill>
                <a:latin typeface="+mn-lt"/>
                <a:cs typeface="Arial" panose="020B0604020202020204" pitchFamily="34" charset="0"/>
              </a:rPr>
              <a:t>Principe </a:t>
            </a:r>
            <a:r>
              <a:rPr lang="nl-BE" sz="2000" b="1" dirty="0" err="1">
                <a:solidFill>
                  <a:schemeClr val="accent2"/>
                </a:solidFill>
                <a:latin typeface="+mn-lt"/>
                <a:cs typeface="Arial" panose="020B0604020202020204" pitchFamily="34" charset="0"/>
              </a:rPr>
              <a:t>général</a:t>
            </a:r>
            <a:endParaRPr lang="nl-BE" sz="2000" b="1" dirty="0">
              <a:solidFill>
                <a:schemeClr val="accent2"/>
              </a:solidFill>
              <a:latin typeface="+mn-lt"/>
              <a:cs typeface="Arial" panose="020B0604020202020204" pitchFamily="34" charset="0"/>
            </a:endParaRPr>
          </a:p>
          <a:p>
            <a:pPr marL="457200" lvl="0" indent="-457200" algn="l" defTabSz="685800" fontAlgn="auto">
              <a:spcBef>
                <a:spcPts val="750"/>
              </a:spcBef>
              <a:spcAft>
                <a:spcPts val="0"/>
              </a:spcAft>
              <a:buFontTx/>
              <a:buAutoNum type="arabicPeriod"/>
            </a:pPr>
            <a:r>
              <a:rPr lang="nl-BE" sz="2000" b="1" dirty="0" err="1">
                <a:solidFill>
                  <a:schemeClr val="bg1"/>
                </a:solidFill>
                <a:latin typeface="+mn-lt"/>
                <a:cs typeface="Arial" panose="020B0604020202020204" pitchFamily="34" charset="0"/>
              </a:rPr>
              <a:t>Travaux</a:t>
            </a:r>
            <a:r>
              <a:rPr lang="nl-BE" sz="2000" b="1" dirty="0">
                <a:solidFill>
                  <a:schemeClr val="bg1"/>
                </a:solidFill>
                <a:latin typeface="+mn-lt"/>
                <a:cs typeface="Arial" panose="020B0604020202020204" pitchFamily="34" charset="0"/>
              </a:rPr>
              <a:t> sans </a:t>
            </a:r>
            <a:r>
              <a:rPr lang="nl-BE" sz="2000" b="1" dirty="0" err="1">
                <a:solidFill>
                  <a:schemeClr val="bg1"/>
                </a:solidFill>
                <a:latin typeface="+mn-lt"/>
                <a:cs typeface="Arial" panose="020B0604020202020204" pitchFamily="34" charset="0"/>
              </a:rPr>
              <a:t>risque</a:t>
            </a:r>
            <a:r>
              <a:rPr lang="nl-BE" sz="2000" b="1" dirty="0">
                <a:solidFill>
                  <a:schemeClr val="bg1"/>
                </a:solidFill>
                <a:latin typeface="+mn-lt"/>
                <a:cs typeface="Arial" panose="020B0604020202020204" pitchFamily="34" charset="0"/>
              </a:rPr>
              <a:t> </a:t>
            </a:r>
            <a:r>
              <a:rPr lang="nl-BE" sz="2000" b="1" dirty="0" err="1">
                <a:solidFill>
                  <a:schemeClr val="bg1"/>
                </a:solidFill>
                <a:latin typeface="+mn-lt"/>
                <a:cs typeface="Arial" panose="020B0604020202020204" pitchFamily="34" charset="0"/>
              </a:rPr>
              <a:t>d’empiètement</a:t>
            </a:r>
            <a:r>
              <a:rPr lang="nl-BE" sz="2000" b="1" dirty="0">
                <a:solidFill>
                  <a:schemeClr val="bg1"/>
                </a:solidFill>
                <a:latin typeface="+mn-lt"/>
                <a:cs typeface="Arial" panose="020B0604020202020204" pitchFamily="34" charset="0"/>
              </a:rPr>
              <a:t> dans la zone </a:t>
            </a:r>
            <a:r>
              <a:rPr lang="nl-BE" sz="2000" b="1" dirty="0" err="1">
                <a:solidFill>
                  <a:schemeClr val="bg1"/>
                </a:solidFill>
                <a:latin typeface="+mn-lt"/>
                <a:cs typeface="Arial" panose="020B0604020202020204" pitchFamily="34" charset="0"/>
              </a:rPr>
              <a:t>dangereuse</a:t>
            </a:r>
            <a:endParaRPr lang="nl-BE" sz="2000" b="1" dirty="0">
              <a:solidFill>
                <a:schemeClr val="bg1"/>
              </a:solidFill>
              <a:latin typeface="+mn-lt"/>
              <a:cs typeface="Arial" panose="020B0604020202020204" pitchFamily="34" charset="0"/>
            </a:endParaRPr>
          </a:p>
          <a:p>
            <a:pPr marL="457200" lvl="0" indent="-457200" algn="l" defTabSz="685800" fontAlgn="auto">
              <a:spcBef>
                <a:spcPts val="750"/>
              </a:spcBef>
              <a:spcAft>
                <a:spcPts val="0"/>
              </a:spcAft>
              <a:buFontTx/>
              <a:buAutoNum type="arabicPeriod"/>
            </a:pPr>
            <a:r>
              <a:rPr lang="nl-BE" sz="2000" b="1" dirty="0" err="1">
                <a:solidFill>
                  <a:schemeClr val="accent2"/>
                </a:solidFill>
                <a:latin typeface="+mn-lt"/>
                <a:cs typeface="Arial" panose="020B0604020202020204" pitchFamily="34" charset="0"/>
              </a:rPr>
              <a:t>Travaux</a:t>
            </a:r>
            <a:r>
              <a:rPr lang="nl-BE" sz="2000" b="1" dirty="0">
                <a:solidFill>
                  <a:schemeClr val="accent2"/>
                </a:solidFill>
                <a:latin typeface="+mn-lt"/>
                <a:cs typeface="Arial" panose="020B0604020202020204" pitchFamily="34" charset="0"/>
              </a:rPr>
              <a:t> </a:t>
            </a:r>
            <a:r>
              <a:rPr lang="nl-BE" sz="2000" b="1" dirty="0" err="1">
                <a:solidFill>
                  <a:schemeClr val="accent2"/>
                </a:solidFill>
                <a:latin typeface="+mn-lt"/>
                <a:cs typeface="Arial" panose="020B0604020202020204" pitchFamily="34" charset="0"/>
              </a:rPr>
              <a:t>avec</a:t>
            </a:r>
            <a:r>
              <a:rPr lang="nl-BE" sz="2000" b="1" dirty="0">
                <a:solidFill>
                  <a:schemeClr val="accent2"/>
                </a:solidFill>
                <a:latin typeface="+mn-lt"/>
                <a:cs typeface="Arial" panose="020B0604020202020204" pitchFamily="34" charset="0"/>
              </a:rPr>
              <a:t> </a:t>
            </a:r>
            <a:r>
              <a:rPr lang="nl-BE" sz="2000" b="1" dirty="0" err="1">
                <a:solidFill>
                  <a:schemeClr val="accent2"/>
                </a:solidFill>
                <a:latin typeface="+mn-lt"/>
                <a:cs typeface="Arial" panose="020B0604020202020204" pitchFamily="34" charset="0"/>
              </a:rPr>
              <a:t>risque</a:t>
            </a:r>
            <a:r>
              <a:rPr lang="nl-BE" sz="2000" b="1" dirty="0">
                <a:solidFill>
                  <a:schemeClr val="accent2"/>
                </a:solidFill>
                <a:latin typeface="+mn-lt"/>
                <a:cs typeface="Arial" panose="020B0604020202020204" pitchFamily="34" charset="0"/>
              </a:rPr>
              <a:t> </a:t>
            </a:r>
            <a:r>
              <a:rPr lang="nl-BE" sz="2000" b="1" dirty="0" err="1">
                <a:solidFill>
                  <a:schemeClr val="accent2"/>
                </a:solidFill>
                <a:latin typeface="+mn-lt"/>
                <a:cs typeface="Arial" panose="020B0604020202020204" pitchFamily="34" charset="0"/>
              </a:rPr>
              <a:t>d’empiètement</a:t>
            </a:r>
            <a:r>
              <a:rPr lang="nl-BE" sz="2000" b="1" dirty="0">
                <a:solidFill>
                  <a:schemeClr val="accent2"/>
                </a:solidFill>
                <a:latin typeface="+mn-lt"/>
                <a:cs typeface="Arial" panose="020B0604020202020204" pitchFamily="34" charset="0"/>
              </a:rPr>
              <a:t> dans la zone </a:t>
            </a:r>
            <a:r>
              <a:rPr lang="nl-BE" sz="2000" b="1" dirty="0" err="1">
                <a:solidFill>
                  <a:schemeClr val="accent2"/>
                </a:solidFill>
                <a:latin typeface="+mn-lt"/>
                <a:cs typeface="Arial" panose="020B0604020202020204" pitchFamily="34" charset="0"/>
              </a:rPr>
              <a:t>dangereuse</a:t>
            </a:r>
            <a:r>
              <a:rPr lang="nl-BE" sz="2000" b="1" dirty="0">
                <a:solidFill>
                  <a:schemeClr val="accent2"/>
                </a:solidFill>
                <a:latin typeface="+mn-lt"/>
                <a:cs typeface="Arial" panose="020B0604020202020204" pitchFamily="34" charset="0"/>
              </a:rPr>
              <a:t> – </a:t>
            </a:r>
            <a:r>
              <a:rPr lang="nl-BE" sz="2000" b="1" dirty="0" err="1">
                <a:solidFill>
                  <a:schemeClr val="accent2"/>
                </a:solidFill>
                <a:latin typeface="+mn-lt"/>
                <a:cs typeface="Arial" panose="020B0604020202020204" pitchFamily="34" charset="0"/>
              </a:rPr>
              <a:t>Hiérarchie</a:t>
            </a:r>
            <a:r>
              <a:rPr lang="nl-BE" sz="2000" b="1" dirty="0">
                <a:solidFill>
                  <a:schemeClr val="accent2"/>
                </a:solidFill>
                <a:latin typeface="+mn-lt"/>
                <a:cs typeface="Arial" panose="020B0604020202020204" pitchFamily="34" charset="0"/>
              </a:rPr>
              <a:t> des </a:t>
            </a:r>
            <a:r>
              <a:rPr lang="nl-BE" sz="2000" b="1" dirty="0" err="1">
                <a:solidFill>
                  <a:schemeClr val="accent2"/>
                </a:solidFill>
                <a:latin typeface="+mn-lt"/>
                <a:cs typeface="Arial" panose="020B0604020202020204" pitchFamily="34" charset="0"/>
              </a:rPr>
              <a:t>mesures</a:t>
            </a:r>
            <a:r>
              <a:rPr lang="nl-BE" sz="2000" b="1" dirty="0">
                <a:solidFill>
                  <a:schemeClr val="accent2"/>
                </a:solidFill>
                <a:latin typeface="+mn-lt"/>
                <a:cs typeface="Arial" panose="020B0604020202020204" pitchFamily="34" charset="0"/>
              </a:rPr>
              <a:t> de </a:t>
            </a:r>
            <a:r>
              <a:rPr lang="nl-BE" sz="2000" b="1" dirty="0" err="1">
                <a:solidFill>
                  <a:schemeClr val="accent2"/>
                </a:solidFill>
                <a:latin typeface="+mn-lt"/>
                <a:cs typeface="Arial" panose="020B0604020202020204" pitchFamily="34" charset="0"/>
              </a:rPr>
              <a:t>sécurité</a:t>
            </a:r>
            <a:endParaRPr lang="nl-BE" sz="2000" b="1" dirty="0">
              <a:solidFill>
                <a:schemeClr val="accent2"/>
              </a:solidFill>
              <a:latin typeface="+mn-lt"/>
              <a:cs typeface="Arial" panose="020B0604020202020204" pitchFamily="34" charset="0"/>
            </a:endParaRPr>
          </a:p>
        </p:txBody>
      </p:sp>
    </p:spTree>
    <p:extLst>
      <p:ext uri="{BB962C8B-B14F-4D97-AF65-F5344CB8AC3E}">
        <p14:creationId xmlns:p14="http://schemas.microsoft.com/office/powerpoint/2010/main" val="12319616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8"/>
          </p:nvPr>
        </p:nvSpPr>
        <p:spPr>
          <a:xfrm>
            <a:off x="7752184" y="154524"/>
            <a:ext cx="4158609" cy="360363"/>
          </a:xfrm>
        </p:spPr>
        <p:txBody>
          <a:bodyPr/>
          <a:lstStyle/>
          <a:p>
            <a:r>
              <a:rPr lang="fr-FR"/>
              <a:t>5. Travaux sans risque d’empiètement dans la zone dangereuse</a:t>
            </a:r>
          </a:p>
          <a:p>
            <a:endParaRPr lang="fr-FR"/>
          </a:p>
        </p:txBody>
      </p:sp>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49</a:t>
            </a:fld>
            <a:endParaRPr lang="nl-BE"/>
          </a:p>
        </p:txBody>
      </p:sp>
      <p:sp>
        <p:nvSpPr>
          <p:cNvPr id="9" name="Rectangle 8"/>
          <p:cNvSpPr/>
          <p:nvPr/>
        </p:nvSpPr>
        <p:spPr>
          <a:xfrm>
            <a:off x="551384" y="764704"/>
            <a:ext cx="10729192" cy="677108"/>
          </a:xfrm>
          <a:prstGeom prst="rect">
            <a:avLst/>
          </a:prstGeom>
        </p:spPr>
        <p:txBody>
          <a:bodyPr wrap="square">
            <a:spAutoFit/>
          </a:bodyPr>
          <a:lstStyle/>
          <a:p>
            <a:pPr algn="just"/>
            <a:r>
              <a:rPr lang="fr-FR" b="1" kern="0" dirty="0">
                <a:solidFill>
                  <a:srgbClr val="0070C0"/>
                </a:solidFill>
              </a:rPr>
              <a:t>5. </a:t>
            </a:r>
            <a:r>
              <a:rPr lang="fr-FR" sz="2000" b="1" kern="0" dirty="0">
                <a:solidFill>
                  <a:srgbClr val="0070C0"/>
                </a:solidFill>
                <a:latin typeface="+mn-lt"/>
              </a:rPr>
              <a:t>Travaux sans risque d’empiètement dans la zone dangereuse</a:t>
            </a:r>
          </a:p>
          <a:p>
            <a:pPr algn="just"/>
            <a:endParaRPr lang="fr-FR" b="1" kern="0" dirty="0">
              <a:solidFill>
                <a:srgbClr val="0070C0"/>
              </a:solidFill>
            </a:endParaRPr>
          </a:p>
        </p:txBody>
      </p:sp>
      <p:sp>
        <p:nvSpPr>
          <p:cNvPr id="6" name="Rounded Rectangle 5"/>
          <p:cNvSpPr/>
          <p:nvPr/>
        </p:nvSpPr>
        <p:spPr bwMode="auto">
          <a:xfrm>
            <a:off x="695400" y="1344673"/>
            <a:ext cx="9865096" cy="783193"/>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nl-NL" sz="2000" dirty="0" err="1">
                <a:latin typeface="+mn-lt"/>
              </a:rPr>
              <a:t>Lors</a:t>
            </a:r>
            <a:r>
              <a:rPr lang="nl-NL" sz="2000" dirty="0">
                <a:latin typeface="+mn-lt"/>
              </a:rPr>
              <a:t> des </a:t>
            </a:r>
            <a:r>
              <a:rPr lang="nl-NL" sz="2000" dirty="0" err="1">
                <a:latin typeface="+mn-lt"/>
              </a:rPr>
              <a:t>travaux</a:t>
            </a:r>
            <a:r>
              <a:rPr lang="nl-NL" sz="2000" dirty="0">
                <a:latin typeface="+mn-lt"/>
              </a:rPr>
              <a:t> sans </a:t>
            </a:r>
            <a:r>
              <a:rPr lang="nl-NL" sz="2000" dirty="0" err="1">
                <a:latin typeface="+mn-lt"/>
              </a:rPr>
              <a:t>risque</a:t>
            </a:r>
            <a:r>
              <a:rPr lang="nl-NL" sz="2000" dirty="0">
                <a:latin typeface="+mn-lt"/>
              </a:rPr>
              <a:t> </a:t>
            </a:r>
            <a:r>
              <a:rPr lang="nl-NL" sz="2000" dirty="0" err="1">
                <a:latin typeface="+mn-lt"/>
              </a:rPr>
              <a:t>d’empiètement</a:t>
            </a:r>
            <a:r>
              <a:rPr lang="nl-NL" sz="2000" dirty="0">
                <a:latin typeface="+mn-lt"/>
              </a:rPr>
              <a:t> dans la zone </a:t>
            </a:r>
            <a:r>
              <a:rPr lang="nl-NL" sz="2000" dirty="0" err="1">
                <a:latin typeface="+mn-lt"/>
              </a:rPr>
              <a:t>dangereuse</a:t>
            </a:r>
            <a:r>
              <a:rPr lang="nl-NL" sz="2000" dirty="0">
                <a:latin typeface="+mn-lt"/>
              </a:rPr>
              <a:t>, </a:t>
            </a:r>
            <a:r>
              <a:rPr lang="nl-NL" sz="2000" dirty="0" err="1">
                <a:latin typeface="+mn-lt"/>
              </a:rPr>
              <a:t>il</a:t>
            </a:r>
            <a:r>
              <a:rPr lang="nl-NL" sz="2000" dirty="0">
                <a:latin typeface="+mn-lt"/>
              </a:rPr>
              <a:t> </a:t>
            </a:r>
            <a:r>
              <a:rPr lang="nl-NL" sz="2000" dirty="0" err="1">
                <a:latin typeface="+mn-lt"/>
              </a:rPr>
              <a:t>n’y</a:t>
            </a:r>
            <a:r>
              <a:rPr lang="nl-NL" sz="2000" dirty="0">
                <a:latin typeface="+mn-lt"/>
              </a:rPr>
              <a:t> a pas de </a:t>
            </a:r>
            <a:r>
              <a:rPr lang="nl-NL" sz="2000" dirty="0" err="1">
                <a:latin typeface="+mn-lt"/>
              </a:rPr>
              <a:t>risques</a:t>
            </a:r>
            <a:r>
              <a:rPr lang="nl-NL" sz="2000" dirty="0">
                <a:latin typeface="+mn-lt"/>
              </a:rPr>
              <a:t> liés </a:t>
            </a:r>
            <a:r>
              <a:rPr lang="nl-NL" sz="2000" dirty="0" err="1">
                <a:latin typeface="+mn-lt"/>
              </a:rPr>
              <a:t>aux</a:t>
            </a:r>
            <a:r>
              <a:rPr lang="nl-NL" sz="2000" dirty="0">
                <a:latin typeface="+mn-lt"/>
              </a:rPr>
              <a:t> </a:t>
            </a:r>
            <a:r>
              <a:rPr lang="nl-NL" sz="2000" dirty="0" err="1">
                <a:latin typeface="+mn-lt"/>
              </a:rPr>
              <a:t>véhicules</a:t>
            </a:r>
            <a:r>
              <a:rPr lang="nl-NL" sz="2000" dirty="0">
                <a:latin typeface="+mn-lt"/>
              </a:rPr>
              <a:t> </a:t>
            </a:r>
            <a:r>
              <a:rPr lang="nl-NL" sz="2000" dirty="0" err="1">
                <a:latin typeface="+mn-lt"/>
              </a:rPr>
              <a:t>ferroviaires</a:t>
            </a:r>
            <a:r>
              <a:rPr lang="nl-NL" sz="2000" dirty="0">
                <a:latin typeface="+mn-lt"/>
              </a:rPr>
              <a:t> en mouvement.</a:t>
            </a:r>
          </a:p>
        </p:txBody>
      </p:sp>
      <p:pic>
        <p:nvPicPr>
          <p:cNvPr id="2" name="Picture 1"/>
          <p:cNvPicPr>
            <a:picLocks noChangeAspect="1"/>
          </p:cNvPicPr>
          <p:nvPr/>
        </p:nvPicPr>
        <p:blipFill>
          <a:blip r:embed="rId3"/>
          <a:stretch>
            <a:fillRect/>
          </a:stretch>
        </p:blipFill>
        <p:spPr>
          <a:xfrm>
            <a:off x="911424" y="3016368"/>
            <a:ext cx="3600400" cy="2576900"/>
          </a:xfrm>
          <a:prstGeom prst="rect">
            <a:avLst/>
          </a:prstGeom>
        </p:spPr>
      </p:pic>
      <p:sp>
        <p:nvSpPr>
          <p:cNvPr id="27" name="Rounded Rectangle 26"/>
          <p:cNvSpPr/>
          <p:nvPr/>
        </p:nvSpPr>
        <p:spPr bwMode="auto">
          <a:xfrm>
            <a:off x="5032558" y="3402445"/>
            <a:ext cx="5544616" cy="1804749"/>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just"/>
            <a:r>
              <a:rPr lang="nl-NL" sz="2000" dirty="0">
                <a:latin typeface="+mn-lt"/>
              </a:rPr>
              <a:t>Si </a:t>
            </a:r>
            <a:r>
              <a:rPr lang="nl-NL" sz="2000" dirty="0" err="1">
                <a:latin typeface="+mn-lt"/>
              </a:rPr>
              <a:t>une</a:t>
            </a:r>
            <a:r>
              <a:rPr lang="nl-NL" sz="2000" dirty="0">
                <a:latin typeface="+mn-lt"/>
              </a:rPr>
              <a:t> barrière </a:t>
            </a:r>
            <a:r>
              <a:rPr lang="nl-NL" sz="2000" dirty="0" err="1">
                <a:latin typeface="+mn-lt"/>
              </a:rPr>
              <a:t>physique</a:t>
            </a:r>
            <a:r>
              <a:rPr lang="nl-NL" sz="2000" dirty="0">
                <a:latin typeface="+mn-lt"/>
              </a:rPr>
              <a:t> (type Rail Safety </a:t>
            </a:r>
            <a:r>
              <a:rPr lang="nl-NL" sz="2000" dirty="0" err="1">
                <a:latin typeface="+mn-lt"/>
              </a:rPr>
              <a:t>Fence</a:t>
            </a:r>
            <a:r>
              <a:rPr lang="nl-NL" sz="2000" dirty="0">
                <a:latin typeface="+mn-lt"/>
              </a:rPr>
              <a:t>) </a:t>
            </a:r>
            <a:r>
              <a:rPr lang="nl-NL" sz="2000" dirty="0" err="1">
                <a:latin typeface="+mn-lt"/>
              </a:rPr>
              <a:t>ou</a:t>
            </a:r>
            <a:r>
              <a:rPr lang="nl-NL" sz="2000" dirty="0">
                <a:latin typeface="+mn-lt"/>
              </a:rPr>
              <a:t> </a:t>
            </a:r>
            <a:r>
              <a:rPr lang="nl-NL" sz="2000" dirty="0" err="1">
                <a:latin typeface="+mn-lt"/>
              </a:rPr>
              <a:t>un</a:t>
            </a:r>
            <a:r>
              <a:rPr lang="nl-NL" sz="2000" dirty="0">
                <a:latin typeface="+mn-lt"/>
              </a:rPr>
              <a:t> filet </a:t>
            </a:r>
            <a:r>
              <a:rPr lang="nl-NL" sz="2000" dirty="0" err="1">
                <a:latin typeface="+mn-lt"/>
              </a:rPr>
              <a:t>orange</a:t>
            </a:r>
            <a:r>
              <a:rPr lang="nl-NL" sz="2000" dirty="0">
                <a:latin typeface="+mn-lt"/>
              </a:rPr>
              <a:t> </a:t>
            </a:r>
            <a:r>
              <a:rPr lang="nl-NL" sz="2000" dirty="0" err="1">
                <a:latin typeface="+mn-lt"/>
              </a:rPr>
              <a:t>est</a:t>
            </a:r>
            <a:r>
              <a:rPr lang="nl-NL" sz="2000" dirty="0">
                <a:latin typeface="+mn-lt"/>
              </a:rPr>
              <a:t> posé pour </a:t>
            </a:r>
            <a:r>
              <a:rPr lang="nl-NL" sz="2000" dirty="0" err="1">
                <a:latin typeface="+mn-lt"/>
              </a:rPr>
              <a:t>signaler</a:t>
            </a:r>
            <a:r>
              <a:rPr lang="nl-NL" sz="2000" dirty="0">
                <a:latin typeface="+mn-lt"/>
              </a:rPr>
              <a:t> la </a:t>
            </a:r>
            <a:r>
              <a:rPr lang="nl-NL" sz="2000" dirty="0" err="1">
                <a:latin typeface="+mn-lt"/>
              </a:rPr>
              <a:t>limite</a:t>
            </a:r>
            <a:r>
              <a:rPr lang="nl-NL" sz="2000" dirty="0">
                <a:latin typeface="+mn-lt"/>
              </a:rPr>
              <a:t> de la zone </a:t>
            </a:r>
            <a:r>
              <a:rPr lang="nl-NL" sz="2000" dirty="0" err="1">
                <a:latin typeface="+mn-lt"/>
              </a:rPr>
              <a:t>dangereuse</a:t>
            </a:r>
            <a:r>
              <a:rPr lang="nl-NL" sz="2000" dirty="0">
                <a:latin typeface="+mn-lt"/>
              </a:rPr>
              <a:t>, </a:t>
            </a:r>
            <a:r>
              <a:rPr lang="nl-NL" sz="2000" dirty="0" err="1">
                <a:latin typeface="+mn-lt"/>
              </a:rPr>
              <a:t>celle</a:t>
            </a:r>
            <a:r>
              <a:rPr lang="nl-NL" sz="2000" dirty="0">
                <a:latin typeface="+mn-lt"/>
              </a:rPr>
              <a:t>-ci ne peut en </a:t>
            </a:r>
            <a:r>
              <a:rPr lang="nl-NL" sz="2000" dirty="0" err="1">
                <a:latin typeface="+mn-lt"/>
              </a:rPr>
              <a:t>aucun</a:t>
            </a:r>
            <a:r>
              <a:rPr lang="nl-NL" sz="2000" dirty="0">
                <a:latin typeface="+mn-lt"/>
              </a:rPr>
              <a:t> </a:t>
            </a:r>
            <a:r>
              <a:rPr lang="nl-NL" sz="2000" dirty="0" err="1">
                <a:latin typeface="+mn-lt"/>
              </a:rPr>
              <a:t>cas</a:t>
            </a:r>
            <a:r>
              <a:rPr lang="nl-NL" sz="2000" dirty="0">
                <a:latin typeface="+mn-lt"/>
              </a:rPr>
              <a:t> </a:t>
            </a:r>
            <a:r>
              <a:rPr lang="nl-NL" sz="2000" dirty="0" err="1">
                <a:latin typeface="+mn-lt"/>
              </a:rPr>
              <a:t>être</a:t>
            </a:r>
            <a:r>
              <a:rPr lang="nl-NL" sz="2000" dirty="0">
                <a:latin typeface="+mn-lt"/>
              </a:rPr>
              <a:t> </a:t>
            </a:r>
            <a:r>
              <a:rPr lang="nl-NL" sz="2000" dirty="0" err="1">
                <a:latin typeface="+mn-lt"/>
              </a:rPr>
              <a:t>dépassée</a:t>
            </a:r>
            <a:r>
              <a:rPr lang="nl-NL" sz="2000" dirty="0">
                <a:latin typeface="+mn-lt"/>
              </a:rPr>
              <a:t> par des </a:t>
            </a:r>
            <a:r>
              <a:rPr lang="nl-NL" sz="2000" dirty="0" err="1">
                <a:latin typeface="+mn-lt"/>
              </a:rPr>
              <a:t>parties</a:t>
            </a:r>
            <a:r>
              <a:rPr lang="nl-NL" sz="2000" dirty="0">
                <a:latin typeface="+mn-lt"/>
              </a:rPr>
              <a:t> du corps, des machines, des </a:t>
            </a:r>
            <a:r>
              <a:rPr lang="nl-NL" sz="2000" dirty="0" err="1">
                <a:latin typeface="+mn-lt"/>
              </a:rPr>
              <a:t>outils</a:t>
            </a:r>
            <a:r>
              <a:rPr lang="nl-NL" sz="2000" dirty="0">
                <a:latin typeface="+mn-lt"/>
              </a:rPr>
              <a:t> </a:t>
            </a:r>
            <a:r>
              <a:rPr lang="nl-NL" sz="2000" dirty="0" err="1">
                <a:latin typeface="+mn-lt"/>
              </a:rPr>
              <a:t>ou</a:t>
            </a:r>
            <a:r>
              <a:rPr lang="nl-NL" sz="2000" dirty="0">
                <a:latin typeface="+mn-lt"/>
              </a:rPr>
              <a:t> des charges.</a:t>
            </a:r>
            <a:endParaRPr lang="en-US" dirty="0">
              <a:latin typeface="+mn-lt"/>
            </a:endParaRPr>
          </a:p>
        </p:txBody>
      </p:sp>
    </p:spTree>
    <p:extLst>
      <p:ext uri="{BB962C8B-B14F-4D97-AF65-F5344CB8AC3E}">
        <p14:creationId xmlns:p14="http://schemas.microsoft.com/office/powerpoint/2010/main" val="1476361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texte 3"/>
          <p:cNvSpPr>
            <a:spLocks noGrp="1"/>
          </p:cNvSpPr>
          <p:nvPr>
            <p:ph type="body" sz="quarter" idx="20"/>
          </p:nvPr>
        </p:nvSpPr>
        <p:spPr>
          <a:xfrm>
            <a:off x="606106" y="1323786"/>
            <a:ext cx="10858859" cy="4518909"/>
          </a:xfrm>
        </p:spPr>
        <p:txBody>
          <a:bodyPr/>
          <a:lstStyle/>
          <a:p>
            <a:pPr>
              <a:spcBef>
                <a:spcPts val="0"/>
              </a:spcBef>
              <a:defRPr/>
            </a:pPr>
            <a:r>
              <a:rPr lang="nl-NL" sz="1400" dirty="0">
                <a:solidFill>
                  <a:srgbClr val="FF0000"/>
                </a:solidFill>
                <a:ea typeface="Times New Roman"/>
                <a:cs typeface="Times New Roman"/>
              </a:rPr>
              <a:t>ARAD 06 - </a:t>
            </a:r>
            <a:r>
              <a:rPr lang="en-GB" sz="1400" dirty="0" err="1"/>
              <a:t>Règlement</a:t>
            </a:r>
            <a:r>
              <a:rPr lang="en-GB" sz="1400" dirty="0"/>
              <a:t> de la </a:t>
            </a:r>
            <a:r>
              <a:rPr lang="en-GB" sz="1400" dirty="0" err="1"/>
              <a:t>sécurité</a:t>
            </a:r>
            <a:r>
              <a:rPr lang="en-GB" sz="1400" dirty="0"/>
              <a:t> au travail (RST), </a:t>
            </a:r>
            <a:r>
              <a:rPr lang="en-GB" sz="1400" dirty="0" err="1"/>
              <a:t>Partie</a:t>
            </a:r>
            <a:r>
              <a:rPr lang="en-GB" sz="1400" dirty="0"/>
              <a:t> IV, Titre I, </a:t>
            </a:r>
            <a:r>
              <a:rPr lang="en-GB" sz="1400" dirty="0" err="1"/>
              <a:t>Chapitre</a:t>
            </a:r>
            <a:r>
              <a:rPr lang="en-GB" sz="1400" dirty="0"/>
              <a:t> I, – Notions de base (</a:t>
            </a:r>
            <a:r>
              <a:rPr lang="nl-NL" sz="1400" dirty="0">
                <a:ea typeface="Times New Roman"/>
                <a:cs typeface="Times New Roman"/>
              </a:rPr>
              <a:t>Avis n°15 V/86)</a:t>
            </a:r>
          </a:p>
          <a:p>
            <a:pPr>
              <a:spcBef>
                <a:spcPts val="0"/>
              </a:spcBef>
              <a:defRPr/>
            </a:pPr>
            <a:endParaRPr lang="nl-NL" sz="1400" kern="0" dirty="0">
              <a:solidFill>
                <a:srgbClr val="FF0000"/>
              </a:solidFill>
              <a:cs typeface="Times New Roman"/>
            </a:endParaRPr>
          </a:p>
          <a:p>
            <a:pPr algn="just">
              <a:spcBef>
                <a:spcPts val="0"/>
              </a:spcBef>
              <a:spcAft>
                <a:spcPts val="300"/>
              </a:spcAft>
              <a:defRPr/>
            </a:pPr>
            <a:r>
              <a:rPr lang="fr-FR" sz="1400" dirty="0">
                <a:solidFill>
                  <a:srgbClr val="FF0000"/>
                </a:solidFill>
              </a:rPr>
              <a:t>RGDG 06 </a:t>
            </a:r>
            <a:r>
              <a:rPr lang="fr-FR" sz="1400" dirty="0"/>
              <a:t>– </a:t>
            </a:r>
            <a:r>
              <a:rPr lang="en-GB" sz="1400" dirty="0"/>
              <a:t>Annexe 1: RGPS Fascicule 576 – </a:t>
            </a:r>
            <a:r>
              <a:rPr lang="en-GB" sz="1400" dirty="0" err="1"/>
              <a:t>Règlement</a:t>
            </a:r>
            <a:r>
              <a:rPr lang="en-GB" sz="1400" dirty="0"/>
              <a:t> de la </a:t>
            </a:r>
            <a:r>
              <a:rPr lang="en-GB" sz="1400" dirty="0" err="1"/>
              <a:t>sécurité</a:t>
            </a:r>
            <a:r>
              <a:rPr lang="en-GB" sz="1400" dirty="0"/>
              <a:t> au travail (RST), </a:t>
            </a:r>
            <a:r>
              <a:rPr lang="en-GB" sz="1400" dirty="0" err="1"/>
              <a:t>Partie</a:t>
            </a:r>
            <a:r>
              <a:rPr lang="en-GB" sz="1400" dirty="0"/>
              <a:t> III, Titre IV, </a:t>
            </a:r>
            <a:r>
              <a:rPr lang="en-GB" sz="1400" dirty="0" err="1"/>
              <a:t>Chapitre</a:t>
            </a:r>
            <a:r>
              <a:rPr lang="en-GB" sz="1400" dirty="0"/>
              <a:t> I, </a:t>
            </a:r>
            <a:r>
              <a:rPr lang="en-GB" sz="1400" dirty="0" err="1"/>
              <a:t>Rubriques</a:t>
            </a:r>
            <a:r>
              <a:rPr lang="en-GB" sz="1400" dirty="0"/>
              <a:t> 1 &amp; 2 – Protection des agents qui </a:t>
            </a:r>
            <a:r>
              <a:rPr lang="en-GB" sz="1400" dirty="0" err="1"/>
              <a:t>travaillent</a:t>
            </a:r>
            <a:r>
              <a:rPr lang="en-GB" sz="1400" dirty="0"/>
              <a:t> dans les </a:t>
            </a:r>
            <a:r>
              <a:rPr lang="en-GB" sz="1400" dirty="0" err="1"/>
              <a:t>voies</a:t>
            </a:r>
            <a:r>
              <a:rPr lang="en-GB" sz="1400" dirty="0"/>
              <a:t> et à </a:t>
            </a:r>
            <a:r>
              <a:rPr lang="en-GB" sz="1400" dirty="0" err="1"/>
              <a:t>leur</a:t>
            </a:r>
            <a:r>
              <a:rPr lang="en-GB" sz="1400" dirty="0"/>
              <a:t> </a:t>
            </a:r>
            <a:r>
              <a:rPr lang="en-GB" sz="1400" dirty="0" err="1"/>
              <a:t>proximité</a:t>
            </a:r>
            <a:r>
              <a:rPr lang="en-GB" sz="1400" dirty="0"/>
              <a:t> (Avis 4 SE/2010)</a:t>
            </a:r>
            <a:endParaRPr lang="nl-NL" sz="1400" dirty="0"/>
          </a:p>
          <a:p>
            <a:pPr>
              <a:spcBef>
                <a:spcPts val="0"/>
              </a:spcBef>
              <a:defRPr/>
            </a:pPr>
            <a:endParaRPr lang="fr-FR" sz="1400" kern="0" dirty="0">
              <a:solidFill>
                <a:srgbClr val="FF0000"/>
              </a:solidFill>
            </a:endParaRPr>
          </a:p>
          <a:p>
            <a:pPr algn="just">
              <a:spcBef>
                <a:spcPts val="0"/>
              </a:spcBef>
              <a:defRPr/>
            </a:pPr>
            <a:r>
              <a:rPr lang="fr-FR" sz="1400" kern="0" dirty="0">
                <a:solidFill>
                  <a:srgbClr val="FF0000"/>
                </a:solidFill>
              </a:rPr>
              <a:t>RGDG 06 </a:t>
            </a:r>
            <a:r>
              <a:rPr lang="fr-FR" sz="1400" kern="0" dirty="0"/>
              <a:t>– Règlement sécurité et hygiène au travail (RSHT), Partie IV, Titre I, Chapitres I &amp; II : Dispositions relatives aux risques que présentent les véhicules ferroviaires en mouvement – Dispositions générales communes à tous les services – Notions de base &amp; Prévention des risques lors du travail le long des voies. </a:t>
            </a:r>
          </a:p>
          <a:p>
            <a:pPr algn="just">
              <a:spcAft>
                <a:spcPts val="0"/>
              </a:spcAft>
            </a:pPr>
            <a:r>
              <a:rPr lang="nl-NL" sz="1400" dirty="0">
                <a:solidFill>
                  <a:srgbClr val="FF0000"/>
                </a:solidFill>
                <a:ea typeface="Times New Roman"/>
                <a:cs typeface="Times New Roman"/>
              </a:rPr>
              <a:t>Livret de </a:t>
            </a:r>
            <a:r>
              <a:rPr lang="nl-NL" sz="1400" dirty="0" err="1">
                <a:solidFill>
                  <a:srgbClr val="FF0000"/>
                </a:solidFill>
                <a:ea typeface="Times New Roman"/>
                <a:cs typeface="Times New Roman"/>
              </a:rPr>
              <a:t>sécurité</a:t>
            </a:r>
            <a:r>
              <a:rPr lang="nl-NL" sz="1400" dirty="0">
                <a:solidFill>
                  <a:srgbClr val="FF0000"/>
                </a:solidFill>
                <a:ea typeface="Times New Roman"/>
                <a:cs typeface="Times New Roman"/>
              </a:rPr>
              <a:t> pour </a:t>
            </a:r>
            <a:r>
              <a:rPr lang="nl-NL" sz="1400" dirty="0" err="1">
                <a:solidFill>
                  <a:srgbClr val="FF0000"/>
                </a:solidFill>
                <a:ea typeface="Times New Roman"/>
                <a:cs typeface="Times New Roman"/>
              </a:rPr>
              <a:t>le</a:t>
            </a:r>
            <a:r>
              <a:rPr lang="nl-NL" sz="1400" dirty="0">
                <a:solidFill>
                  <a:srgbClr val="FF0000"/>
                </a:solidFill>
                <a:ea typeface="Times New Roman"/>
                <a:cs typeface="Times New Roman"/>
              </a:rPr>
              <a:t> personnel </a:t>
            </a:r>
            <a:r>
              <a:rPr lang="nl-NL" sz="1400" dirty="0" err="1">
                <a:solidFill>
                  <a:srgbClr val="FF0000"/>
                </a:solidFill>
                <a:ea typeface="Times New Roman"/>
                <a:cs typeface="Times New Roman"/>
              </a:rPr>
              <a:t>d’Infrabel</a:t>
            </a:r>
            <a:r>
              <a:rPr lang="nl-NL" sz="1400" dirty="0">
                <a:solidFill>
                  <a:srgbClr val="FF0000"/>
                </a:solidFill>
                <a:ea typeface="Times New Roman"/>
                <a:cs typeface="Times New Roman"/>
              </a:rPr>
              <a:t> </a:t>
            </a:r>
            <a:r>
              <a:rPr lang="nl-NL" sz="1400" dirty="0">
                <a:ea typeface="Times New Roman"/>
                <a:cs typeface="Times New Roman"/>
              </a:rPr>
              <a:t>– </a:t>
            </a:r>
            <a:r>
              <a:rPr lang="en-GB" sz="1400" dirty="0">
                <a:ea typeface="Times New Roman"/>
                <a:cs typeface="Times New Roman"/>
              </a:rPr>
              <a:t>Version </a:t>
            </a:r>
            <a:r>
              <a:rPr lang="en-GB" sz="1400" dirty="0" err="1">
                <a:ea typeface="Times New Roman"/>
                <a:cs typeface="Times New Roman"/>
              </a:rPr>
              <a:t>janvier</a:t>
            </a:r>
            <a:r>
              <a:rPr lang="en-GB" sz="1400" dirty="0">
                <a:ea typeface="Times New Roman"/>
                <a:cs typeface="Times New Roman"/>
              </a:rPr>
              <a:t> 2016 (</a:t>
            </a:r>
            <a:r>
              <a:rPr lang="en-GB" sz="1400" dirty="0" err="1">
                <a:ea typeface="Times New Roman"/>
                <a:cs typeface="Times New Roman"/>
              </a:rPr>
              <a:t>deuxième</a:t>
            </a:r>
            <a:r>
              <a:rPr lang="en-GB" sz="1400" dirty="0">
                <a:ea typeface="Times New Roman"/>
                <a:cs typeface="Times New Roman"/>
              </a:rPr>
              <a:t> version </a:t>
            </a:r>
            <a:r>
              <a:rPr lang="en-GB" sz="1400" dirty="0" err="1">
                <a:ea typeface="Times New Roman"/>
                <a:cs typeface="Times New Roman"/>
              </a:rPr>
              <a:t>retravaillée</a:t>
            </a:r>
            <a:r>
              <a:rPr lang="en-GB" sz="1400" dirty="0">
                <a:ea typeface="Times New Roman"/>
                <a:cs typeface="Times New Roman"/>
              </a:rPr>
              <a:t>). </a:t>
            </a:r>
            <a:endParaRPr lang="fr-BE" sz="1400" dirty="0">
              <a:solidFill>
                <a:srgbClr val="FF0000"/>
              </a:solidFill>
            </a:endParaRPr>
          </a:p>
          <a:p>
            <a:pPr algn="just">
              <a:spcAft>
                <a:spcPts val="0"/>
              </a:spcAft>
            </a:pPr>
            <a:r>
              <a:rPr lang="nl-NL" sz="1400" dirty="0">
                <a:solidFill>
                  <a:srgbClr val="FF0000"/>
                </a:solidFill>
                <a:ea typeface="Times New Roman"/>
                <a:cs typeface="Times New Roman"/>
              </a:rPr>
              <a:t>Avis 23 I-AR/2011 et Avis 17 I-AR/2012 (1er supplément) </a:t>
            </a:r>
            <a:r>
              <a:rPr lang="nl-NL" sz="1400" dirty="0">
                <a:ea typeface="Times New Roman"/>
                <a:cs typeface="Times New Roman"/>
              </a:rPr>
              <a:t>– RGE 811 </a:t>
            </a:r>
            <a:r>
              <a:rPr lang="nl-NL" sz="1400" dirty="0" err="1">
                <a:ea typeface="Times New Roman"/>
                <a:cs typeface="Times New Roman"/>
              </a:rPr>
              <a:t>Prescriptions</a:t>
            </a:r>
            <a:r>
              <a:rPr lang="nl-NL" sz="1400" dirty="0">
                <a:ea typeface="Times New Roman"/>
                <a:cs typeface="Times New Roman"/>
              </a:rPr>
              <a:t> </a:t>
            </a:r>
            <a:r>
              <a:rPr lang="nl-NL" sz="1400" dirty="0" err="1">
                <a:ea typeface="Times New Roman"/>
                <a:cs typeface="Times New Roman"/>
              </a:rPr>
              <a:t>particulières</a:t>
            </a:r>
            <a:r>
              <a:rPr lang="nl-NL" sz="1400" dirty="0">
                <a:ea typeface="Times New Roman"/>
                <a:cs typeface="Times New Roman"/>
              </a:rPr>
              <a:t> en </a:t>
            </a:r>
            <a:r>
              <a:rPr lang="nl-NL" sz="1400" dirty="0" err="1">
                <a:ea typeface="Times New Roman"/>
                <a:cs typeface="Times New Roman"/>
              </a:rPr>
              <a:t>matière</a:t>
            </a:r>
            <a:r>
              <a:rPr lang="nl-NL" sz="1400" dirty="0">
                <a:ea typeface="Times New Roman"/>
                <a:cs typeface="Times New Roman"/>
              </a:rPr>
              <a:t> de </a:t>
            </a:r>
            <a:r>
              <a:rPr lang="nl-NL" sz="1400" dirty="0" err="1">
                <a:ea typeface="Times New Roman"/>
                <a:cs typeface="Times New Roman"/>
              </a:rPr>
              <a:t>sécurité</a:t>
            </a:r>
            <a:r>
              <a:rPr lang="nl-NL" sz="1400" dirty="0">
                <a:ea typeface="Times New Roman"/>
                <a:cs typeface="Times New Roman"/>
              </a:rPr>
              <a:t> du </a:t>
            </a:r>
            <a:r>
              <a:rPr lang="nl-NL" sz="1400" dirty="0" err="1">
                <a:ea typeface="Times New Roman"/>
                <a:cs typeface="Times New Roman"/>
              </a:rPr>
              <a:t>travail</a:t>
            </a:r>
            <a:r>
              <a:rPr lang="nl-NL" sz="1400" dirty="0">
                <a:ea typeface="Times New Roman"/>
                <a:cs typeface="Times New Roman"/>
              </a:rPr>
              <a:t> – Se </a:t>
            </a:r>
            <a:r>
              <a:rPr lang="nl-NL" sz="1400" dirty="0" err="1">
                <a:ea typeface="Times New Roman"/>
                <a:cs typeface="Times New Roman"/>
              </a:rPr>
              <a:t>déplacer</a:t>
            </a:r>
            <a:r>
              <a:rPr lang="nl-NL" sz="1400" dirty="0">
                <a:ea typeface="Times New Roman"/>
                <a:cs typeface="Times New Roman"/>
              </a:rPr>
              <a:t> à </a:t>
            </a:r>
            <a:r>
              <a:rPr lang="nl-NL" sz="1400" dirty="0" err="1">
                <a:ea typeface="Times New Roman"/>
                <a:cs typeface="Times New Roman"/>
              </a:rPr>
              <a:t>proximité</a:t>
            </a:r>
            <a:r>
              <a:rPr lang="nl-NL" sz="1400" dirty="0">
                <a:ea typeface="Times New Roman"/>
                <a:cs typeface="Times New Roman"/>
              </a:rPr>
              <a:t> des </a:t>
            </a:r>
            <a:r>
              <a:rPr lang="nl-NL" sz="1400" dirty="0" err="1">
                <a:ea typeface="Times New Roman"/>
                <a:cs typeface="Times New Roman"/>
              </a:rPr>
              <a:t>voies</a:t>
            </a:r>
            <a:r>
              <a:rPr lang="nl-NL" sz="1400" dirty="0">
                <a:ea typeface="Times New Roman"/>
                <a:cs typeface="Times New Roman"/>
              </a:rPr>
              <a:t> en service. </a:t>
            </a:r>
          </a:p>
          <a:p>
            <a:pPr>
              <a:spcBef>
                <a:spcPts val="0"/>
              </a:spcBef>
              <a:defRPr/>
            </a:pPr>
            <a:endParaRPr lang="fr-FR" sz="1400" kern="0" dirty="0"/>
          </a:p>
          <a:p>
            <a:pPr algn="just">
              <a:spcBef>
                <a:spcPts val="0"/>
              </a:spcBef>
              <a:defRPr/>
            </a:pPr>
            <a:r>
              <a:rPr lang="fr-FR" sz="1400" kern="0" dirty="0">
                <a:solidFill>
                  <a:srgbClr val="FF0000"/>
                </a:solidFill>
              </a:rPr>
              <a:t>RGPT – Fascicule </a:t>
            </a:r>
            <a:r>
              <a:rPr lang="fr-BE" sz="1400" kern="0" dirty="0">
                <a:solidFill>
                  <a:srgbClr val="FF0000"/>
                </a:solidFill>
              </a:rPr>
              <a:t>576 </a:t>
            </a:r>
            <a:r>
              <a:rPr lang="fr-BE" sz="1400" kern="0" dirty="0"/>
              <a:t>– Règlement de Sécurité au Travail (RST) -  Partie III – Titre IV – Chapitre 1 – Rubrique 4: Elimination des conditions dangereuse résultant de la présence de véhicules en mouvement – Protection des travaux d’entretien de la voie, des signaux, des caténaires et des travaux divers qui sont exécutés au moyen d’engins spéciaux ou machines n’engageant pas le gabarit d’une voie voisine. </a:t>
            </a:r>
          </a:p>
          <a:p>
            <a:pPr>
              <a:spcBef>
                <a:spcPts val="0"/>
              </a:spcBef>
              <a:defRPr/>
            </a:pPr>
            <a:r>
              <a:rPr lang="fr-FR" sz="1400" kern="0" dirty="0"/>
              <a:t> </a:t>
            </a:r>
          </a:p>
          <a:p>
            <a:pPr>
              <a:spcBef>
                <a:spcPts val="0"/>
              </a:spcBef>
              <a:defRPr/>
            </a:pPr>
            <a:r>
              <a:rPr lang="fr-BE" sz="1400" kern="0" dirty="0">
                <a:solidFill>
                  <a:srgbClr val="FF0000"/>
                </a:solidFill>
              </a:rPr>
              <a:t>Loi du 04 août 1996 </a:t>
            </a:r>
            <a:r>
              <a:rPr lang="fr-BE" sz="1400" kern="0" dirty="0"/>
              <a:t>relative au bien-être des travailleurs lors de l’exécution de leur travail</a:t>
            </a:r>
          </a:p>
          <a:p>
            <a:pPr>
              <a:spcBef>
                <a:spcPts val="0"/>
              </a:spcBef>
              <a:defRPr/>
            </a:pPr>
            <a:endParaRPr lang="fr-BE" sz="1200" kern="0" dirty="0"/>
          </a:p>
          <a:p>
            <a:pPr>
              <a:spcBef>
                <a:spcPts val="0"/>
              </a:spcBef>
              <a:defRPr/>
            </a:pPr>
            <a:r>
              <a:rPr lang="fr-BE" sz="1400" kern="0" dirty="0">
                <a:solidFill>
                  <a:srgbClr val="FF0000"/>
                </a:solidFill>
              </a:rPr>
              <a:t>Fascicule 63 version 2.1 </a:t>
            </a:r>
            <a:r>
              <a:rPr lang="fr-BE" sz="1400" kern="0" dirty="0"/>
              <a:t>– Mesures de sécurité et de santé lors de l’exécution de marchés de travaux, de fournitures et de services </a:t>
            </a:r>
            <a:endParaRPr lang="fr-FR" dirty="0"/>
          </a:p>
        </p:txBody>
      </p:sp>
      <p:sp>
        <p:nvSpPr>
          <p:cNvPr id="5" name="Espace réservé du numéro de diapositive 12"/>
          <p:cNvSpPr>
            <a:spLocks noGrp="1"/>
          </p:cNvSpPr>
          <p:nvPr>
            <p:ph type="sldNum" sz="quarter" idx="4"/>
          </p:nvPr>
        </p:nvSpPr>
        <p:spPr>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nl-BE" sz="975" b="0" i="0" u="none" strike="noStrike" kern="1200" cap="none" spc="0" normalizeH="0" baseline="0" noProof="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2" name="Espace réservé du texte 1"/>
          <p:cNvSpPr>
            <a:spLocks noGrp="1"/>
          </p:cNvSpPr>
          <p:nvPr>
            <p:ph type="body" sz="quarter" idx="17"/>
          </p:nvPr>
        </p:nvSpPr>
        <p:spPr>
          <a:xfrm>
            <a:off x="606105" y="845232"/>
            <a:ext cx="10858859" cy="478554"/>
          </a:xfrm>
        </p:spPr>
        <p:txBody>
          <a:bodyPr/>
          <a:lstStyle/>
          <a:p>
            <a:r>
              <a:rPr lang="fr-FR"/>
              <a:t>Documents de référence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5910" y="137119"/>
            <a:ext cx="9180612" cy="1411328"/>
          </a:xfrm>
        </p:spPr>
        <p:txBody>
          <a:bodyPr/>
          <a:lstStyle/>
          <a:p>
            <a:r>
              <a:rPr lang="fr-FR" sz="4800">
                <a:latin typeface="+mn-lt"/>
                <a:cs typeface="Arial" panose="020B0604020202020204" pitchFamily="34" charset="0"/>
              </a:rPr>
              <a:t>Contenu</a:t>
            </a:r>
          </a:p>
        </p:txBody>
      </p:sp>
      <p:sp>
        <p:nvSpPr>
          <p:cNvPr id="4" name="Rectangle 3"/>
          <p:cNvSpPr/>
          <p:nvPr/>
        </p:nvSpPr>
        <p:spPr>
          <a:xfrm>
            <a:off x="1695910" y="1928926"/>
            <a:ext cx="9224626" cy="2913618"/>
          </a:xfrm>
          <a:prstGeom prst="rect">
            <a:avLst/>
          </a:prstGeom>
        </p:spPr>
        <p:txBody>
          <a:bodyPr wrap="square">
            <a:spAutoFit/>
          </a:bodyPr>
          <a:lstStyle/>
          <a:p>
            <a:pPr marL="457200" lvl="0" indent="-457200" algn="l" defTabSz="685800" fontAlgn="auto">
              <a:lnSpc>
                <a:spcPct val="150000"/>
              </a:lnSpc>
              <a:spcBef>
                <a:spcPts val="750"/>
              </a:spcBef>
              <a:spcAft>
                <a:spcPts val="0"/>
              </a:spcAft>
              <a:buFontTx/>
              <a:buAutoNum type="arabicPeriod"/>
            </a:pPr>
            <a:r>
              <a:rPr lang="fr-FR" sz="2000" b="1" dirty="0">
                <a:solidFill>
                  <a:schemeClr val="accent2"/>
                </a:solidFill>
                <a:latin typeface="+mn-lt"/>
                <a:cs typeface="Arial" panose="020B0604020202020204" pitchFamily="34" charset="0"/>
              </a:rPr>
              <a:t>Contexte</a:t>
            </a:r>
          </a:p>
          <a:p>
            <a:pPr marL="457200" lvl="0" indent="-457200" algn="l" defTabSz="685800" fontAlgn="auto">
              <a:spcBef>
                <a:spcPts val="750"/>
              </a:spcBef>
              <a:spcAft>
                <a:spcPts val="0"/>
              </a:spcAft>
              <a:buFontTx/>
              <a:buAutoNum type="arabicPeriod"/>
            </a:pPr>
            <a:r>
              <a:rPr lang="fr-FR" sz="2000" b="1" dirty="0">
                <a:solidFill>
                  <a:schemeClr val="accent2"/>
                </a:solidFill>
                <a:latin typeface="+mn-lt"/>
                <a:cs typeface="Arial" panose="020B0604020202020204" pitchFamily="34" charset="0"/>
              </a:rPr>
              <a:t>Principes de base – </a:t>
            </a:r>
            <a:r>
              <a:rPr lang="nl-BE" sz="2000" dirty="0">
                <a:latin typeface="+mn-lt"/>
              </a:rPr>
              <a:t>“</a:t>
            </a:r>
            <a:r>
              <a:rPr lang="nl-BE" sz="2000" b="1" dirty="0" err="1">
                <a:solidFill>
                  <a:schemeClr val="accent2"/>
                </a:solidFill>
                <a:latin typeface="+mn-lt"/>
                <a:cs typeface="Arial" panose="020B0604020202020204" pitchFamily="34" charset="0"/>
              </a:rPr>
              <a:t>Entendre</a:t>
            </a:r>
            <a:r>
              <a:rPr lang="nl-BE" sz="2000" b="1" dirty="0">
                <a:solidFill>
                  <a:schemeClr val="accent2"/>
                </a:solidFill>
                <a:latin typeface="+mn-lt"/>
                <a:cs typeface="Arial" panose="020B0604020202020204" pitchFamily="34" charset="0"/>
              </a:rPr>
              <a:t>, </a:t>
            </a:r>
            <a:r>
              <a:rPr lang="nl-BE" sz="2000" b="1" dirty="0" err="1">
                <a:solidFill>
                  <a:schemeClr val="accent2"/>
                </a:solidFill>
                <a:latin typeface="+mn-lt"/>
                <a:cs typeface="Arial" panose="020B0604020202020204" pitchFamily="34" charset="0"/>
              </a:rPr>
              <a:t>voir</a:t>
            </a:r>
            <a:r>
              <a:rPr lang="nl-BE" sz="2000" b="1" dirty="0">
                <a:solidFill>
                  <a:schemeClr val="accent2"/>
                </a:solidFill>
                <a:latin typeface="+mn-lt"/>
                <a:cs typeface="Arial" panose="020B0604020202020204" pitchFamily="34" charset="0"/>
              </a:rPr>
              <a:t> et </a:t>
            </a:r>
            <a:r>
              <a:rPr lang="nl-BE" sz="2000" b="1" dirty="0" err="1">
                <a:solidFill>
                  <a:schemeClr val="accent2"/>
                </a:solidFill>
                <a:latin typeface="+mn-lt"/>
                <a:cs typeface="Arial" panose="020B0604020202020204" pitchFamily="34" charset="0"/>
              </a:rPr>
              <a:t>être</a:t>
            </a:r>
            <a:r>
              <a:rPr lang="nl-BE" sz="2000" b="1" dirty="0">
                <a:solidFill>
                  <a:schemeClr val="accent2"/>
                </a:solidFill>
                <a:latin typeface="+mn-lt"/>
                <a:cs typeface="Arial" panose="020B0604020202020204" pitchFamily="34" charset="0"/>
              </a:rPr>
              <a:t> vu"</a:t>
            </a:r>
          </a:p>
          <a:p>
            <a:pPr marL="457200" indent="-457200" algn="l" defTabSz="685800" fontAlgn="auto">
              <a:spcBef>
                <a:spcPts val="750"/>
              </a:spcBef>
              <a:spcAft>
                <a:spcPts val="0"/>
              </a:spcAft>
              <a:buFontTx/>
              <a:buAutoNum type="arabicPeriod"/>
            </a:pPr>
            <a:r>
              <a:rPr lang="nl-BE" sz="2000" b="1" dirty="0" err="1">
                <a:solidFill>
                  <a:schemeClr val="accent2"/>
                </a:solidFill>
                <a:latin typeface="+mn-lt"/>
                <a:cs typeface="Arial" panose="020B0604020202020204" pitchFamily="34" charset="0"/>
              </a:rPr>
              <a:t>Notions</a:t>
            </a:r>
            <a:r>
              <a:rPr lang="nl-BE" sz="2000" b="1" dirty="0">
                <a:solidFill>
                  <a:schemeClr val="accent2"/>
                </a:solidFill>
                <a:latin typeface="+mn-lt"/>
                <a:cs typeface="Arial" panose="020B0604020202020204" pitchFamily="34" charset="0"/>
              </a:rPr>
              <a:t> </a:t>
            </a:r>
            <a:r>
              <a:rPr lang="nl-BE" sz="2000" b="1" dirty="0">
                <a:latin typeface="+mn-lt"/>
                <a:cs typeface="Arial" panose="020B0604020202020204" pitchFamily="34" charset="0"/>
              </a:rPr>
              <a:t> </a:t>
            </a:r>
          </a:p>
          <a:p>
            <a:pPr marL="457200" lvl="0" indent="-457200" algn="l" defTabSz="685800" fontAlgn="auto">
              <a:spcBef>
                <a:spcPts val="750"/>
              </a:spcBef>
              <a:spcAft>
                <a:spcPts val="0"/>
              </a:spcAft>
              <a:buFontTx/>
              <a:buAutoNum type="arabicPeriod"/>
            </a:pPr>
            <a:r>
              <a:rPr lang="nl-BE" sz="2000" b="1" dirty="0">
                <a:solidFill>
                  <a:schemeClr val="accent2"/>
                </a:solidFill>
                <a:latin typeface="+mn-lt"/>
                <a:cs typeface="Arial" panose="020B0604020202020204" pitchFamily="34" charset="0"/>
              </a:rPr>
              <a:t>Principe </a:t>
            </a:r>
            <a:r>
              <a:rPr lang="nl-BE" sz="2000" b="1" dirty="0" err="1">
                <a:solidFill>
                  <a:schemeClr val="accent2"/>
                </a:solidFill>
                <a:latin typeface="+mn-lt"/>
                <a:cs typeface="Arial" panose="020B0604020202020204" pitchFamily="34" charset="0"/>
              </a:rPr>
              <a:t>général</a:t>
            </a:r>
            <a:endParaRPr lang="nl-BE" sz="2000" b="1" dirty="0">
              <a:solidFill>
                <a:schemeClr val="accent2"/>
              </a:solidFill>
              <a:latin typeface="+mn-lt"/>
              <a:cs typeface="Arial" panose="020B0604020202020204" pitchFamily="34" charset="0"/>
            </a:endParaRPr>
          </a:p>
          <a:p>
            <a:pPr marL="457200" lvl="0" indent="-457200" algn="l" defTabSz="685800" fontAlgn="auto">
              <a:spcBef>
                <a:spcPts val="750"/>
              </a:spcBef>
              <a:spcAft>
                <a:spcPts val="0"/>
              </a:spcAft>
              <a:buFontTx/>
              <a:buAutoNum type="arabicPeriod"/>
            </a:pPr>
            <a:r>
              <a:rPr lang="nl-BE" sz="2000" b="1" dirty="0" err="1">
                <a:solidFill>
                  <a:schemeClr val="accent2"/>
                </a:solidFill>
                <a:latin typeface="+mn-lt"/>
                <a:cs typeface="Arial" panose="020B0604020202020204" pitchFamily="34" charset="0"/>
              </a:rPr>
              <a:t>Travaux</a:t>
            </a:r>
            <a:r>
              <a:rPr lang="nl-BE" sz="2000" b="1" dirty="0">
                <a:solidFill>
                  <a:schemeClr val="accent2"/>
                </a:solidFill>
                <a:latin typeface="+mn-lt"/>
                <a:cs typeface="Arial" panose="020B0604020202020204" pitchFamily="34" charset="0"/>
              </a:rPr>
              <a:t> sans </a:t>
            </a:r>
            <a:r>
              <a:rPr lang="nl-BE" sz="2000" b="1" dirty="0" err="1">
                <a:solidFill>
                  <a:schemeClr val="accent2"/>
                </a:solidFill>
                <a:latin typeface="+mn-lt"/>
                <a:cs typeface="Arial" panose="020B0604020202020204" pitchFamily="34" charset="0"/>
              </a:rPr>
              <a:t>risque</a:t>
            </a:r>
            <a:r>
              <a:rPr lang="nl-BE" sz="2000" b="1" dirty="0">
                <a:solidFill>
                  <a:schemeClr val="accent2"/>
                </a:solidFill>
                <a:latin typeface="+mn-lt"/>
                <a:cs typeface="Arial" panose="020B0604020202020204" pitchFamily="34" charset="0"/>
              </a:rPr>
              <a:t> </a:t>
            </a:r>
            <a:r>
              <a:rPr lang="nl-BE" sz="2000" b="1" dirty="0" err="1">
                <a:solidFill>
                  <a:schemeClr val="accent2"/>
                </a:solidFill>
                <a:latin typeface="+mn-lt"/>
                <a:cs typeface="Arial" panose="020B0604020202020204" pitchFamily="34" charset="0"/>
              </a:rPr>
              <a:t>d’empiètement</a:t>
            </a:r>
            <a:r>
              <a:rPr lang="nl-BE" sz="2000" b="1" dirty="0">
                <a:solidFill>
                  <a:schemeClr val="accent2"/>
                </a:solidFill>
                <a:latin typeface="+mn-lt"/>
                <a:cs typeface="Arial" panose="020B0604020202020204" pitchFamily="34" charset="0"/>
              </a:rPr>
              <a:t> dans la zone </a:t>
            </a:r>
            <a:r>
              <a:rPr lang="nl-BE" sz="2000" b="1" dirty="0" err="1">
                <a:solidFill>
                  <a:schemeClr val="accent2"/>
                </a:solidFill>
                <a:latin typeface="+mn-lt"/>
                <a:cs typeface="Arial" panose="020B0604020202020204" pitchFamily="34" charset="0"/>
              </a:rPr>
              <a:t>dangereuse</a:t>
            </a:r>
            <a:endParaRPr lang="nl-BE" sz="2000" b="1" dirty="0">
              <a:solidFill>
                <a:schemeClr val="accent2"/>
              </a:solidFill>
              <a:latin typeface="+mn-lt"/>
              <a:cs typeface="Arial" panose="020B0604020202020204" pitchFamily="34" charset="0"/>
            </a:endParaRPr>
          </a:p>
          <a:p>
            <a:pPr marL="457200" lvl="0" indent="-457200" algn="l" defTabSz="685800" fontAlgn="auto">
              <a:spcBef>
                <a:spcPts val="750"/>
              </a:spcBef>
              <a:spcAft>
                <a:spcPts val="0"/>
              </a:spcAft>
              <a:buFontTx/>
              <a:buAutoNum type="arabicPeriod"/>
            </a:pPr>
            <a:r>
              <a:rPr lang="nl-BE" sz="2000" b="1" dirty="0" err="1">
                <a:solidFill>
                  <a:schemeClr val="bg1"/>
                </a:solidFill>
                <a:latin typeface="+mn-lt"/>
                <a:cs typeface="Arial" panose="020B0604020202020204" pitchFamily="34" charset="0"/>
              </a:rPr>
              <a:t>Travaux</a:t>
            </a:r>
            <a:r>
              <a:rPr lang="nl-BE" sz="2000" b="1" dirty="0">
                <a:solidFill>
                  <a:schemeClr val="bg1"/>
                </a:solidFill>
                <a:latin typeface="+mn-lt"/>
                <a:cs typeface="Arial" panose="020B0604020202020204" pitchFamily="34" charset="0"/>
              </a:rPr>
              <a:t> </a:t>
            </a:r>
            <a:r>
              <a:rPr lang="nl-BE" sz="2000" b="1" dirty="0" err="1">
                <a:solidFill>
                  <a:schemeClr val="bg1"/>
                </a:solidFill>
                <a:latin typeface="+mn-lt"/>
                <a:cs typeface="Arial" panose="020B0604020202020204" pitchFamily="34" charset="0"/>
              </a:rPr>
              <a:t>avec</a:t>
            </a:r>
            <a:r>
              <a:rPr lang="nl-BE" sz="2000" b="1" dirty="0">
                <a:solidFill>
                  <a:schemeClr val="bg1"/>
                </a:solidFill>
                <a:latin typeface="+mn-lt"/>
                <a:cs typeface="Arial" panose="020B0604020202020204" pitchFamily="34" charset="0"/>
              </a:rPr>
              <a:t> </a:t>
            </a:r>
            <a:r>
              <a:rPr lang="nl-BE" sz="2000" b="1" dirty="0" err="1">
                <a:solidFill>
                  <a:schemeClr val="bg1"/>
                </a:solidFill>
                <a:latin typeface="+mn-lt"/>
                <a:cs typeface="Arial" panose="020B0604020202020204" pitchFamily="34" charset="0"/>
              </a:rPr>
              <a:t>risque</a:t>
            </a:r>
            <a:r>
              <a:rPr lang="nl-BE" sz="2000" b="1" dirty="0">
                <a:solidFill>
                  <a:schemeClr val="bg1"/>
                </a:solidFill>
                <a:latin typeface="+mn-lt"/>
                <a:cs typeface="Arial" panose="020B0604020202020204" pitchFamily="34" charset="0"/>
              </a:rPr>
              <a:t> </a:t>
            </a:r>
            <a:r>
              <a:rPr lang="nl-BE" sz="2000" b="1" dirty="0" err="1">
                <a:solidFill>
                  <a:schemeClr val="bg1"/>
                </a:solidFill>
                <a:latin typeface="+mn-lt"/>
                <a:cs typeface="Arial" panose="020B0604020202020204" pitchFamily="34" charset="0"/>
              </a:rPr>
              <a:t>d’empiètement</a:t>
            </a:r>
            <a:r>
              <a:rPr lang="nl-BE" sz="2000" b="1" dirty="0">
                <a:solidFill>
                  <a:schemeClr val="bg1"/>
                </a:solidFill>
                <a:latin typeface="+mn-lt"/>
                <a:cs typeface="Arial" panose="020B0604020202020204" pitchFamily="34" charset="0"/>
              </a:rPr>
              <a:t> dans la zone </a:t>
            </a:r>
            <a:r>
              <a:rPr lang="nl-BE" sz="2000" b="1" dirty="0" err="1">
                <a:solidFill>
                  <a:schemeClr val="bg1"/>
                </a:solidFill>
                <a:latin typeface="+mn-lt"/>
                <a:cs typeface="Arial" panose="020B0604020202020204" pitchFamily="34" charset="0"/>
              </a:rPr>
              <a:t>dangereuse</a:t>
            </a:r>
            <a:r>
              <a:rPr lang="nl-BE" sz="2000" b="1" dirty="0">
                <a:solidFill>
                  <a:schemeClr val="bg1"/>
                </a:solidFill>
                <a:latin typeface="+mn-lt"/>
                <a:cs typeface="Arial" panose="020B0604020202020204" pitchFamily="34" charset="0"/>
              </a:rPr>
              <a:t> – </a:t>
            </a:r>
            <a:r>
              <a:rPr lang="nl-BE" sz="2000" b="1" dirty="0" err="1">
                <a:solidFill>
                  <a:schemeClr val="bg1"/>
                </a:solidFill>
                <a:latin typeface="+mn-lt"/>
                <a:cs typeface="Arial" panose="020B0604020202020204" pitchFamily="34" charset="0"/>
              </a:rPr>
              <a:t>Hiérarchie</a:t>
            </a:r>
            <a:r>
              <a:rPr lang="nl-BE" sz="2000" b="1" dirty="0">
                <a:solidFill>
                  <a:schemeClr val="bg1"/>
                </a:solidFill>
                <a:latin typeface="+mn-lt"/>
                <a:cs typeface="Arial" panose="020B0604020202020204" pitchFamily="34" charset="0"/>
              </a:rPr>
              <a:t> des </a:t>
            </a:r>
            <a:r>
              <a:rPr lang="nl-BE" sz="2000" b="1" dirty="0" err="1">
                <a:solidFill>
                  <a:schemeClr val="bg1"/>
                </a:solidFill>
                <a:latin typeface="+mn-lt"/>
                <a:cs typeface="Arial" panose="020B0604020202020204" pitchFamily="34" charset="0"/>
              </a:rPr>
              <a:t>mesures</a:t>
            </a:r>
            <a:r>
              <a:rPr lang="nl-BE" sz="2000" b="1" dirty="0">
                <a:solidFill>
                  <a:schemeClr val="bg1"/>
                </a:solidFill>
                <a:latin typeface="+mn-lt"/>
                <a:cs typeface="Arial" panose="020B0604020202020204" pitchFamily="34" charset="0"/>
              </a:rPr>
              <a:t> de </a:t>
            </a:r>
            <a:r>
              <a:rPr lang="nl-BE" sz="2000" b="1" dirty="0" err="1">
                <a:solidFill>
                  <a:schemeClr val="bg1"/>
                </a:solidFill>
                <a:latin typeface="+mn-lt"/>
                <a:cs typeface="Arial" panose="020B0604020202020204" pitchFamily="34" charset="0"/>
              </a:rPr>
              <a:t>sécurité</a:t>
            </a:r>
            <a:r>
              <a:rPr lang="nl-BE" sz="2000" b="1" dirty="0">
                <a:solidFill>
                  <a:schemeClr val="bg1"/>
                </a:solidFill>
                <a:latin typeface="+mn-lt"/>
                <a:cs typeface="Arial" panose="020B0604020202020204" pitchFamily="34" charset="0"/>
              </a:rPr>
              <a:t> </a:t>
            </a:r>
          </a:p>
        </p:txBody>
      </p:sp>
    </p:spTree>
    <p:extLst>
      <p:ext uri="{BB962C8B-B14F-4D97-AF65-F5344CB8AC3E}">
        <p14:creationId xmlns:p14="http://schemas.microsoft.com/office/powerpoint/2010/main" val="8872616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8"/>
          </p:nvPr>
        </p:nvSpPr>
        <p:spPr>
          <a:xfrm>
            <a:off x="7608168" y="154524"/>
            <a:ext cx="4302625" cy="360363"/>
          </a:xfrm>
        </p:spPr>
        <p:txBody>
          <a:bodyPr/>
          <a:lstStyle/>
          <a:p>
            <a:r>
              <a:rPr lang="fr-FR"/>
              <a:t>6. Travaux avec risque d’empiètement dans la zone dangereuse</a:t>
            </a:r>
          </a:p>
          <a:p>
            <a:endParaRPr lang="fr-FR"/>
          </a:p>
        </p:txBody>
      </p:sp>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51</a:t>
            </a:fld>
            <a:endParaRPr lang="nl-BE"/>
          </a:p>
        </p:txBody>
      </p:sp>
      <p:sp>
        <p:nvSpPr>
          <p:cNvPr id="9" name="Rectangle 8"/>
          <p:cNvSpPr/>
          <p:nvPr/>
        </p:nvSpPr>
        <p:spPr>
          <a:xfrm>
            <a:off x="527768" y="562938"/>
            <a:ext cx="11328872" cy="707886"/>
          </a:xfrm>
          <a:prstGeom prst="rect">
            <a:avLst/>
          </a:prstGeom>
        </p:spPr>
        <p:txBody>
          <a:bodyPr wrap="square">
            <a:spAutoFit/>
          </a:bodyPr>
          <a:lstStyle/>
          <a:p>
            <a:pPr algn="just"/>
            <a:r>
              <a:rPr lang="fr-FR" b="1" kern="0">
                <a:solidFill>
                  <a:srgbClr val="0070C0"/>
                </a:solidFill>
              </a:rPr>
              <a:t>6</a:t>
            </a:r>
            <a:r>
              <a:rPr lang="fr-FR" sz="2000" b="1" kern="0">
                <a:solidFill>
                  <a:srgbClr val="0070C0"/>
                </a:solidFill>
                <a:latin typeface="+mn-lt"/>
              </a:rPr>
              <a:t>. Travaux avec risque d’empiètement dans la zone dangereuse - Hiérarchie des mesures de sécurité </a:t>
            </a:r>
          </a:p>
          <a:p>
            <a:pPr algn="just"/>
            <a:endParaRPr lang="fr-FR" sz="2000" b="1" kern="0">
              <a:solidFill>
                <a:srgbClr val="0070C0"/>
              </a:solidFill>
              <a:latin typeface="+mn-lt"/>
            </a:endParaRPr>
          </a:p>
        </p:txBody>
      </p:sp>
      <p:sp>
        <p:nvSpPr>
          <p:cNvPr id="18" name="Espace réservé du numéro de diapositive 3"/>
          <p:cNvSpPr txBox="1">
            <a:spLocks/>
          </p:cNvSpPr>
          <p:nvPr/>
        </p:nvSpPr>
        <p:spPr>
          <a:xfrm>
            <a:off x="11464965" y="6492877"/>
            <a:ext cx="565240" cy="365125"/>
          </a:xfrm>
          <a:prstGeom prst="rect">
            <a:avLst/>
          </a:prstGeom>
        </p:spPr>
        <p:txBody>
          <a:bodyPr vert="horz" lIns="91440" tIns="45720" rIns="91440" bIns="45720" rtlCol="0" anchor="ctr"/>
          <a:lstStyle>
            <a:defPPr>
              <a:defRPr lang="en-GB"/>
            </a:defPPr>
            <a:lvl1pPr algn="l" rtl="0" fontAlgn="base">
              <a:spcBef>
                <a:spcPct val="0"/>
              </a:spcBef>
              <a:spcAft>
                <a:spcPct val="0"/>
              </a:spcAft>
              <a:defRPr sz="975" b="0" i="0" kern="1200">
                <a:solidFill>
                  <a:schemeClr val="accent2"/>
                </a:solidFill>
                <a:latin typeface="Calibri Light" panose="020F0302020204030204" pitchFamily="34" charset="0"/>
                <a:ea typeface="+mn-ea"/>
                <a:cs typeface="Calibri Light" panose="020F0302020204030204" pitchFamily="34"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070B80B4-B953-6547-A044-6E303DFD4AF3}" type="slidenum">
              <a:rPr lang="nl-BE" smtClean="0"/>
              <a:pPr/>
              <a:t>51</a:t>
            </a:fld>
            <a:endParaRPr lang="nl-BE"/>
          </a:p>
        </p:txBody>
      </p:sp>
      <p:sp>
        <p:nvSpPr>
          <p:cNvPr id="19" name="Espace réservé du numéro de diapositive 3"/>
          <p:cNvSpPr txBox="1">
            <a:spLocks/>
          </p:cNvSpPr>
          <p:nvPr/>
        </p:nvSpPr>
        <p:spPr>
          <a:xfrm>
            <a:off x="11464965" y="6492877"/>
            <a:ext cx="565240" cy="365125"/>
          </a:xfrm>
          <a:prstGeom prst="rect">
            <a:avLst/>
          </a:prstGeom>
        </p:spPr>
        <p:txBody>
          <a:bodyPr vert="horz" lIns="91440" tIns="45720" rIns="91440" bIns="45720" rtlCol="0" anchor="ctr"/>
          <a:lstStyle>
            <a:defPPr>
              <a:defRPr lang="en-GB"/>
            </a:defPPr>
            <a:lvl1pPr algn="l" rtl="0" fontAlgn="base">
              <a:spcBef>
                <a:spcPct val="0"/>
              </a:spcBef>
              <a:spcAft>
                <a:spcPct val="0"/>
              </a:spcAft>
              <a:defRPr sz="975" b="0" i="0" kern="1200">
                <a:solidFill>
                  <a:schemeClr val="accent2"/>
                </a:solidFill>
                <a:latin typeface="Calibri Light" panose="020F0302020204030204" pitchFamily="34" charset="0"/>
                <a:ea typeface="+mn-ea"/>
                <a:cs typeface="Calibri Light" panose="020F0302020204030204" pitchFamily="34"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070B80B4-B953-6547-A044-6E303DFD4AF3}" type="slidenum">
              <a:rPr lang="nl-BE" smtClean="0"/>
              <a:pPr/>
              <a:t>51</a:t>
            </a:fld>
            <a:endParaRPr lang="nl-BE"/>
          </a:p>
        </p:txBody>
      </p:sp>
      <p:grpSp>
        <p:nvGrpSpPr>
          <p:cNvPr id="51" name="Group 50"/>
          <p:cNvGrpSpPr/>
          <p:nvPr/>
        </p:nvGrpSpPr>
        <p:grpSpPr>
          <a:xfrm>
            <a:off x="1919536" y="1305719"/>
            <a:ext cx="5559253" cy="5109618"/>
            <a:chOff x="2366654" y="858175"/>
            <a:chExt cx="6242465" cy="5976436"/>
          </a:xfrm>
        </p:grpSpPr>
        <p:cxnSp>
          <p:nvCxnSpPr>
            <p:cNvPr id="16" name="Connecteur droit 41"/>
            <p:cNvCxnSpPr/>
            <p:nvPr/>
          </p:nvCxnSpPr>
          <p:spPr bwMode="auto">
            <a:xfrm flipH="1" flipV="1">
              <a:off x="7029906" y="5445417"/>
              <a:ext cx="504057" cy="1"/>
            </a:xfrm>
            <a:prstGeom prst="line">
              <a:avLst/>
            </a:prstGeom>
            <a:solidFill>
              <a:srgbClr val="00B0F0"/>
            </a:solidFill>
            <a:ln w="31750" cap="flat" cmpd="sng" algn="ctr">
              <a:solidFill>
                <a:srgbClr val="FF9900"/>
              </a:solidFill>
              <a:prstDash val="solid"/>
              <a:round/>
              <a:headEnd type="none" w="med" len="med"/>
              <a:tailEnd type="none" w="med" len="med"/>
            </a:ln>
            <a:effectLst/>
          </p:spPr>
        </p:cxnSp>
        <p:cxnSp>
          <p:nvCxnSpPr>
            <p:cNvPr id="17" name="Connecteur droit 40"/>
            <p:cNvCxnSpPr/>
            <p:nvPr/>
          </p:nvCxnSpPr>
          <p:spPr bwMode="auto">
            <a:xfrm flipH="1">
              <a:off x="7024943" y="2867487"/>
              <a:ext cx="1584176" cy="0"/>
            </a:xfrm>
            <a:prstGeom prst="line">
              <a:avLst/>
            </a:prstGeom>
            <a:solidFill>
              <a:srgbClr val="00B0F0"/>
            </a:solidFill>
            <a:ln w="31750" cap="flat" cmpd="sng" algn="ctr">
              <a:solidFill>
                <a:srgbClr val="BAE18F"/>
              </a:solidFill>
              <a:prstDash val="solid"/>
              <a:round/>
              <a:headEnd type="none" w="med" len="med"/>
              <a:tailEnd type="none" w="med" len="med"/>
            </a:ln>
            <a:effectLst/>
          </p:spPr>
        </p:cxnSp>
        <p:cxnSp>
          <p:nvCxnSpPr>
            <p:cNvPr id="20" name="Connecteur droit 12"/>
            <p:cNvCxnSpPr/>
            <p:nvPr/>
          </p:nvCxnSpPr>
          <p:spPr bwMode="auto">
            <a:xfrm flipH="1">
              <a:off x="6828581" y="1225438"/>
              <a:ext cx="1584176" cy="0"/>
            </a:xfrm>
            <a:prstGeom prst="line">
              <a:avLst/>
            </a:prstGeom>
            <a:solidFill>
              <a:srgbClr val="00B0F0"/>
            </a:solidFill>
            <a:ln w="31750" cap="flat" cmpd="sng" algn="ctr">
              <a:solidFill>
                <a:srgbClr val="00B050"/>
              </a:solidFill>
              <a:prstDash val="solid"/>
              <a:round/>
              <a:headEnd type="none" w="med" len="med"/>
              <a:tailEnd type="none" w="med" len="med"/>
            </a:ln>
            <a:effectLst/>
          </p:spPr>
        </p:cxnSp>
        <p:cxnSp>
          <p:nvCxnSpPr>
            <p:cNvPr id="21" name="Connecteur droit 13"/>
            <p:cNvCxnSpPr/>
            <p:nvPr/>
          </p:nvCxnSpPr>
          <p:spPr bwMode="auto">
            <a:xfrm flipH="1">
              <a:off x="6828581" y="1971914"/>
              <a:ext cx="1584176" cy="0"/>
            </a:xfrm>
            <a:prstGeom prst="line">
              <a:avLst/>
            </a:prstGeom>
            <a:solidFill>
              <a:srgbClr val="00B0F0"/>
            </a:solidFill>
            <a:ln w="31750" cap="flat" cmpd="sng" algn="ctr">
              <a:solidFill>
                <a:srgbClr val="92D050"/>
              </a:solidFill>
              <a:prstDash val="solid"/>
              <a:round/>
              <a:headEnd type="none" w="med" len="med"/>
              <a:tailEnd type="none" w="med" len="med"/>
            </a:ln>
            <a:effectLst/>
          </p:spPr>
        </p:cxnSp>
        <p:cxnSp>
          <p:nvCxnSpPr>
            <p:cNvPr id="22" name="Connecteur droit 14"/>
            <p:cNvCxnSpPr/>
            <p:nvPr/>
          </p:nvCxnSpPr>
          <p:spPr bwMode="auto">
            <a:xfrm flipH="1">
              <a:off x="6523796" y="3549636"/>
              <a:ext cx="1584176" cy="0"/>
            </a:xfrm>
            <a:prstGeom prst="line">
              <a:avLst/>
            </a:prstGeom>
            <a:solidFill>
              <a:srgbClr val="00B0F0"/>
            </a:solidFill>
            <a:ln w="31750" cap="flat" cmpd="sng" algn="ctr">
              <a:solidFill>
                <a:srgbClr val="FFFF00"/>
              </a:solidFill>
              <a:prstDash val="solid"/>
              <a:round/>
              <a:headEnd type="none" w="med" len="med"/>
              <a:tailEnd type="none" w="med" len="med"/>
            </a:ln>
            <a:effectLst/>
          </p:spPr>
        </p:cxnSp>
        <p:cxnSp>
          <p:nvCxnSpPr>
            <p:cNvPr id="23" name="Connecteur droit 15"/>
            <p:cNvCxnSpPr/>
            <p:nvPr/>
          </p:nvCxnSpPr>
          <p:spPr bwMode="auto">
            <a:xfrm flipH="1" flipV="1">
              <a:off x="7020745" y="4375720"/>
              <a:ext cx="504057" cy="1"/>
            </a:xfrm>
            <a:prstGeom prst="line">
              <a:avLst/>
            </a:prstGeom>
            <a:solidFill>
              <a:srgbClr val="00B0F0"/>
            </a:solidFill>
            <a:ln w="31750" cap="flat" cmpd="sng" algn="ctr">
              <a:solidFill>
                <a:srgbClr val="FFCC00"/>
              </a:solidFill>
              <a:prstDash val="solid"/>
              <a:round/>
              <a:headEnd type="none" w="med" len="med"/>
              <a:tailEnd type="none" w="med" len="med"/>
            </a:ln>
            <a:effectLst/>
          </p:spPr>
        </p:cxnSp>
        <p:sp>
          <p:nvSpPr>
            <p:cNvPr id="24" name="Forme libre 17"/>
            <p:cNvSpPr/>
            <p:nvPr/>
          </p:nvSpPr>
          <p:spPr>
            <a:xfrm>
              <a:off x="3668596" y="944104"/>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00B050"/>
              </a:solidFill>
              <a:prstDash val="sysDot"/>
            </a:ln>
            <a:effectLst/>
          </p:spPr>
          <p:txBody>
            <a:bodyPr spcFirstLastPara="0" vert="horz" wrap="square" lIns="30481" tIns="45490" rIns="60730" bIns="45491" numCol="1" spcCol="1270" anchor="ctr" anchorCtr="0">
              <a:noAutofit/>
            </a:bodyPr>
            <a:lstStyle/>
            <a:p>
              <a:pPr marL="57150" marR="0" lvl="1" indent="-57150" algn="l" defTabSz="355600" eaLnBrk="1" fontAlgn="auto" latinLnBrk="0" hangingPunct="1">
                <a:lnSpc>
                  <a:spcPct val="90000"/>
                </a:lnSpc>
                <a:spcBef>
                  <a:spcPts val="0"/>
                </a:spcBef>
                <a:spcAft>
                  <a:spcPct val="15000"/>
                </a:spcAft>
                <a:buClrTx/>
                <a:buSzTx/>
                <a:buFontTx/>
                <a:buChar char="••"/>
                <a:tabLst/>
                <a:defRPr/>
              </a:pPr>
              <a:endParaRPr kumimoji="0" lang="fr-FR" sz="800" b="0" i="0" u="none" strike="noStrike" kern="0" cap="none" spc="0" normalizeH="0" baseline="0" noProof="0">
                <a:ln>
                  <a:noFill/>
                </a:ln>
                <a:solidFill>
                  <a:prstClr val="black">
                    <a:hueOff val="0"/>
                    <a:satOff val="0"/>
                    <a:lumOff val="0"/>
                    <a:alphaOff val="0"/>
                  </a:prstClr>
                </a:solidFill>
                <a:effectLst/>
                <a:uLnTx/>
                <a:uFillTx/>
                <a:latin typeface="Arial"/>
                <a:ea typeface="+mn-ea"/>
                <a:cs typeface="Arial"/>
              </a:endParaRPr>
            </a:p>
          </p:txBody>
        </p:sp>
        <p:sp>
          <p:nvSpPr>
            <p:cNvPr id="25" name="Forme libre 18"/>
            <p:cNvSpPr/>
            <p:nvPr/>
          </p:nvSpPr>
          <p:spPr>
            <a:xfrm>
              <a:off x="2368957" y="858175"/>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00B050">
                <a:lumMod val="75000"/>
              </a:srgbClr>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marL="0" marR="0" lvl="0" indent="0" defTabSz="577850" eaLnBrk="1" fontAlgn="auto" latinLnBrk="0" hangingPunct="1">
                <a:lnSpc>
                  <a:spcPct val="90000"/>
                </a:lnSpc>
                <a:spcBef>
                  <a:spcPts val="0"/>
                </a:spcBef>
                <a:spcAft>
                  <a:spcPct val="35000"/>
                </a:spcAft>
                <a:buClrTx/>
                <a:buSzTx/>
                <a:buFontTx/>
                <a:buNone/>
                <a:tabLst/>
                <a:defRPr/>
              </a:pPr>
              <a:r>
                <a:rPr kumimoji="0" lang="fr-FR" sz="1200" b="1" i="0" u="none" strike="noStrike" kern="0" cap="none" spc="0" normalizeH="0" baseline="0" noProof="0">
                  <a:ln>
                    <a:noFill/>
                  </a:ln>
                  <a:solidFill>
                    <a:prstClr val="white"/>
                  </a:solidFill>
                  <a:effectLst/>
                  <a:uLnTx/>
                  <a:uFillTx/>
                  <a:latin typeface="+mn-lt"/>
                  <a:ea typeface="+mn-ea"/>
                  <a:cs typeface="Arial"/>
                </a:rPr>
                <a:t>Coupure Totale de Ligne</a:t>
              </a:r>
            </a:p>
          </p:txBody>
        </p:sp>
        <p:sp>
          <p:nvSpPr>
            <p:cNvPr id="26" name="Forme libre 19"/>
            <p:cNvSpPr/>
            <p:nvPr/>
          </p:nvSpPr>
          <p:spPr>
            <a:xfrm>
              <a:off x="3670035" y="1690580"/>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92D050"/>
              </a:solidFill>
              <a:prstDash val="sysDot"/>
            </a:ln>
            <a:effectLst/>
          </p:spPr>
          <p:txBody>
            <a:bodyPr spcFirstLastPara="0" vert="horz" wrap="square" lIns="30481" tIns="45490" rIns="60730" bIns="45491" numCol="1" spcCol="1270" anchor="ctr" anchorCtr="0">
              <a:noAutofit/>
            </a:bodyPr>
            <a:lstStyle/>
            <a:p>
              <a:pPr marL="57150" marR="0" lvl="1" indent="-57150" algn="l" defTabSz="355600" eaLnBrk="1" fontAlgn="auto" latinLnBrk="0" hangingPunct="1">
                <a:lnSpc>
                  <a:spcPct val="90000"/>
                </a:lnSpc>
                <a:spcBef>
                  <a:spcPts val="0"/>
                </a:spcBef>
                <a:spcAft>
                  <a:spcPct val="15000"/>
                </a:spcAft>
                <a:buClrTx/>
                <a:buSzTx/>
                <a:buFontTx/>
                <a:buChar char="••"/>
                <a:tabLst/>
                <a:defRPr/>
              </a:pPr>
              <a:endParaRPr kumimoji="0" lang="fr-BE" sz="800" b="0" i="0" u="none" strike="noStrike" kern="0" cap="none" spc="0" normalizeH="0" baseline="0" noProof="0">
                <a:ln>
                  <a:noFill/>
                </a:ln>
                <a:solidFill>
                  <a:prstClr val="black">
                    <a:hueOff val="0"/>
                    <a:satOff val="0"/>
                    <a:lumOff val="0"/>
                    <a:alphaOff val="0"/>
                  </a:prstClr>
                </a:solidFill>
                <a:effectLst/>
                <a:uLnTx/>
                <a:uFillTx/>
                <a:latin typeface="Arial"/>
                <a:ea typeface="+mn-ea"/>
                <a:cs typeface="Arial"/>
              </a:endParaRPr>
            </a:p>
          </p:txBody>
        </p:sp>
        <p:sp>
          <p:nvSpPr>
            <p:cNvPr id="27" name="Forme libre 20"/>
            <p:cNvSpPr/>
            <p:nvPr/>
          </p:nvSpPr>
          <p:spPr>
            <a:xfrm>
              <a:off x="2368094" y="1628800"/>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92D05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marL="0" marR="0" lvl="0" indent="0" defTabSz="577850" eaLnBrk="1" fontAlgn="auto" latinLnBrk="0" hangingPunct="1">
                <a:lnSpc>
                  <a:spcPct val="90000"/>
                </a:lnSpc>
                <a:spcBef>
                  <a:spcPts val="0"/>
                </a:spcBef>
                <a:spcAft>
                  <a:spcPct val="35000"/>
                </a:spcAft>
                <a:buClrTx/>
                <a:buSzTx/>
                <a:buFontTx/>
                <a:buNone/>
                <a:tabLst/>
                <a:defRPr/>
              </a:pPr>
              <a:r>
                <a:rPr kumimoji="0" lang="fr-FR" sz="1200" b="1" i="0" u="none" strike="noStrike" kern="0" cap="none" spc="0" normalizeH="0" baseline="0" noProof="0">
                  <a:ln>
                    <a:noFill/>
                  </a:ln>
                  <a:solidFill>
                    <a:prstClr val="white"/>
                  </a:solidFill>
                  <a:effectLst/>
                  <a:uLnTx/>
                  <a:uFillTx/>
                  <a:latin typeface="+mn-lt"/>
                  <a:ea typeface="+mn-ea"/>
                  <a:cs typeface="Arial"/>
                </a:rPr>
                <a:t>Mise Hors Service de la voie</a:t>
              </a:r>
              <a:endParaRPr kumimoji="0" lang="fr-BE" sz="1200" b="1" i="0" u="none" strike="noStrike" kern="0" cap="none" spc="0" normalizeH="0" baseline="0" noProof="0">
                <a:ln>
                  <a:noFill/>
                </a:ln>
                <a:solidFill>
                  <a:prstClr val="white"/>
                </a:solidFill>
                <a:effectLst/>
                <a:uLnTx/>
                <a:uFillTx/>
                <a:latin typeface="+mn-lt"/>
                <a:ea typeface="+mn-ea"/>
                <a:cs typeface="Arial"/>
              </a:endParaRPr>
            </a:p>
          </p:txBody>
        </p:sp>
        <p:sp>
          <p:nvSpPr>
            <p:cNvPr id="28" name="Forme libre 21"/>
            <p:cNvSpPr/>
            <p:nvPr/>
          </p:nvSpPr>
          <p:spPr>
            <a:xfrm>
              <a:off x="3680452" y="3268302"/>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FFFF00"/>
              </a:solidFill>
              <a:prstDash val="sysDot"/>
            </a:ln>
            <a:effectLst/>
          </p:spPr>
          <p:txBody>
            <a:bodyPr spcFirstLastPara="0" vert="horz" wrap="square" lIns="30481" tIns="45490" rIns="60730" bIns="45491" numCol="1" spcCol="1270" anchor="ctr" anchorCtr="0">
              <a:noAutofit/>
            </a:bodyPr>
            <a:lstStyle/>
            <a:p>
              <a:pPr marL="0" marR="0" lvl="1" algn="l" defTabSz="355600" eaLnBrk="1" fontAlgn="auto" latinLnBrk="0" hangingPunct="1">
                <a:lnSpc>
                  <a:spcPct val="90000"/>
                </a:lnSpc>
                <a:spcBef>
                  <a:spcPts val="0"/>
                </a:spcBef>
                <a:spcAft>
                  <a:spcPct val="15000"/>
                </a:spcAft>
                <a:buClrTx/>
                <a:buSzTx/>
                <a:tabLst/>
                <a:defRPr/>
              </a:pPr>
              <a:endParaRPr kumimoji="0" lang="fr-BE" sz="1100" i="0" u="none" strike="noStrike" kern="0" cap="none" spc="0" normalizeH="0" baseline="0" noProof="0">
                <a:ln>
                  <a:noFill/>
                </a:ln>
                <a:solidFill>
                  <a:prstClr val="black">
                    <a:hueOff val="0"/>
                    <a:satOff val="0"/>
                    <a:lumOff val="0"/>
                    <a:alphaOff val="0"/>
                  </a:prstClr>
                </a:solidFill>
                <a:effectLst/>
                <a:uLnTx/>
                <a:uFillTx/>
                <a:latin typeface="+mn-lt"/>
                <a:ea typeface="+mn-ea"/>
                <a:cs typeface="Arial"/>
              </a:endParaRPr>
            </a:p>
          </p:txBody>
        </p:sp>
        <p:sp>
          <p:nvSpPr>
            <p:cNvPr id="29" name="Forme libre 22"/>
            <p:cNvSpPr/>
            <p:nvPr/>
          </p:nvSpPr>
          <p:spPr>
            <a:xfrm>
              <a:off x="2378511" y="3206521"/>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FF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marL="0" marR="0" lvl="0" indent="0" defTabSz="577850" eaLnBrk="1" fontAlgn="auto" latinLnBrk="0" hangingPunct="1">
                <a:lnSpc>
                  <a:spcPct val="90000"/>
                </a:lnSpc>
                <a:spcBef>
                  <a:spcPts val="0"/>
                </a:spcBef>
                <a:spcAft>
                  <a:spcPct val="35000"/>
                </a:spcAft>
                <a:buClrTx/>
                <a:buSzTx/>
                <a:buFontTx/>
                <a:buNone/>
                <a:tabLst/>
                <a:defRPr/>
              </a:pPr>
              <a:r>
                <a:rPr kumimoji="0" lang="fr-FR" sz="1200" b="1" i="0" u="none" strike="noStrike" kern="0" cap="none" spc="0" normalizeH="0" baseline="0" noProof="0">
                  <a:ln>
                    <a:noFill/>
                  </a:ln>
                  <a:solidFill>
                    <a:prstClr val="black"/>
                  </a:solidFill>
                  <a:effectLst/>
                  <a:uLnTx/>
                  <a:uFillTx/>
                  <a:latin typeface="+mn-lt"/>
                  <a:ea typeface="+mn-ea"/>
                  <a:cs typeface="Arial"/>
                </a:rPr>
                <a:t>Blocage des Mouvements</a:t>
              </a:r>
              <a:r>
                <a:rPr kumimoji="0" lang="fr-FR" sz="1200" b="1" i="0" u="none" strike="noStrike" kern="0" cap="none" spc="0" normalizeH="0" noProof="0">
                  <a:ln>
                    <a:noFill/>
                  </a:ln>
                  <a:solidFill>
                    <a:prstClr val="black"/>
                  </a:solidFill>
                  <a:effectLst/>
                  <a:uLnTx/>
                  <a:uFillTx/>
                  <a:latin typeface="+mn-lt"/>
                  <a:ea typeface="+mn-ea"/>
                  <a:cs typeface="Arial"/>
                </a:rPr>
                <a:t> Matérialisé</a:t>
              </a:r>
              <a:endParaRPr kumimoji="0" lang="fr-BE" sz="1200" b="1" i="0" u="none" strike="noStrike" kern="0" cap="none" spc="0" normalizeH="0" baseline="0" noProof="0">
                <a:ln>
                  <a:noFill/>
                </a:ln>
                <a:solidFill>
                  <a:prstClr val="black"/>
                </a:solidFill>
                <a:effectLst/>
                <a:uLnTx/>
                <a:uFillTx/>
                <a:latin typeface="+mn-lt"/>
                <a:ea typeface="+mn-ea"/>
                <a:cs typeface="Arial"/>
              </a:endParaRPr>
            </a:p>
          </p:txBody>
        </p:sp>
        <p:sp>
          <p:nvSpPr>
            <p:cNvPr id="30" name="Forme libre 23"/>
            <p:cNvSpPr/>
            <p:nvPr/>
          </p:nvSpPr>
          <p:spPr>
            <a:xfrm>
              <a:off x="3668595" y="4115062"/>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FFCC00"/>
              </a:solidFill>
              <a:prstDash val="sysDot"/>
            </a:ln>
            <a:effectLst/>
          </p:spPr>
          <p:txBody>
            <a:bodyPr spcFirstLastPara="0" vert="horz" wrap="square" lIns="30481" tIns="45490" rIns="60730" bIns="45491" numCol="1" spcCol="1270" anchor="ctr" anchorCtr="0">
              <a:noAutofit/>
            </a:bodyPr>
            <a:lstStyle/>
            <a:p>
              <a:pPr marL="0" marR="0" lvl="1" algn="l" defTabSz="355600" eaLnBrk="1" fontAlgn="auto" latinLnBrk="0" hangingPunct="1">
                <a:lnSpc>
                  <a:spcPct val="90000"/>
                </a:lnSpc>
                <a:spcBef>
                  <a:spcPts val="0"/>
                </a:spcBef>
                <a:spcAft>
                  <a:spcPct val="15000"/>
                </a:spcAft>
                <a:buClrTx/>
                <a:buSzTx/>
                <a:tabLst/>
                <a:defRPr/>
              </a:pPr>
              <a:endParaRPr kumimoji="0" lang="fr-BE" sz="1100" i="0" u="none" strike="noStrike" kern="0" cap="none" spc="0" normalizeH="0" baseline="0" noProof="0">
                <a:ln>
                  <a:noFill/>
                </a:ln>
                <a:solidFill>
                  <a:prstClr val="black">
                    <a:hueOff val="0"/>
                    <a:satOff val="0"/>
                    <a:lumOff val="0"/>
                    <a:alphaOff val="0"/>
                  </a:prstClr>
                </a:solidFill>
                <a:effectLst/>
                <a:uLnTx/>
                <a:uFillTx/>
                <a:latin typeface="+mn-lt"/>
                <a:ea typeface="+mn-ea"/>
                <a:cs typeface="Arial"/>
              </a:endParaRPr>
            </a:p>
          </p:txBody>
        </p:sp>
        <p:sp>
          <p:nvSpPr>
            <p:cNvPr id="31" name="Forme libre 24"/>
            <p:cNvSpPr/>
            <p:nvPr/>
          </p:nvSpPr>
          <p:spPr>
            <a:xfrm>
              <a:off x="2366654" y="4058834"/>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D04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marL="0" marR="0" lvl="0" indent="0" defTabSz="577850" eaLnBrk="1" fontAlgn="auto" latinLnBrk="0" hangingPunct="1">
                <a:lnSpc>
                  <a:spcPct val="90000"/>
                </a:lnSpc>
                <a:spcBef>
                  <a:spcPts val="0"/>
                </a:spcBef>
                <a:spcAft>
                  <a:spcPct val="35000"/>
                </a:spcAft>
                <a:buClrTx/>
                <a:buSzTx/>
                <a:buFontTx/>
                <a:buNone/>
                <a:tabLst/>
                <a:defRPr/>
              </a:pPr>
              <a:r>
                <a:rPr kumimoji="0" lang="fr-FR" sz="1100" b="1" i="0" u="none" strike="noStrike" kern="0" cap="none" spc="0" normalizeH="0" baseline="0" noProof="0">
                  <a:ln>
                    <a:noFill/>
                  </a:ln>
                  <a:solidFill>
                    <a:prstClr val="black"/>
                  </a:solidFill>
                  <a:effectLst/>
                  <a:uLnTx/>
                  <a:uFillTx/>
                  <a:latin typeface="+mn-lt"/>
                  <a:cs typeface="Arial"/>
                </a:rPr>
                <a:t>Blocage des Mouvements non </a:t>
              </a:r>
              <a:r>
                <a:rPr kumimoji="0" lang="fr-FR" sz="1100" b="1" i="0" u="none" strike="noStrike" kern="0" cap="none" spc="0" normalizeH="0" baseline="0" noProof="0" err="1">
                  <a:ln>
                    <a:noFill/>
                  </a:ln>
                  <a:solidFill>
                    <a:prstClr val="black"/>
                  </a:solidFill>
                  <a:effectLst/>
                  <a:uLnTx/>
                  <a:uFillTx/>
                  <a:latin typeface="+mn-lt"/>
                  <a:cs typeface="Arial"/>
                </a:rPr>
                <a:t>Matérialis</a:t>
              </a:r>
              <a:r>
                <a:rPr lang="fr-FR" sz="1100" b="1" kern="0">
                  <a:solidFill>
                    <a:prstClr val="black"/>
                  </a:solidFill>
                  <a:latin typeface="+mn-lt"/>
                  <a:cs typeface="Arial"/>
                </a:rPr>
                <a:t>é</a:t>
              </a:r>
              <a:endParaRPr kumimoji="0" lang="fr-BE" sz="1100" b="1" i="0" u="none" strike="noStrike" kern="0" cap="none" spc="0" normalizeH="0" baseline="0" noProof="0">
                <a:ln>
                  <a:noFill/>
                </a:ln>
                <a:solidFill>
                  <a:prstClr val="black"/>
                </a:solidFill>
                <a:effectLst/>
                <a:uLnTx/>
                <a:uFillTx/>
                <a:latin typeface="+mn-lt"/>
                <a:cs typeface="Arial"/>
              </a:endParaRPr>
            </a:p>
          </p:txBody>
        </p:sp>
        <p:pic>
          <p:nvPicPr>
            <p:cNvPr id="32" name="Image 26"/>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6242889" y="919497"/>
              <a:ext cx="771250" cy="571674"/>
            </a:xfrm>
            <a:prstGeom prst="rect">
              <a:avLst/>
            </a:prstGeom>
            <a:solidFill>
              <a:schemeClr val="bg1"/>
            </a:solidFill>
            <a:ln w="76200">
              <a:solidFill>
                <a:srgbClr val="00843C"/>
              </a:solidFill>
            </a:ln>
          </p:spPr>
        </p:pic>
        <p:pic>
          <p:nvPicPr>
            <p:cNvPr id="33" name="Image 27"/>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6248746" y="1685714"/>
              <a:ext cx="770400" cy="572400"/>
            </a:xfrm>
            <a:prstGeom prst="rect">
              <a:avLst/>
            </a:prstGeom>
            <a:ln w="76200">
              <a:solidFill>
                <a:srgbClr val="92D050"/>
              </a:solidFill>
            </a:ln>
          </p:spPr>
        </p:pic>
        <p:pic>
          <p:nvPicPr>
            <p:cNvPr id="34" name="Image 28"/>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6242889" y="3263436"/>
              <a:ext cx="770400" cy="572400"/>
            </a:xfrm>
            <a:prstGeom prst="rect">
              <a:avLst/>
            </a:prstGeom>
            <a:ln w="76200">
              <a:solidFill>
                <a:srgbClr val="FFFF00"/>
              </a:solidFill>
            </a:ln>
          </p:spPr>
        </p:pic>
        <p:pic>
          <p:nvPicPr>
            <p:cNvPr id="35" name="Image 29"/>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6242889" y="4104897"/>
              <a:ext cx="770400" cy="572400"/>
            </a:xfrm>
            <a:prstGeom prst="rect">
              <a:avLst/>
            </a:prstGeom>
            <a:ln w="76200">
              <a:solidFill>
                <a:srgbClr val="FFD040"/>
              </a:solidFill>
            </a:ln>
          </p:spPr>
        </p:pic>
        <p:sp>
          <p:nvSpPr>
            <p:cNvPr id="36" name="Forme libre 37"/>
            <p:cNvSpPr/>
            <p:nvPr/>
          </p:nvSpPr>
          <p:spPr>
            <a:xfrm>
              <a:off x="3667156" y="4961822"/>
              <a:ext cx="2314565" cy="1005374"/>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ln w="3175">
              <a:solidFill>
                <a:srgbClr val="FF9900"/>
              </a:solidFill>
              <a:prstDash val="sysDot"/>
            </a:ln>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30481" tIns="45490" rIns="60730" bIns="45491" numCol="1" spcCol="1270" anchor="ctr" anchorCtr="0">
              <a:noAutofit/>
            </a:bodyPr>
            <a:lstStyle/>
            <a:p>
              <a:pPr marL="57150" lvl="1" indent="-57150" algn="l" defTabSz="355600" rtl="0">
                <a:lnSpc>
                  <a:spcPct val="90000"/>
                </a:lnSpc>
                <a:spcBef>
                  <a:spcPct val="0"/>
                </a:spcBef>
                <a:spcAft>
                  <a:spcPct val="15000"/>
                </a:spcAft>
                <a:buChar char="••"/>
              </a:pPr>
              <a:endParaRPr lang="fr-FR" sz="900"/>
            </a:p>
          </p:txBody>
        </p:sp>
        <p:sp>
          <p:nvSpPr>
            <p:cNvPr id="37" name="Forme libre 38"/>
            <p:cNvSpPr/>
            <p:nvPr/>
          </p:nvSpPr>
          <p:spPr>
            <a:xfrm>
              <a:off x="2366942" y="4851040"/>
              <a:ext cx="1301942" cy="1188754"/>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99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pPr>
              <a:r>
                <a:rPr lang="fr-FR" sz="1200" b="1" kern="0">
                  <a:solidFill>
                    <a:schemeClr val="bg1"/>
                  </a:solidFill>
                  <a:latin typeface="+mn-lt"/>
                  <a:cs typeface="Arial"/>
                </a:rPr>
                <a:t>Dispositifs</a:t>
              </a:r>
            </a:p>
            <a:p>
              <a:pPr defTabSz="577850" fontAlgn="auto">
                <a:lnSpc>
                  <a:spcPct val="90000"/>
                </a:lnSpc>
                <a:spcBef>
                  <a:spcPts val="0"/>
                </a:spcBef>
                <a:spcAft>
                  <a:spcPct val="35000"/>
                </a:spcAft>
              </a:pPr>
              <a:r>
                <a:rPr lang="fr-FR" sz="1200" b="1" kern="0">
                  <a:solidFill>
                    <a:schemeClr val="bg1"/>
                  </a:solidFill>
                  <a:latin typeface="+mn-lt"/>
                  <a:cs typeface="Arial"/>
                </a:rPr>
                <a:t>D’Annonces</a:t>
              </a:r>
              <a:endParaRPr lang="fr-BE" sz="1200" b="1" kern="0">
                <a:solidFill>
                  <a:schemeClr val="bg1"/>
                </a:solidFill>
                <a:latin typeface="+mn-lt"/>
                <a:cs typeface="Arial"/>
              </a:endParaRPr>
            </a:p>
          </p:txBody>
        </p:sp>
        <p:sp>
          <p:nvSpPr>
            <p:cNvPr id="38" name="Forme libre 36"/>
            <p:cNvSpPr/>
            <p:nvPr/>
          </p:nvSpPr>
          <p:spPr>
            <a:xfrm>
              <a:off x="3680452" y="2477769"/>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BAE18F"/>
              </a:solidFill>
              <a:prstDash val="sysDot"/>
            </a:ln>
            <a:effectLst/>
          </p:spPr>
          <p:txBody>
            <a:bodyPr spcFirstLastPara="0" vert="horz" wrap="square" lIns="30481" tIns="45490" rIns="60730" bIns="45491" numCol="1" spcCol="1270" anchor="ctr" anchorCtr="0">
              <a:noAutofit/>
            </a:bodyPr>
            <a:lstStyle/>
            <a:p>
              <a:pPr marL="57150" marR="0" lvl="1" indent="-57150" algn="l" defTabSz="355600" eaLnBrk="1" fontAlgn="auto" latinLnBrk="0" hangingPunct="1">
                <a:lnSpc>
                  <a:spcPct val="90000"/>
                </a:lnSpc>
                <a:spcBef>
                  <a:spcPts val="0"/>
                </a:spcBef>
                <a:spcAft>
                  <a:spcPct val="15000"/>
                </a:spcAft>
                <a:buClrTx/>
                <a:buSzTx/>
                <a:buFontTx/>
                <a:buChar char="••"/>
                <a:tabLst/>
                <a:defRPr/>
              </a:pPr>
              <a:endParaRPr kumimoji="0" lang="fr-BE" sz="800" b="0" i="0" u="none" strike="noStrike" kern="0" cap="none" spc="0" normalizeH="0" baseline="0" noProof="0">
                <a:ln>
                  <a:noFill/>
                </a:ln>
                <a:solidFill>
                  <a:prstClr val="black">
                    <a:hueOff val="0"/>
                    <a:satOff val="0"/>
                    <a:lumOff val="0"/>
                    <a:alphaOff val="0"/>
                  </a:prstClr>
                </a:solidFill>
                <a:effectLst/>
                <a:uLnTx/>
                <a:uFillTx/>
                <a:latin typeface="Arial"/>
                <a:ea typeface="+mn-ea"/>
                <a:cs typeface="Arial"/>
              </a:endParaRPr>
            </a:p>
          </p:txBody>
        </p:sp>
        <p:sp>
          <p:nvSpPr>
            <p:cNvPr id="39" name="Forme libre 39"/>
            <p:cNvSpPr/>
            <p:nvPr/>
          </p:nvSpPr>
          <p:spPr>
            <a:xfrm>
              <a:off x="2378511" y="2415989"/>
              <a:ext cx="1288645"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BAE18F"/>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marL="0" marR="0" lvl="0" indent="0" defTabSz="577850" eaLnBrk="1" fontAlgn="auto" latinLnBrk="0" hangingPunct="1">
                <a:lnSpc>
                  <a:spcPct val="90000"/>
                </a:lnSpc>
                <a:spcBef>
                  <a:spcPts val="0"/>
                </a:spcBef>
                <a:spcAft>
                  <a:spcPct val="35000"/>
                </a:spcAft>
                <a:buClrTx/>
                <a:buSzTx/>
                <a:buFontTx/>
                <a:buNone/>
                <a:tabLst/>
                <a:defRPr/>
              </a:pPr>
              <a:r>
                <a:rPr kumimoji="0" lang="fr-FR" sz="1200" b="1" i="0" u="none" strike="noStrike" kern="0" cap="none" spc="0" normalizeH="0" baseline="0" noProof="0">
                  <a:ln>
                    <a:noFill/>
                  </a:ln>
                  <a:solidFill>
                    <a:prstClr val="white"/>
                  </a:solidFill>
                  <a:effectLst/>
                  <a:uLnTx/>
                  <a:uFillTx/>
                  <a:latin typeface="+mn-lt"/>
                  <a:ea typeface="+mn-ea"/>
                  <a:cs typeface="Arial"/>
                </a:rPr>
                <a:t>Séparation physique</a:t>
              </a:r>
              <a:r>
                <a:rPr kumimoji="0" lang="fr-FR" sz="1200" b="1" i="0" u="none" strike="noStrike" kern="0" cap="none" spc="0" normalizeH="0" noProof="0">
                  <a:ln>
                    <a:noFill/>
                  </a:ln>
                  <a:solidFill>
                    <a:prstClr val="white"/>
                  </a:solidFill>
                  <a:effectLst/>
                  <a:uLnTx/>
                  <a:uFillTx/>
                  <a:latin typeface="+mn-lt"/>
                  <a:ea typeface="+mn-ea"/>
                  <a:cs typeface="Arial"/>
                </a:rPr>
                <a:t> ou technique</a:t>
              </a:r>
              <a:endParaRPr kumimoji="0" lang="fr-BE" sz="1200" b="1" i="0" u="none" strike="noStrike" kern="0" cap="none" spc="0" normalizeH="0" baseline="0" noProof="0">
                <a:ln>
                  <a:noFill/>
                </a:ln>
                <a:solidFill>
                  <a:prstClr val="white"/>
                </a:solidFill>
                <a:effectLst/>
                <a:uLnTx/>
                <a:uFillTx/>
                <a:latin typeface="+mn-lt"/>
                <a:ea typeface="+mn-ea"/>
                <a:cs typeface="Arial"/>
              </a:endParaRPr>
            </a:p>
          </p:txBody>
        </p:sp>
        <p:pic>
          <p:nvPicPr>
            <p:cNvPr id="40" name="Image 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6242889" y="2484214"/>
              <a:ext cx="770400" cy="572400"/>
            </a:xfrm>
            <a:prstGeom prst="rect">
              <a:avLst/>
            </a:prstGeom>
            <a:ln w="76200">
              <a:solidFill>
                <a:srgbClr val="BAE18F"/>
              </a:solidFill>
            </a:ln>
          </p:spPr>
        </p:pic>
        <p:pic>
          <p:nvPicPr>
            <p:cNvPr id="41" name="Image 7"/>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6248746" y="5159217"/>
              <a:ext cx="770400" cy="572400"/>
            </a:xfrm>
            <a:prstGeom prst="rect">
              <a:avLst/>
            </a:prstGeom>
            <a:ln w="76200">
              <a:solidFill>
                <a:srgbClr val="FF9900"/>
              </a:solidFill>
            </a:ln>
          </p:spPr>
        </p:pic>
        <p:cxnSp>
          <p:nvCxnSpPr>
            <p:cNvPr id="42" name="Connecteur droit 42"/>
            <p:cNvCxnSpPr/>
            <p:nvPr/>
          </p:nvCxnSpPr>
          <p:spPr bwMode="auto">
            <a:xfrm flipH="1" flipV="1">
              <a:off x="7044253" y="6448162"/>
              <a:ext cx="504057" cy="1"/>
            </a:xfrm>
            <a:prstGeom prst="line">
              <a:avLst/>
            </a:prstGeom>
            <a:solidFill>
              <a:srgbClr val="00B0F0"/>
            </a:solidFill>
            <a:ln w="31750" cap="flat" cmpd="sng" algn="ctr">
              <a:solidFill>
                <a:srgbClr val="CC6600"/>
              </a:solidFill>
              <a:prstDash val="solid"/>
              <a:round/>
              <a:headEnd type="none" w="med" len="med"/>
              <a:tailEnd type="none" w="med" len="med"/>
            </a:ln>
            <a:effectLst/>
          </p:spPr>
        </p:cxnSp>
        <p:sp>
          <p:nvSpPr>
            <p:cNvPr id="43" name="Forme libre 43"/>
            <p:cNvSpPr/>
            <p:nvPr/>
          </p:nvSpPr>
          <p:spPr>
            <a:xfrm>
              <a:off x="3692103" y="6187504"/>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CC6600"/>
              </a:solidFill>
              <a:prstDash val="sysDot"/>
            </a:ln>
            <a:effectLst/>
          </p:spPr>
          <p:txBody>
            <a:bodyPr spcFirstLastPara="0" vert="horz" wrap="square" lIns="30481" tIns="45490" rIns="60730" bIns="45491" numCol="1" spcCol="1270" anchor="ctr" anchorCtr="0">
              <a:noAutofit/>
            </a:bodyPr>
            <a:lstStyle/>
            <a:p>
              <a:pPr marL="42863" lvl="1" indent="-42863" algn="l" defTabSz="266700">
                <a:lnSpc>
                  <a:spcPct val="90000"/>
                </a:lnSpc>
                <a:spcAft>
                  <a:spcPct val="15000"/>
                </a:spcAft>
                <a:buChar char="••"/>
              </a:pPr>
              <a:endParaRPr lang="fr-BE" sz="900">
                <a:latin typeface="+mn-lt"/>
              </a:endParaRPr>
            </a:p>
          </p:txBody>
        </p:sp>
        <p:sp>
          <p:nvSpPr>
            <p:cNvPr id="44" name="Forme libre 44"/>
            <p:cNvSpPr/>
            <p:nvPr/>
          </p:nvSpPr>
          <p:spPr>
            <a:xfrm>
              <a:off x="2390162" y="6131276"/>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CC66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marL="0" marR="0" lvl="0" indent="0" defTabSz="577850" eaLnBrk="1" fontAlgn="auto" latinLnBrk="0" hangingPunct="1">
                <a:lnSpc>
                  <a:spcPct val="90000"/>
                </a:lnSpc>
                <a:spcBef>
                  <a:spcPts val="0"/>
                </a:spcBef>
                <a:spcAft>
                  <a:spcPct val="35000"/>
                </a:spcAft>
                <a:buClrTx/>
                <a:buSzTx/>
                <a:buFontTx/>
                <a:buNone/>
                <a:tabLst/>
                <a:defRPr/>
              </a:pPr>
              <a:r>
                <a:rPr kumimoji="0" lang="fr-FR" sz="1100" b="1" i="0" u="none" strike="noStrike" kern="0" cap="none" spc="0" normalizeH="0" baseline="0" noProof="0">
                  <a:ln>
                    <a:noFill/>
                  </a:ln>
                  <a:solidFill>
                    <a:schemeClr val="bg1"/>
                  </a:solidFill>
                  <a:effectLst/>
                  <a:uLnTx/>
                  <a:uFillTx/>
                  <a:latin typeface="+mn-lt"/>
                  <a:ea typeface="+mn-ea"/>
                  <a:cs typeface="Arial"/>
                </a:rPr>
                <a:t>Dispositifs de délimitation de la zone</a:t>
              </a:r>
              <a:r>
                <a:rPr kumimoji="0" lang="fr-FR" sz="1100" b="1" i="0" u="none" strike="noStrike" kern="0" cap="none" spc="0" normalizeH="0" noProof="0">
                  <a:ln>
                    <a:noFill/>
                  </a:ln>
                  <a:solidFill>
                    <a:schemeClr val="bg1"/>
                  </a:solidFill>
                  <a:effectLst/>
                  <a:uLnTx/>
                  <a:uFillTx/>
                  <a:latin typeface="+mn-lt"/>
                  <a:ea typeface="+mn-ea"/>
                  <a:cs typeface="Arial"/>
                </a:rPr>
                <a:t> de chantier</a:t>
              </a:r>
              <a:endParaRPr kumimoji="0" lang="fr-BE" sz="1100" b="1" i="0" u="none" strike="noStrike" kern="0" cap="none" spc="0" normalizeH="0" baseline="0" noProof="0">
                <a:ln>
                  <a:noFill/>
                </a:ln>
                <a:solidFill>
                  <a:schemeClr val="bg1"/>
                </a:solidFill>
                <a:effectLst/>
                <a:uLnTx/>
                <a:uFillTx/>
                <a:latin typeface="+mn-lt"/>
                <a:ea typeface="+mn-ea"/>
                <a:cs typeface="Arial"/>
              </a:endParaRPr>
            </a:p>
          </p:txBody>
        </p:sp>
        <p:pic>
          <p:nvPicPr>
            <p:cNvPr id="45" name="Image 45"/>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6266397" y="6180210"/>
              <a:ext cx="770400" cy="566658"/>
            </a:xfrm>
            <a:prstGeom prst="rect">
              <a:avLst/>
            </a:prstGeom>
            <a:ln w="76200">
              <a:solidFill>
                <a:srgbClr val="CC6600"/>
              </a:solidFill>
            </a:ln>
          </p:spPr>
        </p:pic>
      </p:grpSp>
      <p:grpSp>
        <p:nvGrpSpPr>
          <p:cNvPr id="47" name="Groupe 30"/>
          <p:cNvGrpSpPr/>
          <p:nvPr/>
        </p:nvGrpSpPr>
        <p:grpSpPr>
          <a:xfrm>
            <a:off x="4780238" y="809154"/>
            <a:ext cx="4791183" cy="5968284"/>
            <a:chOff x="6784586" y="1029855"/>
            <a:chExt cx="4248472" cy="5719794"/>
          </a:xfrm>
        </p:grpSpPr>
        <p:pic>
          <p:nvPicPr>
            <p:cNvPr id="48" name="Picture 8" descr="Les diffÃ©rentes jauges pour cuve Ã  fioul"/>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20552" r="20845"/>
            <a:stretch/>
          </p:blipFill>
          <p:spPr bwMode="auto">
            <a:xfrm rot="16200000" flipV="1">
              <a:off x="6777305" y="2670979"/>
              <a:ext cx="5628456" cy="2528883"/>
            </a:xfrm>
            <a:prstGeom prst="rect">
              <a:avLst/>
            </a:prstGeom>
            <a:noFill/>
            <a:extLst>
              <a:ext uri="{909E8E84-426E-40DD-AFC4-6F175D3DCCD1}">
                <a14:hiddenFill xmlns:a14="http://schemas.microsoft.com/office/drawing/2010/main">
                  <a:solidFill>
                    <a:srgbClr val="FFFFFF"/>
                  </a:solidFill>
                </a14:hiddenFill>
              </a:ext>
            </a:extLst>
          </p:spPr>
        </p:pic>
        <p:sp>
          <p:nvSpPr>
            <p:cNvPr id="50" name="ZoneTexte 32"/>
            <p:cNvSpPr txBox="1"/>
            <p:nvPr/>
          </p:nvSpPr>
          <p:spPr>
            <a:xfrm rot="1627498">
              <a:off x="8631325" y="1357990"/>
              <a:ext cx="86409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800" b="1" i="0" u="none" strike="noStrike" kern="0" cap="none" spc="50" normalizeH="0" baseline="0" noProof="0">
                  <a:ln w="0"/>
                  <a:solidFill>
                    <a:srgbClr val="DCEBFA"/>
                  </a:solidFill>
                  <a:effectLst>
                    <a:innerShdw blurRad="63500" dist="50800" dir="13500000">
                      <a:srgbClr val="000000">
                        <a:alpha val="50000"/>
                      </a:srgbClr>
                    </a:innerShdw>
                  </a:effectLst>
                  <a:uLnTx/>
                  <a:uFillTx/>
                </a:rPr>
                <a:t>HIGH</a:t>
              </a:r>
            </a:p>
          </p:txBody>
        </p:sp>
        <p:sp>
          <p:nvSpPr>
            <p:cNvPr id="52" name="ZoneTexte 33"/>
            <p:cNvSpPr txBox="1"/>
            <p:nvPr/>
          </p:nvSpPr>
          <p:spPr>
            <a:xfrm rot="19630101">
              <a:off x="8708901" y="5966423"/>
              <a:ext cx="86409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800" b="1" i="0" u="none" strike="noStrike" kern="0" cap="none" spc="50" normalizeH="0" baseline="0" noProof="0">
                  <a:ln w="0"/>
                  <a:solidFill>
                    <a:srgbClr val="DCEBFA"/>
                  </a:solidFill>
                  <a:effectLst>
                    <a:innerShdw blurRad="63500" dist="50800" dir="13500000">
                      <a:srgbClr val="000000">
                        <a:alpha val="50000"/>
                      </a:srgbClr>
                    </a:innerShdw>
                  </a:effectLst>
                  <a:uLnTx/>
                  <a:uFillTx/>
                </a:rPr>
                <a:t>LOW</a:t>
              </a:r>
            </a:p>
          </p:txBody>
        </p:sp>
        <p:sp>
          <p:nvSpPr>
            <p:cNvPr id="53" name="Rectangle 52"/>
            <p:cNvSpPr/>
            <p:nvPr/>
          </p:nvSpPr>
          <p:spPr>
            <a:xfrm rot="5400000">
              <a:off x="6067505" y="1746936"/>
              <a:ext cx="5682633" cy="4248472"/>
            </a:xfrm>
            <a:prstGeom prst="rect">
              <a:avLst/>
            </a:prstGeom>
            <a:noFill/>
          </p:spPr>
          <p:txBody>
            <a:bodyPr wrap="none" lIns="91440" tIns="45720" rIns="91440" bIns="45720">
              <a:prstTxWarp prst="textArchUp">
                <a:avLst>
                  <a:gd name="adj" fmla="val 9272814"/>
                </a:avLst>
              </a:prstTxWarp>
              <a:spAutoFit/>
            </a:bodyPr>
            <a:lstStyle/>
            <a:p>
              <a:r>
                <a:rPr lang="fr-FR" sz="2000" b="1" kern="100" spc="2000">
                  <a:ln w="12700">
                    <a:solidFill>
                      <a:schemeClr val="accent1"/>
                    </a:solidFill>
                    <a:prstDash val="solid"/>
                  </a:ln>
                  <a:pattFill prst="dkDnDiag">
                    <a:fgClr>
                      <a:schemeClr val="accent1"/>
                    </a:fgClr>
                    <a:bgClr>
                      <a:schemeClr val="bg2"/>
                    </a:bgClr>
                  </a:pattFill>
                  <a:effectLst>
                    <a:outerShdw dist="38100" dir="2640000" algn="bl" rotWithShape="0">
                      <a:schemeClr val="tx2">
                        <a:lumMod val="75000"/>
                      </a:schemeClr>
                    </a:outerShdw>
                  </a:effectLst>
                </a:rPr>
                <a:t> </a:t>
              </a:r>
              <a:r>
                <a:rPr lang="fr-FR" sz="2000" b="1" kern="6100" spc="1875">
                  <a:ln w="0"/>
                  <a:effectLst>
                    <a:outerShdw blurRad="38100" dist="25400" dir="5400000" algn="ctr" rotWithShape="0">
                      <a:srgbClr val="6E747A">
                        <a:alpha val="43000"/>
                      </a:srgbClr>
                    </a:outerShdw>
                  </a:effectLst>
                </a:rPr>
                <a:t>Niveau de sécurité</a:t>
              </a:r>
              <a:endParaRPr lang="fr-FR" sz="2000" b="1" kern="100" spc="2000">
                <a:ln w="12700">
                  <a:solidFill>
                    <a:schemeClr val="accent1"/>
                  </a:solidFill>
                  <a:prstDash val="solid"/>
                </a:ln>
                <a:pattFill prst="dkDnDiag">
                  <a:fgClr>
                    <a:schemeClr val="accent1"/>
                  </a:fgClr>
                  <a:bgClr>
                    <a:schemeClr val="bg2"/>
                  </a:bgClr>
                </a:pattFill>
                <a:effectLst>
                  <a:outerShdw dist="38100" dir="2640000" algn="bl" rotWithShape="0">
                    <a:schemeClr val="tx2">
                      <a:lumMod val="75000"/>
                    </a:schemeClr>
                  </a:outerShdw>
                </a:effectLst>
              </a:endParaRPr>
            </a:p>
          </p:txBody>
        </p:sp>
      </p:grpSp>
    </p:spTree>
    <p:extLst>
      <p:ext uri="{BB962C8B-B14F-4D97-AF65-F5344CB8AC3E}">
        <p14:creationId xmlns:p14="http://schemas.microsoft.com/office/powerpoint/2010/main" val="32396343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Text Box 2"/>
          <p:cNvSpPr txBox="1">
            <a:spLocks noChangeArrowheads="1"/>
          </p:cNvSpPr>
          <p:nvPr/>
        </p:nvSpPr>
        <p:spPr bwMode="auto">
          <a:xfrm>
            <a:off x="4583113" y="188914"/>
            <a:ext cx="3009900" cy="6188075"/>
          </a:xfrm>
          <a:prstGeom prst="rect">
            <a:avLst/>
          </a:prstGeom>
          <a:noFill/>
          <a:ln w="31750" algn="ctr">
            <a:noFill/>
            <a:miter lim="800000"/>
            <a:headEnd/>
            <a:tailEnd/>
          </a:ln>
        </p:spPr>
        <p:txBody>
          <a:bodyPr wrap="none">
            <a:spAutoFit/>
          </a:bodyPr>
          <a:lstStyle/>
          <a:p>
            <a:pPr algn="ctr"/>
            <a:r>
              <a:rPr lang="en-US" sz="40000">
                <a:solidFill>
                  <a:srgbClr val="BDE2F6"/>
                </a:solidFill>
              </a:rPr>
              <a:t>?</a:t>
            </a:r>
            <a:endParaRPr lang="en-US"/>
          </a:p>
        </p:txBody>
      </p:sp>
      <p:sp>
        <p:nvSpPr>
          <p:cNvPr id="70662" name="Rectangle 3"/>
          <p:cNvSpPr>
            <a:spLocks noChangeArrowheads="1"/>
          </p:cNvSpPr>
          <p:nvPr/>
        </p:nvSpPr>
        <p:spPr bwMode="auto">
          <a:xfrm>
            <a:off x="2063750" y="2852739"/>
            <a:ext cx="8135938" cy="865187"/>
          </a:xfrm>
          <a:prstGeom prst="rect">
            <a:avLst/>
          </a:prstGeom>
          <a:noFill/>
          <a:ln w="9525">
            <a:noFill/>
            <a:miter lim="800000"/>
            <a:headEnd/>
            <a:tailEnd/>
          </a:ln>
        </p:spPr>
        <p:txBody>
          <a:bodyPr lIns="0" tIns="0" rIns="0" bIns="0"/>
          <a:lstStyle/>
          <a:p>
            <a:pPr algn="ctr" eaLnBrk="0" hangingPunct="0"/>
            <a:r>
              <a:rPr lang="en-US" sz="6600" b="1">
                <a:solidFill>
                  <a:srgbClr val="1660A4"/>
                </a:solidFill>
              </a:rPr>
              <a:t>QUESTIONS?</a:t>
            </a:r>
            <a:endParaRPr lang="en-US" sz="6600">
              <a:solidFill>
                <a:srgbClr val="1660A4"/>
              </a:solidFill>
            </a:endParaRPr>
          </a:p>
        </p:txBody>
      </p:sp>
    </p:spTree>
    <p:extLst>
      <p:ext uri="{BB962C8B-B14F-4D97-AF65-F5344CB8AC3E}">
        <p14:creationId xmlns:p14="http://schemas.microsoft.com/office/powerpoint/2010/main" val="2080508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texte 3"/>
          <p:cNvSpPr>
            <a:spLocks noGrp="1"/>
          </p:cNvSpPr>
          <p:nvPr>
            <p:ph type="body" sz="quarter" idx="20"/>
          </p:nvPr>
        </p:nvSpPr>
        <p:spPr>
          <a:xfrm>
            <a:off x="606106" y="1323786"/>
            <a:ext cx="10858859" cy="4518909"/>
          </a:xfrm>
        </p:spPr>
        <p:txBody>
          <a:bodyPr/>
          <a:lstStyle/>
          <a:p>
            <a:pPr>
              <a:spcBef>
                <a:spcPts val="0"/>
              </a:spcBef>
              <a:defRPr/>
            </a:pPr>
            <a:r>
              <a:rPr lang="fr-FR" sz="1200" kern="0" dirty="0"/>
              <a:t> </a:t>
            </a:r>
          </a:p>
          <a:p>
            <a:pPr>
              <a:spcBef>
                <a:spcPts val="0"/>
              </a:spcBef>
              <a:defRPr/>
            </a:pPr>
            <a:r>
              <a:rPr lang="fr-FR" sz="1400" kern="0" dirty="0">
                <a:solidFill>
                  <a:srgbClr val="FF0000"/>
                </a:solidFill>
              </a:rPr>
              <a:t>RGE 742.2 </a:t>
            </a:r>
            <a:r>
              <a:rPr lang="fr-FR" sz="1400" kern="0" dirty="0"/>
              <a:t>– Travaux à proximité d’une voie avec engagement possible de son gabarit des obstacles</a:t>
            </a:r>
          </a:p>
          <a:p>
            <a:pPr>
              <a:spcBef>
                <a:spcPts val="0"/>
              </a:spcBef>
              <a:defRPr/>
            </a:pPr>
            <a:endParaRPr lang="fr-FR" sz="1400" kern="0" dirty="0"/>
          </a:p>
          <a:p>
            <a:pPr>
              <a:spcBef>
                <a:spcPts val="0"/>
              </a:spcBef>
              <a:defRPr/>
            </a:pPr>
            <a:r>
              <a:rPr lang="fr-FR" sz="1400" kern="0" dirty="0">
                <a:solidFill>
                  <a:srgbClr val="FF0000"/>
                </a:solidFill>
              </a:rPr>
              <a:t>RGE 722.4</a:t>
            </a:r>
            <a:r>
              <a:rPr lang="fr-FR" sz="1400" kern="0" dirty="0"/>
              <a:t> – Signalisation Latérale – Signalisation Fixe – Signaux Complémentaires</a:t>
            </a:r>
          </a:p>
          <a:p>
            <a:pPr>
              <a:spcBef>
                <a:spcPts val="0"/>
              </a:spcBef>
              <a:defRPr/>
            </a:pPr>
            <a:endParaRPr lang="fr-FR" sz="1400" kern="0" dirty="0"/>
          </a:p>
          <a:p>
            <a:pPr>
              <a:spcBef>
                <a:spcPts val="0"/>
              </a:spcBef>
              <a:defRPr/>
            </a:pPr>
            <a:r>
              <a:rPr lang="fr-BE" sz="1400" kern="0" dirty="0">
                <a:solidFill>
                  <a:srgbClr val="FF0000"/>
                </a:solidFill>
              </a:rPr>
              <a:t>RGE 710 </a:t>
            </a:r>
            <a:r>
              <a:rPr lang="fr-BE" sz="1400" kern="0" dirty="0"/>
              <a:t>– Voies – Gabarit – Ouvrages d’art</a:t>
            </a:r>
          </a:p>
          <a:p>
            <a:pPr>
              <a:spcBef>
                <a:spcPts val="0"/>
              </a:spcBef>
              <a:defRPr/>
            </a:pPr>
            <a:endParaRPr lang="fr-BE" sz="1400" kern="0" dirty="0"/>
          </a:p>
          <a:p>
            <a:pPr>
              <a:spcBef>
                <a:spcPts val="0"/>
              </a:spcBef>
              <a:defRPr/>
            </a:pPr>
            <a:r>
              <a:rPr lang="fr-BE" sz="1400" kern="0" dirty="0">
                <a:solidFill>
                  <a:srgbClr val="FF0000"/>
                </a:solidFill>
              </a:rPr>
              <a:t>RGE 614 </a:t>
            </a:r>
            <a:r>
              <a:rPr lang="fr-BE" sz="1400" kern="0" dirty="0"/>
              <a:t>– Transports exceptionnels</a:t>
            </a:r>
          </a:p>
          <a:p>
            <a:pPr>
              <a:spcBef>
                <a:spcPts val="0"/>
              </a:spcBef>
              <a:defRPr/>
            </a:pPr>
            <a:endParaRPr lang="fr-BE" sz="1400" kern="0" dirty="0"/>
          </a:p>
          <a:p>
            <a:pPr>
              <a:spcBef>
                <a:spcPts val="0"/>
              </a:spcBef>
              <a:defRPr/>
            </a:pPr>
            <a:r>
              <a:rPr lang="fr-FR" sz="1400" kern="0" dirty="0">
                <a:solidFill>
                  <a:srgbClr val="FF0000"/>
                </a:solidFill>
              </a:rPr>
              <a:t>Norme NBN EN 16704-1:2017 </a:t>
            </a:r>
            <a:r>
              <a:rPr lang="fr-FR" sz="1400" kern="0" dirty="0"/>
              <a:t>– Applications ferroviaires – Voie – Protection et sécurité durant des travaux sur la voie – Partie 1: Risques ferroviaires et principes communs de protection des chantiers fixes et mobiles. </a:t>
            </a:r>
          </a:p>
          <a:p>
            <a:pPr>
              <a:spcBef>
                <a:spcPts val="0"/>
              </a:spcBef>
              <a:defRPr/>
            </a:pPr>
            <a:endParaRPr lang="fr-FR" sz="1400" kern="0" dirty="0"/>
          </a:p>
          <a:p>
            <a:pPr>
              <a:spcBef>
                <a:spcPts val="0"/>
              </a:spcBef>
              <a:defRPr/>
            </a:pPr>
            <a:endParaRPr lang="fr-BE" sz="1200" kern="0" dirty="0"/>
          </a:p>
          <a:p>
            <a:pPr>
              <a:spcBef>
                <a:spcPts val="0"/>
              </a:spcBef>
              <a:defRPr/>
            </a:pPr>
            <a:endParaRPr lang="fr-BE" sz="1200" kern="0" dirty="0"/>
          </a:p>
          <a:p>
            <a:pPr>
              <a:spcBef>
                <a:spcPts val="0"/>
              </a:spcBef>
              <a:defRPr/>
            </a:pPr>
            <a:endParaRPr lang="fr-BE" sz="1600" kern="0" dirty="0"/>
          </a:p>
          <a:p>
            <a:pPr>
              <a:spcBef>
                <a:spcPts val="0"/>
              </a:spcBef>
              <a:defRPr/>
            </a:pPr>
            <a:r>
              <a:rPr lang="fr-BE" sz="1600" kern="0" dirty="0"/>
              <a:t>	</a:t>
            </a:r>
            <a:endParaRPr lang="fr-FR" sz="1600" kern="0" dirty="0"/>
          </a:p>
          <a:p>
            <a:endParaRPr lang="fr-FR" dirty="0"/>
          </a:p>
        </p:txBody>
      </p:sp>
      <p:sp>
        <p:nvSpPr>
          <p:cNvPr id="5" name="Espace réservé du numéro de diapositive 12"/>
          <p:cNvSpPr>
            <a:spLocks noGrp="1"/>
          </p:cNvSpPr>
          <p:nvPr>
            <p:ph type="sldNum" sz="quarter" idx="4"/>
          </p:nvPr>
        </p:nvSpPr>
        <p:spPr>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nl-BE" sz="975" b="0" i="0" u="none" strike="noStrike" kern="1200" cap="none" spc="0" normalizeH="0" baseline="0" noProof="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2" name="Espace réservé du texte 1"/>
          <p:cNvSpPr>
            <a:spLocks noGrp="1"/>
          </p:cNvSpPr>
          <p:nvPr>
            <p:ph type="body" sz="quarter" idx="17"/>
          </p:nvPr>
        </p:nvSpPr>
        <p:spPr/>
        <p:txBody>
          <a:bodyPr/>
          <a:lstStyle/>
          <a:p>
            <a:r>
              <a:rPr lang="fr-FR"/>
              <a:t>Documents de référence</a:t>
            </a:r>
          </a:p>
        </p:txBody>
      </p:sp>
    </p:spTree>
    <p:extLst>
      <p:ext uri="{BB962C8B-B14F-4D97-AF65-F5344CB8AC3E}">
        <p14:creationId xmlns:p14="http://schemas.microsoft.com/office/powerpoint/2010/main" val="2426581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F1314DD4-AAB3-E64A-9F6D-104FDF60AC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04" y="143486"/>
            <a:ext cx="2253863" cy="2348881"/>
          </a:xfrm>
          <a:prstGeom prst="rect">
            <a:avLst/>
          </a:prstGeom>
        </p:spPr>
      </p:pic>
      <p:sp>
        <p:nvSpPr>
          <p:cNvPr id="13" name="Espace réservé du numéro de diapositive 12"/>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nl-BE" sz="975" b="0" i="0" u="none" strike="noStrike" kern="1200" cap="none" spc="0" normalizeH="0" baseline="0" noProof="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14" name="Rectangle 13">
            <a:extLst>
              <a:ext uri="{FF2B5EF4-FFF2-40B4-BE49-F238E27FC236}">
                <a16:creationId xmlns:a16="http://schemas.microsoft.com/office/drawing/2014/main" id="{8FD3F6EC-6AE3-B342-88AB-21D4D9DC9595}"/>
              </a:ext>
            </a:extLst>
          </p:cNvPr>
          <p:cNvSpPr/>
          <p:nvPr/>
        </p:nvSpPr>
        <p:spPr>
          <a:xfrm>
            <a:off x="64782" y="1709896"/>
            <a:ext cx="1872885" cy="707886"/>
          </a:xfrm>
          <a:prstGeom prst="rect">
            <a:avLst/>
          </a:prstGeom>
        </p:spPr>
        <p:txBody>
          <a:bodyPr wrap="none">
            <a:spAutoFit/>
          </a:bodyPr>
          <a:lstStyle/>
          <a:p>
            <a:pPr marL="12700" marR="0" lvl="0" indent="0" algn="l"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a:ln>
                  <a:noFill/>
                </a:ln>
                <a:solidFill>
                  <a:srgbClr val="213A53"/>
                </a:solidFill>
                <a:effectLst/>
                <a:uLnTx/>
                <a:uFillTx/>
                <a:latin typeface="Calibri" panose="020F0502020204030204" pitchFamily="34" charset="0"/>
                <a:ea typeface="+mn-ea"/>
                <a:cs typeface="Calibri" panose="020F0502020204030204" pitchFamily="34" charset="0"/>
              </a:rPr>
              <a:t>Objectifs</a:t>
            </a:r>
            <a:r>
              <a:rPr kumimoji="0" lang="fr-FR" sz="2000" b="1" i="0" u="none" strike="noStrike" kern="1200" cap="none" spc="0" normalizeH="0">
                <a:ln>
                  <a:noFill/>
                </a:ln>
                <a:solidFill>
                  <a:srgbClr val="213A53"/>
                </a:solidFill>
                <a:effectLst/>
                <a:uLnTx/>
                <a:uFillTx/>
                <a:latin typeface="Calibri" panose="020F0502020204030204" pitchFamily="34" charset="0"/>
                <a:ea typeface="+mn-ea"/>
                <a:cs typeface="Calibri" panose="020F0502020204030204" pitchFamily="34" charset="0"/>
              </a:rPr>
              <a:t> </a:t>
            </a:r>
          </a:p>
          <a:p>
            <a:pPr marL="12700" marR="0" lvl="0" indent="0" algn="l"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a:ln>
                  <a:noFill/>
                </a:ln>
                <a:solidFill>
                  <a:srgbClr val="213A53"/>
                </a:solidFill>
                <a:effectLst/>
                <a:uLnTx/>
                <a:uFillTx/>
                <a:latin typeface="Calibri" panose="020F0502020204030204" pitchFamily="34" charset="0"/>
                <a:ea typeface="+mn-ea"/>
                <a:cs typeface="Calibri" panose="020F0502020204030204" pitchFamily="34" charset="0"/>
              </a:rPr>
              <a:t>d’apprentissage</a:t>
            </a:r>
            <a:endParaRPr kumimoji="0" lang="fr-FR" sz="2000" b="1" i="0" u="none" strike="noStrike" kern="1200" cap="none" spc="0" normalizeH="0" baseline="0">
              <a:ln>
                <a:noFill/>
              </a:ln>
              <a:solidFill>
                <a:srgbClr val="213A53"/>
              </a:solidFill>
              <a:effectLst/>
              <a:uLnTx/>
              <a:uFillTx/>
              <a:latin typeface="Calibri" panose="020F0502020204030204" pitchFamily="34" charset="0"/>
              <a:ea typeface="+mn-ea"/>
              <a:cs typeface="Calibri" panose="020F0502020204030204" pitchFamily="34" charset="0"/>
            </a:endParaRPr>
          </a:p>
        </p:txBody>
      </p:sp>
      <p:sp>
        <p:nvSpPr>
          <p:cNvPr id="19" name="Content Placeholder 3">
            <a:extLst>
              <a:ext uri="{FF2B5EF4-FFF2-40B4-BE49-F238E27FC236}">
                <a16:creationId xmlns:a16="http://schemas.microsoft.com/office/drawing/2014/main" id="{951DAB11-6FB3-3145-895D-C864AC7D8032}"/>
              </a:ext>
            </a:extLst>
          </p:cNvPr>
          <p:cNvSpPr txBox="1">
            <a:spLocks/>
          </p:cNvSpPr>
          <p:nvPr/>
        </p:nvSpPr>
        <p:spPr>
          <a:xfrm>
            <a:off x="2063552" y="728876"/>
            <a:ext cx="8396363" cy="354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spcAft>
                <a:spcPts val="600"/>
              </a:spcAft>
              <a:buNone/>
              <a:defRPr/>
            </a:pPr>
            <a:endParaRPr lang="fr-BE" sz="1800"/>
          </a:p>
          <a:p>
            <a:pPr marL="0" indent="0" algn="just">
              <a:spcBef>
                <a:spcPts val="0"/>
              </a:spcBef>
              <a:spcAft>
                <a:spcPts val="600"/>
              </a:spcAft>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cxnSp>
        <p:nvCxnSpPr>
          <p:cNvPr id="20" name="Connecteur droit 19">
            <a:extLst>
              <a:ext uri="{FF2B5EF4-FFF2-40B4-BE49-F238E27FC236}">
                <a16:creationId xmlns:a16="http://schemas.microsoft.com/office/drawing/2014/main" id="{84FC49E8-8412-4948-B9CE-C1C4A5B1F44F}"/>
              </a:ext>
            </a:extLst>
          </p:cNvPr>
          <p:cNvCxnSpPr>
            <a:cxnSpLocks/>
          </p:cNvCxnSpPr>
          <p:nvPr/>
        </p:nvCxnSpPr>
        <p:spPr bwMode="auto">
          <a:xfrm flipH="1">
            <a:off x="2146800" y="1297205"/>
            <a:ext cx="9478372" cy="1250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7" name="Espace réservé du texte 1"/>
          <p:cNvSpPr txBox="1">
            <a:spLocks/>
          </p:cNvSpPr>
          <p:nvPr/>
        </p:nvSpPr>
        <p:spPr>
          <a:xfrm>
            <a:off x="2122080" y="881982"/>
            <a:ext cx="10153128" cy="47855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fr-BE" sz="2800" b="1">
                <a:solidFill>
                  <a:schemeClr val="accent2"/>
                </a:solidFill>
                <a:cs typeface="Arial" panose="020B0604020202020204" pitchFamily="34" charset="0"/>
              </a:rPr>
              <a:t>A la fin de cette formation, l’apprenant sera capable de:</a:t>
            </a:r>
          </a:p>
          <a:p>
            <a:pPr marL="0" indent="0" fontAlgn="auto">
              <a:spcAft>
                <a:spcPts val="0"/>
              </a:spcAft>
              <a:buNone/>
            </a:pPr>
            <a:endParaRPr lang="fr-FR"/>
          </a:p>
        </p:txBody>
      </p:sp>
      <p:sp>
        <p:nvSpPr>
          <p:cNvPr id="28" name="Espace réservé du texte 3"/>
          <p:cNvSpPr txBox="1">
            <a:spLocks/>
          </p:cNvSpPr>
          <p:nvPr/>
        </p:nvSpPr>
        <p:spPr>
          <a:xfrm>
            <a:off x="2163922" y="1724935"/>
            <a:ext cx="10111286" cy="529194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00000"/>
              </a:lnSpc>
              <a:spcAft>
                <a:spcPts val="0"/>
              </a:spcAft>
            </a:pPr>
            <a:r>
              <a:rPr lang="nl-NL" sz="1400" dirty="0" err="1"/>
              <a:t>Connaître</a:t>
            </a:r>
            <a:r>
              <a:rPr lang="nl-NL" sz="1400" dirty="0"/>
              <a:t> les </a:t>
            </a:r>
            <a:r>
              <a:rPr lang="nl-NL" sz="1400" dirty="0" err="1"/>
              <a:t>risques</a:t>
            </a:r>
            <a:r>
              <a:rPr lang="nl-NL" sz="1400" dirty="0"/>
              <a:t> liés </a:t>
            </a:r>
            <a:r>
              <a:rPr lang="nl-NL" sz="1400" dirty="0" err="1"/>
              <a:t>aux</a:t>
            </a:r>
            <a:r>
              <a:rPr lang="nl-NL" sz="1400" dirty="0"/>
              <a:t> </a:t>
            </a:r>
            <a:r>
              <a:rPr lang="nl-NL" sz="1400" dirty="0" err="1"/>
              <a:t>véhicules</a:t>
            </a:r>
            <a:r>
              <a:rPr lang="nl-NL" sz="1400" dirty="0"/>
              <a:t> en mouvement dans </a:t>
            </a:r>
            <a:r>
              <a:rPr lang="nl-NL" sz="1400" dirty="0" err="1"/>
              <a:t>le</a:t>
            </a:r>
            <a:r>
              <a:rPr lang="nl-NL" sz="1400" dirty="0"/>
              <a:t> </a:t>
            </a:r>
            <a:r>
              <a:rPr lang="nl-NL" sz="1400" dirty="0" err="1"/>
              <a:t>cadre</a:t>
            </a:r>
            <a:r>
              <a:rPr lang="nl-NL" sz="1400" dirty="0"/>
              <a:t> des </a:t>
            </a:r>
            <a:r>
              <a:rPr lang="nl-NL" sz="1400" dirty="0" err="1"/>
              <a:t>travaux</a:t>
            </a:r>
            <a:r>
              <a:rPr lang="nl-NL" sz="1400" dirty="0"/>
              <a:t> dans </a:t>
            </a:r>
            <a:r>
              <a:rPr lang="nl-NL" sz="1400" dirty="0" err="1"/>
              <a:t>ou</a:t>
            </a:r>
            <a:r>
              <a:rPr lang="nl-NL" sz="1400" dirty="0"/>
              <a:t> à </a:t>
            </a:r>
            <a:r>
              <a:rPr lang="nl-NL" sz="1400" dirty="0" err="1"/>
              <a:t>proximité</a:t>
            </a:r>
            <a:r>
              <a:rPr lang="nl-NL" sz="1400" dirty="0"/>
              <a:t> des </a:t>
            </a:r>
            <a:r>
              <a:rPr lang="nl-NL" sz="1400" dirty="0" err="1"/>
              <a:t>voies</a:t>
            </a:r>
            <a:r>
              <a:rPr lang="nl-NL" sz="1400" dirty="0"/>
              <a:t> en service. </a:t>
            </a:r>
          </a:p>
          <a:p>
            <a:pPr algn="just">
              <a:lnSpc>
                <a:spcPct val="100000"/>
              </a:lnSpc>
              <a:spcAft>
                <a:spcPts val="0"/>
              </a:spcAft>
            </a:pPr>
            <a:r>
              <a:rPr lang="nl-NL" sz="1400" dirty="0" err="1"/>
              <a:t>Connaître</a:t>
            </a:r>
            <a:r>
              <a:rPr lang="nl-NL" sz="1400" dirty="0"/>
              <a:t> </a:t>
            </a:r>
            <a:r>
              <a:rPr lang="nl-NL" sz="1400" dirty="0" err="1"/>
              <a:t>le</a:t>
            </a:r>
            <a:r>
              <a:rPr lang="nl-NL" sz="1400" dirty="0"/>
              <a:t> principe de base “</a:t>
            </a:r>
            <a:r>
              <a:rPr lang="nl-NL" sz="1400" dirty="0" err="1"/>
              <a:t>Entendre</a:t>
            </a:r>
            <a:r>
              <a:rPr lang="nl-NL" sz="1400" dirty="0"/>
              <a:t>, </a:t>
            </a:r>
            <a:r>
              <a:rPr lang="nl-NL" sz="1400" dirty="0" err="1"/>
              <a:t>voir</a:t>
            </a:r>
            <a:r>
              <a:rPr lang="nl-NL" sz="1400" dirty="0"/>
              <a:t> et </a:t>
            </a:r>
            <a:r>
              <a:rPr lang="nl-NL" sz="1400" dirty="0" err="1"/>
              <a:t>être</a:t>
            </a:r>
            <a:r>
              <a:rPr lang="nl-NL" sz="1400" dirty="0"/>
              <a:t> vu” et </a:t>
            </a:r>
            <a:r>
              <a:rPr lang="nl-NL" sz="1400" dirty="0" err="1"/>
              <a:t>pouvoir</a:t>
            </a:r>
            <a:r>
              <a:rPr lang="nl-NL" sz="1400" dirty="0"/>
              <a:t> </a:t>
            </a:r>
            <a:r>
              <a:rPr lang="nl-NL" sz="1400" dirty="0" err="1"/>
              <a:t>l’appliquer</a:t>
            </a:r>
            <a:r>
              <a:rPr lang="nl-NL" sz="1400" dirty="0"/>
              <a:t> dans </a:t>
            </a:r>
            <a:r>
              <a:rPr lang="nl-NL" sz="1400" dirty="0" err="1"/>
              <a:t>son</a:t>
            </a:r>
            <a:r>
              <a:rPr lang="nl-NL" sz="1400" dirty="0"/>
              <a:t> </a:t>
            </a:r>
            <a:r>
              <a:rPr lang="nl-NL" sz="1400" dirty="0" err="1"/>
              <a:t>environnement</a:t>
            </a:r>
            <a:r>
              <a:rPr lang="nl-NL" sz="1400" dirty="0"/>
              <a:t> de </a:t>
            </a:r>
            <a:r>
              <a:rPr lang="nl-NL" sz="1400" dirty="0" err="1"/>
              <a:t>travail</a:t>
            </a:r>
            <a:r>
              <a:rPr lang="nl-NL" sz="1400" dirty="0"/>
              <a:t>. </a:t>
            </a:r>
          </a:p>
          <a:p>
            <a:pPr algn="just">
              <a:lnSpc>
                <a:spcPct val="100000"/>
              </a:lnSpc>
              <a:spcAft>
                <a:spcPts val="0"/>
              </a:spcAft>
            </a:pPr>
            <a:r>
              <a:rPr lang="nl-NL" sz="1400" dirty="0" err="1"/>
              <a:t>Savoir</a:t>
            </a:r>
            <a:r>
              <a:rPr lang="nl-NL" sz="1400" dirty="0"/>
              <a:t> </a:t>
            </a:r>
            <a:r>
              <a:rPr lang="nl-NL" sz="1400" dirty="0" err="1"/>
              <a:t>qu’il</a:t>
            </a:r>
            <a:r>
              <a:rPr lang="nl-NL" sz="1400" dirty="0"/>
              <a:t> </a:t>
            </a:r>
            <a:r>
              <a:rPr lang="nl-NL" sz="1400" dirty="0" err="1"/>
              <a:t>doit</a:t>
            </a:r>
            <a:r>
              <a:rPr lang="nl-NL" sz="1400" dirty="0"/>
              <a:t> </a:t>
            </a:r>
            <a:r>
              <a:rPr lang="nl-NL" sz="1400" dirty="0" err="1"/>
              <a:t>respecter</a:t>
            </a:r>
            <a:r>
              <a:rPr lang="nl-NL" sz="1400" dirty="0"/>
              <a:t> en </a:t>
            </a:r>
            <a:r>
              <a:rPr lang="nl-NL" sz="1400" dirty="0" err="1"/>
              <a:t>toutes</a:t>
            </a:r>
            <a:r>
              <a:rPr lang="nl-NL" sz="1400" dirty="0"/>
              <a:t> </a:t>
            </a:r>
            <a:r>
              <a:rPr lang="nl-NL" sz="1400" dirty="0" err="1"/>
              <a:t>circonstances</a:t>
            </a:r>
            <a:r>
              <a:rPr lang="nl-NL" sz="1400" dirty="0"/>
              <a:t> les </a:t>
            </a:r>
            <a:r>
              <a:rPr lang="nl-NL" sz="1400" dirty="0" err="1"/>
              <a:t>mesures</a:t>
            </a:r>
            <a:r>
              <a:rPr lang="nl-NL" sz="1400" dirty="0"/>
              <a:t> de </a:t>
            </a:r>
            <a:r>
              <a:rPr lang="nl-NL" sz="1400" dirty="0" err="1"/>
              <a:t>sécurité</a:t>
            </a:r>
            <a:r>
              <a:rPr lang="nl-NL" sz="1400" dirty="0"/>
              <a:t> </a:t>
            </a:r>
            <a:r>
              <a:rPr lang="nl-NL" sz="1400" dirty="0" err="1"/>
              <a:t>qui</a:t>
            </a:r>
            <a:r>
              <a:rPr lang="nl-NL" sz="1400" dirty="0"/>
              <a:t> lui </a:t>
            </a:r>
            <a:r>
              <a:rPr lang="nl-NL" sz="1400" dirty="0" err="1"/>
              <a:t>sont</a:t>
            </a:r>
            <a:r>
              <a:rPr lang="nl-NL" sz="1400" dirty="0"/>
              <a:t> </a:t>
            </a:r>
            <a:r>
              <a:rPr lang="nl-NL" sz="1400" dirty="0" err="1"/>
              <a:t>communiquées</a:t>
            </a:r>
            <a:r>
              <a:rPr lang="nl-NL" sz="1400" dirty="0"/>
              <a:t> par sa </a:t>
            </a:r>
            <a:r>
              <a:rPr lang="nl-NL" sz="1400" dirty="0" err="1"/>
              <a:t>ligne</a:t>
            </a:r>
            <a:r>
              <a:rPr lang="nl-NL" sz="1400" dirty="0"/>
              <a:t> </a:t>
            </a:r>
            <a:r>
              <a:rPr lang="nl-NL" sz="1400" dirty="0" err="1"/>
              <a:t>hiérarchique</a:t>
            </a:r>
            <a:r>
              <a:rPr lang="nl-NL" sz="1400" dirty="0"/>
              <a:t>. </a:t>
            </a:r>
          </a:p>
          <a:p>
            <a:pPr algn="just">
              <a:lnSpc>
                <a:spcPct val="100000"/>
              </a:lnSpc>
              <a:spcAft>
                <a:spcPts val="0"/>
              </a:spcAft>
            </a:pPr>
            <a:r>
              <a:rPr lang="nl-NL" sz="1400" dirty="0" err="1"/>
              <a:t>Connaître</a:t>
            </a:r>
            <a:r>
              <a:rPr lang="nl-NL" sz="1400" dirty="0"/>
              <a:t> la </a:t>
            </a:r>
            <a:r>
              <a:rPr lang="fr-FR" sz="1400" dirty="0"/>
              <a:t>hiérarchie</a:t>
            </a:r>
            <a:r>
              <a:rPr lang="nl-NL" sz="1400" dirty="0"/>
              <a:t> des </a:t>
            </a:r>
            <a:r>
              <a:rPr lang="nl-NL" sz="1400" dirty="0" err="1"/>
              <a:t>mesures</a:t>
            </a:r>
            <a:r>
              <a:rPr lang="nl-NL" sz="1400" dirty="0"/>
              <a:t> de </a:t>
            </a:r>
            <a:r>
              <a:rPr lang="nl-NL" sz="1400" dirty="0" err="1"/>
              <a:t>sécurité</a:t>
            </a:r>
            <a:r>
              <a:rPr lang="nl-NL" sz="1400" dirty="0"/>
              <a:t> </a:t>
            </a:r>
            <a:r>
              <a:rPr lang="nl-NL" sz="1400" dirty="0" err="1"/>
              <a:t>qui</a:t>
            </a:r>
            <a:r>
              <a:rPr lang="nl-NL" sz="1400" dirty="0"/>
              <a:t> </a:t>
            </a:r>
            <a:r>
              <a:rPr lang="nl-NL" sz="1400" dirty="0" err="1"/>
              <a:t>doit</a:t>
            </a:r>
            <a:r>
              <a:rPr lang="nl-NL" sz="1400" dirty="0"/>
              <a:t> </a:t>
            </a:r>
            <a:r>
              <a:rPr lang="nl-NL" sz="1400" dirty="0" err="1"/>
              <a:t>être</a:t>
            </a:r>
            <a:r>
              <a:rPr lang="nl-NL" sz="1400" dirty="0"/>
              <a:t> prise en </a:t>
            </a:r>
            <a:r>
              <a:rPr lang="nl-NL" sz="1400" dirty="0" err="1"/>
              <a:t>compte</a:t>
            </a:r>
            <a:r>
              <a:rPr lang="nl-NL" sz="1400" dirty="0"/>
              <a:t> </a:t>
            </a:r>
            <a:r>
              <a:rPr lang="nl-NL" sz="1400" dirty="0" err="1"/>
              <a:t>lors</a:t>
            </a:r>
            <a:r>
              <a:rPr lang="nl-NL" sz="1400" dirty="0"/>
              <a:t> de la </a:t>
            </a:r>
            <a:r>
              <a:rPr lang="nl-NL" sz="1400" dirty="0" err="1"/>
              <a:t>préparation</a:t>
            </a:r>
            <a:r>
              <a:rPr lang="nl-NL" sz="1400" dirty="0"/>
              <a:t> des </a:t>
            </a:r>
            <a:r>
              <a:rPr lang="nl-NL" sz="1400" dirty="0" err="1"/>
              <a:t>chantiers</a:t>
            </a:r>
            <a:r>
              <a:rPr lang="nl-NL" sz="1400" dirty="0"/>
              <a:t>. </a:t>
            </a:r>
          </a:p>
          <a:p>
            <a:pPr>
              <a:lnSpc>
                <a:spcPct val="100000"/>
              </a:lnSpc>
              <a:spcAft>
                <a:spcPts val="0"/>
              </a:spcAft>
            </a:pPr>
            <a:r>
              <a:rPr lang="nl-NL" sz="1400" dirty="0" err="1"/>
              <a:t>Connaître</a:t>
            </a:r>
            <a:r>
              <a:rPr lang="nl-NL" sz="1400" dirty="0"/>
              <a:t> et </a:t>
            </a:r>
            <a:r>
              <a:rPr lang="nl-NL" sz="1400" dirty="0" err="1"/>
              <a:t>savoir</a:t>
            </a:r>
            <a:r>
              <a:rPr lang="nl-NL" sz="1400" dirty="0"/>
              <a:t> </a:t>
            </a:r>
            <a:r>
              <a:rPr lang="nl-NL" sz="1400" dirty="0" err="1"/>
              <a:t>définir</a:t>
            </a:r>
            <a:r>
              <a:rPr lang="nl-NL" sz="1400" dirty="0"/>
              <a:t> les </a:t>
            </a:r>
            <a:r>
              <a:rPr lang="nl-NL" sz="1400" dirty="0" err="1"/>
              <a:t>notions</a:t>
            </a:r>
            <a:r>
              <a:rPr lang="nl-NL" sz="1400" dirty="0"/>
              <a:t> : zone </a:t>
            </a:r>
            <a:r>
              <a:rPr lang="nl-NL" sz="1400" dirty="0" err="1"/>
              <a:t>dangereuse</a:t>
            </a:r>
            <a:r>
              <a:rPr lang="nl-NL" sz="1400" dirty="0"/>
              <a:t>, </a:t>
            </a:r>
            <a:r>
              <a:rPr lang="nl-NL" sz="1400" dirty="0" err="1"/>
              <a:t>distance</a:t>
            </a:r>
            <a:r>
              <a:rPr lang="nl-NL" sz="1400" dirty="0"/>
              <a:t> de </a:t>
            </a:r>
            <a:r>
              <a:rPr lang="nl-NL" sz="1400" dirty="0" err="1"/>
              <a:t>sécurité</a:t>
            </a:r>
            <a:r>
              <a:rPr lang="nl-NL" sz="1400" dirty="0"/>
              <a:t> (DS), </a:t>
            </a:r>
            <a:r>
              <a:rPr lang="nl-NL" sz="1400" dirty="0" err="1"/>
              <a:t>obstacle</a:t>
            </a:r>
            <a:r>
              <a:rPr lang="nl-NL" sz="1400" dirty="0"/>
              <a:t> </a:t>
            </a:r>
            <a:r>
              <a:rPr lang="nl-NL" sz="1400" dirty="0" err="1"/>
              <a:t>fixes</a:t>
            </a:r>
            <a:r>
              <a:rPr lang="nl-NL" sz="1400" dirty="0"/>
              <a:t> VS </a:t>
            </a:r>
            <a:r>
              <a:rPr lang="nl-NL" sz="1400" dirty="0" err="1"/>
              <a:t>obstacles</a:t>
            </a:r>
            <a:r>
              <a:rPr lang="nl-NL" sz="1400" dirty="0"/>
              <a:t> </a:t>
            </a:r>
            <a:r>
              <a:rPr lang="nl-NL" sz="1400" dirty="0" err="1"/>
              <a:t>occasionnels</a:t>
            </a:r>
            <a:r>
              <a:rPr lang="nl-NL" sz="1400" dirty="0"/>
              <a:t>, </a:t>
            </a:r>
            <a:r>
              <a:rPr lang="nl-NL" sz="1400" dirty="0" err="1"/>
              <a:t>empiètement</a:t>
            </a:r>
            <a:r>
              <a:rPr lang="nl-NL" sz="1400" dirty="0"/>
              <a:t> type I, </a:t>
            </a:r>
            <a:r>
              <a:rPr lang="nl-NL" sz="1400" dirty="0" err="1"/>
              <a:t>empiètement</a:t>
            </a:r>
            <a:r>
              <a:rPr lang="nl-NL" sz="1400" dirty="0"/>
              <a:t> type II, emplacement de </a:t>
            </a:r>
            <a:r>
              <a:rPr lang="nl-NL" sz="1400" dirty="0" err="1"/>
              <a:t>dégagement</a:t>
            </a:r>
            <a:r>
              <a:rPr lang="nl-NL" sz="1400" dirty="0"/>
              <a:t>, </a:t>
            </a:r>
            <a:r>
              <a:rPr lang="nl-NL" sz="1400" dirty="0" err="1"/>
              <a:t>entrevoie</a:t>
            </a:r>
            <a:r>
              <a:rPr lang="nl-NL" sz="1400" dirty="0"/>
              <a:t>, </a:t>
            </a:r>
            <a:r>
              <a:rPr lang="nl-NL" sz="1400" dirty="0" err="1"/>
              <a:t>traversée</a:t>
            </a:r>
            <a:r>
              <a:rPr lang="nl-NL" sz="1400" dirty="0"/>
              <a:t> des </a:t>
            </a:r>
            <a:r>
              <a:rPr lang="nl-NL" sz="1400" dirty="0" err="1"/>
              <a:t>voies</a:t>
            </a:r>
            <a:r>
              <a:rPr lang="nl-NL" sz="1400" dirty="0"/>
              <a:t>. </a:t>
            </a:r>
          </a:p>
          <a:p>
            <a:pPr>
              <a:lnSpc>
                <a:spcPct val="100000"/>
              </a:lnSpc>
              <a:spcAft>
                <a:spcPts val="0"/>
              </a:spcAft>
            </a:pPr>
            <a:r>
              <a:rPr lang="nl-NL" sz="1400" dirty="0" err="1"/>
              <a:t>Intégrer</a:t>
            </a:r>
            <a:r>
              <a:rPr lang="nl-NL" sz="1400" dirty="0"/>
              <a:t> ces </a:t>
            </a:r>
            <a:r>
              <a:rPr lang="nl-NL" sz="1400" dirty="0" err="1"/>
              <a:t>notions</a:t>
            </a:r>
            <a:r>
              <a:rPr lang="nl-NL" sz="1400" dirty="0"/>
              <a:t> à </a:t>
            </a:r>
            <a:r>
              <a:rPr lang="nl-NL" sz="1400" dirty="0" err="1"/>
              <a:t>son</a:t>
            </a:r>
            <a:r>
              <a:rPr lang="nl-NL" sz="1400" dirty="0"/>
              <a:t> </a:t>
            </a:r>
            <a:r>
              <a:rPr lang="nl-NL" sz="1400" dirty="0" err="1"/>
              <a:t>environnement</a:t>
            </a:r>
            <a:r>
              <a:rPr lang="nl-NL" sz="1400" dirty="0"/>
              <a:t> de </a:t>
            </a:r>
            <a:r>
              <a:rPr lang="nl-NL" sz="1400" dirty="0" err="1"/>
              <a:t>travail</a:t>
            </a:r>
            <a:r>
              <a:rPr lang="nl-NL" sz="1400" dirty="0"/>
              <a:t>, en </a:t>
            </a:r>
            <a:r>
              <a:rPr lang="nl-NL" sz="1400" dirty="0" err="1"/>
              <a:t>cas</a:t>
            </a:r>
            <a:r>
              <a:rPr lang="nl-NL" sz="1400" dirty="0"/>
              <a:t> de : </a:t>
            </a:r>
            <a:endParaRPr lang="fr-FR" sz="1400" dirty="0"/>
          </a:p>
          <a:p>
            <a:pPr lvl="1">
              <a:lnSpc>
                <a:spcPct val="100000"/>
              </a:lnSpc>
              <a:spcAft>
                <a:spcPts val="0"/>
              </a:spcAft>
            </a:pPr>
            <a:r>
              <a:rPr lang="nl-NL" sz="1400" dirty="0" err="1"/>
              <a:t>Travaux</a:t>
            </a:r>
            <a:r>
              <a:rPr lang="nl-NL" sz="1400" dirty="0"/>
              <a:t> sans </a:t>
            </a:r>
            <a:r>
              <a:rPr lang="nl-NL" sz="1400" dirty="0" err="1"/>
              <a:t>empiètement</a:t>
            </a:r>
            <a:r>
              <a:rPr lang="nl-NL" sz="1400" dirty="0"/>
              <a:t> </a:t>
            </a:r>
            <a:r>
              <a:rPr lang="nl-NL" sz="1400" dirty="0" err="1"/>
              <a:t>possible</a:t>
            </a:r>
            <a:r>
              <a:rPr lang="nl-NL" sz="1400" dirty="0"/>
              <a:t> dans la zone </a:t>
            </a:r>
            <a:r>
              <a:rPr lang="nl-NL" sz="1400" dirty="0" err="1"/>
              <a:t>dangereuse</a:t>
            </a:r>
            <a:r>
              <a:rPr lang="nl-NL" sz="1400" dirty="0"/>
              <a:t> ;</a:t>
            </a:r>
          </a:p>
          <a:p>
            <a:pPr lvl="1">
              <a:lnSpc>
                <a:spcPct val="100000"/>
              </a:lnSpc>
              <a:spcAft>
                <a:spcPts val="0"/>
              </a:spcAft>
            </a:pPr>
            <a:r>
              <a:rPr lang="nl-NL" sz="1400" dirty="0" err="1"/>
              <a:t>Travaux</a:t>
            </a:r>
            <a:r>
              <a:rPr lang="nl-NL" sz="1400" dirty="0"/>
              <a:t> </a:t>
            </a:r>
            <a:r>
              <a:rPr lang="nl-NL" sz="1400" dirty="0" err="1"/>
              <a:t>avec</a:t>
            </a:r>
            <a:r>
              <a:rPr lang="nl-NL" sz="1400" dirty="0"/>
              <a:t> </a:t>
            </a:r>
            <a:r>
              <a:rPr lang="nl-NL" sz="1400" dirty="0" err="1"/>
              <a:t>empiètement</a:t>
            </a:r>
            <a:r>
              <a:rPr lang="nl-NL" sz="1400" dirty="0"/>
              <a:t> </a:t>
            </a:r>
            <a:r>
              <a:rPr lang="nl-NL" sz="1400" dirty="0" err="1"/>
              <a:t>possible</a:t>
            </a:r>
            <a:r>
              <a:rPr lang="nl-NL" sz="1400" dirty="0"/>
              <a:t> dans la zone </a:t>
            </a:r>
            <a:r>
              <a:rPr lang="nl-NL" sz="1400" dirty="0" err="1"/>
              <a:t>dangereuse</a:t>
            </a:r>
            <a:r>
              <a:rPr lang="nl-NL" sz="1400" dirty="0"/>
              <a:t> :</a:t>
            </a:r>
          </a:p>
          <a:p>
            <a:pPr lvl="2">
              <a:lnSpc>
                <a:spcPct val="100000"/>
              </a:lnSpc>
              <a:spcAft>
                <a:spcPts val="0"/>
              </a:spcAft>
            </a:pPr>
            <a:r>
              <a:rPr lang="nl-NL" sz="1200" dirty="0" err="1"/>
              <a:t>Empiètement</a:t>
            </a:r>
            <a:r>
              <a:rPr lang="nl-NL" sz="1200" dirty="0"/>
              <a:t> de type I ;</a:t>
            </a:r>
            <a:endParaRPr lang="fr-FR" sz="1200" dirty="0"/>
          </a:p>
          <a:p>
            <a:pPr marL="857250" lvl="3">
              <a:lnSpc>
                <a:spcPct val="100000"/>
              </a:lnSpc>
              <a:spcBef>
                <a:spcPts val="750"/>
              </a:spcBef>
              <a:spcAft>
                <a:spcPts val="0"/>
              </a:spcAft>
            </a:pPr>
            <a:r>
              <a:rPr lang="nl-NL" sz="1200" dirty="0" err="1"/>
              <a:t>Empiètement</a:t>
            </a:r>
            <a:r>
              <a:rPr lang="nl-NL" sz="1200" dirty="0"/>
              <a:t> de type II :</a:t>
            </a:r>
            <a:endParaRPr lang="fr-FR" sz="1200" dirty="0"/>
          </a:p>
          <a:p>
            <a:pPr>
              <a:lnSpc>
                <a:spcPct val="100000"/>
              </a:lnSpc>
              <a:spcAft>
                <a:spcPts val="0"/>
              </a:spcAft>
            </a:pPr>
            <a:r>
              <a:rPr lang="en-GB" sz="1400" dirty="0" err="1"/>
              <a:t>Connaître</a:t>
            </a:r>
            <a:r>
              <a:rPr lang="en-GB" sz="1400" dirty="0"/>
              <a:t> les </a:t>
            </a:r>
            <a:r>
              <a:rPr lang="en-GB" sz="1400" dirty="0" err="1"/>
              <a:t>différents</a:t>
            </a:r>
            <a:r>
              <a:rPr lang="en-GB" sz="1400" dirty="0"/>
              <a:t> </a:t>
            </a:r>
            <a:r>
              <a:rPr lang="en-GB" sz="1400" dirty="0" err="1"/>
              <a:t>possibilités</a:t>
            </a:r>
            <a:r>
              <a:rPr lang="en-GB" sz="1400" dirty="0"/>
              <a:t> </a:t>
            </a:r>
            <a:r>
              <a:rPr lang="en-GB" sz="1400" dirty="0" err="1"/>
              <a:t>d’emplacement</a:t>
            </a:r>
            <a:r>
              <a:rPr lang="en-GB" sz="1400" dirty="0"/>
              <a:t> de </a:t>
            </a:r>
            <a:r>
              <a:rPr lang="en-GB" sz="1400" dirty="0" err="1"/>
              <a:t>dégagement</a:t>
            </a:r>
            <a:r>
              <a:rPr lang="en-GB" sz="1400" dirty="0"/>
              <a:t> et </a:t>
            </a:r>
            <a:r>
              <a:rPr lang="en-GB" sz="1400" dirty="0" err="1"/>
              <a:t>leur</a:t>
            </a:r>
            <a:r>
              <a:rPr lang="en-GB" sz="1400" dirty="0"/>
              <a:t> signalisation.</a:t>
            </a:r>
            <a:endParaRPr lang="fr-FR" sz="1400" dirty="0"/>
          </a:p>
          <a:p>
            <a:pPr>
              <a:lnSpc>
                <a:spcPct val="100000"/>
              </a:lnSpc>
              <a:spcAft>
                <a:spcPts val="0"/>
              </a:spcAft>
            </a:pPr>
            <a:r>
              <a:rPr lang="en-GB" sz="1400" dirty="0"/>
              <a:t>Savoir comment traverser les </a:t>
            </a:r>
            <a:r>
              <a:rPr lang="en-GB" sz="1400" dirty="0" err="1"/>
              <a:t>voies</a:t>
            </a:r>
            <a:r>
              <a:rPr lang="en-GB" sz="1400" dirty="0"/>
              <a:t> </a:t>
            </a:r>
            <a:r>
              <a:rPr lang="en-GB" sz="1400" dirty="0" err="1"/>
              <a:t>en</a:t>
            </a:r>
            <a:r>
              <a:rPr lang="en-GB" sz="1400" dirty="0"/>
              <a:t> </a:t>
            </a:r>
            <a:r>
              <a:rPr lang="en-GB" sz="1400" dirty="0" err="1"/>
              <a:t>sécurité</a:t>
            </a:r>
            <a:r>
              <a:rPr lang="en-GB" sz="1400" dirty="0"/>
              <a:t> </a:t>
            </a:r>
            <a:r>
              <a:rPr lang="en-GB" sz="1400" dirty="0" err="1"/>
              <a:t>en</a:t>
            </a:r>
            <a:r>
              <a:rPr lang="en-GB" sz="1400" dirty="0"/>
              <a:t> </a:t>
            </a:r>
            <a:r>
              <a:rPr lang="en-GB" sz="1400" dirty="0" err="1"/>
              <a:t>fonction</a:t>
            </a:r>
            <a:r>
              <a:rPr lang="en-GB" sz="1400" dirty="0"/>
              <a:t> des infrastructures </a:t>
            </a:r>
            <a:r>
              <a:rPr lang="en-GB" sz="1400" dirty="0" err="1"/>
              <a:t>présentes</a:t>
            </a:r>
            <a:r>
              <a:rPr lang="en-GB" sz="1400" dirty="0"/>
              <a:t>. </a:t>
            </a:r>
            <a:endParaRPr lang="fr-FR" sz="1400" dirty="0"/>
          </a:p>
          <a:p>
            <a:pPr fontAlgn="auto">
              <a:spcAft>
                <a:spcPts val="0"/>
              </a:spcAft>
            </a:pPr>
            <a:endParaRPr lang="fr-FR" dirty="0"/>
          </a:p>
        </p:txBody>
      </p:sp>
    </p:spTree>
    <p:extLst>
      <p:ext uri="{BB962C8B-B14F-4D97-AF65-F5344CB8AC3E}">
        <p14:creationId xmlns:p14="http://schemas.microsoft.com/office/powerpoint/2010/main" val="1158095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5910" y="137119"/>
            <a:ext cx="9180612" cy="1411328"/>
          </a:xfrm>
        </p:spPr>
        <p:txBody>
          <a:bodyPr/>
          <a:lstStyle/>
          <a:p>
            <a:r>
              <a:rPr lang="fr-FR" sz="4800">
                <a:latin typeface="+mn-lt"/>
                <a:cs typeface="Arial" panose="020B0604020202020204" pitchFamily="34" charset="0"/>
              </a:rPr>
              <a:t>Contenu</a:t>
            </a:r>
          </a:p>
        </p:txBody>
      </p:sp>
      <p:sp>
        <p:nvSpPr>
          <p:cNvPr id="4" name="Rectangle 3"/>
          <p:cNvSpPr/>
          <p:nvPr/>
        </p:nvSpPr>
        <p:spPr>
          <a:xfrm>
            <a:off x="1695910" y="1928926"/>
            <a:ext cx="9224626" cy="2913618"/>
          </a:xfrm>
          <a:prstGeom prst="rect">
            <a:avLst/>
          </a:prstGeom>
        </p:spPr>
        <p:txBody>
          <a:bodyPr wrap="square">
            <a:spAutoFit/>
          </a:bodyPr>
          <a:lstStyle/>
          <a:p>
            <a:pPr marL="457200" lvl="0" indent="-457200" algn="l" defTabSz="685800" fontAlgn="auto">
              <a:lnSpc>
                <a:spcPct val="150000"/>
              </a:lnSpc>
              <a:spcBef>
                <a:spcPts val="750"/>
              </a:spcBef>
              <a:spcAft>
                <a:spcPts val="0"/>
              </a:spcAft>
              <a:buFontTx/>
              <a:buAutoNum type="arabicPeriod"/>
            </a:pPr>
            <a:r>
              <a:rPr lang="fr-FR" sz="2000" b="1" dirty="0">
                <a:solidFill>
                  <a:schemeClr val="bg1"/>
                </a:solidFill>
                <a:latin typeface="+mn-lt"/>
                <a:cs typeface="Arial" panose="020B0604020202020204" pitchFamily="34" charset="0"/>
              </a:rPr>
              <a:t>Contexte</a:t>
            </a:r>
          </a:p>
          <a:p>
            <a:pPr marL="457200" lvl="0" indent="-457200" algn="l" defTabSz="685800" fontAlgn="auto">
              <a:spcBef>
                <a:spcPts val="750"/>
              </a:spcBef>
              <a:spcAft>
                <a:spcPts val="0"/>
              </a:spcAft>
              <a:buFontTx/>
              <a:buAutoNum type="arabicPeriod"/>
            </a:pPr>
            <a:r>
              <a:rPr lang="fr-FR" sz="2000" b="1" dirty="0">
                <a:solidFill>
                  <a:schemeClr val="accent2"/>
                </a:solidFill>
                <a:latin typeface="+mn-lt"/>
                <a:cs typeface="Arial" panose="020B0604020202020204" pitchFamily="34" charset="0"/>
              </a:rPr>
              <a:t>Principes de base – </a:t>
            </a:r>
            <a:r>
              <a:rPr lang="nl-BE" sz="2000" dirty="0">
                <a:latin typeface="+mn-lt"/>
              </a:rPr>
              <a:t>“</a:t>
            </a:r>
            <a:r>
              <a:rPr lang="nl-BE" sz="2000" b="1" dirty="0" err="1">
                <a:solidFill>
                  <a:schemeClr val="accent2"/>
                </a:solidFill>
                <a:latin typeface="+mn-lt"/>
                <a:cs typeface="Arial" panose="020B0604020202020204" pitchFamily="34" charset="0"/>
              </a:rPr>
              <a:t>Entendre</a:t>
            </a:r>
            <a:r>
              <a:rPr lang="nl-BE" sz="2000" b="1" dirty="0">
                <a:solidFill>
                  <a:schemeClr val="accent2"/>
                </a:solidFill>
                <a:latin typeface="+mn-lt"/>
                <a:cs typeface="Arial" panose="020B0604020202020204" pitchFamily="34" charset="0"/>
              </a:rPr>
              <a:t>, </a:t>
            </a:r>
            <a:r>
              <a:rPr lang="nl-BE" sz="2000" b="1" dirty="0" err="1">
                <a:solidFill>
                  <a:schemeClr val="accent2"/>
                </a:solidFill>
                <a:latin typeface="+mn-lt"/>
                <a:cs typeface="Arial" panose="020B0604020202020204" pitchFamily="34" charset="0"/>
              </a:rPr>
              <a:t>voir</a:t>
            </a:r>
            <a:r>
              <a:rPr lang="nl-BE" sz="2000" b="1" dirty="0">
                <a:solidFill>
                  <a:schemeClr val="accent2"/>
                </a:solidFill>
                <a:latin typeface="+mn-lt"/>
                <a:cs typeface="Arial" panose="020B0604020202020204" pitchFamily="34" charset="0"/>
              </a:rPr>
              <a:t> et </a:t>
            </a:r>
            <a:r>
              <a:rPr lang="nl-BE" sz="2000" b="1" dirty="0" err="1">
                <a:solidFill>
                  <a:schemeClr val="accent2"/>
                </a:solidFill>
                <a:latin typeface="+mn-lt"/>
                <a:cs typeface="Arial" panose="020B0604020202020204" pitchFamily="34" charset="0"/>
              </a:rPr>
              <a:t>être</a:t>
            </a:r>
            <a:r>
              <a:rPr lang="nl-BE" sz="2000" b="1" dirty="0">
                <a:solidFill>
                  <a:schemeClr val="accent2"/>
                </a:solidFill>
                <a:latin typeface="+mn-lt"/>
                <a:cs typeface="Arial" panose="020B0604020202020204" pitchFamily="34" charset="0"/>
              </a:rPr>
              <a:t> vu"</a:t>
            </a:r>
          </a:p>
          <a:p>
            <a:pPr marL="457200" lvl="0" indent="-457200" algn="l" defTabSz="685800" fontAlgn="auto">
              <a:spcBef>
                <a:spcPts val="750"/>
              </a:spcBef>
              <a:spcAft>
                <a:spcPts val="0"/>
              </a:spcAft>
              <a:buFontTx/>
              <a:buAutoNum type="arabicPeriod"/>
            </a:pPr>
            <a:r>
              <a:rPr lang="nl-BE" sz="2000" b="1" dirty="0" err="1">
                <a:solidFill>
                  <a:schemeClr val="accent2"/>
                </a:solidFill>
                <a:latin typeface="+mn-lt"/>
                <a:cs typeface="Arial" panose="020B0604020202020204" pitchFamily="34" charset="0"/>
              </a:rPr>
              <a:t>Notions</a:t>
            </a:r>
            <a:endParaRPr lang="nl-BE" sz="2000" b="1" dirty="0">
              <a:solidFill>
                <a:schemeClr val="accent2"/>
              </a:solidFill>
              <a:latin typeface="+mn-lt"/>
              <a:cs typeface="Arial" panose="020B0604020202020204" pitchFamily="34" charset="0"/>
            </a:endParaRPr>
          </a:p>
          <a:p>
            <a:pPr marL="457200" lvl="0" indent="-457200" algn="l" defTabSz="685800" fontAlgn="auto">
              <a:spcBef>
                <a:spcPts val="750"/>
              </a:spcBef>
              <a:spcAft>
                <a:spcPts val="0"/>
              </a:spcAft>
              <a:buFontTx/>
              <a:buAutoNum type="arabicPeriod"/>
            </a:pPr>
            <a:r>
              <a:rPr lang="nl-BE" sz="2000" b="1" dirty="0">
                <a:solidFill>
                  <a:schemeClr val="accent2"/>
                </a:solidFill>
                <a:latin typeface="+mn-lt"/>
                <a:cs typeface="Arial" panose="020B0604020202020204" pitchFamily="34" charset="0"/>
              </a:rPr>
              <a:t>Principe </a:t>
            </a:r>
            <a:r>
              <a:rPr lang="nl-BE" sz="2000" b="1" dirty="0" err="1">
                <a:solidFill>
                  <a:schemeClr val="accent2"/>
                </a:solidFill>
                <a:latin typeface="+mn-lt"/>
                <a:cs typeface="Arial" panose="020B0604020202020204" pitchFamily="34" charset="0"/>
              </a:rPr>
              <a:t>général</a:t>
            </a:r>
            <a:endParaRPr lang="nl-BE" sz="2000" b="1" dirty="0">
              <a:solidFill>
                <a:schemeClr val="accent2"/>
              </a:solidFill>
              <a:latin typeface="+mn-lt"/>
              <a:cs typeface="Arial" panose="020B0604020202020204" pitchFamily="34" charset="0"/>
            </a:endParaRPr>
          </a:p>
          <a:p>
            <a:pPr marL="457200" lvl="0" indent="-457200" algn="l" defTabSz="685800" fontAlgn="auto">
              <a:spcBef>
                <a:spcPts val="750"/>
              </a:spcBef>
              <a:spcAft>
                <a:spcPts val="0"/>
              </a:spcAft>
              <a:buFontTx/>
              <a:buAutoNum type="arabicPeriod"/>
            </a:pPr>
            <a:r>
              <a:rPr lang="nl-BE" sz="2000" b="1" dirty="0" err="1">
                <a:solidFill>
                  <a:schemeClr val="accent2"/>
                </a:solidFill>
                <a:latin typeface="+mn-lt"/>
                <a:cs typeface="Arial" panose="020B0604020202020204" pitchFamily="34" charset="0"/>
              </a:rPr>
              <a:t>Travaux</a:t>
            </a:r>
            <a:r>
              <a:rPr lang="nl-BE" sz="2000" b="1" dirty="0">
                <a:solidFill>
                  <a:schemeClr val="accent2"/>
                </a:solidFill>
                <a:latin typeface="+mn-lt"/>
                <a:cs typeface="Arial" panose="020B0604020202020204" pitchFamily="34" charset="0"/>
              </a:rPr>
              <a:t> sans </a:t>
            </a:r>
            <a:r>
              <a:rPr lang="nl-BE" sz="2000" b="1" dirty="0" err="1">
                <a:solidFill>
                  <a:schemeClr val="accent2"/>
                </a:solidFill>
                <a:latin typeface="+mn-lt"/>
                <a:cs typeface="Arial" panose="020B0604020202020204" pitchFamily="34" charset="0"/>
              </a:rPr>
              <a:t>risque</a:t>
            </a:r>
            <a:r>
              <a:rPr lang="nl-BE" sz="2000" b="1" dirty="0">
                <a:solidFill>
                  <a:schemeClr val="accent2"/>
                </a:solidFill>
                <a:latin typeface="+mn-lt"/>
                <a:cs typeface="Arial" panose="020B0604020202020204" pitchFamily="34" charset="0"/>
              </a:rPr>
              <a:t> </a:t>
            </a:r>
            <a:r>
              <a:rPr lang="nl-BE" sz="2000" b="1" dirty="0" err="1">
                <a:solidFill>
                  <a:schemeClr val="accent2"/>
                </a:solidFill>
                <a:latin typeface="+mn-lt"/>
                <a:cs typeface="Arial" panose="020B0604020202020204" pitchFamily="34" charset="0"/>
              </a:rPr>
              <a:t>d’empiètement</a:t>
            </a:r>
            <a:r>
              <a:rPr lang="nl-BE" sz="2000" b="1" dirty="0">
                <a:solidFill>
                  <a:schemeClr val="accent2"/>
                </a:solidFill>
                <a:latin typeface="+mn-lt"/>
                <a:cs typeface="Arial" panose="020B0604020202020204" pitchFamily="34" charset="0"/>
              </a:rPr>
              <a:t> dans la zone </a:t>
            </a:r>
            <a:r>
              <a:rPr lang="nl-BE" sz="2000" b="1" dirty="0" err="1">
                <a:solidFill>
                  <a:schemeClr val="accent2"/>
                </a:solidFill>
                <a:latin typeface="+mn-lt"/>
                <a:cs typeface="Arial" panose="020B0604020202020204" pitchFamily="34" charset="0"/>
              </a:rPr>
              <a:t>dangereuse</a:t>
            </a:r>
            <a:r>
              <a:rPr lang="nl-BE" sz="2000" b="1" dirty="0">
                <a:solidFill>
                  <a:schemeClr val="accent2"/>
                </a:solidFill>
                <a:latin typeface="+mn-lt"/>
                <a:cs typeface="Arial" panose="020B0604020202020204" pitchFamily="34" charset="0"/>
              </a:rPr>
              <a:t> </a:t>
            </a:r>
          </a:p>
          <a:p>
            <a:pPr marL="457200" lvl="0" indent="-457200" algn="l" defTabSz="685800" fontAlgn="auto">
              <a:spcBef>
                <a:spcPts val="750"/>
              </a:spcBef>
              <a:spcAft>
                <a:spcPts val="0"/>
              </a:spcAft>
              <a:buFontTx/>
              <a:buAutoNum type="arabicPeriod"/>
            </a:pPr>
            <a:r>
              <a:rPr lang="nl-BE" sz="2000" b="1" dirty="0" err="1">
                <a:solidFill>
                  <a:schemeClr val="accent2"/>
                </a:solidFill>
                <a:latin typeface="+mn-lt"/>
                <a:cs typeface="Arial" panose="020B0604020202020204" pitchFamily="34" charset="0"/>
              </a:rPr>
              <a:t>Travaux</a:t>
            </a:r>
            <a:r>
              <a:rPr lang="nl-BE" sz="2000" b="1" dirty="0">
                <a:solidFill>
                  <a:schemeClr val="accent2"/>
                </a:solidFill>
                <a:latin typeface="+mn-lt"/>
                <a:cs typeface="Arial" panose="020B0604020202020204" pitchFamily="34" charset="0"/>
              </a:rPr>
              <a:t> </a:t>
            </a:r>
            <a:r>
              <a:rPr lang="nl-BE" sz="2000" b="1" dirty="0" err="1">
                <a:solidFill>
                  <a:schemeClr val="accent2"/>
                </a:solidFill>
                <a:latin typeface="+mn-lt"/>
                <a:cs typeface="Arial" panose="020B0604020202020204" pitchFamily="34" charset="0"/>
              </a:rPr>
              <a:t>avec</a:t>
            </a:r>
            <a:r>
              <a:rPr lang="nl-BE" sz="2000" b="1" dirty="0">
                <a:solidFill>
                  <a:schemeClr val="accent2"/>
                </a:solidFill>
                <a:latin typeface="+mn-lt"/>
                <a:cs typeface="Arial" panose="020B0604020202020204" pitchFamily="34" charset="0"/>
              </a:rPr>
              <a:t> </a:t>
            </a:r>
            <a:r>
              <a:rPr lang="nl-BE" sz="2000" b="1" dirty="0" err="1">
                <a:solidFill>
                  <a:schemeClr val="accent2"/>
                </a:solidFill>
                <a:latin typeface="+mn-lt"/>
                <a:cs typeface="Arial" panose="020B0604020202020204" pitchFamily="34" charset="0"/>
              </a:rPr>
              <a:t>risque</a:t>
            </a:r>
            <a:r>
              <a:rPr lang="nl-BE" sz="2000" b="1" dirty="0">
                <a:solidFill>
                  <a:schemeClr val="accent2"/>
                </a:solidFill>
                <a:latin typeface="+mn-lt"/>
                <a:cs typeface="Arial" panose="020B0604020202020204" pitchFamily="34" charset="0"/>
              </a:rPr>
              <a:t> </a:t>
            </a:r>
            <a:r>
              <a:rPr lang="nl-BE" sz="2000" b="1" dirty="0" err="1">
                <a:solidFill>
                  <a:schemeClr val="accent2"/>
                </a:solidFill>
                <a:latin typeface="+mn-lt"/>
                <a:cs typeface="Arial" panose="020B0604020202020204" pitchFamily="34" charset="0"/>
              </a:rPr>
              <a:t>d’empiètement</a:t>
            </a:r>
            <a:r>
              <a:rPr lang="nl-BE" sz="2000" b="1" dirty="0">
                <a:solidFill>
                  <a:schemeClr val="accent2"/>
                </a:solidFill>
                <a:latin typeface="+mn-lt"/>
                <a:cs typeface="Arial" panose="020B0604020202020204" pitchFamily="34" charset="0"/>
              </a:rPr>
              <a:t> dans la zone </a:t>
            </a:r>
            <a:r>
              <a:rPr lang="nl-BE" sz="2000" b="1" dirty="0" err="1">
                <a:solidFill>
                  <a:schemeClr val="accent2"/>
                </a:solidFill>
                <a:latin typeface="+mn-lt"/>
                <a:cs typeface="Arial" panose="020B0604020202020204" pitchFamily="34" charset="0"/>
              </a:rPr>
              <a:t>dangereuse</a:t>
            </a:r>
            <a:r>
              <a:rPr lang="nl-BE" sz="2000" b="1" dirty="0">
                <a:solidFill>
                  <a:schemeClr val="accent2"/>
                </a:solidFill>
                <a:latin typeface="+mn-lt"/>
                <a:cs typeface="Arial" panose="020B0604020202020204" pitchFamily="34" charset="0"/>
              </a:rPr>
              <a:t> – </a:t>
            </a:r>
            <a:r>
              <a:rPr lang="nl-BE" sz="2000" b="1" dirty="0" err="1">
                <a:solidFill>
                  <a:schemeClr val="accent2"/>
                </a:solidFill>
                <a:latin typeface="+mn-lt"/>
                <a:cs typeface="Arial" panose="020B0604020202020204" pitchFamily="34" charset="0"/>
              </a:rPr>
              <a:t>Hiérarchie</a:t>
            </a:r>
            <a:r>
              <a:rPr lang="nl-BE" sz="2000" b="1" dirty="0">
                <a:solidFill>
                  <a:schemeClr val="accent2"/>
                </a:solidFill>
                <a:latin typeface="+mn-lt"/>
                <a:cs typeface="Arial" panose="020B0604020202020204" pitchFamily="34" charset="0"/>
              </a:rPr>
              <a:t> des </a:t>
            </a:r>
            <a:r>
              <a:rPr lang="nl-BE" sz="2000" b="1" dirty="0" err="1">
                <a:solidFill>
                  <a:schemeClr val="accent2"/>
                </a:solidFill>
                <a:latin typeface="+mn-lt"/>
                <a:cs typeface="Arial" panose="020B0604020202020204" pitchFamily="34" charset="0"/>
              </a:rPr>
              <a:t>mesures</a:t>
            </a:r>
            <a:r>
              <a:rPr lang="nl-BE" sz="2000" b="1" dirty="0">
                <a:solidFill>
                  <a:schemeClr val="accent2"/>
                </a:solidFill>
                <a:latin typeface="+mn-lt"/>
                <a:cs typeface="Arial" panose="020B0604020202020204" pitchFamily="34" charset="0"/>
              </a:rPr>
              <a:t> de </a:t>
            </a:r>
            <a:r>
              <a:rPr lang="nl-BE" sz="2000" b="1" dirty="0" err="1">
                <a:solidFill>
                  <a:schemeClr val="accent2"/>
                </a:solidFill>
                <a:latin typeface="+mn-lt"/>
                <a:cs typeface="Arial" panose="020B0604020202020204" pitchFamily="34" charset="0"/>
              </a:rPr>
              <a:t>sécurité</a:t>
            </a:r>
            <a:endParaRPr lang="nl-BE" sz="2000" b="1" dirty="0">
              <a:solidFill>
                <a:schemeClr val="accent2"/>
              </a:solidFill>
              <a:latin typeface="+mn-lt"/>
              <a:cs typeface="Arial" panose="020B0604020202020204" pitchFamily="34" charset="0"/>
            </a:endParaRPr>
          </a:p>
        </p:txBody>
      </p:sp>
    </p:spTree>
    <p:extLst>
      <p:ext uri="{BB962C8B-B14F-4D97-AF65-F5344CB8AC3E}">
        <p14:creationId xmlns:p14="http://schemas.microsoft.com/office/powerpoint/2010/main" val="2936653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8"/>
          </p:nvPr>
        </p:nvSpPr>
        <p:spPr/>
        <p:txBody>
          <a:bodyPr/>
          <a:lstStyle/>
          <a:p>
            <a:r>
              <a:rPr lang="fr-FR"/>
              <a:t>1. Contexte</a:t>
            </a:r>
          </a:p>
          <a:p>
            <a:endParaRPr lang="fr-FR"/>
          </a:p>
        </p:txBody>
      </p:sp>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9</a:t>
            </a:fld>
            <a:endParaRPr lang="nl-BE"/>
          </a:p>
        </p:txBody>
      </p:sp>
      <p:pic>
        <p:nvPicPr>
          <p:cNvPr id="8" name="Picture 7"/>
          <p:cNvPicPr>
            <a:picLocks noChangeAspect="1"/>
          </p:cNvPicPr>
          <p:nvPr/>
        </p:nvPicPr>
        <p:blipFill>
          <a:blip r:embed="rId3"/>
          <a:stretch>
            <a:fillRect/>
          </a:stretch>
        </p:blipFill>
        <p:spPr>
          <a:xfrm>
            <a:off x="2927648" y="2193732"/>
            <a:ext cx="2232248" cy="3376177"/>
          </a:xfrm>
          <a:prstGeom prst="rect">
            <a:avLst/>
          </a:prstGeom>
        </p:spPr>
      </p:pic>
      <p:sp>
        <p:nvSpPr>
          <p:cNvPr id="10" name="Rounded Rectangle 11"/>
          <p:cNvSpPr/>
          <p:nvPr/>
        </p:nvSpPr>
        <p:spPr bwMode="auto">
          <a:xfrm>
            <a:off x="5951984" y="3459147"/>
            <a:ext cx="4464496" cy="773809"/>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72000" rIns="91440" bIns="72000" numCol="1" rtlCol="0" anchor="ctr" anchorCtr="1" compatLnSpc="1">
            <a:prstTxWarp prst="textNoShape">
              <a:avLst/>
            </a:prstTxWarp>
            <a:spAutoFit/>
          </a:bodyPr>
          <a:lstStyle/>
          <a:p>
            <a:pPr algn="ctr"/>
            <a:r>
              <a:rPr lang="en-GB" err="1">
                <a:latin typeface="+mn-lt"/>
              </a:rPr>
              <a:t>Risque</a:t>
            </a:r>
            <a:r>
              <a:rPr lang="en-GB">
                <a:latin typeface="+mn-lt"/>
              </a:rPr>
              <a:t> d’être </a:t>
            </a:r>
            <a:r>
              <a:rPr lang="en-GB" err="1">
                <a:latin typeface="+mn-lt"/>
              </a:rPr>
              <a:t>heurté</a:t>
            </a:r>
            <a:r>
              <a:rPr lang="en-GB">
                <a:latin typeface="+mn-lt"/>
              </a:rPr>
              <a:t> </a:t>
            </a:r>
            <a:r>
              <a:rPr lang="en-GB" err="1">
                <a:latin typeface="+mn-lt"/>
              </a:rPr>
              <a:t>ou</a:t>
            </a:r>
            <a:r>
              <a:rPr lang="en-GB">
                <a:latin typeface="+mn-lt"/>
              </a:rPr>
              <a:t> </a:t>
            </a:r>
            <a:r>
              <a:rPr lang="en-GB" err="1">
                <a:latin typeface="+mn-lt"/>
              </a:rPr>
              <a:t>écrasé</a:t>
            </a:r>
            <a:r>
              <a:rPr lang="en-GB">
                <a:latin typeface="+mn-lt"/>
              </a:rPr>
              <a:t> </a:t>
            </a:r>
          </a:p>
          <a:p>
            <a:pPr algn="ctr"/>
            <a:r>
              <a:rPr lang="en-GB">
                <a:latin typeface="+mn-lt"/>
              </a:rPr>
              <a:t>par un </a:t>
            </a:r>
            <a:r>
              <a:rPr lang="en-GB" err="1">
                <a:latin typeface="+mn-lt"/>
              </a:rPr>
              <a:t>mouvement</a:t>
            </a:r>
            <a:endParaRPr lang="fr-FR">
              <a:latin typeface="+mn-lt"/>
            </a:endParaRPr>
          </a:p>
        </p:txBody>
      </p:sp>
      <p:sp>
        <p:nvSpPr>
          <p:cNvPr id="9" name="Rectangle 8"/>
          <p:cNvSpPr/>
          <p:nvPr/>
        </p:nvSpPr>
        <p:spPr>
          <a:xfrm>
            <a:off x="551384" y="764704"/>
            <a:ext cx="10729192" cy="1508105"/>
          </a:xfrm>
          <a:prstGeom prst="rect">
            <a:avLst/>
          </a:prstGeom>
        </p:spPr>
        <p:txBody>
          <a:bodyPr wrap="square">
            <a:spAutoFit/>
          </a:bodyPr>
          <a:lstStyle/>
          <a:p>
            <a:pPr marL="342900" indent="-342900" algn="just">
              <a:buAutoNum type="arabicPeriod"/>
            </a:pPr>
            <a:r>
              <a:rPr lang="fr-FR" sz="2000" b="1" kern="0">
                <a:solidFill>
                  <a:srgbClr val="0070C0"/>
                </a:solidFill>
                <a:latin typeface="+mn-lt"/>
              </a:rPr>
              <a:t>Contexte</a:t>
            </a:r>
          </a:p>
          <a:p>
            <a:pPr marL="342900" indent="-342900" algn="just">
              <a:buAutoNum type="arabicPeriod"/>
            </a:pPr>
            <a:endParaRPr lang="fr-FR" b="1" kern="0">
              <a:solidFill>
                <a:srgbClr val="0070C0"/>
              </a:solidFill>
            </a:endParaRPr>
          </a:p>
          <a:p>
            <a:pPr algn="just"/>
            <a:endParaRPr lang="fr-FR" b="1" kern="0">
              <a:solidFill>
                <a:srgbClr val="0070C0"/>
              </a:solidFill>
            </a:endParaRPr>
          </a:p>
          <a:p>
            <a:pPr algn="just"/>
            <a:r>
              <a:rPr lang="fr-FR" b="1" kern="0">
                <a:solidFill>
                  <a:srgbClr val="0070C0"/>
                </a:solidFill>
                <a:latin typeface="+mn-lt"/>
              </a:rPr>
              <a:t>Risques liés aux véhicules ferroviaires en mouvement dans le cadre de travaux dans ou à proximité des voies en service. </a:t>
            </a:r>
          </a:p>
        </p:txBody>
      </p:sp>
    </p:spTree>
    <p:extLst>
      <p:ext uri="{BB962C8B-B14F-4D97-AF65-F5344CB8AC3E}">
        <p14:creationId xmlns:p14="http://schemas.microsoft.com/office/powerpoint/2010/main" val="254529835"/>
      </p:ext>
    </p:extLst>
  </p:cSld>
  <p:clrMapOvr>
    <a:masterClrMapping/>
  </p:clrMapOvr>
</p:sld>
</file>

<file path=ppt/theme/theme1.xml><?xml version="1.0" encoding="utf-8"?>
<a:theme xmlns:a="http://schemas.openxmlformats.org/drawingml/2006/main" name="Presentation Cover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31BE245E-9840-43BA-82CC-424A0EFF3C80}"/>
    </a:ext>
  </a:extLst>
</a:theme>
</file>

<file path=ppt/theme/theme2.xml><?xml version="1.0" encoding="utf-8"?>
<a:theme xmlns:a="http://schemas.openxmlformats.org/drawingml/2006/main" name="Title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1BC3C816-5813-45CE-BD3D-6E3CAAFFAED3}"/>
    </a:ext>
  </a:extLst>
</a:theme>
</file>

<file path=ppt/theme/theme3.xml><?xml version="1.0" encoding="utf-8"?>
<a:theme xmlns:a="http://schemas.openxmlformats.org/drawingml/2006/main" name="Content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B6D51653-5D8F-4A8B-9BFA-1B05C355D8D1}"/>
    </a:ext>
  </a:extLst>
</a:theme>
</file>

<file path=ppt/theme/theme4.xml><?xml version="1.0" encoding="utf-8"?>
<a:theme xmlns:a="http://schemas.openxmlformats.org/drawingml/2006/main" name="Chart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C3832CE2-7BE9-48D8-98AB-0A4982109993}"/>
    </a:ext>
  </a:extLst>
</a:theme>
</file>

<file path=ppt/theme/theme5.xml><?xml version="1.0" encoding="utf-8"?>
<a:theme xmlns:a="http://schemas.openxmlformats.org/drawingml/2006/main" name="Image Title Slide">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631E62FD-DD6D-40EB-A228-075E4DFF00F1}"/>
    </a:ext>
  </a:extLst>
</a:theme>
</file>

<file path=ppt/theme/theme6.xml><?xml version="1.0" encoding="utf-8"?>
<a:theme xmlns:a="http://schemas.openxmlformats.org/drawingml/2006/main" name="Closing Slide Light Blue">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7C912F14-0B74-47A2-893B-4FFF78FE047C}"/>
    </a:ext>
  </a:extLst>
</a:theme>
</file>

<file path=ppt/theme/theme7.xml><?xml version="1.0" encoding="utf-8"?>
<a:theme xmlns:a="http://schemas.openxmlformats.org/drawingml/2006/main" name="Closing Slide Dark Blue">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DB6CC19F-BFBF-4917-A9A3-F9FC96D1268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E6E6E6"/>
      </a:lt2>
      <a:accent1>
        <a:srgbClr val="6CB7E5"/>
      </a:accent1>
      <a:accent2>
        <a:srgbClr val="1660A4"/>
      </a:accent2>
      <a:accent3>
        <a:srgbClr val="FFFFFF"/>
      </a:accent3>
      <a:accent4>
        <a:srgbClr val="000000"/>
      </a:accent4>
      <a:accent5>
        <a:srgbClr val="BAD8F0"/>
      </a:accent5>
      <a:accent6>
        <a:srgbClr val="135694"/>
      </a:accent6>
      <a:hlink>
        <a:srgbClr val="008BCB"/>
      </a:hlink>
      <a:folHlink>
        <a:srgbClr val="1B43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E6E6E6"/>
      </a:lt2>
      <a:accent1>
        <a:srgbClr val="6CB7E5"/>
      </a:accent1>
      <a:accent2>
        <a:srgbClr val="1660A4"/>
      </a:accent2>
      <a:accent3>
        <a:srgbClr val="FFFFFF"/>
      </a:accent3>
      <a:accent4>
        <a:srgbClr val="000000"/>
      </a:accent4>
      <a:accent5>
        <a:srgbClr val="BAD8F0"/>
      </a:accent5>
      <a:accent6>
        <a:srgbClr val="135694"/>
      </a:accent6>
      <a:hlink>
        <a:srgbClr val="008BCB"/>
      </a:hlink>
      <a:folHlink>
        <a:srgbClr val="1B43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Filière_x0020_Tracks_x003f_ xmlns="df30133b-4ddb-49ec-ab27-5b2946f1a346">false</Filière_x0020_Tracks_x003f_>
    <Title1 xmlns="8d486e39-ab1c-480d-b3ba-4103af2aaa63">Risques liés aux véhicules ferroviaires en mouvement
</Title1>
    <CategoryDescription xmlns="http://schemas.microsoft.com/sharepoint.v3" xsi:nil="true"/>
    <Safety_x0020_function xmlns="8d486e39-ab1c-480d-b3ba-4103af2aaa63">Aannemer/Entrepreneur</Safety_x0020_function>
    <Filière_x0020_TracksSupervisor02_x003f_ xmlns="8d486e39-ab1c-480d-b3ba-4103af2aaa63">false</Filière_x0020_TracksSupervisor02_x003f_>
    <Document_x0020_language xmlns="df30133b-4ddb-49ec-ab27-5b2946f1a346">FR</Document_x0020_language>
  </documentManagement>
</p:properties>
</file>

<file path=customXml/item2.xml><?xml version="1.0" encoding="utf-8"?>
<ct:contentTypeSchema xmlns:ct="http://schemas.microsoft.com/office/2006/metadata/contentType" xmlns:ma="http://schemas.microsoft.com/office/2006/metadata/properties/metaAttributes" ct:_="" ma:_="" ma:contentTypeName="TrainingDoc" ma:contentTypeID="0x01010044B80FA2B241CF4BB5B8F282D59514D700774AD85D2B894F4E9494D4B6650E2CD2" ma:contentTypeVersion="8" ma:contentTypeDescription="" ma:contentTypeScope="" ma:versionID="3b2b72c410bb3c900a961b5a8e3423f4">
  <xsd:schema xmlns:xsd="http://www.w3.org/2001/XMLSchema" xmlns:xs="http://www.w3.org/2001/XMLSchema" xmlns:p="http://schemas.microsoft.com/office/2006/metadata/properties" xmlns:ns2="8d486e39-ab1c-480d-b3ba-4103af2aaa63" xmlns:ns3="http://schemas.microsoft.com/sharepoint.v3" xmlns:ns4="df30133b-4ddb-49ec-ab27-5b2946f1a346" xmlns:ns5="http://schemas.microsoft.com/sharepoint/v3/fields" targetNamespace="http://schemas.microsoft.com/office/2006/metadata/properties" ma:root="true" ma:fieldsID="7ef4bf0945b2a983eb1c7584450b364c" ns2:_="" ns3:_="" ns4:_="" ns5:_="">
    <xsd:import namespace="8d486e39-ab1c-480d-b3ba-4103af2aaa63"/>
    <xsd:import namespace="http://schemas.microsoft.com/sharepoint.v3"/>
    <xsd:import namespace="df30133b-4ddb-49ec-ab27-5b2946f1a346"/>
    <xsd:import namespace="http://schemas.microsoft.com/sharepoint/v3/fields"/>
    <xsd:element name="properties">
      <xsd:complexType>
        <xsd:sequence>
          <xsd:element name="documentManagement">
            <xsd:complexType>
              <xsd:all>
                <xsd:element ref="ns2:Title1" minOccurs="0"/>
                <xsd:element ref="ns3:CategoryDescription" minOccurs="0"/>
                <xsd:element ref="ns2:Safety_x0020_function" minOccurs="0"/>
                <xsd:element ref="ns4:Document_x0020_language" minOccurs="0"/>
                <xsd:element ref="ns5:_Version" minOccurs="0"/>
                <xsd:element ref="ns4:Filière_x0020_Tracks_x003f_" minOccurs="0"/>
                <xsd:element ref="ns2:Filière_x0020_TracksSupervisor02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486e39-ab1c-480d-b3ba-4103af2aaa63" elementFormDefault="qualified">
    <xsd:import namespace="http://schemas.microsoft.com/office/2006/documentManagement/types"/>
    <xsd:import namespace="http://schemas.microsoft.com/office/infopath/2007/PartnerControls"/>
    <xsd:element name="Title1" ma:index="1" nillable="true" ma:displayName="Title" ma:internalName="Title1">
      <xsd:simpleType>
        <xsd:restriction base="dms:Note">
          <xsd:maxLength value="255"/>
        </xsd:restriction>
      </xsd:simpleType>
    </xsd:element>
    <xsd:element name="Safety_x0020_function" ma:index="4" nillable="true" ma:displayName="Safety function" ma:format="Dropdown" ma:internalName="Safety_x0020_function">
      <xsd:simpleType>
        <xsd:restriction base="dms:Choice">
          <xsd:enumeration value="Aannemer/Entrepreneur"/>
          <xsd:enumeration value="BEST/COND"/>
          <xsd:enumeration value="BGWT/AETT"/>
          <xsd:enumeration value="OTW"/>
          <xsd:enumeration value="OWWA/GABA"/>
          <xsd:enumeration value="SCWA/FACT"/>
          <xsd:enumeration value="VBUW/ARET"/>
        </xsd:restriction>
      </xsd:simpleType>
    </xsd:element>
    <xsd:element name="Filière_x0020_TracksSupervisor02_x003f_" ma:index="14" nillable="true" ma:displayName="Filière TracksSupervisor02?" ma:default="0" ma:internalName="Fili_x00e8_re_x0020_TracksSupervisor02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3" nillable="true" ma:displayName="Description" ma:hidden="true" ma:internalName="CategoryDescrip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30133b-4ddb-49ec-ab27-5b2946f1a346" elementFormDefault="qualified">
    <xsd:import namespace="http://schemas.microsoft.com/office/2006/documentManagement/types"/>
    <xsd:import namespace="http://schemas.microsoft.com/office/infopath/2007/PartnerControls"/>
    <xsd:element name="Document_x0020_language" ma:index="5" nillable="true" ma:displayName="Language" ma:format="Dropdown" ma:internalName="Document_x0020_language" ma:readOnly="false">
      <xsd:simpleType>
        <xsd:restriction base="dms:Choice">
          <xsd:enumeration value="NL"/>
          <xsd:enumeration value="FR"/>
          <xsd:enumeration value="NL/FR"/>
        </xsd:restriction>
      </xsd:simpleType>
    </xsd:element>
    <xsd:element name="Filière_x0020_Tracks_x003f_" ma:index="13" nillable="true" ma:displayName="Filière Tracks?" ma:default="0" ma:internalName="Fili_x00e8_re_x0020_Tracks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6"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6B3792-047A-4E3D-910F-FF9219911E5D}">
  <ds:schemaRefs>
    <ds:schemaRef ds:uri="http://schemas.openxmlformats.org/package/2006/metadata/core-properties"/>
    <ds:schemaRef ds:uri="http://purl.org/dc/dcmitype/"/>
    <ds:schemaRef ds:uri="http://schemas.microsoft.com/office/infopath/2007/PartnerControls"/>
    <ds:schemaRef ds:uri="cd80e9e3-add3-4dfe-a89d-13996849c1a9"/>
    <ds:schemaRef ds:uri="http://purl.org/dc/elements/1.1/"/>
    <ds:schemaRef ds:uri="http://schemas.microsoft.com/office/2006/metadata/properties"/>
    <ds:schemaRef ds:uri="http://schemas.microsoft.com/office/2006/documentManagement/types"/>
    <ds:schemaRef ds:uri="http://purl.org/dc/terms/"/>
    <ds:schemaRef ds:uri="http://www.w3.org/XML/1998/namespace"/>
  </ds:schemaRefs>
</ds:datastoreItem>
</file>

<file path=customXml/itemProps2.xml><?xml version="1.0" encoding="utf-8"?>
<ds:datastoreItem xmlns:ds="http://schemas.openxmlformats.org/officeDocument/2006/customXml" ds:itemID="{13F0FE31-A69E-457F-8642-E22621EE1F14}"/>
</file>

<file path=customXml/itemProps3.xml><?xml version="1.0" encoding="utf-8"?>
<ds:datastoreItem xmlns:ds="http://schemas.openxmlformats.org/officeDocument/2006/customXml" ds:itemID="{A21674D0-461F-4087-96D2-DBC33EC9D4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4438</Words>
  <Application>Microsoft Office PowerPoint</Application>
  <PresentationFormat>Widescreen</PresentationFormat>
  <Paragraphs>648</Paragraphs>
  <Slides>52</Slides>
  <Notes>36</Notes>
  <HiddenSlides>2</HiddenSlides>
  <MMClips>2</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52</vt:i4>
      </vt:variant>
    </vt:vector>
  </HeadingPairs>
  <TitlesOfParts>
    <vt:vector size="63" baseType="lpstr">
      <vt:lpstr>Arial</vt:lpstr>
      <vt:lpstr>Calibri</vt:lpstr>
      <vt:lpstr>Calibri Light</vt:lpstr>
      <vt:lpstr>Courier New</vt:lpstr>
      <vt:lpstr>Presentation Cover Slides</vt:lpstr>
      <vt:lpstr>Title Slides</vt:lpstr>
      <vt:lpstr>Content Slides</vt:lpstr>
      <vt:lpstr>Chart slides</vt:lpstr>
      <vt:lpstr>Image Title Slide</vt:lpstr>
      <vt:lpstr>Closing Slide Light Blue</vt:lpstr>
      <vt:lpstr>Closing Slide Dark Blue</vt:lpstr>
      <vt:lpstr>  Direction Asset Management  Sécurité du personnel</vt:lpstr>
      <vt:lpstr>PowerPoint Presentation</vt:lpstr>
      <vt:lpstr>PowerPoint Presentation</vt:lpstr>
      <vt:lpstr>Contenu</vt:lpstr>
      <vt:lpstr>PowerPoint Presentation</vt:lpstr>
      <vt:lpstr>PowerPoint Presentation</vt:lpstr>
      <vt:lpstr>PowerPoint Presentation</vt:lpstr>
      <vt:lpstr>Contenu</vt:lpstr>
      <vt:lpstr>PowerPoint Presentation</vt:lpstr>
      <vt:lpstr>PowerPoint Presentation</vt:lpstr>
      <vt:lpstr>PowerPoint Presentation</vt:lpstr>
      <vt:lpstr>Contenu</vt:lpstr>
      <vt:lpstr>PowerPoint Presentation</vt:lpstr>
      <vt:lpstr>PowerPoint Presentation</vt:lpstr>
      <vt:lpstr>PowerPoint Presentation</vt:lpstr>
      <vt:lpstr>PowerPoint Presentation</vt:lpstr>
      <vt:lpstr>Contenu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Contenu</vt:lpstr>
      <vt:lpstr>PowerPoint Presentation</vt:lpstr>
      <vt:lpstr>Contenu</vt:lpstr>
      <vt:lpstr>PowerPoint Presentation</vt:lpstr>
      <vt:lpstr>Contenu</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Direction Asset Management  Sécurité du personnel</dc:title>
  <dc:creator>Van Hoorebeke Wouter</dc:creator>
  <cp:lastModifiedBy>Van Hoorebeke Wouter</cp:lastModifiedBy>
  <cp:revision>4</cp:revision>
  <dcterms:modified xsi:type="dcterms:W3CDTF">2022-03-30T13:08:46Z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0x01010044B80FA2B241CF4BB5B8F282D59514D700774AD85D2B894F4E9494D4B6650E2CD2</vt:lpwstr>
  </property>
</Properties>
</file>