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36" r:id="rId5"/>
    <p:sldMasterId id="2147483721" r:id="rId6"/>
    <p:sldMasterId id="2147483732" r:id="rId7"/>
  </p:sldMasterIdLst>
  <p:notesMasterIdLst>
    <p:notesMasterId r:id="rId87"/>
  </p:notesMasterIdLst>
  <p:handoutMasterIdLst>
    <p:handoutMasterId r:id="rId88"/>
  </p:handoutMasterIdLst>
  <p:sldIdLst>
    <p:sldId id="730" r:id="rId8"/>
    <p:sldId id="727" r:id="rId9"/>
    <p:sldId id="732" r:id="rId10"/>
    <p:sldId id="733" r:id="rId11"/>
    <p:sldId id="581" r:id="rId12"/>
    <p:sldId id="771" r:id="rId13"/>
    <p:sldId id="583" r:id="rId14"/>
    <p:sldId id="838" r:id="rId15"/>
    <p:sldId id="584" r:id="rId16"/>
    <p:sldId id="738" r:id="rId17"/>
    <p:sldId id="823" r:id="rId18"/>
    <p:sldId id="846" r:id="rId19"/>
    <p:sldId id="772" r:id="rId20"/>
    <p:sldId id="773" r:id="rId21"/>
    <p:sldId id="829" r:id="rId22"/>
    <p:sldId id="774" r:id="rId23"/>
    <p:sldId id="783" r:id="rId24"/>
    <p:sldId id="840" r:id="rId25"/>
    <p:sldId id="825" r:id="rId26"/>
    <p:sldId id="567" r:id="rId27"/>
    <p:sldId id="848" r:id="rId28"/>
    <p:sldId id="870" r:id="rId29"/>
    <p:sldId id="850" r:id="rId30"/>
    <p:sldId id="826" r:id="rId31"/>
    <p:sldId id="873" r:id="rId32"/>
    <p:sldId id="522" r:id="rId33"/>
    <p:sldId id="837" r:id="rId34"/>
    <p:sldId id="874" r:id="rId35"/>
    <p:sldId id="853" r:id="rId36"/>
    <p:sldId id="854" r:id="rId37"/>
    <p:sldId id="876" r:id="rId38"/>
    <p:sldId id="877" r:id="rId39"/>
    <p:sldId id="860" r:id="rId40"/>
    <p:sldId id="832" r:id="rId41"/>
    <p:sldId id="868" r:id="rId42"/>
    <p:sldId id="856" r:id="rId43"/>
    <p:sldId id="859" r:id="rId44"/>
    <p:sldId id="880" r:id="rId45"/>
    <p:sldId id="858" r:id="rId46"/>
    <p:sldId id="708" r:id="rId47"/>
    <p:sldId id="723" r:id="rId48"/>
    <p:sldId id="883" r:id="rId49"/>
    <p:sldId id="861" r:id="rId50"/>
    <p:sldId id="707" r:id="rId51"/>
    <p:sldId id="885" r:id="rId52"/>
    <p:sldId id="884" r:id="rId53"/>
    <p:sldId id="863" r:id="rId54"/>
    <p:sldId id="694" r:id="rId55"/>
    <p:sldId id="844" r:id="rId56"/>
    <p:sldId id="845" r:id="rId57"/>
    <p:sldId id="862" r:id="rId58"/>
    <p:sldId id="886" r:id="rId59"/>
    <p:sldId id="867" r:id="rId60"/>
    <p:sldId id="865" r:id="rId61"/>
    <p:sldId id="261" r:id="rId62"/>
    <p:sldId id="697" r:id="rId63"/>
    <p:sldId id="866" r:id="rId64"/>
    <p:sldId id="887" r:id="rId65"/>
    <p:sldId id="716" r:id="rId66"/>
    <p:sldId id="698" r:id="rId67"/>
    <p:sldId id="680" r:id="rId68"/>
    <p:sldId id="681" r:id="rId69"/>
    <p:sldId id="888" r:id="rId70"/>
    <p:sldId id="701" r:id="rId71"/>
    <p:sldId id="684" r:id="rId72"/>
    <p:sldId id="889" r:id="rId73"/>
    <p:sldId id="841" r:id="rId74"/>
    <p:sldId id="542" r:id="rId75"/>
    <p:sldId id="724" r:id="rId76"/>
    <p:sldId id="561" r:id="rId77"/>
    <p:sldId id="487" r:id="rId78"/>
    <p:sldId id="547" r:id="rId79"/>
    <p:sldId id="551" r:id="rId80"/>
    <p:sldId id="562" r:id="rId81"/>
    <p:sldId id="565" r:id="rId82"/>
    <p:sldId id="546" r:id="rId83"/>
    <p:sldId id="483" r:id="rId84"/>
    <p:sldId id="869" r:id="rId85"/>
    <p:sldId id="484" r:id="rId86"/>
  </p:sldIdLst>
  <p:sldSz cx="12192000" cy="6858000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RDWf/efxiGEZYPZkSsLTLg==" hashData="DtSuLrEkBb+XmenTSDYK5moaPks="/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513" userDrawn="1">
          <p15:clr>
            <a:srgbClr val="A4A3A4"/>
          </p15:clr>
        </p15:guide>
        <p15:guide id="7" pos="7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Festjens" initials="IF" lastIdx="33" clrIdx="0">
    <p:extLst>
      <p:ext uri="{19B8F6BF-5375-455C-9EA6-DF929625EA0E}">
        <p15:presenceInfo xmlns:p15="http://schemas.microsoft.com/office/powerpoint/2012/main" userId="S-1-5-21-3675852479-2980802970-892884109-284260" providerId="AD"/>
      </p:ext>
    </p:extLst>
  </p:cmAuthor>
  <p:cmAuthor id="2" name="Laurent Alexis" initials="LA" lastIdx="32" clrIdx="1">
    <p:extLst>
      <p:ext uri="{19B8F6BF-5375-455C-9EA6-DF929625EA0E}">
        <p15:presenceInfo xmlns:p15="http://schemas.microsoft.com/office/powerpoint/2012/main" userId="S-1-5-21-3675852479-2980802970-892884109-7083387" providerId="AD"/>
      </p:ext>
    </p:extLst>
  </p:cmAuthor>
  <p:cmAuthor id="3" name="Campet Simon" initials="CS" lastIdx="3" clrIdx="2">
    <p:extLst>
      <p:ext uri="{19B8F6BF-5375-455C-9EA6-DF929625EA0E}">
        <p15:presenceInfo xmlns:p15="http://schemas.microsoft.com/office/powerpoint/2012/main" userId="S::simon.campet@infrabel.be::5f4507e4-a304-492b-a660-ef8bdaf71da1" providerId="AD"/>
      </p:ext>
    </p:extLst>
  </p:cmAuthor>
  <p:cmAuthor id="4" name="Festjens Ilse" initials="FI" lastIdx="1" clrIdx="3">
    <p:extLst>
      <p:ext uri="{19B8F6BF-5375-455C-9EA6-DF929625EA0E}">
        <p15:presenceInfo xmlns:p15="http://schemas.microsoft.com/office/powerpoint/2012/main" userId="S::ilse.festjens@infrabel.be::814ed69a-9136-4fbe-b9cf-b25332840f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4"/>
    <a:srgbClr val="FF9999"/>
    <a:srgbClr val="FF0000"/>
    <a:srgbClr val="FF3300"/>
    <a:srgbClr val="FF00FF"/>
    <a:srgbClr val="EAEAEA"/>
    <a:srgbClr val="00CC00"/>
    <a:srgbClr val="33CC33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43" autoAdjust="0"/>
    <p:restoredTop sz="94444" autoAdjust="0"/>
  </p:normalViewPr>
  <p:slideViewPr>
    <p:cSldViewPr>
      <p:cViewPr>
        <p:scale>
          <a:sx n="75" d="100"/>
          <a:sy n="75" d="100"/>
        </p:scale>
        <p:origin x="1398" y="1050"/>
      </p:cViewPr>
      <p:guideLst>
        <p:guide orient="horz" pos="2024"/>
        <p:guide orient="horz" pos="1207"/>
        <p:guide orient="horz" pos="3838"/>
        <p:guide orient="horz" pos="618"/>
        <p:guide pos="3840"/>
        <p:guide pos="513"/>
        <p:guide pos="7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36" y="-24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93730" y="9321808"/>
            <a:ext cx="1501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GB" sz="1000" b="1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454275" y="9321808"/>
            <a:ext cx="1751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sz="1000" b="1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761043" y="9321808"/>
            <a:ext cx="307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810A082C-6840-4EFE-8647-18FD7C403B87}" type="slidenum">
              <a:rPr lang="en-GB" sz="1000" b="1"/>
              <a:pPr algn="r">
                <a:defRPr/>
              </a:pPr>
              <a:t>‹N°›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13404112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2" y="4714883"/>
            <a:ext cx="53355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52479" y="9321808"/>
            <a:ext cx="1416049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GB" sz="1000" b="1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506663" y="9321808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sz="1000" b="1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624514" y="9321808"/>
            <a:ext cx="290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D93C347D-D09B-41ED-B28D-EAF77FA7DE18}" type="slidenum">
              <a:rPr lang="en-GB" sz="1000" b="1"/>
              <a:pPr algn="r">
                <a:defRPr/>
              </a:pPr>
              <a:t>‹N°›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6283844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ams.infrabel.be/sites/methods/O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579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187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198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01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24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68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7807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187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8677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198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1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372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hlinkClick r:id="rId3"/>
              </a:rPr>
              <a:t>Operational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3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59" tIns="45730" rIns="91459" bIns="4573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0A393-39A7-5C44-9942-E5E6E3DB97A7}" type="slidenum">
              <a: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8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08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8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 descr="infrabel_logo_color_POS_RGB_1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85" y="298451"/>
            <a:ext cx="37041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infrabel_logo_color_POS_RGB_15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85" y="298451"/>
            <a:ext cx="37041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403" y="1916113"/>
            <a:ext cx="5689600" cy="14414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637" y="3382964"/>
            <a:ext cx="5448300" cy="503237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2" descr="D:\Documents And Settings\CPK7900\Desktop\kijkuit 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012" y="-217476"/>
            <a:ext cx="7104789" cy="71028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BB3378-C5FD-0E42-8B0F-1E66EE15F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221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8E521F-019F-1C4A-8728-0564038533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6E3B219-2633-CA4F-8AF5-DBB60C08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C64D2338-5654-1F4A-9C62-121157932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7B97786C-8004-0943-991A-184A22C0CD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4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3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148" r="8817" b="1178"/>
          <a:stretch/>
        </p:blipFill>
        <p:spPr>
          <a:xfrm>
            <a:off x="-778120" y="-4564"/>
            <a:ext cx="7001265" cy="68625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219415-A53B-2B41-90B9-5BABB6529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AE94913-E972-EE41-AB37-F6C7F66F3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78BD40C-9F65-7846-9B08-0C3F7E887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0" y="5877000"/>
            <a:ext cx="2006045" cy="327600"/>
          </a:xfrm>
          <a:prstGeom prst="rect">
            <a:avLst/>
          </a:prstGeom>
        </p:spPr>
      </p:pic>
      <p:sp>
        <p:nvSpPr>
          <p:cNvPr id="19" name="Titel 28">
            <a:extLst>
              <a:ext uri="{FF2B5EF4-FFF2-40B4-BE49-F238E27FC236}">
                <a16:creationId xmlns:a16="http://schemas.microsoft.com/office/drawing/2014/main" id="{42A5EE27-DBC1-6A40-8B8E-82EA9D3E7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606" y="1797224"/>
            <a:ext cx="7800789" cy="23437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0" name="Tijdelijke aanduiding voor tekst 32">
            <a:extLst>
              <a:ext uri="{FF2B5EF4-FFF2-40B4-BE49-F238E27FC236}">
                <a16:creationId xmlns:a16="http://schemas.microsoft.com/office/drawing/2014/main" id="{6DACC24D-78C0-C14E-B9A6-23AFD9BFC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5607" y="4180124"/>
            <a:ext cx="7800788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5" name="Tijdelijke aanduiding voor tekst 32">
            <a:extLst>
              <a:ext uri="{FF2B5EF4-FFF2-40B4-BE49-F238E27FC236}">
                <a16:creationId xmlns:a16="http://schemas.microsoft.com/office/drawing/2014/main" id="{CB788083-CA0D-D24B-8B18-9F58675CC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2760" y="5871600"/>
            <a:ext cx="4406400" cy="352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sp>
        <p:nvSpPr>
          <p:cNvPr id="9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38" y="5871600"/>
            <a:ext cx="1627457" cy="35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5711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024A50-C834-4B4C-8F86-86D51C0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44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" userDrawn="1">
          <p15:clr>
            <a:srgbClr val="FBAE40"/>
          </p15:clr>
        </p15:guide>
        <p15:guide id="2" pos="13237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0334-D006-854B-BA49-9D20F1B8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408938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1FAD9FF-DCB0-7A4C-BC0D-214903CE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66573" y="1779344"/>
            <a:ext cx="10858859" cy="4518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534597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8F3A2BC-D0BC-C747-AA3B-0FF2A563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6572" y="1779342"/>
            <a:ext cx="5137821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378845" y="1779342"/>
            <a:ext cx="5146587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17358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4"/>
            <a:ext cx="5146585" cy="45121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6" y="845232"/>
            <a:ext cx="4726425" cy="5576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11092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59" userDrawn="1">
          <p15:clr>
            <a:srgbClr val="FBAE40"/>
          </p15:clr>
        </p15:guide>
        <p15:guide id="3" pos="129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916113"/>
            <a:ext cx="10752667" cy="4176712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defRPr sz="2000"/>
            </a:lvl2pPr>
            <a:lvl4pPr>
              <a:defRPr sz="2000" i="0"/>
            </a:lvl4pPr>
            <a:lvl5pPr>
              <a:defRPr sz="2000"/>
            </a:lvl5pPr>
            <a:lvl6pPr>
              <a:defRPr/>
            </a:lvl6pPr>
            <a:lvl7pPr>
              <a:buFont typeface="Arial" pitchFamily="34" charset="0"/>
              <a:buChar char="•"/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F286-761E-42D2-9394-CC16C0F1ABCC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D8F43-F467-6241-A72E-B8BAA36077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44892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F0E76C92-10B1-5746-8A5B-50335A73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91214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4"/>
            <a:ext cx="5146585" cy="4520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6766" y="845232"/>
            <a:ext cx="4726425" cy="5587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7529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59" userDrawn="1">
          <p15:clr>
            <a:srgbClr val="FBAE40"/>
          </p15:clr>
        </p15:guide>
        <p15:guide id="3" pos="129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B18433-8BE9-BB40-A990-BEE1341FD4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912" y="-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DC0EF3F-9C1C-A547-8D7D-17031E94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815652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6FC954-2F44-964F-86CF-E29D3A2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4026" y="1568450"/>
            <a:ext cx="9180409" cy="3721100"/>
          </a:xfrm>
          <a:prstGeom prst="rect">
            <a:avLst/>
          </a:prstGeom>
        </p:spPr>
        <p:txBody>
          <a:bodyPr anchor="ctr"/>
          <a:lstStyle>
            <a:lvl1pPr marL="385763" indent="-385763">
              <a:buClr>
                <a:schemeClr val="accent2"/>
              </a:buClr>
              <a:buSzPct val="50000"/>
              <a:buFont typeface="+mj-lt"/>
              <a:buAutoNum type="arabicPeriod"/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BE" dirty="0" err="1"/>
              <a:t>title</a:t>
            </a:r>
            <a:endParaRPr lang="nl-BE" dirty="0"/>
          </a:p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A00E1B-6954-564A-AF5B-F8E0E0754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A4520-533D-FC46-B423-04FB72E24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77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079" y="2505045"/>
            <a:ext cx="9180612" cy="184791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19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 err="1"/>
              <a:t>Chapter</a:t>
            </a:r>
            <a:br>
              <a:rPr lang="nl-NL" dirty="0"/>
            </a:b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29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nl-BE" dirty="0"/>
              <a:t>I-AM.11 / EV E04 / V1.02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91744" y="6308726"/>
            <a:ext cx="5856651" cy="2889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nl-NL"/>
              <a:t>Gebruik van ZKL-staaf ter ondersteuning van de procedure S 460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89B018-ED39-4873-ADDC-36FB9B32DE69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/62</a:t>
            </a:r>
          </a:p>
        </p:txBody>
      </p:sp>
    </p:spTree>
    <p:extLst>
      <p:ext uri="{BB962C8B-B14F-4D97-AF65-F5344CB8AC3E}">
        <p14:creationId xmlns:p14="http://schemas.microsoft.com/office/powerpoint/2010/main" val="3780794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E97-EB3B-45FD-9EFF-E2137CE37B33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2386-5C11-4A5F-85CC-BF0DD90B8B0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58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3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7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9" y="1306800"/>
            <a:ext cx="9300879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oto-ppt-title-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418" y="0"/>
            <a:ext cx="724958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24"/>
          <p:cNvSpPr>
            <a:spLocks/>
          </p:cNvSpPr>
          <p:nvPr userDrawn="1"/>
        </p:nvSpPr>
        <p:spPr bwMode="auto">
          <a:xfrm>
            <a:off x="1" y="-1588"/>
            <a:ext cx="7719484" cy="6859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54"/>
              </a:cxn>
              <a:cxn ang="0">
                <a:pos x="2359" y="4354"/>
              </a:cxn>
              <a:cxn ang="0">
                <a:pos x="3674" y="0"/>
              </a:cxn>
              <a:cxn ang="0">
                <a:pos x="0" y="0"/>
              </a:cxn>
            </a:cxnLst>
            <a:rect l="0" t="0" r="r" b="b"/>
            <a:pathLst>
              <a:path w="3674" h="4354">
                <a:moveTo>
                  <a:pt x="0" y="0"/>
                </a:moveTo>
                <a:lnTo>
                  <a:pt x="0" y="4354"/>
                </a:lnTo>
                <a:lnTo>
                  <a:pt x="2359" y="4354"/>
                </a:lnTo>
                <a:lnTo>
                  <a:pt x="36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nl-BE"/>
          </a:p>
        </p:txBody>
      </p:sp>
      <p:sp>
        <p:nvSpPr>
          <p:cNvPr id="6" name="AutoShape 8"/>
          <p:cNvSpPr>
            <a:spLocks noChangeArrowheads="1"/>
          </p:cNvSpPr>
          <p:nvPr userDrawn="1"/>
        </p:nvSpPr>
        <p:spPr bwMode="auto">
          <a:xfrm>
            <a:off x="702733" y="6310314"/>
            <a:ext cx="10769600" cy="287337"/>
          </a:xfrm>
          <a:prstGeom prst="roundRect">
            <a:avLst>
              <a:gd name="adj" fmla="val 16667"/>
            </a:avLst>
          </a:prstGeom>
          <a:solidFill>
            <a:srgbClr val="BDE2F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7" name="Picture 17" descr="infrabel_logo_color_POS_RGB_9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84" y="303213"/>
            <a:ext cx="215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981075"/>
            <a:ext cx="6233589" cy="8651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19667" y="1916113"/>
            <a:ext cx="4614328" cy="4151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fld id="{D7588929-A269-4E2D-9DF9-A2CF51C84516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1900239"/>
            <a:ext cx="5291667" cy="41671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3" y="1900239"/>
            <a:ext cx="5257800" cy="41671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05F8-DDF3-401A-B51F-2D60D43E759A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8617-6532-4FB7-81A8-923E2D20F10C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BF0F-5AA5-433D-8FE3-74A4EA47EEC2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083D-A4CF-4E8A-B05F-BC0F2007C783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148" r="8817" b="1178"/>
          <a:stretch/>
        </p:blipFill>
        <p:spPr>
          <a:xfrm>
            <a:off x="-778119" y="-4564"/>
            <a:ext cx="7001265" cy="68625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2" y="2052840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094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2" y="4594550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6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2" y="5551204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13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2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9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13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3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D0D3FB-DE49-5D46-81B2-9E2BF69EA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702733" y="6310314"/>
            <a:ext cx="10769600" cy="287337"/>
          </a:xfrm>
          <a:prstGeom prst="roundRect">
            <a:avLst>
              <a:gd name="adj" fmla="val 16667"/>
            </a:avLst>
          </a:prstGeom>
          <a:solidFill>
            <a:srgbClr val="BDE2F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 b="1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981076"/>
            <a:ext cx="1075266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916113"/>
            <a:ext cx="10752667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8318" y="6321426"/>
            <a:ext cx="4991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r>
              <a:rPr lang="nl-NL"/>
              <a:t>VA_Leider van het werk VV_Indringing Type I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3984" y="6321426"/>
            <a:ext cx="590549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46E1D794-068F-4324-8FA1-91A8FD8623D5}" type="slidenum">
              <a:rPr lang="en-GB" smtClean="0"/>
              <a:pPr>
                <a:defRPr/>
              </a:pPr>
              <a:t>‹N°›</a:t>
            </a:fld>
            <a:r>
              <a:rPr lang="en-GB" dirty="0"/>
              <a:t>/78</a:t>
            </a:r>
          </a:p>
        </p:txBody>
      </p:sp>
      <p:pic>
        <p:nvPicPr>
          <p:cNvPr id="3" name="Picture 17" descr="infrabel_logo_color_POS_RGB_9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84" y="303213"/>
            <a:ext cx="215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63600" y="6321426"/>
            <a:ext cx="304165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I-AM.53 / E 19 – VA – v1.00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15" r:id="rId4"/>
    <p:sldLayoutId id="2147483716" r:id="rId5"/>
    <p:sldLayoutId id="2147483717" r:id="rId6"/>
    <p:sldLayoutId id="2147483718" r:id="rId7"/>
    <p:sldLayoutId id="2147483734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6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rtl="0" eaLnBrk="0" fontAlgn="base" hangingPunct="0">
        <a:spcBef>
          <a:spcPct val="0"/>
        </a:spcBef>
        <a:spcAft>
          <a:spcPts val="600"/>
        </a:spcAft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41338" indent="-363538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à"/>
        <a:defRPr sz="2000">
          <a:solidFill>
            <a:schemeClr val="tx1"/>
          </a:solidFill>
          <a:latin typeface="+mn-lt"/>
          <a:cs typeface="+mn-cs"/>
        </a:defRPr>
      </a:lvl3pPr>
      <a:lvl4pPr marL="715963" indent="-1778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4pPr>
      <a:lvl5pPr marL="895350" indent="-1778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074738" indent="-177800" algn="l" rtl="0" eaLnBrk="1" fontAlgn="base" hangingPunct="1">
        <a:spcBef>
          <a:spcPts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1252538" indent="-177800" algn="l" rtl="0" eaLnBrk="1" fontAlgn="base" hangingPunct="1">
        <a:spcBef>
          <a:spcPts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1438275" indent="-185738" algn="l" rtl="0" eaLnBrk="1" fontAlgn="base" hangingPunct="1">
        <a:spcBef>
          <a:spcPts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1616075" indent="-177800" algn="l" rtl="0" eaLnBrk="1" fontAlgn="base" hangingPunct="1">
        <a:spcBef>
          <a:spcPts val="0"/>
        </a:spcBef>
        <a:spcAft>
          <a:spcPts val="600"/>
        </a:spcAft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9C57023-7CE4-824C-8E0E-D8797537E412}"/>
              </a:ext>
            </a:extLst>
          </p:cNvPr>
          <p:cNvSpPr/>
          <p:nvPr userDrawn="1"/>
        </p:nvSpPr>
        <p:spPr>
          <a:xfrm>
            <a:off x="0" y="6495880"/>
            <a:ext cx="12192000" cy="36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222961-87D7-D445-A5B6-9CB31A193F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000" y="6498000"/>
            <a:ext cx="360000" cy="3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5" y="76925"/>
            <a:ext cx="698887" cy="3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5" r:id="rId11"/>
    <p:sldLayoutId id="2147483743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A136B0-1AB2-9C47-AC9F-ACFCCD2DEA8D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37A65FAF-7228-264A-8AFA-F74C32CD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4" name="Afbeelding 9">
            <a:extLst>
              <a:ext uri="{FF2B5EF4-FFF2-40B4-BE49-F238E27FC236}">
                <a16:creationId xmlns:a16="http://schemas.microsoft.com/office/drawing/2014/main" id="{20C8C401-6BA1-674F-B962-BAC7E365E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2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jpeg"/><Relationship Id="rId10" Type="http://schemas.openxmlformats.org/officeDocument/2006/relationships/image" Target="../media/image70.png"/><Relationship Id="rId4" Type="http://schemas.openxmlformats.org/officeDocument/2006/relationships/image" Target="../media/image65.jpeg"/><Relationship Id="rId9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6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png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5" Type="http://schemas.openxmlformats.org/officeDocument/2006/relationships/image" Target="../media/image22.png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107.png"/><Relationship Id="rId4" Type="http://schemas.openxmlformats.org/officeDocument/2006/relationships/image" Target="../media/image9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8.png"/><Relationship Id="rId4" Type="http://schemas.openxmlformats.org/officeDocument/2006/relationships/image" Target="../media/image9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4.jpe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12" Type="http://schemas.openxmlformats.org/officeDocument/2006/relationships/image" Target="../media/image123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100.png"/><Relationship Id="rId5" Type="http://schemas.openxmlformats.org/officeDocument/2006/relationships/image" Target="../media/image120.jpeg"/><Relationship Id="rId10" Type="http://schemas.openxmlformats.org/officeDocument/2006/relationships/image" Target="../media/image103.png"/><Relationship Id="rId4" Type="http://schemas.openxmlformats.org/officeDocument/2006/relationships/image" Target="../media/image119.jpeg"/><Relationship Id="rId9" Type="http://schemas.openxmlformats.org/officeDocument/2006/relationships/image" Target="../media/image10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2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33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0.png"/><Relationship Id="rId5" Type="http://schemas.openxmlformats.org/officeDocument/2006/relationships/image" Target="../media/image121.png"/><Relationship Id="rId4" Type="http://schemas.openxmlformats.org/officeDocument/2006/relationships/image" Target="../media/image47.png"/><Relationship Id="rId9" Type="http://schemas.openxmlformats.org/officeDocument/2006/relationships/image" Target="../media/image10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38.png"/><Relationship Id="rId3" Type="http://schemas.openxmlformats.org/officeDocument/2006/relationships/image" Target="../media/image47.png"/><Relationship Id="rId7" Type="http://schemas.openxmlformats.org/officeDocument/2006/relationships/image" Target="../media/image10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2.png"/><Relationship Id="rId11" Type="http://schemas.openxmlformats.org/officeDocument/2006/relationships/image" Target="../media/image136.png"/><Relationship Id="rId5" Type="http://schemas.openxmlformats.org/officeDocument/2006/relationships/image" Target="../media/image100.png"/><Relationship Id="rId10" Type="http://schemas.openxmlformats.org/officeDocument/2006/relationships/image" Target="../media/image135.png"/><Relationship Id="rId4" Type="http://schemas.openxmlformats.org/officeDocument/2006/relationships/image" Target="../media/image121.png"/><Relationship Id="rId9" Type="http://schemas.openxmlformats.org/officeDocument/2006/relationships/image" Target="../media/image13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47.png"/><Relationship Id="rId7" Type="http://schemas.openxmlformats.org/officeDocument/2006/relationships/image" Target="../media/image103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2.png"/><Relationship Id="rId11" Type="http://schemas.openxmlformats.org/officeDocument/2006/relationships/image" Target="../media/image137.png"/><Relationship Id="rId5" Type="http://schemas.openxmlformats.org/officeDocument/2006/relationships/image" Target="../media/image122.png"/><Relationship Id="rId10" Type="http://schemas.openxmlformats.org/officeDocument/2006/relationships/image" Target="../media/image136.png"/><Relationship Id="rId4" Type="http://schemas.openxmlformats.org/officeDocument/2006/relationships/image" Target="../media/image100.png"/><Relationship Id="rId9" Type="http://schemas.openxmlformats.org/officeDocument/2006/relationships/image" Target="../media/image1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2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4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2.png"/><Relationship Id="rId11" Type="http://schemas.openxmlformats.org/officeDocument/2006/relationships/image" Target="../media/image139.png"/><Relationship Id="rId5" Type="http://schemas.openxmlformats.org/officeDocument/2006/relationships/image" Target="../media/image122.png"/><Relationship Id="rId10" Type="http://schemas.openxmlformats.org/officeDocument/2006/relationships/image" Target="../media/image137.png"/><Relationship Id="rId4" Type="http://schemas.openxmlformats.org/officeDocument/2006/relationships/image" Target="../media/image100.png"/><Relationship Id="rId9" Type="http://schemas.openxmlformats.org/officeDocument/2006/relationships/image" Target="../media/image13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3526" y="1706588"/>
            <a:ext cx="4324136" cy="2448075"/>
          </a:xfrm>
        </p:spPr>
        <p:txBody>
          <a:bodyPr>
            <a:noAutofit/>
          </a:bodyPr>
          <a:lstStyle/>
          <a:p>
            <a:br>
              <a:rPr lang="fr-FR" sz="1800" dirty="0"/>
            </a:br>
            <a:br>
              <a:rPr lang="fr-FR" sz="1800" dirty="0"/>
            </a:br>
            <a:r>
              <a:rPr lang="fr-FR" sz="1800" dirty="0" err="1"/>
              <a:t>Directie</a:t>
            </a:r>
            <a:r>
              <a:rPr lang="fr-FR" sz="1800" dirty="0"/>
              <a:t> Asset Management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 err="1">
                <a:solidFill>
                  <a:srgbClr val="FF0000"/>
                </a:solidFill>
              </a:rPr>
              <a:t>Eenheid</a:t>
            </a:r>
            <a:r>
              <a:rPr lang="fr-FR" sz="1800" dirty="0">
                <a:solidFill>
                  <a:srgbClr val="FF0000"/>
                </a:solidFill>
              </a:rPr>
              <a:t> 67 (</a:t>
            </a:r>
            <a:r>
              <a:rPr lang="fr-FR" sz="1800" dirty="0" err="1">
                <a:solidFill>
                  <a:srgbClr val="FF0000"/>
                </a:solidFill>
              </a:rPr>
              <a:t>versie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aannemer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 err="1">
                <a:solidFill>
                  <a:srgbClr val="FF0000"/>
                </a:solidFill>
              </a:rPr>
              <a:t>Leider</a:t>
            </a:r>
            <a:r>
              <a:rPr lang="fr-FR" sz="1800" dirty="0">
                <a:solidFill>
                  <a:srgbClr val="FF0000"/>
                </a:solidFill>
              </a:rPr>
              <a:t> van het </a:t>
            </a:r>
            <a:r>
              <a:rPr lang="fr-FR" sz="1800" dirty="0" err="1">
                <a:solidFill>
                  <a:srgbClr val="FF0000"/>
                </a:solidFill>
              </a:rPr>
              <a:t>werk</a:t>
            </a:r>
            <a:r>
              <a:rPr lang="fr-FR" sz="1800" dirty="0">
                <a:solidFill>
                  <a:srgbClr val="FF0000"/>
                </a:solidFill>
              </a:rPr>
              <a:t> – </a:t>
            </a:r>
            <a:r>
              <a:rPr lang="fr-FR" sz="1800" dirty="0" err="1">
                <a:solidFill>
                  <a:srgbClr val="FF0000"/>
                </a:solidFill>
              </a:rPr>
              <a:t>Verantwoordelijke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voor</a:t>
            </a:r>
            <a:r>
              <a:rPr lang="fr-FR" sz="1800" dirty="0">
                <a:solidFill>
                  <a:srgbClr val="FF0000"/>
                </a:solidFill>
              </a:rPr>
              <a:t> de </a:t>
            </a:r>
            <a:r>
              <a:rPr lang="fr-FR" sz="1800" dirty="0" err="1">
                <a:solidFill>
                  <a:srgbClr val="FF0000"/>
                </a:solidFill>
              </a:rPr>
              <a:t>Veiligheid</a:t>
            </a:r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 err="1">
                <a:solidFill>
                  <a:srgbClr val="FF0000"/>
                </a:solidFill>
              </a:rPr>
              <a:t>Beveiligingssysteem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door</a:t>
            </a:r>
            <a:r>
              <a:rPr lang="fr-FR" sz="1800" dirty="0">
                <a:solidFill>
                  <a:srgbClr val="FF0000"/>
                </a:solidFill>
              </a:rPr>
              <a:t> </a:t>
            </a:r>
            <a:r>
              <a:rPr lang="fr-FR" sz="1800" dirty="0" err="1">
                <a:solidFill>
                  <a:srgbClr val="FF0000"/>
                </a:solidFill>
              </a:rPr>
              <a:t>afbakening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werfzone</a:t>
            </a:r>
            <a:r>
              <a:rPr lang="fr-FR" sz="1800" dirty="0">
                <a:solidFill>
                  <a:srgbClr val="FF0000"/>
                </a:solidFill>
              </a:rPr>
              <a:t> - </a:t>
            </a:r>
            <a:r>
              <a:rPr lang="fr-FR" sz="1800" dirty="0" err="1">
                <a:solidFill>
                  <a:srgbClr val="FF0000"/>
                </a:solidFill>
              </a:rPr>
              <a:t>Grenswachter</a:t>
            </a: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 err="1">
                <a:solidFill>
                  <a:srgbClr val="FF0000"/>
                </a:solidFill>
              </a:rPr>
              <a:t>Indringing</a:t>
            </a:r>
            <a:r>
              <a:rPr lang="fr-FR" sz="1800" dirty="0">
                <a:solidFill>
                  <a:srgbClr val="FF0000"/>
                </a:solidFill>
              </a:rPr>
              <a:t> type I en II</a:t>
            </a:r>
            <a:br>
              <a:rPr lang="fr-FR" sz="1800" dirty="0"/>
            </a:br>
            <a:br>
              <a:rPr lang="fr-FR" sz="1800" dirty="0"/>
            </a:br>
            <a:endParaRPr lang="fr-BE" sz="1800" dirty="0"/>
          </a:p>
        </p:txBody>
      </p:sp>
      <p:sp>
        <p:nvSpPr>
          <p:cNvPr id="6" name="TextBox 4"/>
          <p:cNvSpPr txBox="1"/>
          <p:nvPr/>
        </p:nvSpPr>
        <p:spPr>
          <a:xfrm>
            <a:off x="6384032" y="5805264"/>
            <a:ext cx="3585802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900" b="1" dirty="0"/>
              <a:t>Dit document </a:t>
            </a:r>
            <a:r>
              <a:rPr lang="fr-FR" sz="900" b="1" dirty="0" err="1"/>
              <a:t>vervangt</a:t>
            </a:r>
            <a:r>
              <a:rPr lang="fr-FR" sz="900" b="1" dirty="0"/>
              <a:t> niet de </a:t>
            </a:r>
            <a:r>
              <a:rPr lang="fr-FR" sz="900" b="1" dirty="0" err="1"/>
              <a:t>geldende</a:t>
            </a:r>
            <a:r>
              <a:rPr lang="fr-FR" sz="900" b="1" dirty="0"/>
              <a:t> </a:t>
            </a:r>
            <a:r>
              <a:rPr lang="fr-FR" sz="900" b="1" dirty="0" err="1"/>
              <a:t>reglementering</a:t>
            </a:r>
            <a:r>
              <a:rPr lang="fr-FR" sz="900" b="1" dirty="0"/>
              <a:t>!</a:t>
            </a:r>
            <a:endParaRPr lang="fr-BE" sz="900" b="1" dirty="0"/>
          </a:p>
        </p:txBody>
      </p:sp>
    </p:spTree>
    <p:extLst>
      <p:ext uri="{BB962C8B-B14F-4D97-AF65-F5344CB8AC3E}">
        <p14:creationId xmlns:p14="http://schemas.microsoft.com/office/powerpoint/2010/main" val="263513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06156" y="551660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840416" y="13908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69" name="Rounded Rectangle 12"/>
          <p:cNvSpPr/>
          <p:nvPr/>
        </p:nvSpPr>
        <p:spPr bwMode="auto">
          <a:xfrm>
            <a:off x="3143672" y="3161358"/>
            <a:ext cx="5040560" cy="1059759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600" b="1" dirty="0" err="1">
                <a:latin typeface="+mn-lt"/>
              </a:rPr>
              <a:t>Systeem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voor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afbakening</a:t>
            </a:r>
            <a:r>
              <a:rPr lang="fr-BE" sz="1600" b="1" dirty="0">
                <a:latin typeface="+mn-lt"/>
              </a:rPr>
              <a:t> van </a:t>
            </a:r>
            <a:r>
              <a:rPr lang="fr-BE" sz="1600" b="1" dirty="0" err="1">
                <a:latin typeface="+mn-lt"/>
              </a:rPr>
              <a:t>een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werfzone</a:t>
            </a:r>
            <a:endParaRPr lang="fr-BE" sz="1600" b="1" dirty="0">
              <a:latin typeface="+mn-lt"/>
            </a:endParaRPr>
          </a:p>
          <a:p>
            <a:pPr lvl="0" algn="just">
              <a:defRPr/>
            </a:pP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systeem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dat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aandacht</a:t>
            </a:r>
            <a:r>
              <a:rPr lang="fr-BE" sz="1600" dirty="0">
                <a:latin typeface="+mn-lt"/>
              </a:rPr>
              <a:t> van het personeel </a:t>
            </a:r>
            <a:r>
              <a:rPr lang="fr-BE" sz="1600" dirty="0" err="1">
                <a:latin typeface="+mn-lt"/>
              </a:rPr>
              <a:t>vestigt</a:t>
            </a:r>
            <a:r>
              <a:rPr lang="fr-BE" sz="1600" dirty="0">
                <a:latin typeface="+mn-lt"/>
              </a:rPr>
              <a:t> op de </a:t>
            </a:r>
            <a:r>
              <a:rPr lang="fr-BE" sz="1600" dirty="0" err="1">
                <a:latin typeface="+mn-lt"/>
              </a:rPr>
              <a:t>locatie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grens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werfzone</a:t>
            </a:r>
            <a:r>
              <a:rPr lang="fr-BE" sz="1600" dirty="0">
                <a:latin typeface="+mn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67" y="1202230"/>
            <a:ext cx="6744860" cy="976021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 rot="10800000" flipH="1">
            <a:off x="2663031" y="2178251"/>
            <a:ext cx="432048" cy="13681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ounded Rectangle 12"/>
          <p:cNvSpPr/>
          <p:nvPr/>
        </p:nvSpPr>
        <p:spPr bwMode="auto">
          <a:xfrm>
            <a:off x="6072975" y="5204224"/>
            <a:ext cx="4012909" cy="817064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600" b="1" dirty="0" err="1">
                <a:latin typeface="+mn-lt"/>
              </a:rPr>
              <a:t>Doel</a:t>
            </a:r>
            <a:endParaRPr lang="fr-BE" sz="1600" b="1" dirty="0">
              <a:latin typeface="+mn-lt"/>
            </a:endParaRPr>
          </a:p>
          <a:p>
            <a:pPr lvl="0" algn="just"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grens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werfzone</a:t>
            </a:r>
            <a:r>
              <a:rPr lang="fr-BE" sz="1600" dirty="0">
                <a:latin typeface="+mn-lt"/>
              </a:rPr>
              <a:t> niet </a:t>
            </a:r>
            <a:r>
              <a:rPr lang="fr-BE" sz="1600" dirty="0" err="1">
                <a:latin typeface="+mn-lt"/>
              </a:rPr>
              <a:t>overschrijden</a:t>
            </a:r>
            <a:endParaRPr lang="fr-BE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9" y="4365104"/>
            <a:ext cx="5714200" cy="21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266466" y="209655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840416" y="13908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716068"/>
            <a:ext cx="6744860" cy="9760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299" y="3807668"/>
            <a:ext cx="493819" cy="6584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22430" y="3979266"/>
            <a:ext cx="9047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+mn-lt"/>
              </a:rPr>
              <a:t>Beveiligingssysteem</a:t>
            </a:r>
            <a:r>
              <a:rPr lang="en-US" sz="1400" dirty="0">
                <a:latin typeface="+mn-lt"/>
              </a:rPr>
              <a:t> met </a:t>
            </a:r>
            <a:r>
              <a:rPr lang="en-US" sz="1400" b="1" dirty="0" err="1">
                <a:latin typeface="+mn-lt"/>
              </a:rPr>
              <a:t>afbakening</a:t>
            </a:r>
            <a:r>
              <a:rPr lang="en-US" sz="1400" b="1" dirty="0">
                <a:latin typeface="+mn-lt"/>
              </a:rPr>
              <a:t> van de </a:t>
            </a:r>
            <a:r>
              <a:rPr lang="en-US" sz="1400" b="1" dirty="0" err="1">
                <a:latin typeface="+mn-lt"/>
              </a:rPr>
              <a:t>werfzone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toegepast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:</a:t>
            </a:r>
          </a:p>
          <a:p>
            <a:pPr algn="just"/>
            <a:endParaRPr lang="en-US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indringing</a:t>
            </a:r>
            <a:r>
              <a:rPr lang="en-US" sz="1400" b="1" dirty="0">
                <a:latin typeface="+mn-lt"/>
              </a:rPr>
              <a:t> type I of II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d.w.z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oranje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gele</a:t>
            </a:r>
            <a:r>
              <a:rPr lang="en-US" sz="1400" dirty="0">
                <a:latin typeface="+mn-lt"/>
              </a:rPr>
              <a:t> zone </a:t>
            </a:r>
            <a:r>
              <a:rPr lang="en-US" sz="1400" b="1" dirty="0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voorziene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in de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 of vrijeruimteprofiel);</a:t>
            </a:r>
          </a:p>
          <a:p>
            <a:pPr marL="171450" indent="-171450" algn="just">
              <a:buFontTx/>
              <a:buChar char="-"/>
            </a:pPr>
            <a:endParaRPr lang="en-US" sz="1400" dirty="0">
              <a:latin typeface="+mn-lt"/>
            </a:endParaRPr>
          </a:p>
          <a:p>
            <a:pPr marL="171450" indent="-171450" algn="just">
              <a:buFontTx/>
              <a:buChar char="-"/>
            </a:pPr>
            <a:r>
              <a:rPr lang="en-US" sz="1400" dirty="0" err="1">
                <a:latin typeface="+mn-lt"/>
              </a:rPr>
              <a:t>eventueel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ondersteuning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beveiligingssysteem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type II).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776118" y="3807668"/>
            <a:ext cx="9504458" cy="172819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614" y="1692089"/>
            <a:ext cx="451143" cy="1253284"/>
          </a:xfrm>
          <a:prstGeom prst="rect">
            <a:avLst/>
          </a:prstGeom>
        </p:spPr>
      </p:pic>
      <p:sp>
        <p:nvSpPr>
          <p:cNvPr id="22" name="Rounded Rectangle 12"/>
          <p:cNvSpPr/>
          <p:nvPr/>
        </p:nvSpPr>
        <p:spPr bwMode="auto">
          <a:xfrm>
            <a:off x="1776118" y="2059926"/>
            <a:ext cx="9504458" cy="1396105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400" b="1" dirty="0" err="1">
                <a:latin typeface="+mn-lt"/>
              </a:rPr>
              <a:t>Systeem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voor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afbakening</a:t>
            </a:r>
            <a:r>
              <a:rPr lang="fr-BE" sz="1400" b="1" dirty="0">
                <a:latin typeface="+mn-lt"/>
              </a:rPr>
              <a:t> van </a:t>
            </a:r>
            <a:r>
              <a:rPr lang="fr-BE" sz="1400" b="1" dirty="0" err="1">
                <a:latin typeface="+mn-lt"/>
              </a:rPr>
              <a:t>een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werfzone</a:t>
            </a:r>
            <a:r>
              <a:rPr lang="fr-BE" sz="1400" b="1" dirty="0">
                <a:latin typeface="+mn-lt"/>
              </a:rPr>
              <a:t> kan de </a:t>
            </a:r>
            <a:r>
              <a:rPr lang="fr-BE" sz="1400" b="1" dirty="0" err="1">
                <a:latin typeface="+mn-lt"/>
              </a:rPr>
              <a:t>vorm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aannemen</a:t>
            </a:r>
            <a:r>
              <a:rPr lang="fr-BE" sz="1400" b="1" dirty="0">
                <a:latin typeface="+mn-lt"/>
              </a:rPr>
              <a:t> van:</a:t>
            </a:r>
          </a:p>
          <a:p>
            <a:pPr lvl="0" algn="just">
              <a:defRPr/>
            </a:pPr>
            <a:endParaRPr lang="fr-BE" sz="1400" b="1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materiële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afbakening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zijn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o.a</a:t>
            </a:r>
            <a:r>
              <a:rPr lang="fr-BE" sz="1400" dirty="0">
                <a:latin typeface="+mn-lt"/>
              </a:rPr>
              <a:t>. </a:t>
            </a:r>
            <a:r>
              <a:rPr lang="fr-BE" sz="1400" dirty="0" err="1">
                <a:latin typeface="+mn-lt"/>
              </a:rPr>
              <a:t>oranje</a:t>
            </a:r>
            <a:r>
              <a:rPr lang="fr-BE" sz="1400" dirty="0">
                <a:latin typeface="+mn-lt"/>
              </a:rPr>
              <a:t> net);</a:t>
            </a: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toezicht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persoon</a:t>
            </a:r>
            <a:r>
              <a:rPr lang="fr-BE" sz="1400" dirty="0">
                <a:latin typeface="+mn-lt"/>
              </a:rPr>
              <a:t> – </a:t>
            </a:r>
            <a:r>
              <a:rPr lang="fr-BE" sz="1400" dirty="0" err="1">
                <a:latin typeface="+mn-lt"/>
              </a:rPr>
              <a:t>grenswachter</a:t>
            </a:r>
            <a:r>
              <a:rPr lang="fr-BE" sz="1400" dirty="0">
                <a:latin typeface="+mn-lt"/>
              </a:rPr>
              <a:t>.</a:t>
            </a: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9702B-4161-4FDA-A9A5-5A53597A4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102" y="5571610"/>
            <a:ext cx="984589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266466" y="209655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840416" y="13908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716068"/>
            <a:ext cx="6744860" cy="976021"/>
          </a:xfrm>
          <a:prstGeom prst="rect">
            <a:avLst/>
          </a:prstGeom>
        </p:spPr>
      </p:pic>
      <p:sp>
        <p:nvSpPr>
          <p:cNvPr id="22" name="Rounded Rectangle 12"/>
          <p:cNvSpPr/>
          <p:nvPr/>
        </p:nvSpPr>
        <p:spPr bwMode="auto">
          <a:xfrm>
            <a:off x="2567608" y="1916832"/>
            <a:ext cx="8851915" cy="1396105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400" b="1" dirty="0" err="1">
                <a:latin typeface="+mn-lt"/>
              </a:rPr>
              <a:t>Toezicht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door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een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persoon</a:t>
            </a:r>
            <a:r>
              <a:rPr lang="fr-BE" sz="1400" b="1" dirty="0">
                <a:latin typeface="+mn-lt"/>
              </a:rPr>
              <a:t> - </a:t>
            </a:r>
            <a:r>
              <a:rPr lang="fr-BE" sz="1400" b="1" dirty="0" err="1">
                <a:latin typeface="+mn-lt"/>
              </a:rPr>
              <a:t>Grenswachter</a:t>
            </a:r>
            <a:endParaRPr lang="fr-BE" sz="1400" b="1" dirty="0">
              <a:latin typeface="+mn-lt"/>
            </a:endParaRPr>
          </a:p>
          <a:p>
            <a:pPr lvl="0" algn="just">
              <a:defRPr/>
            </a:pPr>
            <a:endParaRPr lang="fr-BE" sz="1400" dirty="0">
              <a:latin typeface="+mn-lt"/>
            </a:endParaRPr>
          </a:p>
          <a:p>
            <a:pPr lvl="0" algn="just">
              <a:defRPr/>
            </a:pP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persoon</a:t>
            </a:r>
            <a:r>
              <a:rPr lang="fr-BE" sz="1400" dirty="0">
                <a:latin typeface="+mn-lt"/>
              </a:rPr>
              <a:t> die de </a:t>
            </a:r>
            <a:r>
              <a:rPr lang="fr-BE" sz="1400" dirty="0" err="1">
                <a:latin typeface="+mn-lt"/>
              </a:rPr>
              <a:t>aandacht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vestigt</a:t>
            </a:r>
            <a:r>
              <a:rPr lang="fr-BE" sz="1400" dirty="0">
                <a:latin typeface="+mn-lt"/>
              </a:rPr>
              <a:t> van het personeel op de </a:t>
            </a:r>
            <a:r>
              <a:rPr lang="fr-BE" sz="1400" dirty="0" err="1">
                <a:latin typeface="+mn-lt"/>
              </a:rPr>
              <a:t>plaats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zodanig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dat</a:t>
            </a:r>
            <a:r>
              <a:rPr lang="fr-BE" sz="1400" dirty="0">
                <a:latin typeface="+mn-lt"/>
              </a:rPr>
              <a:t> het personeel, het </a:t>
            </a:r>
            <a:r>
              <a:rPr lang="fr-BE" sz="1400" dirty="0" err="1">
                <a:latin typeface="+mn-lt"/>
              </a:rPr>
              <a:t>materiaal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gemanipuleerd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het personeel), de </a:t>
            </a:r>
            <a:r>
              <a:rPr lang="fr-BE" sz="1400" dirty="0" err="1">
                <a:latin typeface="+mn-lt"/>
              </a:rPr>
              <a:t>voertuigen</a:t>
            </a:r>
            <a:r>
              <a:rPr lang="fr-BE" sz="1400" dirty="0">
                <a:latin typeface="+mn-lt"/>
              </a:rPr>
              <a:t> en/of de </a:t>
            </a:r>
            <a:r>
              <a:rPr lang="fr-BE" sz="1400" dirty="0" err="1">
                <a:latin typeface="+mn-lt"/>
              </a:rPr>
              <a:t>lasten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gemanipuleerd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voertuigen</a:t>
            </a:r>
            <a:r>
              <a:rPr lang="fr-BE" sz="1400" dirty="0">
                <a:latin typeface="+mn-lt"/>
              </a:rPr>
              <a:t>) </a:t>
            </a:r>
            <a:r>
              <a:rPr lang="fr-BE" sz="1400" dirty="0" err="1">
                <a:latin typeface="+mn-lt"/>
              </a:rPr>
              <a:t>deze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niet </a:t>
            </a:r>
            <a:r>
              <a:rPr lang="fr-BE" sz="1400" dirty="0" err="1">
                <a:latin typeface="+mn-lt"/>
              </a:rPr>
              <a:t>overschrijden</a:t>
            </a:r>
            <a:r>
              <a:rPr lang="fr-BE" sz="1400" dirty="0">
                <a:latin typeface="+mn-lt"/>
              </a:rPr>
              <a:t>.</a:t>
            </a: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954DB-F1BC-4EE0-9BFA-E8E29FF2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51" y="1405264"/>
            <a:ext cx="1096966" cy="819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D5690-67E4-4811-BA50-CD1A67B1A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31" y="1799733"/>
            <a:ext cx="1402202" cy="18411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9012DB-F95C-4028-9B92-66F91F3A31C5}"/>
              </a:ext>
            </a:extLst>
          </p:cNvPr>
          <p:cNvSpPr txBox="1"/>
          <p:nvPr/>
        </p:nvSpPr>
        <p:spPr>
          <a:xfrm>
            <a:off x="2567607" y="3503522"/>
            <a:ext cx="8912875" cy="2962513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BE" sz="1400" dirty="0">
                <a:latin typeface="+mn-lt"/>
              </a:rPr>
              <a:t>Dit </a:t>
            </a:r>
            <a:r>
              <a:rPr lang="fr-BE" sz="1400" dirty="0" err="1">
                <a:latin typeface="+mn-lt"/>
              </a:rPr>
              <a:t>toezicht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omvat</a:t>
            </a:r>
            <a:r>
              <a:rPr lang="fr-BE" sz="1400" dirty="0">
                <a:latin typeface="+mn-lt"/>
              </a:rPr>
              <a:t>: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controle</a:t>
            </a:r>
            <a:r>
              <a:rPr lang="fr-BE" sz="1400" dirty="0">
                <a:latin typeface="+mn-lt"/>
              </a:rPr>
              <a:t> op de </a:t>
            </a:r>
            <a:r>
              <a:rPr lang="fr-BE" sz="1400" dirty="0" err="1">
                <a:latin typeface="+mn-lt"/>
              </a:rPr>
              <a:t>naleving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het personeel (</a:t>
            </a:r>
            <a:r>
              <a:rPr lang="fr-BE" sz="1400" dirty="0" err="1">
                <a:latin typeface="+mn-lt"/>
              </a:rPr>
              <a:t>werkzaam</a:t>
            </a:r>
            <a:r>
              <a:rPr lang="fr-BE" sz="1400" dirty="0">
                <a:latin typeface="+mn-lt"/>
              </a:rPr>
              <a:t> op de </a:t>
            </a:r>
            <a:r>
              <a:rPr lang="fr-BE" sz="1400" dirty="0" err="1">
                <a:latin typeface="+mn-lt"/>
              </a:rPr>
              <a:t>werkposten</a:t>
            </a:r>
            <a:r>
              <a:rPr lang="fr-BE" sz="1400" dirty="0">
                <a:latin typeface="+mn-lt"/>
              </a:rPr>
              <a:t>) en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operatoren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werfvoertuigen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vestigen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aandacht</a:t>
            </a:r>
            <a:r>
              <a:rPr lang="fr-BE" sz="1400" dirty="0">
                <a:latin typeface="+mn-lt"/>
              </a:rPr>
              <a:t> van het personeel/</a:t>
            </a:r>
            <a:r>
              <a:rPr lang="fr-BE" sz="1400" dirty="0" err="1">
                <a:latin typeface="+mn-lt"/>
              </a:rPr>
              <a:t>operatoren</a:t>
            </a:r>
            <a:r>
              <a:rPr lang="fr-BE" sz="1400" dirty="0">
                <a:latin typeface="+mn-lt"/>
              </a:rPr>
              <a:t> indien personeel, </a:t>
            </a:r>
            <a:r>
              <a:rPr lang="fr-BE" sz="1400" dirty="0" err="1">
                <a:latin typeface="+mn-lt"/>
              </a:rPr>
              <a:t>materiaal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gemanipuleerd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het personeel), de </a:t>
            </a:r>
            <a:r>
              <a:rPr lang="fr-BE" sz="1400" dirty="0" err="1">
                <a:latin typeface="+mn-lt"/>
              </a:rPr>
              <a:t>voertuigen</a:t>
            </a:r>
            <a:r>
              <a:rPr lang="fr-BE" sz="1400" dirty="0">
                <a:latin typeface="+mn-lt"/>
              </a:rPr>
              <a:t> en/of de </a:t>
            </a:r>
            <a:r>
              <a:rPr lang="fr-BE" sz="1400" dirty="0" err="1">
                <a:latin typeface="+mn-lt"/>
              </a:rPr>
              <a:t>lasten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gemanipuleerd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voertuigen</a:t>
            </a:r>
            <a:r>
              <a:rPr lang="fr-BE" sz="1400" dirty="0">
                <a:latin typeface="+mn-lt"/>
              </a:rPr>
              <a:t>) de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naderen</a:t>
            </a:r>
            <a:r>
              <a:rPr lang="fr-BE" sz="1400" dirty="0">
                <a:latin typeface="+mn-lt"/>
              </a:rPr>
              <a:t> of </a:t>
            </a:r>
            <a:r>
              <a:rPr lang="fr-BE" sz="1400" dirty="0" err="1">
                <a:latin typeface="+mn-lt"/>
              </a:rPr>
              <a:t>overschrijden</a:t>
            </a:r>
            <a:r>
              <a:rPr lang="fr-BE" sz="1400" dirty="0">
                <a:latin typeface="+mn-lt"/>
              </a:rPr>
              <a:t>; 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controle</a:t>
            </a:r>
            <a:r>
              <a:rPr lang="fr-BE" sz="1400" dirty="0">
                <a:latin typeface="+mn-lt"/>
              </a:rPr>
              <a:t> op het </a:t>
            </a:r>
            <a:r>
              <a:rPr lang="fr-BE" sz="1400" dirty="0" err="1">
                <a:latin typeface="+mn-lt"/>
              </a:rPr>
              <a:t>stopzetten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activiteiten</a:t>
            </a:r>
            <a:r>
              <a:rPr lang="fr-BE" sz="1400" dirty="0">
                <a:latin typeface="+mn-lt"/>
              </a:rPr>
              <a:t> die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indringing</a:t>
            </a:r>
            <a:r>
              <a:rPr lang="fr-BE" sz="1400" dirty="0">
                <a:latin typeface="+mn-lt"/>
              </a:rPr>
              <a:t> type II </a:t>
            </a:r>
            <a:r>
              <a:rPr lang="fr-BE" sz="1400" dirty="0" err="1">
                <a:latin typeface="+mn-lt"/>
              </a:rPr>
              <a:t>kunnen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veroorzaken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wanneer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aanvullend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aankondigingssysteem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wordt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toegepast</a:t>
            </a:r>
            <a:r>
              <a:rPr lang="fr-BE" sz="1400" dirty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0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280784" y="32867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0.2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verantwoordelijke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51584" y="853363"/>
            <a:ext cx="8784976" cy="3166824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verantwoordelijke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bediende</a:t>
            </a:r>
            <a:r>
              <a:rPr lang="en-US" sz="1400" dirty="0">
                <a:latin typeface="+mn-lt"/>
              </a:rPr>
              <a:t> die het </a:t>
            </a:r>
            <a:r>
              <a:rPr lang="en-US" sz="1400" dirty="0" err="1">
                <a:latin typeface="+mn-lt"/>
              </a:rPr>
              <a:t>werk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organiseert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leidt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leider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werk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aannemer</a:t>
            </a:r>
            <a:r>
              <a:rPr lang="en-US" sz="1400" dirty="0">
                <a:latin typeface="+mn-lt"/>
              </a:rPr>
              <a:t>) </a:t>
            </a:r>
            <a:r>
              <a:rPr lang="en-US" sz="1400" dirty="0" err="1">
                <a:latin typeface="+mn-lt"/>
              </a:rPr>
              <a:t>communiceert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ploeg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welk</a:t>
            </a:r>
            <a:r>
              <a:rPr lang="en-US" sz="1400" dirty="0">
                <a:latin typeface="+mn-lt"/>
              </a:rPr>
              <a:t> type </a:t>
            </a:r>
            <a:r>
              <a:rPr lang="en-US" sz="1400" dirty="0" err="1">
                <a:latin typeface="+mn-lt"/>
              </a:rPr>
              <a:t>afbakening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toegepast</a:t>
            </a:r>
            <a:r>
              <a:rPr lang="en-US" sz="1400" dirty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+mn-lt"/>
              </a:rPr>
              <a:t>bepaalt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welke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afbakening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zal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toegepast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;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bakent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werfzone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af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functie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respecteren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veiligheidsafstand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volgens</a:t>
            </a:r>
            <a:r>
              <a:rPr lang="en-US" sz="1400" dirty="0">
                <a:latin typeface="+mn-lt"/>
              </a:rPr>
              <a:t> type van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/of type </a:t>
            </a:r>
            <a:r>
              <a:rPr lang="en-US" sz="1400" dirty="0" err="1">
                <a:latin typeface="+mn-lt"/>
              </a:rPr>
              <a:t>ingezette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voertuig</a:t>
            </a:r>
            <a:r>
              <a:rPr lang="en-US" sz="1400" dirty="0">
                <a:latin typeface="+mn-lt"/>
              </a:rPr>
              <a:t>);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controleert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goede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toepassing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veiligheidsmaatregel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positie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afstand</a:t>
            </a:r>
            <a:r>
              <a:rPr lang="en-US" sz="1400" dirty="0">
                <a:latin typeface="+mn-lt"/>
              </a:rPr>
              <a:t> tov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, …);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+mn-lt"/>
              </a:rPr>
              <a:t>duidt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nominatief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diegene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die de </a:t>
            </a:r>
            <a:r>
              <a:rPr lang="en-US" sz="1400" dirty="0" err="1">
                <a:latin typeface="+mn-lt"/>
              </a:rPr>
              <a:t>rol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grenswachter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uitvoert</a:t>
            </a:r>
            <a:r>
              <a:rPr lang="en-US" sz="1400" dirty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4032" y="4377699"/>
            <a:ext cx="4896544" cy="214526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u="sng" dirty="0" err="1">
                <a:latin typeface="+mn-lt"/>
              </a:rPr>
              <a:t>Toezicht</a:t>
            </a:r>
            <a:r>
              <a:rPr lang="en-US" sz="1200" b="1" u="sng" dirty="0">
                <a:latin typeface="+mn-lt"/>
              </a:rPr>
              <a:t> door </a:t>
            </a:r>
            <a:r>
              <a:rPr lang="en-US" sz="1200" b="1" u="sng" dirty="0" err="1">
                <a:latin typeface="+mn-lt"/>
              </a:rPr>
              <a:t>een</a:t>
            </a:r>
            <a:r>
              <a:rPr lang="en-US" sz="1200" b="1" u="sng" dirty="0">
                <a:latin typeface="+mn-lt"/>
              </a:rPr>
              <a:t> </a:t>
            </a:r>
            <a:r>
              <a:rPr lang="en-US" sz="1200" b="1" u="sng" dirty="0" err="1">
                <a:latin typeface="+mn-lt"/>
              </a:rPr>
              <a:t>persoon</a:t>
            </a:r>
            <a:r>
              <a:rPr lang="en-US" sz="1200" b="1" u="sng" dirty="0">
                <a:latin typeface="+mn-lt"/>
              </a:rPr>
              <a:t> - </a:t>
            </a:r>
            <a:r>
              <a:rPr lang="en-US" sz="1200" b="1" u="sng" dirty="0" err="1">
                <a:latin typeface="+mn-lt"/>
              </a:rPr>
              <a:t>grenswachter</a:t>
            </a:r>
            <a:r>
              <a:rPr lang="en-US" sz="1200" b="1" u="sng" dirty="0">
                <a:latin typeface="+mn-lt"/>
              </a:rPr>
              <a:t>:</a:t>
            </a:r>
          </a:p>
          <a:p>
            <a:endParaRPr lang="en-US" sz="1200" b="1" u="sng" dirty="0">
              <a:latin typeface="+mn-lt"/>
            </a:endParaRPr>
          </a:p>
          <a:p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werken</a:t>
            </a:r>
            <a:r>
              <a:rPr lang="en-US" sz="1200" dirty="0">
                <a:latin typeface="+mn-lt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communiceert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grenswachter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respecteren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afstand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t.o.v</a:t>
            </a:r>
            <a:r>
              <a:rPr lang="en-US" sz="1200" dirty="0">
                <a:latin typeface="+mn-lt"/>
              </a:rPr>
              <a:t>. de </a:t>
            </a:r>
            <a:r>
              <a:rPr lang="en-US" sz="1200" dirty="0" err="1">
                <a:latin typeface="+mn-lt"/>
              </a:rPr>
              <a:t>buitenkant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dichtstbijgelegen</a:t>
            </a:r>
            <a:r>
              <a:rPr lang="en-US" sz="1200" dirty="0">
                <a:latin typeface="+mn-lt"/>
              </a:rPr>
              <a:t> rail </a:t>
            </a:r>
          </a:p>
          <a:p>
            <a:endParaRPr lang="en-US" sz="1200" dirty="0"/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15" name="Rechthoek 41"/>
          <p:cNvSpPr>
            <a:spLocks noChangeArrowheads="1"/>
          </p:cNvSpPr>
          <p:nvPr/>
        </p:nvSpPr>
        <p:spPr bwMode="auto">
          <a:xfrm>
            <a:off x="830602" y="2375776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VV AANNEMER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84" y="1017115"/>
            <a:ext cx="475529" cy="11766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5400" y="4377698"/>
            <a:ext cx="5544616" cy="214526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u="sng" dirty="0" err="1">
                <a:latin typeface="+mn-lt"/>
              </a:rPr>
              <a:t>Materiële</a:t>
            </a:r>
            <a:r>
              <a:rPr lang="en-US" sz="1200" b="1" u="sng" dirty="0">
                <a:latin typeface="+mn-lt"/>
              </a:rPr>
              <a:t> </a:t>
            </a:r>
            <a:r>
              <a:rPr lang="en-US" sz="1200" b="1" u="sng" dirty="0" err="1">
                <a:latin typeface="+mn-lt"/>
              </a:rPr>
              <a:t>afbakening</a:t>
            </a:r>
            <a:r>
              <a:rPr lang="en-US" sz="1200" b="1" u="sng" dirty="0">
                <a:latin typeface="+mn-lt"/>
              </a:rPr>
              <a:t>:</a:t>
            </a:r>
          </a:p>
          <a:p>
            <a:endParaRPr lang="en-US" sz="1200" b="1" u="sng" dirty="0">
              <a:latin typeface="+mn-lt"/>
            </a:endParaRPr>
          </a:p>
          <a:p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werken</a:t>
            </a:r>
            <a:r>
              <a:rPr lang="en-US" sz="1200" dirty="0">
                <a:latin typeface="+mn-lt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bepaalt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afstand</a:t>
            </a:r>
            <a:r>
              <a:rPr lang="en-US" sz="1200" dirty="0">
                <a:latin typeface="+mn-lt"/>
              </a:rPr>
              <a:t> tov </a:t>
            </a:r>
            <a:r>
              <a:rPr lang="en-US" sz="1200" dirty="0" err="1">
                <a:latin typeface="+mn-lt"/>
              </a:rPr>
              <a:t>buitenkant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dichtstbijgelegen</a:t>
            </a:r>
            <a:r>
              <a:rPr lang="en-US" sz="1200" dirty="0">
                <a:latin typeface="+mn-lt"/>
              </a:rPr>
              <a:t> rail </a:t>
            </a:r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afbakening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 err="1">
                <a:latin typeface="+mn-lt"/>
              </a:rPr>
              <a:t>Tijdens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werken</a:t>
            </a:r>
            <a:r>
              <a:rPr lang="en-US" sz="1200" dirty="0">
                <a:latin typeface="+mn-lt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controleert</a:t>
            </a:r>
            <a:r>
              <a:rPr lang="en-US" sz="1200" dirty="0">
                <a:latin typeface="+mn-lt"/>
              </a:rPr>
              <a:t>  (of </a:t>
            </a:r>
            <a:r>
              <a:rPr lang="en-US" sz="1200" dirty="0" err="1">
                <a:latin typeface="+mn-lt"/>
              </a:rPr>
              <a:t>laat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controleren</a:t>
            </a:r>
            <a:r>
              <a:rPr lang="en-US" sz="1200" dirty="0">
                <a:latin typeface="+mn-lt"/>
              </a:rPr>
              <a:t>) de </a:t>
            </a:r>
            <a:r>
              <a:rPr lang="en-US" sz="1200" dirty="0" err="1">
                <a:latin typeface="+mn-lt"/>
              </a:rPr>
              <a:t>goede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staat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afbakening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stuurt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eventueel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bij</a:t>
            </a:r>
            <a:r>
              <a:rPr lang="en-US" sz="1200" dirty="0">
                <a:latin typeface="+mn-lt"/>
              </a:rPr>
              <a:t>)</a:t>
            </a: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590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396398" y="167742"/>
            <a:ext cx="1008112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0.3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toezicht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houdt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07568" y="543604"/>
            <a:ext cx="8784976" cy="486941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bediende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houdt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toezicht</a:t>
            </a:r>
            <a:r>
              <a:rPr lang="fr-BE" sz="1400" dirty="0">
                <a:latin typeface="+mn-lt"/>
              </a:rPr>
              <a:t> op </a:t>
            </a:r>
            <a:r>
              <a:rPr lang="fr-BE" sz="1400" dirty="0" err="1">
                <a:latin typeface="+mn-lt"/>
              </a:rPr>
              <a:t>alle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activiteiten</a:t>
            </a:r>
            <a:r>
              <a:rPr lang="fr-BE" sz="1400" dirty="0">
                <a:latin typeface="+mn-lt"/>
              </a:rPr>
              <a:t> en </a:t>
            </a:r>
            <a:r>
              <a:rPr lang="fr-BE" sz="1400" dirty="0" err="1">
                <a:latin typeface="+mn-lt"/>
              </a:rPr>
              <a:t>voertuigen</a:t>
            </a:r>
            <a:r>
              <a:rPr lang="fr-BE" sz="1400" dirty="0">
                <a:latin typeface="+mn-lt"/>
              </a:rPr>
              <a:t> die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indringing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kunnen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veroorzaken</a:t>
            </a:r>
            <a:r>
              <a:rPr lang="fr-BE" sz="1400" dirty="0">
                <a:latin typeface="+mn-lt"/>
              </a:rPr>
              <a:t>. Dit </a:t>
            </a:r>
            <a:r>
              <a:rPr lang="fr-BE" sz="1400" dirty="0" err="1">
                <a:latin typeface="+mn-lt"/>
              </a:rPr>
              <a:t>toezicht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moet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gegarandeerd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zijn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tijdens</a:t>
            </a:r>
            <a:r>
              <a:rPr lang="fr-BE" sz="1400" b="1" dirty="0">
                <a:latin typeface="+mn-lt"/>
              </a:rPr>
              <a:t> de </a:t>
            </a:r>
            <a:r>
              <a:rPr lang="fr-BE" sz="1400" b="1" dirty="0" err="1">
                <a:latin typeface="+mn-lt"/>
              </a:rPr>
              <a:t>gehele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prestatie</a:t>
            </a:r>
            <a:r>
              <a:rPr lang="fr-BE" sz="1400" dirty="0">
                <a:latin typeface="+mn-lt"/>
              </a:rPr>
              <a:t>. De </a:t>
            </a:r>
            <a:r>
              <a:rPr lang="fr-BE" sz="1400" dirty="0" err="1">
                <a:latin typeface="+mn-lt"/>
              </a:rPr>
              <a:t>persoon</a:t>
            </a:r>
            <a:r>
              <a:rPr lang="fr-BE" sz="1400" dirty="0">
                <a:latin typeface="+mn-lt"/>
              </a:rPr>
              <a:t> die de </a:t>
            </a:r>
            <a:r>
              <a:rPr lang="fr-BE" sz="1400" dirty="0" err="1">
                <a:latin typeface="+mn-lt"/>
              </a:rPr>
              <a:t>rol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grenswachter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uitvoert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heeft</a:t>
            </a:r>
            <a:r>
              <a:rPr lang="fr-BE" sz="1400" dirty="0">
                <a:latin typeface="+mn-lt"/>
              </a:rPr>
              <a:t> onder </a:t>
            </a:r>
            <a:r>
              <a:rPr lang="fr-BE" sz="1400" dirty="0" err="1">
                <a:latin typeface="+mn-lt"/>
              </a:rPr>
              <a:t>andere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volgende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verplichtingen</a:t>
            </a:r>
            <a:r>
              <a:rPr lang="fr-BE" sz="1400" dirty="0">
                <a:latin typeface="+mn-lt"/>
              </a:rPr>
              <a:t>: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waakt</a:t>
            </a:r>
            <a:r>
              <a:rPr lang="en-US" sz="1400" dirty="0">
                <a:latin typeface="+mn-lt"/>
              </a:rPr>
              <a:t> over </a:t>
            </a:r>
            <a:r>
              <a:rPr lang="en-US" sz="1400" dirty="0" err="1">
                <a:latin typeface="+mn-lt"/>
              </a:rPr>
              <a:t>zijn</a:t>
            </a:r>
            <a:r>
              <a:rPr lang="en-US" sz="1400" dirty="0">
                <a:latin typeface="+mn-lt"/>
              </a:rPr>
              <a:t> eigen </a:t>
            </a:r>
            <a:r>
              <a:rPr lang="en-US" sz="1400" dirty="0" err="1">
                <a:latin typeface="+mn-lt"/>
              </a:rPr>
              <a:t>veiligheid</a:t>
            </a:r>
            <a:r>
              <a:rPr lang="en-US" sz="1400" dirty="0">
                <a:latin typeface="+mn-lt"/>
              </a:rPr>
              <a:t> waken (door </a:t>
            </a:r>
            <a:r>
              <a:rPr lang="en-US" sz="1400" dirty="0" err="1">
                <a:latin typeface="+mn-lt"/>
              </a:rPr>
              <a:t>buiten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gevarenzone</a:t>
            </a:r>
            <a:r>
              <a:rPr lang="en-US" sz="1400" dirty="0">
                <a:latin typeface="+mn-lt"/>
              </a:rPr>
              <a:t> van het spoor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blijven</a:t>
            </a:r>
            <a:r>
              <a:rPr lang="en-US" sz="1400" dirty="0">
                <a:latin typeface="+mn-lt"/>
              </a:rPr>
              <a:t>);</a:t>
            </a:r>
          </a:p>
          <a:p>
            <a:pPr marL="177800" indent="-17780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is constant </a:t>
            </a:r>
            <a:r>
              <a:rPr lang="en-US" sz="1400" dirty="0" err="1">
                <a:latin typeface="+mn-lt"/>
              </a:rPr>
              <a:t>aandachtig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laat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zich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afleiden</a:t>
            </a:r>
            <a:r>
              <a:rPr lang="en-US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heeft</a:t>
            </a:r>
            <a:r>
              <a:rPr lang="en-US" sz="1400" dirty="0">
                <a:latin typeface="+mn-lt"/>
              </a:rPr>
              <a:t> permanent </a:t>
            </a:r>
            <a:r>
              <a:rPr lang="en-US" sz="1400" dirty="0" err="1">
                <a:latin typeface="+mn-lt"/>
              </a:rPr>
              <a:t>zicht</a:t>
            </a:r>
            <a:r>
              <a:rPr lang="en-US" sz="1400" dirty="0">
                <a:latin typeface="+mn-lt"/>
              </a:rPr>
              <a:t> over de </a:t>
            </a:r>
            <a:r>
              <a:rPr lang="en-US" sz="1400" dirty="0" err="1">
                <a:latin typeface="+mn-lt"/>
              </a:rPr>
              <a:t>werkposten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waarover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toezicht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houdt</a:t>
            </a:r>
            <a:r>
              <a:rPr lang="en-US" sz="1400" dirty="0">
                <a:latin typeface="+mn-lt"/>
              </a:rPr>
              <a:t>;</a:t>
            </a:r>
          </a:p>
          <a:p>
            <a:pPr algn="just">
              <a:defRPr/>
            </a:pP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b="1" dirty="0" err="1">
                <a:latin typeface="+mn-lt"/>
              </a:rPr>
              <a:t>waakt</a:t>
            </a:r>
            <a:r>
              <a:rPr lang="en-US" sz="1400" b="1" dirty="0">
                <a:latin typeface="+mn-lt"/>
              </a:rPr>
              <a:t> steeds over het </a:t>
            </a:r>
            <a:r>
              <a:rPr lang="en-US" sz="1400" b="1" dirty="0" err="1">
                <a:latin typeface="+mn-lt"/>
              </a:rPr>
              <a:t>neleven</a:t>
            </a:r>
            <a:r>
              <a:rPr lang="en-US" sz="1400" b="1" dirty="0">
                <a:latin typeface="+mn-lt"/>
              </a:rPr>
              <a:t> van de </a:t>
            </a:r>
            <a:r>
              <a:rPr lang="en-US" sz="1400" b="1" dirty="0" err="1">
                <a:latin typeface="+mn-lt"/>
              </a:rPr>
              <a:t>grenzen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van de </a:t>
            </a:r>
            <a:r>
              <a:rPr lang="en-US" sz="1400" dirty="0" err="1">
                <a:latin typeface="+mn-lt"/>
              </a:rPr>
              <a:t>werfzone</a:t>
            </a:r>
            <a:r>
              <a:rPr lang="en-US" sz="1400" dirty="0">
                <a:latin typeface="+mn-lt"/>
              </a:rPr>
              <a:t> die warden </a:t>
            </a:r>
            <a:r>
              <a:rPr lang="en-US" sz="1400" dirty="0" err="1">
                <a:latin typeface="+mn-lt"/>
              </a:rPr>
              <a:t>bepaald</a:t>
            </a:r>
            <a:r>
              <a:rPr lang="en-US" sz="1400" dirty="0">
                <a:latin typeface="+mn-lt"/>
              </a:rPr>
              <a:t> door de </a:t>
            </a:r>
            <a:r>
              <a:rPr lang="en-US" sz="1400" dirty="0" err="1">
                <a:latin typeface="+mn-lt"/>
              </a:rPr>
              <a:t>verantwoordelijke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veiligheid</a:t>
            </a:r>
            <a:r>
              <a:rPr lang="en-US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b="1" dirty="0" err="1">
                <a:latin typeface="+mn-lt"/>
              </a:rPr>
              <a:t>verwittigt</a:t>
            </a:r>
            <a:r>
              <a:rPr lang="en-US" sz="1400" b="1" dirty="0">
                <a:latin typeface="+mn-lt"/>
              </a:rPr>
              <a:t> het personeel </a:t>
            </a:r>
            <a:r>
              <a:rPr lang="en-US" sz="1400" dirty="0">
                <a:latin typeface="+mn-lt"/>
              </a:rPr>
              <a:t>die de </a:t>
            </a:r>
            <a:r>
              <a:rPr lang="en-US" sz="1400" dirty="0" err="1">
                <a:latin typeface="+mn-lt"/>
              </a:rPr>
              <a:t>grenzen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werfzone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naderen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laat</a:t>
            </a:r>
            <a:r>
              <a:rPr lang="en-US" sz="1400" b="1" dirty="0">
                <a:latin typeface="+mn-lt"/>
              </a:rPr>
              <a:t> de </a:t>
            </a:r>
            <a:r>
              <a:rPr lang="en-US" sz="1400" b="1" dirty="0" err="1">
                <a:latin typeface="+mn-lt"/>
              </a:rPr>
              <a:t>activiteiten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stopzetten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die </a:t>
            </a:r>
            <a:r>
              <a:rPr lang="en-US" sz="1400" dirty="0" err="1">
                <a:latin typeface="+mn-lt"/>
              </a:rPr>
              <a:t>deze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grenzen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dreigen</a:t>
            </a:r>
            <a:r>
              <a:rPr lang="en-US" sz="1400" dirty="0">
                <a:latin typeface="+mn-lt"/>
              </a:rPr>
              <a:t>)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overschrijven</a:t>
            </a:r>
            <a:r>
              <a:rPr lang="en-US" sz="14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laat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activiteiten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stopzetten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wanneer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het </a:t>
            </a:r>
            <a:r>
              <a:rPr lang="en-US" sz="1400" dirty="0" err="1">
                <a:latin typeface="+mn-lt"/>
              </a:rPr>
              <a:t>visueel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/of </a:t>
            </a:r>
            <a:r>
              <a:rPr lang="en-US" sz="1400" dirty="0" err="1">
                <a:latin typeface="+mn-lt"/>
              </a:rPr>
              <a:t>auditief</a:t>
            </a:r>
            <a:r>
              <a:rPr lang="en-US" sz="1400" dirty="0">
                <a:latin typeface="+mn-lt"/>
              </a:rPr>
              <a:t> contact </a:t>
            </a:r>
            <a:r>
              <a:rPr lang="en-US" sz="1400" dirty="0" err="1">
                <a:latin typeface="+mn-lt"/>
              </a:rPr>
              <a:t>verliest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dreigt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verliezen</a:t>
            </a:r>
            <a:r>
              <a:rPr lang="en-US" sz="1400" dirty="0">
                <a:latin typeface="+mn-lt"/>
              </a:rPr>
              <a:t> met de </a:t>
            </a:r>
            <a:r>
              <a:rPr lang="en-US" sz="1400" dirty="0" err="1">
                <a:latin typeface="+mn-lt"/>
              </a:rPr>
              <a:t>bediende</a:t>
            </a:r>
            <a:r>
              <a:rPr lang="en-US" sz="1400" dirty="0">
                <a:latin typeface="+mn-lt"/>
              </a:rPr>
              <a:t>(n)  of de operator(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) van de </a:t>
            </a:r>
            <a:r>
              <a:rPr lang="en-US" sz="1400" dirty="0" err="1">
                <a:latin typeface="+mn-lt"/>
              </a:rPr>
              <a:t>voertuigen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zijn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toezicht</a:t>
            </a:r>
            <a:r>
              <a:rPr lang="en-US" sz="1400" dirty="0">
                <a:latin typeface="+mn-lt"/>
              </a:rPr>
              <a:t>; </a:t>
            </a:r>
          </a:p>
          <a:p>
            <a:pPr algn="just">
              <a:defRPr/>
            </a:pP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F37A34-4CC7-49B0-8A3A-B11F02D89845}"/>
              </a:ext>
            </a:extLst>
          </p:cNvPr>
          <p:cNvSpPr txBox="1"/>
          <p:nvPr/>
        </p:nvSpPr>
        <p:spPr>
          <a:xfrm>
            <a:off x="2423592" y="602128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rol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grenswachter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uitgevoerd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door </a:t>
            </a:r>
            <a:r>
              <a:rPr lang="en-US" sz="1400" dirty="0" err="1">
                <a:latin typeface="+mn-lt"/>
              </a:rPr>
              <a:t>opgeleid</a:t>
            </a:r>
            <a:r>
              <a:rPr lang="en-US" sz="1400" dirty="0">
                <a:latin typeface="+mn-lt"/>
              </a:rPr>
              <a:t> personeel van de </a:t>
            </a:r>
            <a:r>
              <a:rPr lang="en-US" sz="1400" dirty="0" err="1">
                <a:latin typeface="+mn-lt"/>
              </a:rPr>
              <a:t>aannemer</a:t>
            </a:r>
            <a:r>
              <a:rPr lang="en-US" sz="1400" dirty="0">
                <a:latin typeface="+mn-lt"/>
              </a:rPr>
              <a:t> in het </a:t>
            </a:r>
            <a:r>
              <a:rPr lang="en-US" sz="1400" dirty="0" err="1">
                <a:latin typeface="+mn-lt"/>
              </a:rPr>
              <a:t>kader</a:t>
            </a:r>
            <a:r>
              <a:rPr lang="en-US" sz="1400" dirty="0">
                <a:latin typeface="+mn-lt"/>
              </a:rPr>
              <a:t> van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zonder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voorziene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. </a:t>
            </a:r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CBF99859-2D55-4CF5-95A8-A6215F74AFE1}"/>
              </a:ext>
            </a:extLst>
          </p:cNvPr>
          <p:cNvSpPr/>
          <p:nvPr/>
        </p:nvSpPr>
        <p:spPr bwMode="auto">
          <a:xfrm>
            <a:off x="2207568" y="5949280"/>
            <a:ext cx="8784976" cy="636145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D9763B4-AE21-468F-913C-4073CD5AB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5661248"/>
            <a:ext cx="573467" cy="65842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F39C906-9DBE-4F39-A72A-35BE512263E5}"/>
              </a:ext>
            </a:extLst>
          </p:cNvPr>
          <p:cNvGrpSpPr/>
          <p:nvPr/>
        </p:nvGrpSpPr>
        <p:grpSpPr>
          <a:xfrm>
            <a:off x="772166" y="1727577"/>
            <a:ext cx="1224137" cy="1709184"/>
            <a:chOff x="3550805" y="2041802"/>
            <a:chExt cx="1224137" cy="1709184"/>
          </a:xfrm>
        </p:grpSpPr>
        <p:sp>
          <p:nvSpPr>
            <p:cNvPr id="23" name="Rechthoek 35">
              <a:extLst>
                <a:ext uri="{FF2B5EF4-FFF2-40B4-BE49-F238E27FC236}">
                  <a16:creationId xmlns:a16="http://schemas.microsoft.com/office/drawing/2014/main" id="{139B6818-54B4-425E-B120-78A44B620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805" y="3390623"/>
              <a:ext cx="1224137" cy="360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GRENSWACHTER</a:t>
              </a:r>
            </a:p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AANNEMER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1000D6-E3B2-4840-87A9-78B37CD11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736" y="2041802"/>
              <a:ext cx="419096" cy="1226172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5915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088067" y="442610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0.4 </a:t>
            </a:r>
            <a:r>
              <a:rPr lang="en-US" sz="2000" b="1" kern="0" dirty="0" err="1">
                <a:solidFill>
                  <a:srgbClr val="0070C0"/>
                </a:solidFill>
                <a:latin typeface="+mn-lt"/>
              </a:rPr>
              <a:t>Rol</a:t>
            </a: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  <a:latin typeface="+mn-lt"/>
              </a:rPr>
              <a:t>bediende</a:t>
            </a: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 die </a:t>
            </a:r>
            <a:r>
              <a:rPr lang="en-US" sz="2000" b="1" kern="0" dirty="0" err="1">
                <a:solidFill>
                  <a:srgbClr val="0070C0"/>
                </a:solidFill>
                <a:latin typeface="+mn-lt"/>
              </a:rPr>
              <a:t>toezicht</a:t>
            </a: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n-lt"/>
              </a:rPr>
              <a:t>houdt</a:t>
            </a: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n-lt"/>
              </a:rPr>
              <a:t>grenswachter</a:t>
            </a:r>
            <a:r>
              <a:rPr lang="en-US" sz="2000" b="1" kern="0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  <a:latin typeface="+mn-lt"/>
              </a:rPr>
              <a:t>a</a:t>
            </a:r>
            <a:r>
              <a:rPr lang="en-US" sz="2000" b="1" kern="0" dirty="0" err="1">
                <a:solidFill>
                  <a:srgbClr val="0070C0"/>
                </a:solidFill>
                <a:latin typeface="+mn-lt"/>
                <a:ea typeface="+mj-ea"/>
                <a:cs typeface="+mj-cs"/>
              </a:rPr>
              <a:t>lgemene</a:t>
            </a:r>
            <a:r>
              <a:rPr lang="en-US" sz="2000" b="1" kern="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n-lt"/>
                <a:ea typeface="+mj-ea"/>
                <a:cs typeface="+mj-cs"/>
              </a:rPr>
              <a:t>principes</a:t>
            </a:r>
            <a:endParaRPr lang="en-US" sz="2000" b="1" kern="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2" name="Rounded Rectangle 12"/>
          <p:cNvSpPr/>
          <p:nvPr/>
        </p:nvSpPr>
        <p:spPr bwMode="auto">
          <a:xfrm>
            <a:off x="1089447" y="1202231"/>
            <a:ext cx="9255025" cy="3378898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bediende</a:t>
            </a:r>
            <a:r>
              <a:rPr lang="fr-BE" sz="1400" dirty="0">
                <a:latin typeface="+mn-lt"/>
              </a:rPr>
              <a:t> die de </a:t>
            </a:r>
            <a:r>
              <a:rPr lang="fr-BE" sz="1400" dirty="0" err="1">
                <a:latin typeface="+mn-lt"/>
              </a:rPr>
              <a:t>rol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grenswachter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uitvoert</a:t>
            </a:r>
            <a:r>
              <a:rPr lang="fr-BE" sz="1400" dirty="0">
                <a:latin typeface="+mn-lt"/>
              </a:rPr>
              <a:t> 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nl-NL" sz="1400" dirty="0">
                <a:latin typeface="+mn-lt"/>
              </a:rPr>
              <a:t>is belast met het toezicht op de naleving van de grenzen van de werfzone;</a:t>
            </a:r>
          </a:p>
          <a:p>
            <a:pPr marL="285750" indent="-285750" algn="just">
              <a:buFontTx/>
              <a:buChar char="-"/>
              <a:defRPr/>
            </a:pPr>
            <a:endParaRPr lang="nl-NL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nl-NL" sz="1400" dirty="0">
                <a:latin typeface="+mn-lt"/>
              </a:rPr>
              <a:t>moet het personeel verwittigen die de grenzen van de werfzone naderen en de activiteiten laten stopzetten die deze grenzen (dreigen te) overschrijden (specifieke aandacht voor de gemanipuleerde lasten);</a:t>
            </a:r>
            <a:endParaRPr lang="en-US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neemt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plaats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buiten</a:t>
            </a:r>
            <a:r>
              <a:rPr lang="fr-BE" sz="1400" b="1" dirty="0">
                <a:latin typeface="+mn-lt"/>
              </a:rPr>
              <a:t> de </a:t>
            </a:r>
            <a:r>
              <a:rPr lang="fr-BE" sz="1400" b="1" dirty="0" err="1">
                <a:latin typeface="+mn-lt"/>
              </a:rPr>
              <a:t>gevarenzone</a:t>
            </a:r>
            <a:r>
              <a:rPr lang="fr-BE" sz="1400" b="1" dirty="0">
                <a:latin typeface="+mn-lt"/>
              </a:rPr>
              <a:t> van het </a:t>
            </a:r>
            <a:r>
              <a:rPr lang="fr-BE" sz="1400" b="1" dirty="0" err="1">
                <a:latin typeface="+mn-lt"/>
              </a:rPr>
              <a:t>spoor</a:t>
            </a:r>
            <a:r>
              <a:rPr lang="fr-BE" sz="1400" b="1" dirty="0">
                <a:latin typeface="+mn-lt"/>
              </a:rPr>
              <a:t> in </a:t>
            </a:r>
            <a:r>
              <a:rPr lang="fr-BE" sz="1400" b="1" dirty="0" err="1">
                <a:latin typeface="+mn-lt"/>
              </a:rPr>
              <a:t>dienst</a:t>
            </a:r>
            <a:r>
              <a:rPr lang="fr-BE" sz="1400" dirty="0">
                <a:latin typeface="+mn-lt"/>
              </a:rPr>
              <a:t>, op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plaats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waaruit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hij</a:t>
            </a:r>
            <a:r>
              <a:rPr lang="fr-BE" sz="1400" dirty="0">
                <a:latin typeface="+mn-lt"/>
              </a:rPr>
              <a:t>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kan </a:t>
            </a:r>
            <a:r>
              <a:rPr lang="fr-BE" sz="1400" dirty="0" err="1">
                <a:latin typeface="+mn-lt"/>
              </a:rPr>
              <a:t>waarnemen</a:t>
            </a:r>
            <a:r>
              <a:rPr lang="fr-BE" sz="1400" dirty="0">
                <a:latin typeface="+mn-lt"/>
              </a:rPr>
              <a:t>; en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steeds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alle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werkposten</a:t>
            </a:r>
            <a:r>
              <a:rPr lang="fr-BE" sz="1400" dirty="0">
                <a:latin typeface="+mn-lt"/>
              </a:rPr>
              <a:t> kan </a:t>
            </a:r>
            <a:r>
              <a:rPr lang="fr-BE" sz="1400" dirty="0" err="1">
                <a:latin typeface="+mn-lt"/>
              </a:rPr>
              <a:t>waarnemen</a:t>
            </a:r>
            <a:r>
              <a:rPr lang="fr-BE" sz="1400" dirty="0">
                <a:latin typeface="+mn-lt"/>
              </a:rPr>
              <a:t>.</a:t>
            </a:r>
          </a:p>
          <a:p>
            <a:pPr lvl="0" algn="just">
              <a:defRPr/>
            </a:pPr>
            <a:r>
              <a:rPr lang="fr-BE" sz="1400" dirty="0">
                <a:latin typeface="+mn-lt"/>
              </a:rPr>
              <a:t>	</a:t>
            </a:r>
            <a:endParaRPr lang="en-US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plaatsnemen</a:t>
            </a:r>
            <a:r>
              <a:rPr lang="en-US" sz="1400" dirty="0">
                <a:latin typeface="+mn-lt"/>
              </a:rPr>
              <a:t> in de </a:t>
            </a:r>
            <a:r>
              <a:rPr lang="en-US" sz="1400" dirty="0" err="1">
                <a:latin typeface="+mn-lt"/>
              </a:rPr>
              <a:t>stuurpost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voertuig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indien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enkel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toezicht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houdt</a:t>
            </a:r>
            <a:r>
              <a:rPr lang="en-US" sz="1400" dirty="0">
                <a:latin typeface="+mn-lt"/>
              </a:rPr>
              <a:t> over </a:t>
            </a:r>
            <a:r>
              <a:rPr lang="en-US" sz="1400" dirty="0" err="1">
                <a:latin typeface="+mn-lt"/>
              </a:rPr>
              <a:t>dit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voertuig</a:t>
            </a:r>
            <a:r>
              <a:rPr lang="en-US" sz="1400" dirty="0">
                <a:latin typeface="+mn-lt"/>
              </a:rPr>
              <a:t>);</a:t>
            </a:r>
          </a:p>
          <a:p>
            <a:pPr algn="just">
              <a:defRPr/>
            </a:pPr>
            <a:endParaRPr lang="en-US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…</a:t>
            </a:r>
          </a:p>
          <a:p>
            <a:pPr marL="285750" indent="-28575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lvl="0" algn="just"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9192344" y="123325"/>
            <a:ext cx="2920935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1,.Inleiding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76520" y="695817"/>
            <a:ext cx="1248463" cy="1768419"/>
            <a:chOff x="3550805" y="1982567"/>
            <a:chExt cx="1248463" cy="1768419"/>
          </a:xfrm>
        </p:grpSpPr>
        <p:sp>
          <p:nvSpPr>
            <p:cNvPr id="7" name="Rechthoek 35"/>
            <p:cNvSpPr>
              <a:spLocks noChangeArrowheads="1"/>
            </p:cNvSpPr>
            <p:nvPr/>
          </p:nvSpPr>
          <p:spPr bwMode="auto">
            <a:xfrm>
              <a:off x="3550805" y="3390623"/>
              <a:ext cx="1224137" cy="360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GRENSWACHTER</a:t>
              </a:r>
            </a:p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AANNEMER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736" y="2041802"/>
              <a:ext cx="419096" cy="1226172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09" y="1982567"/>
              <a:ext cx="428659" cy="33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25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0.5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Uitrusting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07568" y="1711780"/>
            <a:ext cx="8784976" cy="1259919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>
              <a:defRPr/>
            </a:pPr>
            <a:r>
              <a:rPr lang="nl-BE" sz="1400" dirty="0">
                <a:latin typeface="+mn-lt"/>
              </a:rPr>
              <a:t>De grenswachter draagt de </a:t>
            </a:r>
            <a:r>
              <a:rPr lang="nl-BE" sz="1400" b="1" dirty="0">
                <a:latin typeface="+mn-lt"/>
              </a:rPr>
              <a:t>gele</a:t>
            </a:r>
            <a:r>
              <a:rPr lang="nl-BE" sz="1400" dirty="0">
                <a:latin typeface="+mn-lt"/>
              </a:rPr>
              <a:t> reglementaire werkkledij. </a:t>
            </a:r>
          </a:p>
          <a:p>
            <a:pPr>
              <a:defRPr/>
            </a:pPr>
            <a:endParaRPr lang="nl-BE" sz="1400" dirty="0">
              <a:latin typeface="+mn-lt"/>
            </a:endParaRPr>
          </a:p>
          <a:p>
            <a:pPr>
              <a:defRPr/>
            </a:pPr>
            <a:r>
              <a:rPr lang="nl-BE" sz="1400" dirty="0">
                <a:latin typeface="+mn-lt"/>
              </a:rPr>
              <a:t>Voor wat betreft bijkomende uitrusting (bv toeter, radio), moet men de instructies van de werkgever volgen. </a:t>
            </a:r>
          </a:p>
          <a:p>
            <a:endParaRPr lang="en-US" sz="14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52" y="1936258"/>
            <a:ext cx="585267" cy="5182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8D9E1ED-E013-47AE-B0E5-D04FA600DE6D}"/>
              </a:ext>
            </a:extLst>
          </p:cNvPr>
          <p:cNvGrpSpPr/>
          <p:nvPr/>
        </p:nvGrpSpPr>
        <p:grpSpPr>
          <a:xfrm>
            <a:off x="750352" y="1340768"/>
            <a:ext cx="1224137" cy="1709184"/>
            <a:chOff x="3550805" y="2041802"/>
            <a:chExt cx="1224137" cy="1709184"/>
          </a:xfrm>
        </p:grpSpPr>
        <p:sp>
          <p:nvSpPr>
            <p:cNvPr id="14" name="Rechthoek 35">
              <a:extLst>
                <a:ext uri="{FF2B5EF4-FFF2-40B4-BE49-F238E27FC236}">
                  <a16:creationId xmlns:a16="http://schemas.microsoft.com/office/drawing/2014/main" id="{1AED3762-B3A2-4F46-BEAE-A5D272A4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805" y="3390623"/>
              <a:ext cx="1224137" cy="360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GRENSWACHTER</a:t>
              </a:r>
            </a:p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AANNEMER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060D84-E424-4485-B6BA-15A60BE40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736" y="2041802"/>
              <a:ext cx="419096" cy="1226172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9565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424936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0.6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Operatoren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voertuigen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algemene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bepalingen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07568" y="1282323"/>
            <a:ext cx="8784976" cy="486941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operatoren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voertuigen</a:t>
            </a:r>
            <a:r>
              <a:rPr lang="fr-BE" sz="1400" dirty="0">
                <a:latin typeface="+mn-lt"/>
              </a:rPr>
              <a:t>: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zijn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opgeleid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betreffende</a:t>
            </a:r>
            <a:r>
              <a:rPr lang="fr-BE" sz="1400" b="1" dirty="0">
                <a:latin typeface="+mn-lt"/>
              </a:rPr>
              <a:t> de </a:t>
            </a:r>
            <a:r>
              <a:rPr lang="fr-BE" sz="1400" b="1" dirty="0" err="1">
                <a:latin typeface="+mn-lt"/>
              </a:rPr>
              <a:t>risico’s</a:t>
            </a:r>
            <a:r>
              <a:rPr lang="fr-BE" sz="1400" b="1" dirty="0">
                <a:latin typeface="+mn-lt"/>
              </a:rPr>
              <a:t>, </a:t>
            </a:r>
            <a:r>
              <a:rPr lang="fr-BE" sz="1400" b="1" dirty="0" err="1">
                <a:latin typeface="+mn-lt"/>
              </a:rPr>
              <a:t>verbonden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aan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spoorvoertuigen</a:t>
            </a:r>
            <a:r>
              <a:rPr lang="fr-BE" sz="1400" b="1" dirty="0">
                <a:latin typeface="+mn-lt"/>
              </a:rPr>
              <a:t> in </a:t>
            </a:r>
            <a:r>
              <a:rPr lang="fr-BE" sz="1400" b="1" dirty="0" err="1">
                <a:latin typeface="+mn-lt"/>
              </a:rPr>
              <a:t>beweging</a:t>
            </a:r>
            <a:r>
              <a:rPr lang="fr-BE" sz="1400" dirty="0">
                <a:latin typeface="+mn-lt"/>
              </a:rPr>
              <a:t>, en in het </a:t>
            </a:r>
            <a:r>
              <a:rPr lang="fr-BE" sz="1400" dirty="0" err="1">
                <a:latin typeface="+mn-lt"/>
              </a:rPr>
              <a:t>bijzonder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betreffende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gevolgen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aanrijding</a:t>
            </a:r>
            <a:r>
              <a:rPr lang="fr-BE" sz="1400" dirty="0">
                <a:latin typeface="+mn-lt"/>
              </a:rPr>
              <a:t> van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spoorvoertuig</a:t>
            </a:r>
            <a:r>
              <a:rPr lang="fr-BE" sz="1400" dirty="0">
                <a:latin typeface="+mn-lt"/>
              </a:rPr>
              <a:t> en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werfvoertuig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hebben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kennis</a:t>
            </a:r>
            <a:r>
              <a:rPr lang="fr-BE" sz="1400" dirty="0">
                <a:latin typeface="+mn-lt"/>
              </a:rPr>
              <a:t> van de te </a:t>
            </a:r>
            <a:r>
              <a:rPr lang="fr-BE" sz="1400" dirty="0" err="1">
                <a:latin typeface="+mn-lt"/>
              </a:rPr>
              <a:t>respecteren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veiligheidsafstand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tijdens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werken</a:t>
            </a:r>
            <a:r>
              <a:rPr lang="fr-BE" sz="1400" dirty="0">
                <a:latin typeface="+mn-lt"/>
              </a:rPr>
              <a:t> en </a:t>
            </a:r>
            <a:r>
              <a:rPr lang="fr-BE" sz="1400" dirty="0" err="1">
                <a:latin typeface="+mn-lt"/>
              </a:rPr>
              <a:t>verplaatsingen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langs</a:t>
            </a:r>
            <a:r>
              <a:rPr lang="fr-BE" sz="1400" dirty="0">
                <a:latin typeface="+mn-lt"/>
              </a:rPr>
              <a:t> het </a:t>
            </a:r>
            <a:r>
              <a:rPr lang="fr-BE" sz="1400" dirty="0" err="1">
                <a:latin typeface="+mn-lt"/>
              </a:rPr>
              <a:t>spoor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b="1" dirty="0" err="1">
                <a:latin typeface="+mn-lt"/>
              </a:rPr>
              <a:t>respecteren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alle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tijde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>
                <a:latin typeface="+mn-lt"/>
              </a:rPr>
              <a:t>de </a:t>
            </a:r>
            <a:r>
              <a:rPr lang="fr-BE" sz="1400" b="1" dirty="0" err="1">
                <a:latin typeface="+mn-lt"/>
              </a:rPr>
              <a:t>grenzen</a:t>
            </a:r>
            <a:r>
              <a:rPr lang="fr-BE" sz="1400" b="1" dirty="0">
                <a:latin typeface="+mn-lt"/>
              </a:rPr>
              <a:t> van de </a:t>
            </a:r>
            <a:r>
              <a:rPr lang="fr-BE" sz="1400" b="1" dirty="0" err="1">
                <a:latin typeface="+mn-lt"/>
              </a:rPr>
              <a:t>werfzone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dirty="0">
                <a:latin typeface="+mn-lt"/>
              </a:rPr>
              <a:t>die </a:t>
            </a:r>
            <a:r>
              <a:rPr lang="fr-BE" sz="1400" dirty="0" err="1">
                <a:latin typeface="+mn-lt"/>
              </a:rPr>
              <a:t>werden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bepaald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verantwoordelijke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veiligheid</a:t>
            </a:r>
            <a:r>
              <a:rPr lang="fr-BE" sz="1400" dirty="0">
                <a:latin typeface="+mn-lt"/>
              </a:rPr>
              <a:t> en die </a:t>
            </a:r>
            <a:r>
              <a:rPr lang="fr-BE" sz="1400" dirty="0" err="1">
                <a:latin typeface="+mn-lt"/>
              </a:rPr>
              <a:t>werden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gematerialiseerd</a:t>
            </a:r>
            <a:r>
              <a:rPr lang="fr-BE" sz="1400" dirty="0">
                <a:latin typeface="+mn-lt"/>
              </a:rPr>
              <a:t> op het </a:t>
            </a:r>
            <a:r>
              <a:rPr lang="fr-BE" sz="1400" dirty="0" err="1">
                <a:latin typeface="+mn-lt"/>
              </a:rPr>
              <a:t>terrein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oranje</a:t>
            </a:r>
            <a:r>
              <a:rPr lang="fr-BE" sz="1400" dirty="0">
                <a:latin typeface="+mn-lt"/>
              </a:rPr>
              <a:t> net, …); 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b="1" dirty="0" err="1">
                <a:latin typeface="+mn-lt"/>
              </a:rPr>
              <a:t>stoppen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onmiddellijk</a:t>
            </a:r>
            <a:r>
              <a:rPr lang="fr-BE" sz="1400" b="1" dirty="0">
                <a:latin typeface="+mn-lt"/>
              </a:rPr>
              <a:t> de </a:t>
            </a:r>
            <a:r>
              <a:rPr lang="fr-BE" sz="1400" b="1" dirty="0" err="1">
                <a:latin typeface="+mn-lt"/>
              </a:rPr>
              <a:t>activiteiten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u="sng" dirty="0">
                <a:latin typeface="+mn-lt"/>
              </a:rPr>
              <a:t>van </a:t>
            </a:r>
            <a:r>
              <a:rPr lang="fr-BE" sz="1400" u="sng" dirty="0" err="1">
                <a:latin typeface="+mn-lt"/>
              </a:rPr>
              <a:t>zodra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ze</a:t>
            </a:r>
            <a:r>
              <a:rPr lang="fr-BE" sz="1400" u="sng" dirty="0">
                <a:latin typeface="+mn-lt"/>
              </a:rPr>
              <a:t> de </a:t>
            </a:r>
            <a:r>
              <a:rPr lang="fr-BE" sz="1400" u="sng" dirty="0" err="1">
                <a:latin typeface="+mn-lt"/>
              </a:rPr>
              <a:t>melding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hebben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ontvangen</a:t>
            </a:r>
            <a:r>
              <a:rPr lang="fr-BE" sz="1400" u="sng" dirty="0">
                <a:latin typeface="+mn-lt"/>
              </a:rPr>
              <a:t> van de </a:t>
            </a:r>
            <a:r>
              <a:rPr lang="fr-BE" sz="1400" u="sng" dirty="0" err="1">
                <a:latin typeface="+mn-lt"/>
              </a:rPr>
              <a:t>grenswachter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dat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ze</a:t>
            </a:r>
            <a:r>
              <a:rPr lang="fr-BE" sz="1400" u="sng" dirty="0">
                <a:latin typeface="+mn-lt"/>
              </a:rPr>
              <a:t> de </a:t>
            </a:r>
            <a:r>
              <a:rPr lang="fr-BE" sz="1400" u="sng" dirty="0" err="1">
                <a:latin typeface="+mn-lt"/>
              </a:rPr>
              <a:t>grenzen</a:t>
            </a:r>
            <a:r>
              <a:rPr lang="fr-BE" sz="1400" u="sng" dirty="0">
                <a:latin typeface="+mn-lt"/>
              </a:rPr>
              <a:t> van de </a:t>
            </a:r>
            <a:r>
              <a:rPr lang="fr-BE" sz="1400" u="sng" dirty="0" err="1">
                <a:latin typeface="+mn-lt"/>
              </a:rPr>
              <a:t>werfzone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naderen</a:t>
            </a:r>
            <a:r>
              <a:rPr lang="fr-BE" sz="1400" u="sng" dirty="0">
                <a:latin typeface="+mn-lt"/>
              </a:rPr>
              <a:t> of </a:t>
            </a:r>
            <a:r>
              <a:rPr lang="fr-BE" sz="1400" u="sng" dirty="0" err="1">
                <a:latin typeface="+mn-lt"/>
              </a:rPr>
              <a:t>overschrijden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stoppen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verlies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visueel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/of </a:t>
            </a:r>
            <a:r>
              <a:rPr lang="en-US" sz="1400" dirty="0" err="1">
                <a:latin typeface="+mn-lt"/>
              </a:rPr>
              <a:t>auditief</a:t>
            </a:r>
            <a:r>
              <a:rPr lang="en-US" sz="1400" dirty="0">
                <a:latin typeface="+mn-lt"/>
              </a:rPr>
              <a:t> contact met de </a:t>
            </a:r>
            <a:r>
              <a:rPr lang="en-US" sz="1400" dirty="0" err="1">
                <a:latin typeface="+mn-lt"/>
              </a:rPr>
              <a:t>grenswachter</a:t>
            </a:r>
            <a:r>
              <a:rPr lang="en-US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moeten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onmiddellijk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alle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activiteiten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stoppen</a:t>
            </a:r>
            <a:r>
              <a:rPr lang="fr-BE" sz="1400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als</a:t>
            </a:r>
            <a:r>
              <a:rPr lang="fr-BE" sz="1400" u="sng" dirty="0">
                <a:latin typeface="+mn-lt"/>
              </a:rPr>
              <a:t> de </a:t>
            </a:r>
            <a:r>
              <a:rPr lang="fr-BE" sz="1400" u="sng" dirty="0" err="1">
                <a:latin typeface="+mn-lt"/>
              </a:rPr>
              <a:t>stabiliteit</a:t>
            </a:r>
            <a:r>
              <a:rPr lang="fr-BE" sz="1400" u="sng" dirty="0">
                <a:latin typeface="+mn-lt"/>
              </a:rPr>
              <a:t> van de </a:t>
            </a:r>
            <a:r>
              <a:rPr lang="fr-BE" sz="1400" u="sng" dirty="0" err="1">
                <a:latin typeface="+mn-lt"/>
              </a:rPr>
              <a:t>voertuigen</a:t>
            </a:r>
            <a:r>
              <a:rPr lang="fr-BE" sz="1400" u="sng" dirty="0">
                <a:latin typeface="+mn-lt"/>
              </a:rPr>
              <a:t> en/of de </a:t>
            </a:r>
            <a:r>
              <a:rPr lang="fr-BE" sz="1400" u="sng" dirty="0" err="1">
                <a:latin typeface="+mn-lt"/>
              </a:rPr>
              <a:t>gemanipuleerde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lasten</a:t>
            </a:r>
            <a:r>
              <a:rPr lang="fr-BE" sz="1400" u="sng" dirty="0">
                <a:latin typeface="+mn-lt"/>
              </a:rPr>
              <a:t> niet </a:t>
            </a:r>
            <a:r>
              <a:rPr lang="fr-BE" sz="1400" u="sng" dirty="0" err="1">
                <a:latin typeface="+mn-lt"/>
              </a:rPr>
              <a:t>meer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is</a:t>
            </a:r>
            <a:r>
              <a:rPr lang="fr-BE" sz="1400" u="sng" dirty="0">
                <a:latin typeface="+mn-lt"/>
              </a:rPr>
              <a:t> </a:t>
            </a:r>
            <a:r>
              <a:rPr lang="fr-BE" sz="1400" u="sng" dirty="0" err="1">
                <a:latin typeface="+mn-lt"/>
              </a:rPr>
              <a:t>gegarandeerd</a:t>
            </a:r>
            <a:r>
              <a:rPr lang="fr-BE" sz="1400" dirty="0"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indien </a:t>
            </a:r>
            <a:r>
              <a:rPr lang="fr-BE" sz="1400" dirty="0" err="1">
                <a:latin typeface="+mn-lt"/>
              </a:rPr>
              <a:t>hij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beschikt</a:t>
            </a:r>
            <a:r>
              <a:rPr lang="fr-BE" sz="1400" dirty="0">
                <a:latin typeface="+mn-lt"/>
              </a:rPr>
              <a:t> over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radio, </a:t>
            </a:r>
            <a:r>
              <a:rPr lang="fr-BE" sz="1400" dirty="0" err="1">
                <a:latin typeface="+mn-lt"/>
              </a:rPr>
              <a:t>controleert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aankondiger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regelmatig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kwaliteit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radioverbindigen</a:t>
            </a:r>
            <a:r>
              <a:rPr lang="fr-BE" sz="1400" dirty="0">
                <a:latin typeface="+mn-lt"/>
              </a:rPr>
              <a:t>.</a:t>
            </a:r>
          </a:p>
        </p:txBody>
      </p:sp>
      <p:sp>
        <p:nvSpPr>
          <p:cNvPr id="7" name="Rechthoek 38"/>
          <p:cNvSpPr>
            <a:spLocks noChangeArrowheads="1"/>
          </p:cNvSpPr>
          <p:nvPr/>
        </p:nvSpPr>
        <p:spPr bwMode="auto">
          <a:xfrm>
            <a:off x="119336" y="2996952"/>
            <a:ext cx="1971993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WERKPOSTEN</a:t>
            </a:r>
          </a:p>
          <a:p>
            <a:pPr algn="ctr"/>
            <a:endParaRPr lang="nl-BE" sz="800" b="1" dirty="0">
              <a:solidFill>
                <a:schemeClr val="bg1"/>
              </a:solidFill>
            </a:endParaRP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WERFVOERTUIGEN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2" y="1916832"/>
            <a:ext cx="1373440" cy="816835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237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8190797" cy="4244400"/>
          </a:xfrm>
        </p:spPr>
        <p:txBody>
          <a:bodyPr/>
          <a:lstStyle/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Familiefoto "Aannemer"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Inleiding</a:t>
            </a:r>
            <a:br>
              <a:rPr lang="nl-BE" sz="2000" b="1" dirty="0">
                <a:solidFill>
                  <a:schemeClr val="tx1"/>
                </a:solidFill>
              </a:rPr>
            </a:br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/>
              <a:t>1. Afbakening van de werfzone: materiële afbakening 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2. Afbakening van de werfzone: toezicht door een persoon – grenswachter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Incidenten	</a:t>
            </a: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9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089447" y="695817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Materiële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afbakening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definitie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931" y="4841890"/>
            <a:ext cx="493819" cy="6584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91676" y="4607440"/>
            <a:ext cx="7604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tussenspoorhekken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ook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aangewend</a:t>
            </a:r>
            <a:r>
              <a:rPr lang="en-US" sz="1400" dirty="0">
                <a:latin typeface="+mn-lt"/>
              </a:rPr>
              <a:t>. De </a:t>
            </a:r>
            <a:r>
              <a:rPr lang="en-US" sz="1400" dirty="0" err="1">
                <a:latin typeface="+mn-lt"/>
              </a:rPr>
              <a:t>kleur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horizontale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leggers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zodanig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gekozen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deze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afsteekt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t.o.v</a:t>
            </a:r>
            <a:r>
              <a:rPr lang="en-US" sz="1400" dirty="0">
                <a:latin typeface="+mn-lt"/>
              </a:rPr>
              <a:t>. de </a:t>
            </a:r>
            <a:r>
              <a:rPr lang="en-US" sz="1400" dirty="0" err="1">
                <a:latin typeface="+mn-lt"/>
              </a:rPr>
              <a:t>omgeving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niet</a:t>
            </a:r>
            <a:r>
              <a:rPr lang="en-US" sz="1400" dirty="0">
                <a:latin typeface="+mn-lt"/>
              </a:rPr>
              <a:t> beige of </a:t>
            </a:r>
            <a:r>
              <a:rPr lang="en-US" sz="1400" dirty="0" err="1">
                <a:latin typeface="+mn-lt"/>
              </a:rPr>
              <a:t>grijs</a:t>
            </a:r>
            <a:r>
              <a:rPr lang="en-US" sz="1400" dirty="0">
                <a:latin typeface="+mn-lt"/>
              </a:rPr>
              <a:t> – </a:t>
            </a:r>
            <a:r>
              <a:rPr lang="en-US" sz="1400" dirty="0" err="1">
                <a:latin typeface="+mn-lt"/>
              </a:rPr>
              <a:t>ook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niet</a:t>
            </a:r>
            <a:r>
              <a:rPr lang="en-US" sz="1400" dirty="0">
                <a:latin typeface="+mn-lt"/>
              </a:rPr>
              <a:t> rood);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latin typeface="+mn-lt"/>
              </a:rPr>
              <a:t>afbakening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ook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verzekerd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door </a:t>
            </a:r>
            <a:r>
              <a:rPr lang="en-US" sz="1400" dirty="0" err="1">
                <a:latin typeface="+mn-lt"/>
              </a:rPr>
              <a:t>bepaalde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vaste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infrastructuurelementen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muurtje</a:t>
            </a:r>
            <a:r>
              <a:rPr lang="en-US" sz="1400" dirty="0">
                <a:latin typeface="+mn-lt"/>
              </a:rPr>
              <a:t>) </a:t>
            </a:r>
            <a:r>
              <a:rPr lang="en-US" sz="1400" dirty="0" err="1">
                <a:latin typeface="+mn-lt"/>
              </a:rPr>
              <a:t>indien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ononderbroken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niet-overschrijdbaar</a:t>
            </a:r>
            <a:r>
              <a:rPr lang="en-US" sz="1400" dirty="0">
                <a:latin typeface="+mn-lt"/>
              </a:rPr>
              <a:t> door de </a:t>
            </a:r>
            <a:r>
              <a:rPr lang="en-US" sz="1400" dirty="0" err="1">
                <a:latin typeface="+mn-lt"/>
              </a:rPr>
              <a:t>voertuigen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endParaRPr lang="en-US" sz="1400" dirty="0">
              <a:latin typeface="+mn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887822" y="4470452"/>
            <a:ext cx="7680785" cy="1521983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2" name="Rounded Rectangle 12"/>
          <p:cNvSpPr/>
          <p:nvPr/>
        </p:nvSpPr>
        <p:spPr bwMode="auto">
          <a:xfrm>
            <a:off x="1089447" y="1561061"/>
            <a:ext cx="9255025" cy="1003843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400" dirty="0">
                <a:latin typeface="+mn-lt"/>
              </a:rPr>
              <a:t>Men </a:t>
            </a:r>
            <a:r>
              <a:rPr lang="fr-BE" sz="1400" dirty="0" err="1">
                <a:latin typeface="+mn-lt"/>
              </a:rPr>
              <a:t>verstaat</a:t>
            </a:r>
            <a:r>
              <a:rPr lang="fr-BE" sz="1400" dirty="0">
                <a:latin typeface="+mn-lt"/>
              </a:rPr>
              <a:t> onder </a:t>
            </a:r>
            <a:r>
              <a:rPr lang="fr-BE" sz="1400" b="1" dirty="0" err="1">
                <a:latin typeface="+mn-lt"/>
              </a:rPr>
              <a:t>materiële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afbakening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dirty="0">
                <a:latin typeface="+mn-lt"/>
              </a:rPr>
              <a:t>(</a:t>
            </a:r>
            <a:r>
              <a:rPr lang="fr-BE" sz="1400" dirty="0" err="1">
                <a:latin typeface="+mn-lt"/>
              </a:rPr>
              <a:t>fysieke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uitrusting</a:t>
            </a:r>
            <a:r>
              <a:rPr lang="fr-BE" sz="1400" dirty="0">
                <a:latin typeface="+mn-lt"/>
              </a:rPr>
              <a:t> of </a:t>
            </a:r>
            <a:r>
              <a:rPr lang="fr-BE" sz="1400" dirty="0" err="1">
                <a:latin typeface="+mn-lt"/>
              </a:rPr>
              <a:t>structuurelementen</a:t>
            </a:r>
            <a:r>
              <a:rPr lang="fr-BE" sz="1400" dirty="0">
                <a:latin typeface="+mn-lt"/>
              </a:rPr>
              <a:t>)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systeem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dat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afbakening</a:t>
            </a:r>
            <a:r>
              <a:rPr lang="fr-BE" sz="1400" dirty="0">
                <a:latin typeface="+mn-lt"/>
              </a:rPr>
              <a:t> of </a:t>
            </a:r>
            <a:r>
              <a:rPr lang="fr-BE" sz="1400" dirty="0" err="1">
                <a:latin typeface="+mn-lt"/>
              </a:rPr>
              <a:t>markering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garandeert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:</a:t>
            </a: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9192344" y="123325"/>
            <a:ext cx="2920935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1. </a:t>
            </a:r>
            <a:r>
              <a:rPr lang="en-GB" dirty="0" err="1"/>
              <a:t>Plaatsen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materiële</a:t>
            </a:r>
            <a:r>
              <a:rPr lang="en-GB" dirty="0"/>
              <a:t> </a:t>
            </a:r>
            <a:r>
              <a:rPr lang="en-GB" dirty="0" err="1"/>
              <a:t>afbakening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710522"/>
            <a:ext cx="451143" cy="931756"/>
          </a:xfrm>
          <a:prstGeom prst="rect">
            <a:avLst/>
          </a:prstGeom>
        </p:spPr>
      </p:pic>
      <p:sp>
        <p:nvSpPr>
          <p:cNvPr id="14" name="Rounded Rectangle 12"/>
          <p:cNvSpPr/>
          <p:nvPr/>
        </p:nvSpPr>
        <p:spPr bwMode="auto">
          <a:xfrm>
            <a:off x="3748451" y="2923735"/>
            <a:ext cx="7820157" cy="999942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oranje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netten</a:t>
            </a:r>
            <a:r>
              <a:rPr lang="fr-BE" sz="1400" dirty="0">
                <a:latin typeface="+mn-lt"/>
              </a:rPr>
              <a:t>, </a:t>
            </a:r>
            <a:r>
              <a:rPr lang="fr-BE" sz="1400" dirty="0" err="1">
                <a:latin typeface="+mn-lt"/>
              </a:rPr>
              <a:t>verankerd</a:t>
            </a:r>
            <a:r>
              <a:rPr lang="fr-BE" sz="1400" dirty="0">
                <a:latin typeface="+mn-lt"/>
              </a:rPr>
              <a:t> in de </a:t>
            </a:r>
            <a:r>
              <a:rPr lang="fr-BE" sz="1400" dirty="0" err="1">
                <a:latin typeface="+mn-lt"/>
              </a:rPr>
              <a:t>grond</a:t>
            </a:r>
            <a:r>
              <a:rPr lang="fr-BE" sz="1400" dirty="0">
                <a:latin typeface="+mn-lt"/>
              </a:rPr>
              <a:t>;</a:t>
            </a: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lint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geel</a:t>
            </a:r>
            <a:r>
              <a:rPr lang="fr-BE" sz="1400" dirty="0">
                <a:latin typeface="+mn-lt"/>
              </a:rPr>
              <a:t>/</a:t>
            </a:r>
            <a:r>
              <a:rPr lang="fr-BE" sz="1400" dirty="0" err="1">
                <a:latin typeface="+mn-lt"/>
              </a:rPr>
              <a:t>zwart</a:t>
            </a:r>
            <a:r>
              <a:rPr lang="fr-BE" sz="1400" dirty="0">
                <a:latin typeface="+mn-lt"/>
              </a:rPr>
              <a:t>) </a:t>
            </a:r>
            <a:r>
              <a:rPr lang="fr-BE" sz="1400" dirty="0" err="1">
                <a:latin typeface="+mn-lt"/>
              </a:rPr>
              <a:t>voor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interventies</a:t>
            </a:r>
            <a:r>
              <a:rPr lang="fr-BE" sz="1400" dirty="0">
                <a:latin typeface="+mn-lt"/>
              </a:rPr>
              <a:t> die </a:t>
            </a:r>
            <a:r>
              <a:rPr lang="fr-BE" sz="1400" dirty="0" err="1">
                <a:latin typeface="+mn-lt"/>
              </a:rPr>
              <a:t>beperkt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zijn</a:t>
            </a:r>
            <a:r>
              <a:rPr lang="fr-BE" sz="1400" dirty="0">
                <a:latin typeface="+mn-lt"/>
              </a:rPr>
              <a:t> in de </a:t>
            </a:r>
            <a:r>
              <a:rPr lang="fr-BE" sz="1400" dirty="0" err="1">
                <a:latin typeface="+mn-lt"/>
              </a:rPr>
              <a:t>tijd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punctueel</a:t>
            </a:r>
            <a:r>
              <a:rPr lang="fr-BE" sz="1400" dirty="0">
                <a:latin typeface="+mn-lt"/>
              </a:rPr>
              <a:t> of van </a:t>
            </a:r>
            <a:r>
              <a:rPr lang="fr-BE" sz="1400" dirty="0" err="1">
                <a:latin typeface="+mn-lt"/>
              </a:rPr>
              <a:t>korte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duur</a:t>
            </a:r>
            <a:r>
              <a:rPr lang="fr-BE" sz="1400" dirty="0">
                <a:latin typeface="+mn-lt"/>
              </a:rPr>
              <a:t>).</a:t>
            </a:r>
          </a:p>
          <a:p>
            <a:pPr lvl="0" algn="just">
              <a:defRPr/>
            </a:pPr>
            <a:endParaRPr lang="fr-BE" sz="16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E8A992-35C8-491E-8650-BE4806413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22" y="3385199"/>
            <a:ext cx="2292755" cy="17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063553" y="5878801"/>
            <a:ext cx="78488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err="1"/>
              <a:t>Dit</a:t>
            </a:r>
            <a:r>
              <a:rPr lang="en-US" sz="1200" b="1" dirty="0"/>
              <a:t> document is </a:t>
            </a:r>
            <a:r>
              <a:rPr lang="en-US" sz="1200" b="1" dirty="0" err="1"/>
              <a:t>eigendom</a:t>
            </a:r>
            <a:r>
              <a:rPr lang="en-US" sz="1200" b="1" dirty="0"/>
              <a:t> van INFRABEL.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01940"/>
              </p:ext>
            </p:extLst>
          </p:nvPr>
        </p:nvGraphicFramePr>
        <p:xfrm>
          <a:off x="2352749" y="1268761"/>
          <a:ext cx="7559675" cy="2713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4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091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noProof="0" dirty="0" err="1"/>
                        <a:t>Basisgegevens</a:t>
                      </a:r>
                      <a:endParaRPr lang="fr-FR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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Eenheid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67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Leider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van het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Werk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-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beveiligingssysteem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door </a:t>
                      </a:r>
                      <a:r>
                        <a:rPr lang="en-US" sz="1200" b="0" baseline="0" dirty="0" err="1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afbakening</a:t>
                      </a:r>
                      <a:r>
                        <a:rPr lang="en-US" sz="1200" b="0" baseline="0" dirty="0"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van de werfzone_V2.0</a:t>
                      </a:r>
                      <a:r>
                        <a:rPr lang="en-US" sz="1200" dirty="0"/>
                        <a:t>.pptx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682">
                <a:tc>
                  <a:txBody>
                    <a:bodyPr/>
                    <a:lstStyle/>
                    <a:p>
                      <a:pPr algn="l"/>
                      <a:r>
                        <a:rPr lang="fr-FR" sz="1200" b="1" noProof="0" dirty="0" err="1"/>
                        <a:t>Werkgroep</a:t>
                      </a:r>
                      <a:endParaRPr lang="fr-FR" sz="12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I-AM.111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Campet Simon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Festjens Ilse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Laurent Alexis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fr-FR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Eigenaar</a:t>
                      </a:r>
                      <a:r>
                        <a:rPr lang="fr-FR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van de </a:t>
                      </a:r>
                      <a:r>
                        <a:rPr lang="fr-FR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inhoud</a:t>
                      </a:r>
                      <a:endParaRPr 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I-AM.111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l"/>
                      <a:r>
                        <a:rPr lang="fr-FR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Eigenaar</a:t>
                      </a:r>
                      <a:r>
                        <a:rPr lang="fr-FR" sz="12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van de </a:t>
                      </a:r>
                      <a:r>
                        <a:rPr lang="fr-FR" sz="12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layout</a:t>
                      </a:r>
                      <a:endParaRPr 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I-AM.114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40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033028" y="231156"/>
            <a:ext cx="2856252" cy="360363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Plaatsen</a:t>
            </a:r>
            <a:r>
              <a:rPr lang="en-GB" dirty="0"/>
              <a:t> van </a:t>
            </a:r>
            <a:r>
              <a:rPr lang="en-GB" dirty="0" err="1"/>
              <a:t>materiële</a:t>
            </a:r>
            <a:r>
              <a:rPr lang="en-GB" dirty="0"/>
              <a:t> </a:t>
            </a:r>
            <a:r>
              <a:rPr lang="en-GB" dirty="0" err="1"/>
              <a:t>afbakening</a:t>
            </a:r>
            <a:endParaRPr lang="en-GB" dirty="0"/>
          </a:p>
          <a:p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055440" y="548680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2000" b="1" kern="0" dirty="0" err="1">
                <a:solidFill>
                  <a:srgbClr val="0070C0"/>
                </a:solidFill>
              </a:rPr>
              <a:t>Basisprincipe</a:t>
            </a:r>
            <a:endParaRPr lang="en-US" sz="2000" b="1" kern="0" dirty="0">
              <a:solidFill>
                <a:srgbClr val="0070C0"/>
              </a:solidFill>
            </a:endParaRPr>
          </a:p>
        </p:txBody>
      </p:sp>
      <p:sp>
        <p:nvSpPr>
          <p:cNvPr id="28" name="Afgeronde rechthoek 14"/>
          <p:cNvSpPr/>
          <p:nvPr/>
        </p:nvSpPr>
        <p:spPr bwMode="auto">
          <a:xfrm>
            <a:off x="8205972" y="4509120"/>
            <a:ext cx="2266718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/>
              <a:t>Veiligheid van het personeel</a:t>
            </a:r>
          </a:p>
        </p:txBody>
      </p:sp>
      <p:pic>
        <p:nvPicPr>
          <p:cNvPr id="2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582" y="4313858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fgeronde rechthoek 14"/>
          <p:cNvSpPr/>
          <p:nvPr/>
        </p:nvSpPr>
        <p:spPr bwMode="auto">
          <a:xfrm>
            <a:off x="8205972" y="5787698"/>
            <a:ext cx="2282516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/>
              <a:t>Veilige doorrit</a:t>
            </a:r>
          </a:p>
        </p:txBody>
      </p:sp>
      <p:pic>
        <p:nvPicPr>
          <p:cNvPr id="3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058" y="5626480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2"/>
          <p:cNvSpPr/>
          <p:nvPr/>
        </p:nvSpPr>
        <p:spPr bwMode="auto">
          <a:xfrm>
            <a:off x="7208596" y="908720"/>
            <a:ext cx="4254736" cy="3312368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400" b="1" dirty="0" err="1">
                <a:latin typeface="+mn-lt"/>
              </a:rPr>
              <a:t>Stoppen</a:t>
            </a:r>
            <a:r>
              <a:rPr lang="fr-BE" sz="1400" b="1" dirty="0">
                <a:latin typeface="+mn-lt"/>
              </a:rPr>
              <a:t> van </a:t>
            </a:r>
            <a:r>
              <a:rPr lang="fr-BE" sz="1400" b="1" dirty="0" err="1">
                <a:latin typeface="+mn-lt"/>
              </a:rPr>
              <a:t>activiteiten</a:t>
            </a:r>
            <a:endParaRPr lang="fr-BE" sz="1400" b="1" dirty="0">
              <a:latin typeface="+mn-lt"/>
            </a:endParaRPr>
          </a:p>
          <a:p>
            <a:pPr lvl="0" algn="just">
              <a:defRPr/>
            </a:pPr>
            <a:r>
              <a:rPr lang="fr-BE" sz="1400" dirty="0">
                <a:latin typeface="+mn-lt"/>
              </a:rPr>
              <a:t>De </a:t>
            </a:r>
            <a:r>
              <a:rPr lang="fr-BE" sz="1400" dirty="0" err="1">
                <a:latin typeface="+mn-lt"/>
              </a:rPr>
              <a:t>afbakening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zorgt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voor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visuele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aanduiding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grens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. Indien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persoon</a:t>
            </a:r>
            <a:r>
              <a:rPr lang="fr-BE" sz="1400" dirty="0">
                <a:latin typeface="+mn-lt"/>
              </a:rPr>
              <a:t> of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werfvoertuig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grens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kant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spoor</a:t>
            </a:r>
            <a:r>
              <a:rPr lang="fr-BE" sz="1400" dirty="0">
                <a:latin typeface="+mn-lt"/>
              </a:rPr>
              <a:t>) </a:t>
            </a:r>
            <a:r>
              <a:rPr lang="fr-BE" sz="1400" dirty="0" err="1">
                <a:latin typeface="+mn-lt"/>
              </a:rPr>
              <a:t>nadert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stopt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deze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persoon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zijn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activiteit</a:t>
            </a:r>
            <a:r>
              <a:rPr lang="fr-BE" sz="1400" dirty="0">
                <a:latin typeface="+mn-lt"/>
              </a:rPr>
              <a:t>.</a:t>
            </a:r>
            <a:endParaRPr lang="fr-BE" sz="1600" b="1" dirty="0">
              <a:solidFill>
                <a:srgbClr val="FF0000"/>
              </a:solidFill>
              <a:latin typeface="+mn-lt"/>
            </a:endParaRPr>
          </a:p>
          <a:p>
            <a:pPr lvl="0" algn="just">
              <a:defRPr/>
            </a:pP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Opgelet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ook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 de last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moet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 in de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grenzen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 van de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werfzone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blijven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lvl="0" algn="just">
              <a:defRPr/>
            </a:pPr>
            <a:endParaRPr lang="fr-BE" sz="1600" dirty="0">
              <a:latin typeface="+mn-lt"/>
            </a:endParaRPr>
          </a:p>
          <a:p>
            <a:pPr lvl="0" algn="just">
              <a:defRPr/>
            </a:pPr>
            <a:r>
              <a:rPr lang="fr-BE" sz="1400" dirty="0" err="1">
                <a:latin typeface="+mn-lt"/>
              </a:rPr>
              <a:t>Alvorens</a:t>
            </a:r>
            <a:r>
              <a:rPr lang="fr-BE" sz="1400" dirty="0">
                <a:latin typeface="+mn-lt"/>
              </a:rPr>
              <a:t> het </a:t>
            </a:r>
            <a:r>
              <a:rPr lang="fr-BE" sz="1400" dirty="0" err="1">
                <a:latin typeface="+mn-lt"/>
              </a:rPr>
              <a:t>werk</a:t>
            </a:r>
            <a:r>
              <a:rPr lang="fr-BE" sz="1400" dirty="0">
                <a:latin typeface="+mn-lt"/>
              </a:rPr>
              <a:t> te </a:t>
            </a:r>
            <a:r>
              <a:rPr lang="fr-BE" sz="1400" dirty="0" err="1">
                <a:latin typeface="+mn-lt"/>
              </a:rPr>
              <a:t>hernemen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moet</a:t>
            </a:r>
            <a:r>
              <a:rPr lang="fr-BE" sz="1400" dirty="0">
                <a:latin typeface="+mn-lt"/>
              </a:rPr>
              <a:t> het personeel, het </a:t>
            </a:r>
            <a:r>
              <a:rPr lang="fr-BE" sz="1400" dirty="0" err="1">
                <a:latin typeface="+mn-lt"/>
              </a:rPr>
              <a:t>materiaal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gemanipuleerd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het personeel), de </a:t>
            </a:r>
            <a:r>
              <a:rPr lang="fr-BE" sz="1400" dirty="0" err="1">
                <a:latin typeface="+mn-lt"/>
              </a:rPr>
              <a:t>werfvoertuigen</a:t>
            </a:r>
            <a:r>
              <a:rPr lang="fr-BE" sz="1400" dirty="0">
                <a:latin typeface="+mn-lt"/>
              </a:rPr>
              <a:t> en de </a:t>
            </a:r>
            <a:r>
              <a:rPr lang="fr-BE" sz="1400" dirty="0" err="1">
                <a:latin typeface="+mn-lt"/>
              </a:rPr>
              <a:t>lasten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gemanipuleerd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werfvoertuigen</a:t>
            </a:r>
            <a:r>
              <a:rPr lang="fr-BE" sz="1400" dirty="0">
                <a:latin typeface="+mn-lt"/>
              </a:rPr>
              <a:t>) </a:t>
            </a:r>
            <a:r>
              <a:rPr lang="fr-BE" sz="1400" dirty="0" err="1">
                <a:latin typeface="+mn-lt"/>
              </a:rPr>
              <a:t>zich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terug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binnen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bevinden</a:t>
            </a:r>
            <a:r>
              <a:rPr lang="fr-BE" sz="1400" dirty="0">
                <a:latin typeface="+mn-lt"/>
              </a:rPr>
              <a:t>. </a:t>
            </a:r>
          </a:p>
        </p:txBody>
      </p:sp>
      <p:cxnSp>
        <p:nvCxnSpPr>
          <p:cNvPr id="13" name="Straight Arrow Connector 135"/>
          <p:cNvCxnSpPr>
            <a:cxnSpLocks noChangeShapeType="1"/>
          </p:cNvCxnSpPr>
          <p:nvPr/>
        </p:nvCxnSpPr>
        <p:spPr bwMode="auto">
          <a:xfrm>
            <a:off x="1487736" y="1673833"/>
            <a:ext cx="0" cy="4728257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3" name="TextBox 370"/>
          <p:cNvSpPr txBox="1">
            <a:spLocks noChangeArrowheads="1"/>
          </p:cNvSpPr>
          <p:nvPr/>
        </p:nvSpPr>
        <p:spPr bwMode="auto">
          <a:xfrm>
            <a:off x="1512848" y="624911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7" name="Rounded Rectangle 122">
            <a:extLst>
              <a:ext uri="{FF2B5EF4-FFF2-40B4-BE49-F238E27FC236}">
                <a16:creationId xmlns:a16="http://schemas.microsoft.com/office/drawing/2014/main" id="{0743EB1A-F10B-41CB-8C7F-52A94AFC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51" y="2220800"/>
            <a:ext cx="701675" cy="5476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alarm</a:t>
            </a:r>
          </a:p>
          <a:p>
            <a:pPr algn="ctr"/>
            <a:r>
              <a:rPr lang="nl-BE" sz="800" dirty="0"/>
              <a:t>naderen begrenzing werfzone</a:t>
            </a:r>
            <a:endParaRPr lang="en-US" sz="800" dirty="0"/>
          </a:p>
        </p:txBody>
      </p:sp>
      <p:sp>
        <p:nvSpPr>
          <p:cNvPr id="68" name="Rounded Rectangle 122">
            <a:extLst>
              <a:ext uri="{FF2B5EF4-FFF2-40B4-BE49-F238E27FC236}">
                <a16:creationId xmlns:a16="http://schemas.microsoft.com/office/drawing/2014/main" id="{5F6713B3-05A5-45A3-9F70-14E2741F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452" y="4957573"/>
            <a:ext cx="701675" cy="5476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stopzetten van activiteiten</a:t>
            </a:r>
            <a:endParaRPr lang="en-US" sz="800" dirty="0"/>
          </a:p>
        </p:txBody>
      </p:sp>
      <p:sp>
        <p:nvSpPr>
          <p:cNvPr id="70" name="Afgeronde rechthoek 14">
            <a:extLst>
              <a:ext uri="{FF2B5EF4-FFF2-40B4-BE49-F238E27FC236}">
                <a16:creationId xmlns:a16="http://schemas.microsoft.com/office/drawing/2014/main" id="{55D38E9B-F6CC-43C0-B38E-E786A5566F8D}"/>
              </a:ext>
            </a:extLst>
          </p:cNvPr>
          <p:cNvSpPr/>
          <p:nvPr/>
        </p:nvSpPr>
        <p:spPr bwMode="auto">
          <a:xfrm>
            <a:off x="8202605" y="5136430"/>
            <a:ext cx="2266718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dirty="0"/>
              <a:t>Veiligheid van de voertuigen</a:t>
            </a:r>
          </a:p>
        </p:txBody>
      </p:sp>
      <p:pic>
        <p:nvPicPr>
          <p:cNvPr id="71" name="Picture 11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277F2F2B-884F-4AEA-8482-E5F048A9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215" y="4941168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C47116D5-7298-4222-AD98-978F29A7960D}"/>
              </a:ext>
            </a:extLst>
          </p:cNvPr>
          <p:cNvSpPr txBox="1">
            <a:spLocks/>
          </p:cNvSpPr>
          <p:nvPr/>
        </p:nvSpPr>
        <p:spPr bwMode="auto">
          <a:xfrm>
            <a:off x="-672752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B4880-6F2D-4F4F-AB41-D6F175081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789" y="1266557"/>
            <a:ext cx="4730283" cy="1960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82F532-91C2-4ACE-8890-A50E9E8C1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29" y="3846484"/>
            <a:ext cx="4706635" cy="18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271464" y="764704"/>
            <a:ext cx="9073008" cy="432048"/>
          </a:xfrm>
          <a:prstGeom prst="rect">
            <a:avLst/>
          </a:prstGeom>
        </p:spPr>
        <p:txBody>
          <a:bodyPr/>
          <a:lstStyle/>
          <a:p>
            <a:pPr marL="1076325" indent="-1076325" fontAlgn="base">
              <a:spcAft>
                <a:spcPct val="0"/>
              </a:spcAft>
              <a:tabLst>
                <a:tab pos="542925" algn="l"/>
              </a:tabLs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Bepalen</a:t>
            </a:r>
            <a:r>
              <a:rPr lang="en-US" sz="2000" b="1" kern="0" dirty="0">
                <a:solidFill>
                  <a:srgbClr val="0070C0"/>
                </a:solidFill>
              </a:rPr>
              <a:t> in </a:t>
            </a:r>
            <a:r>
              <a:rPr lang="en-US" sz="2000" b="1" kern="0" dirty="0" err="1">
                <a:solidFill>
                  <a:srgbClr val="0070C0"/>
                </a:solidFill>
              </a:rPr>
              <a:t>welke</a:t>
            </a:r>
            <a:r>
              <a:rPr lang="en-US" sz="2000" b="1" kern="0" dirty="0">
                <a:solidFill>
                  <a:srgbClr val="0070C0"/>
                </a:solidFill>
              </a:rPr>
              <a:t> zone de </a:t>
            </a:r>
            <a:r>
              <a:rPr lang="en-US" sz="2000" b="1" kern="0" dirty="0" err="1">
                <a:solidFill>
                  <a:srgbClr val="0070C0"/>
                </a:solidFill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zullen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doorgaan</a:t>
            </a:r>
            <a:r>
              <a:rPr lang="en-US" sz="2000" b="1" kern="0" dirty="0">
                <a:solidFill>
                  <a:srgbClr val="0070C0"/>
                </a:solidFill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</a:rPr>
              <a:t>oranje</a:t>
            </a:r>
            <a:r>
              <a:rPr lang="en-US" sz="2000" b="1" kern="0" dirty="0">
                <a:solidFill>
                  <a:srgbClr val="0070C0"/>
                </a:solidFill>
              </a:rPr>
              <a:t> of </a:t>
            </a:r>
            <a:r>
              <a:rPr lang="en-US" sz="2000" b="1" kern="0" dirty="0" err="1">
                <a:solidFill>
                  <a:srgbClr val="0070C0"/>
                </a:solidFill>
              </a:rPr>
              <a:t>gele</a:t>
            </a:r>
            <a:r>
              <a:rPr lang="en-US" sz="2000" b="1" kern="0" dirty="0">
                <a:solidFill>
                  <a:srgbClr val="0070C0"/>
                </a:solidFill>
              </a:rPr>
              <a:t> zone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C47116D5-7298-4222-AD98-978F29A7960D}"/>
              </a:ext>
            </a:extLst>
          </p:cNvPr>
          <p:cNvSpPr txBox="1">
            <a:spLocks/>
          </p:cNvSpPr>
          <p:nvPr/>
        </p:nvSpPr>
        <p:spPr bwMode="auto">
          <a:xfrm>
            <a:off x="623392" y="40466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556B3A5A-FB08-43B1-80FF-357391FFD5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0013" y="50371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5493ADC9-1FAD-441C-9606-1D9EAE900E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0013" y="537368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1" name="Chevron 29">
            <a:extLst>
              <a:ext uri="{FF2B5EF4-FFF2-40B4-BE49-F238E27FC236}">
                <a16:creationId xmlns:a16="http://schemas.microsoft.com/office/drawing/2014/main" id="{CEBDEF4F-EE02-4945-B7D6-1BE82805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6" y="4951414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Chevron 30">
            <a:extLst>
              <a:ext uri="{FF2B5EF4-FFF2-40B4-BE49-F238E27FC236}">
                <a16:creationId xmlns:a16="http://schemas.microsoft.com/office/drawing/2014/main" id="{BF8570BD-5FE1-460E-8014-8DBF69B11C14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803526" y="5310188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2B3E04E-9FA8-45BB-9E9D-34A63836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861" y="5105404"/>
            <a:ext cx="936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/>
              <a:t>Dendermonde</a:t>
            </a:r>
            <a:endParaRPr lang="en-US" sz="900" dirty="0"/>
          </a:p>
        </p:txBody>
      </p:sp>
      <p:sp>
        <p:nvSpPr>
          <p:cNvPr id="25" name="TextBox 228">
            <a:extLst>
              <a:ext uri="{FF2B5EF4-FFF2-40B4-BE49-F238E27FC236}">
                <a16:creationId xmlns:a16="http://schemas.microsoft.com/office/drawing/2014/main" id="{6000F2EC-B42D-4E13-B171-012FE653A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487045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6" name="TextBox 229">
            <a:extLst>
              <a:ext uri="{FF2B5EF4-FFF2-40B4-BE49-F238E27FC236}">
                <a16:creationId xmlns:a16="http://schemas.microsoft.com/office/drawing/2014/main" id="{F28F4F70-43BB-4278-956D-BBFBFF1DC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527050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2DBE7A36-95F4-477A-BE5B-43DA0869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4638675"/>
            <a:ext cx="7921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EB5C4-2163-476C-9C14-2C7E173B0D9B}"/>
              </a:ext>
            </a:extLst>
          </p:cNvPr>
          <p:cNvSpPr/>
          <p:nvPr/>
        </p:nvSpPr>
        <p:spPr>
          <a:xfrm>
            <a:off x="3954521" y="4228005"/>
            <a:ext cx="5400946" cy="3699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4B96AB-4EB1-47AD-8FAB-D6A989D3F57A}"/>
              </a:ext>
            </a:extLst>
          </p:cNvPr>
          <p:cNvSpPr/>
          <p:nvPr/>
        </p:nvSpPr>
        <p:spPr>
          <a:xfrm>
            <a:off x="3954521" y="3527031"/>
            <a:ext cx="5400947" cy="6729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CDE477-A2DA-4F3F-B633-DCB2974C3F7A}"/>
              </a:ext>
            </a:extLst>
          </p:cNvPr>
          <p:cNvSpPr/>
          <p:nvPr/>
        </p:nvSpPr>
        <p:spPr>
          <a:xfrm>
            <a:off x="3954521" y="4612482"/>
            <a:ext cx="5400946" cy="1166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111">
            <a:extLst>
              <a:ext uri="{FF2B5EF4-FFF2-40B4-BE49-F238E27FC236}">
                <a16:creationId xmlns:a16="http://schemas.microsoft.com/office/drawing/2014/main" id="{17BBA3A2-424F-49CD-BE8E-222F1777ADDA}"/>
              </a:ext>
            </a:extLst>
          </p:cNvPr>
          <p:cNvCxnSpPr>
            <a:cxnSpLocks/>
          </p:cNvCxnSpPr>
          <p:nvPr/>
        </p:nvCxnSpPr>
        <p:spPr bwMode="auto">
          <a:xfrm>
            <a:off x="3503712" y="4228005"/>
            <a:ext cx="60486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ep 106">
            <a:extLst>
              <a:ext uri="{FF2B5EF4-FFF2-40B4-BE49-F238E27FC236}">
                <a16:creationId xmlns:a16="http://schemas.microsoft.com/office/drawing/2014/main" id="{E029A4D0-06DF-4DB7-B6DE-4F0FA6709E7D}"/>
              </a:ext>
            </a:extLst>
          </p:cNvPr>
          <p:cNvGrpSpPr>
            <a:grpSpLocks/>
          </p:cNvGrpSpPr>
          <p:nvPr/>
        </p:nvGrpSpPr>
        <p:grpSpPr bwMode="auto">
          <a:xfrm>
            <a:off x="8766437" y="4611331"/>
            <a:ext cx="1368425" cy="431800"/>
            <a:chOff x="4427984" y="2636912"/>
            <a:chExt cx="864096" cy="432048"/>
          </a:xfrm>
        </p:grpSpPr>
        <p:cxnSp>
          <p:nvCxnSpPr>
            <p:cNvPr id="40" name="Rechte verbindingslijn met pijl 55">
              <a:extLst>
                <a:ext uri="{FF2B5EF4-FFF2-40B4-BE49-F238E27FC236}">
                  <a16:creationId xmlns:a16="http://schemas.microsoft.com/office/drawing/2014/main" id="{990249A8-3C5E-4D06-BDC2-CE35E171E22F}"/>
                </a:ext>
              </a:extLst>
            </p:cNvPr>
            <p:cNvCxnSpPr/>
            <p:nvPr/>
          </p:nvCxnSpPr>
          <p:spPr bwMode="auto">
            <a:xfrm>
              <a:off x="4715682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kstvak 56">
              <a:extLst>
                <a:ext uri="{FF2B5EF4-FFF2-40B4-BE49-F238E27FC236}">
                  <a16:creationId xmlns:a16="http://schemas.microsoft.com/office/drawing/2014/main" id="{6478B63A-BF12-4664-90BE-E09C69024F22}"/>
                </a:ext>
              </a:extLst>
            </p:cNvPr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         </a:t>
              </a:r>
              <a:r>
                <a:rPr lang="nl-BE" sz="1000" b="1" dirty="0"/>
                <a:t>VA = 1,5 m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041F878-FCFD-4B5D-BC55-EA2BD67D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705" y="3000948"/>
            <a:ext cx="1184863" cy="962702"/>
          </a:xfrm>
          <a:prstGeom prst="rect">
            <a:avLst/>
          </a:prstGeom>
        </p:spPr>
      </p:pic>
      <p:cxnSp>
        <p:nvCxnSpPr>
          <p:cNvPr id="44" name="Straight Arrow Connector 287">
            <a:extLst>
              <a:ext uri="{FF2B5EF4-FFF2-40B4-BE49-F238E27FC236}">
                <a16:creationId xmlns:a16="http://schemas.microsoft.com/office/drawing/2014/main" id="{28E49F1E-8751-4D3E-9EBE-13881FE98D1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08168" y="3429000"/>
            <a:ext cx="791692" cy="70749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graphicFrame>
        <p:nvGraphicFramePr>
          <p:cNvPr id="46" name="Table 186">
            <a:extLst>
              <a:ext uri="{FF2B5EF4-FFF2-40B4-BE49-F238E27FC236}">
                <a16:creationId xmlns:a16="http://schemas.microsoft.com/office/drawing/2014/main" id="{963BB0DE-4C6B-47EE-8B15-F2EA12D61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18398"/>
              </p:ext>
            </p:extLst>
          </p:nvPr>
        </p:nvGraphicFramePr>
        <p:xfrm>
          <a:off x="6284898" y="1947606"/>
          <a:ext cx="4963077" cy="77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gevarenzone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/>
                        <a:t>oranje</a:t>
                      </a:r>
                      <a:r>
                        <a:rPr lang="en-US" sz="1000" dirty="0"/>
                        <a:t> zone of </a:t>
                      </a:r>
                      <a:r>
                        <a:rPr lang="en-US" sz="1000" dirty="0" err="1"/>
                        <a:t>verwittigingszone</a:t>
                      </a:r>
                      <a:r>
                        <a:rPr lang="en-US" sz="10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/>
                        <a:t>afbakening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werfzone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/>
                        <a:t>gele</a:t>
                      </a:r>
                      <a:r>
                        <a:rPr lang="en-US" sz="1000" dirty="0"/>
                        <a:t> zone of </a:t>
                      </a:r>
                      <a:r>
                        <a:rPr lang="en-US" sz="1000" dirty="0" err="1"/>
                        <a:t>waakzaamheidszone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zichtbaarheid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7" name="Straight Arrow Connector 287">
            <a:extLst>
              <a:ext uri="{FF2B5EF4-FFF2-40B4-BE49-F238E27FC236}">
                <a16:creationId xmlns:a16="http://schemas.microsoft.com/office/drawing/2014/main" id="{29B68A1C-5849-4C60-88AF-121C924E9DE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64212" y="2589580"/>
            <a:ext cx="360363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FFF7578-C845-44F0-8A3D-F1869696CD76}"/>
              </a:ext>
            </a:extLst>
          </p:cNvPr>
          <p:cNvSpPr/>
          <p:nvPr/>
        </p:nvSpPr>
        <p:spPr>
          <a:xfrm>
            <a:off x="6357922" y="1956316"/>
            <a:ext cx="306387" cy="1852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69CE5D-8235-48F0-8619-B057EDE561C1}"/>
              </a:ext>
            </a:extLst>
          </p:cNvPr>
          <p:cNvSpPr/>
          <p:nvPr/>
        </p:nvSpPr>
        <p:spPr>
          <a:xfrm>
            <a:off x="6357923" y="2218551"/>
            <a:ext cx="306387" cy="1852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84BA5D-43C9-4A59-8537-0A90D078D073}"/>
              </a:ext>
            </a:extLst>
          </p:cNvPr>
          <p:cNvSpPr/>
          <p:nvPr/>
        </p:nvSpPr>
        <p:spPr>
          <a:xfrm>
            <a:off x="6357923" y="2501395"/>
            <a:ext cx="306387" cy="185242"/>
          </a:xfrm>
          <a:prstGeom prst="rect">
            <a:avLst/>
          </a:prstGeom>
          <a:solidFill>
            <a:srgbClr val="FCE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111">
            <a:extLst>
              <a:ext uri="{FF2B5EF4-FFF2-40B4-BE49-F238E27FC236}">
                <a16:creationId xmlns:a16="http://schemas.microsoft.com/office/drawing/2014/main" id="{C04A01D9-594E-45FE-A33D-FAF04F6AD102}"/>
              </a:ext>
            </a:extLst>
          </p:cNvPr>
          <p:cNvCxnSpPr/>
          <p:nvPr/>
        </p:nvCxnSpPr>
        <p:spPr bwMode="auto">
          <a:xfrm flipV="1">
            <a:off x="8964212" y="2352905"/>
            <a:ext cx="299106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C6B142C-D304-426B-AB7D-FD81A82D192D}"/>
              </a:ext>
            </a:extLst>
          </p:cNvPr>
          <p:cNvSpPr txBox="1">
            <a:spLocks/>
          </p:cNvSpPr>
          <p:nvPr/>
        </p:nvSpPr>
        <p:spPr>
          <a:xfrm>
            <a:off x="9038568" y="190955"/>
            <a:ext cx="2856252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1. </a:t>
            </a:r>
            <a:r>
              <a:rPr lang="en-GB" dirty="0" err="1"/>
              <a:t>Plaatsen</a:t>
            </a:r>
            <a:r>
              <a:rPr lang="en-GB" dirty="0"/>
              <a:t> van </a:t>
            </a:r>
            <a:r>
              <a:rPr lang="en-GB" dirty="0" err="1"/>
              <a:t>materiële</a:t>
            </a:r>
            <a:r>
              <a:rPr lang="en-GB" dirty="0"/>
              <a:t> </a:t>
            </a:r>
            <a:r>
              <a:rPr lang="en-GB" dirty="0" err="1"/>
              <a:t>afbakening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363A72A-4B56-4109-9AFB-935DFC17707C}"/>
              </a:ext>
            </a:extLst>
          </p:cNvPr>
          <p:cNvSpPr txBox="1">
            <a:spLocks/>
          </p:cNvSpPr>
          <p:nvPr/>
        </p:nvSpPr>
        <p:spPr>
          <a:xfrm>
            <a:off x="1271464" y="1124744"/>
            <a:ext cx="9073008" cy="720080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indent="-1076325" fontAlgn="base">
              <a:spcAft>
                <a:spcPct val="0"/>
              </a:spcAft>
              <a:tabLst>
                <a:tab pos="542925" algn="l"/>
              </a:tabLs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Bepalen</a:t>
            </a:r>
            <a:r>
              <a:rPr lang="en-US" sz="2000" b="1" kern="0" dirty="0">
                <a:solidFill>
                  <a:srgbClr val="0070C0"/>
                </a:solidFill>
              </a:rPr>
              <a:t> met </a:t>
            </a:r>
            <a:r>
              <a:rPr lang="en-US" sz="2000" b="1" kern="0" dirty="0" err="1">
                <a:solidFill>
                  <a:srgbClr val="0070C0"/>
                </a:solidFill>
              </a:rPr>
              <a:t>hoeveel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personen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en</a:t>
            </a:r>
            <a:r>
              <a:rPr lang="en-US" sz="2000" b="1" kern="0" dirty="0">
                <a:solidFill>
                  <a:srgbClr val="0070C0"/>
                </a:solidFill>
              </a:rPr>
              <a:t>/of </a:t>
            </a:r>
            <a:r>
              <a:rPr lang="en-US" sz="2000" b="1" kern="0" dirty="0" err="1">
                <a:solidFill>
                  <a:srgbClr val="0070C0"/>
                </a:solidFill>
              </a:rPr>
              <a:t>werfvoertuigen</a:t>
            </a:r>
            <a:r>
              <a:rPr lang="en-US" sz="2000" b="1" kern="0" dirty="0">
                <a:solidFill>
                  <a:srgbClr val="0070C0"/>
                </a:solidFill>
              </a:rPr>
              <a:t> de </a:t>
            </a:r>
            <a:r>
              <a:rPr lang="en-US" sz="2000" b="1" kern="0" dirty="0" err="1">
                <a:solidFill>
                  <a:srgbClr val="0070C0"/>
                </a:solidFill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worden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uitgevoerd</a:t>
            </a:r>
            <a:endParaRPr lang="en-US" sz="20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4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id="{C47116D5-7298-4222-AD98-978F29A7960D}"/>
              </a:ext>
            </a:extLst>
          </p:cNvPr>
          <p:cNvSpPr txBox="1">
            <a:spLocks/>
          </p:cNvSpPr>
          <p:nvPr/>
        </p:nvSpPr>
        <p:spPr bwMode="auto">
          <a:xfrm>
            <a:off x="623392" y="551318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C6B142C-D304-426B-AB7D-FD81A82D192D}"/>
              </a:ext>
            </a:extLst>
          </p:cNvPr>
          <p:cNvSpPr txBox="1">
            <a:spLocks/>
          </p:cNvSpPr>
          <p:nvPr/>
        </p:nvSpPr>
        <p:spPr>
          <a:xfrm>
            <a:off x="9038568" y="190955"/>
            <a:ext cx="2856252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1. </a:t>
            </a:r>
            <a:r>
              <a:rPr lang="en-GB" dirty="0" err="1"/>
              <a:t>Plaatsen</a:t>
            </a:r>
            <a:r>
              <a:rPr lang="en-GB" dirty="0"/>
              <a:t> van </a:t>
            </a:r>
            <a:r>
              <a:rPr lang="en-GB" dirty="0" err="1"/>
              <a:t>materiële</a:t>
            </a:r>
            <a:r>
              <a:rPr lang="en-GB" dirty="0"/>
              <a:t> </a:t>
            </a:r>
            <a:r>
              <a:rPr lang="en-GB" dirty="0" err="1"/>
              <a:t>afbakening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D1F89905-B72A-4A3C-AC2A-FDB298B7FD7E}"/>
              </a:ext>
            </a:extLst>
          </p:cNvPr>
          <p:cNvSpPr/>
          <p:nvPr/>
        </p:nvSpPr>
        <p:spPr bwMode="auto">
          <a:xfrm>
            <a:off x="479376" y="1268760"/>
            <a:ext cx="10657184" cy="3960440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1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bestaat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erin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om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bepalen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welke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afbakening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men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toepassen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op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welke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afstand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tov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buitenste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rail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afbakening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aangebracht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Deze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analyse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uitgevoerd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o.a.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basis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volgende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elementen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aantal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personen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aantal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voertuigen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welk type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voertuigen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ingezet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WIT 1003 of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andere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analysedocumenten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…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goede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analyse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zorgt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ervoor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basisprincipe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(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veiligheid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personeel –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veiligheid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werfvoertuigen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–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veilige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doorrit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treinverkeer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gegarandeerd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49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BB31343-7387-45F4-ABEC-C18DB2FA20DD}"/>
              </a:ext>
            </a:extLst>
          </p:cNvPr>
          <p:cNvSpPr txBox="1">
            <a:spLocks/>
          </p:cNvSpPr>
          <p:nvPr/>
        </p:nvSpPr>
        <p:spPr bwMode="auto">
          <a:xfrm>
            <a:off x="479376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idx="4294967295"/>
          </p:nvPr>
        </p:nvSpPr>
        <p:spPr>
          <a:xfrm>
            <a:off x="1548051" y="1468383"/>
            <a:ext cx="9756576" cy="647649"/>
          </a:xfrm>
          <a:prstGeom prst="rect">
            <a:avLst/>
          </a:prstGeom>
        </p:spPr>
        <p:txBody>
          <a:bodyPr/>
          <a:lstStyle/>
          <a:p>
            <a:r>
              <a:rPr lang="fr-BE" sz="1600" dirty="0" err="1">
                <a:latin typeface="+mn-lt"/>
              </a:rPr>
              <a:t>plaatsing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voor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werken</a:t>
            </a:r>
            <a:r>
              <a:rPr lang="fr-BE" sz="1600" dirty="0">
                <a:latin typeface="+mn-lt"/>
              </a:rPr>
              <a:t> in de </a:t>
            </a:r>
            <a:r>
              <a:rPr lang="fr-BE" sz="1600" b="1" dirty="0" err="1">
                <a:latin typeface="+mn-lt"/>
              </a:rPr>
              <a:t>oranje</a:t>
            </a:r>
            <a:r>
              <a:rPr lang="fr-BE" sz="1600" b="1" dirty="0">
                <a:latin typeface="+mn-lt"/>
              </a:rPr>
              <a:t> zone</a:t>
            </a:r>
            <a:r>
              <a:rPr lang="fr-BE" sz="1600" dirty="0">
                <a:latin typeface="+mn-lt"/>
              </a:rPr>
              <a:t>: de </a:t>
            </a:r>
            <a:r>
              <a:rPr lang="fr-BE" sz="1600" dirty="0" err="1">
                <a:latin typeface="+mn-lt"/>
              </a:rPr>
              <a:t>afbakening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wordt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geplaatst</a:t>
            </a:r>
            <a:r>
              <a:rPr lang="fr-BE" sz="1600" dirty="0">
                <a:latin typeface="+mn-lt"/>
              </a:rPr>
              <a:t> op </a:t>
            </a:r>
            <a:r>
              <a:rPr lang="fr-BE" sz="1600" b="1" dirty="0" err="1">
                <a:latin typeface="+mn-lt"/>
              </a:rPr>
              <a:t>minstens</a:t>
            </a:r>
            <a:r>
              <a:rPr lang="fr-BE" sz="1600" b="1" dirty="0">
                <a:latin typeface="+mn-lt"/>
              </a:rPr>
              <a:t> 1,75 m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loodrecht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gemeten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buitenkant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dichtstbijgelegen</a:t>
            </a:r>
            <a:r>
              <a:rPr lang="fr-BE" sz="1600" dirty="0">
                <a:latin typeface="+mn-lt"/>
              </a:rPr>
              <a:t> rail (</a:t>
            </a:r>
            <a:r>
              <a:rPr lang="fr-BE" sz="1600" dirty="0" err="1">
                <a:latin typeface="+mn-lt"/>
              </a:rPr>
              <a:t>scheidingsafstand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minstens</a:t>
            </a:r>
            <a:r>
              <a:rPr lang="fr-BE" sz="1600" dirty="0">
                <a:latin typeface="+mn-lt"/>
              </a:rPr>
              <a:t> 25 cm </a:t>
            </a:r>
            <a:r>
              <a:rPr lang="fr-BE" sz="1600" dirty="0" err="1">
                <a:latin typeface="+mn-lt"/>
              </a:rPr>
              <a:t>tov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gevarenzone</a:t>
            </a:r>
            <a:r>
              <a:rPr lang="fr-BE" sz="1600" dirty="0">
                <a:latin typeface="+mn-lt"/>
              </a:rPr>
              <a:t>)</a:t>
            </a:r>
            <a:br>
              <a:rPr lang="fr-BE" sz="1600" dirty="0">
                <a:latin typeface="+mn-lt"/>
              </a:rPr>
            </a:br>
            <a:endParaRPr lang="en-US" sz="1600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35360" y="76470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Bepalen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plaats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opstelling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materiële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afbakening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BFDFA-3B04-4EF4-94E9-5BF85D15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116032"/>
            <a:ext cx="6718362" cy="1577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7D5E8-22D5-48C7-875C-E1F96804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90" y="4615738"/>
            <a:ext cx="6656861" cy="1547758"/>
          </a:xfrm>
          <a:prstGeom prst="rect">
            <a:avLst/>
          </a:prstGeom>
        </p:spPr>
      </p:pic>
      <p:sp>
        <p:nvSpPr>
          <p:cNvPr id="29" name="Rounded Rectangle 15">
            <a:extLst>
              <a:ext uri="{FF2B5EF4-FFF2-40B4-BE49-F238E27FC236}">
                <a16:creationId xmlns:a16="http://schemas.microsoft.com/office/drawing/2014/main" id="{F9EEA01E-A4AF-4FA6-9420-356FE868D2A4}"/>
              </a:ext>
            </a:extLst>
          </p:cNvPr>
          <p:cNvSpPr/>
          <p:nvPr/>
        </p:nvSpPr>
        <p:spPr bwMode="auto">
          <a:xfrm>
            <a:off x="1448761" y="1288997"/>
            <a:ext cx="9955156" cy="2500043"/>
          </a:xfrm>
          <a:prstGeom prst="roundRect">
            <a:avLst/>
          </a:prstGeom>
          <a:noFill/>
          <a:ln w="28575" cap="flat" cmpd="sng" algn="ctr">
            <a:solidFill>
              <a:srgbClr val="005DA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defRPr/>
            </a:pPr>
            <a:endParaRPr lang="fr-BE" sz="1600" dirty="0">
              <a:latin typeface="+mn-lt"/>
            </a:endParaRP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95D6756B-2EA7-45A0-8133-64F526792297}"/>
              </a:ext>
            </a:extLst>
          </p:cNvPr>
          <p:cNvSpPr/>
          <p:nvPr/>
        </p:nvSpPr>
        <p:spPr bwMode="auto">
          <a:xfrm>
            <a:off x="1448761" y="3968426"/>
            <a:ext cx="9955156" cy="2284259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defRPr/>
            </a:pPr>
            <a:endParaRPr lang="fr-BE" sz="1600" dirty="0">
              <a:latin typeface="+mn-lt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CAE8697-EFAA-42A8-BD29-2C4D0E46BE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33028" y="231156"/>
            <a:ext cx="2856252" cy="360363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dirty="0"/>
              <a:t>1. </a:t>
            </a:r>
            <a:r>
              <a:rPr lang="en-GB" dirty="0" err="1"/>
              <a:t>Plaatsen</a:t>
            </a:r>
            <a:r>
              <a:rPr lang="en-GB" dirty="0"/>
              <a:t> van </a:t>
            </a:r>
            <a:r>
              <a:rPr lang="en-GB" dirty="0" err="1"/>
              <a:t>materiële</a:t>
            </a:r>
            <a:r>
              <a:rPr lang="en-GB" dirty="0"/>
              <a:t> </a:t>
            </a:r>
            <a:r>
              <a:rPr lang="en-GB" dirty="0" err="1"/>
              <a:t>afbakening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3D32DF1-11C3-49E9-85C2-A2E0141771A5}"/>
              </a:ext>
            </a:extLst>
          </p:cNvPr>
          <p:cNvSpPr txBox="1">
            <a:spLocks/>
          </p:cNvSpPr>
          <p:nvPr/>
        </p:nvSpPr>
        <p:spPr>
          <a:xfrm>
            <a:off x="1647341" y="4203087"/>
            <a:ext cx="9756576" cy="647649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sz="1600" dirty="0" err="1">
                <a:latin typeface="+mn-lt"/>
              </a:rPr>
              <a:t>plaatsing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voor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werken</a:t>
            </a:r>
            <a:r>
              <a:rPr lang="fr-BE" sz="1600" dirty="0">
                <a:latin typeface="+mn-lt"/>
              </a:rPr>
              <a:t> in de </a:t>
            </a:r>
            <a:r>
              <a:rPr lang="fr-BE" sz="1600" b="1" dirty="0" err="1">
                <a:latin typeface="+mn-lt"/>
              </a:rPr>
              <a:t>gele</a:t>
            </a:r>
            <a:r>
              <a:rPr lang="fr-BE" sz="1600" b="1" dirty="0">
                <a:latin typeface="+mn-lt"/>
              </a:rPr>
              <a:t> zone</a:t>
            </a:r>
            <a:r>
              <a:rPr lang="fr-BE" sz="1600" dirty="0">
                <a:latin typeface="+mn-lt"/>
              </a:rPr>
              <a:t>: de </a:t>
            </a:r>
            <a:r>
              <a:rPr lang="fr-BE" sz="1600" dirty="0" err="1">
                <a:latin typeface="+mn-lt"/>
              </a:rPr>
              <a:t>afbakening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wordt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geplaatst</a:t>
            </a:r>
            <a:r>
              <a:rPr lang="fr-BE" sz="1600" dirty="0">
                <a:latin typeface="+mn-lt"/>
              </a:rPr>
              <a:t> op </a:t>
            </a:r>
            <a:r>
              <a:rPr lang="fr-BE" sz="1600" b="1" dirty="0" err="1">
                <a:latin typeface="+mn-lt"/>
              </a:rPr>
              <a:t>minstens</a:t>
            </a:r>
            <a:r>
              <a:rPr lang="fr-BE" sz="1600" b="1" dirty="0">
                <a:latin typeface="+mn-lt"/>
              </a:rPr>
              <a:t> 2,50 m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loodrecht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gemeten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buitenkant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dichtstbijgelegen</a:t>
            </a:r>
            <a:r>
              <a:rPr lang="fr-BE" sz="1600" dirty="0">
                <a:latin typeface="+mn-lt"/>
              </a:rPr>
              <a:t> rail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2887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559496" y="83671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Enkele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algemene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richtlijnen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ivm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materiële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afbakening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ounded Rectangle 12"/>
          <p:cNvSpPr/>
          <p:nvPr/>
        </p:nvSpPr>
        <p:spPr bwMode="auto">
          <a:xfrm>
            <a:off x="1055440" y="1340768"/>
            <a:ext cx="10153128" cy="5040560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  <a:p>
            <a:r>
              <a:rPr lang="nl-BE" sz="1400" dirty="0">
                <a:latin typeface="+mn-lt"/>
              </a:rPr>
              <a:t>Met minstens volgende elementen moet rekening worden gehouden bij de opstelling van oranje netten: </a:t>
            </a:r>
            <a:endParaRPr lang="en-GB" sz="1400" dirty="0">
              <a:latin typeface="+mn-lt"/>
            </a:endParaRPr>
          </a:p>
          <a:p>
            <a:r>
              <a:rPr lang="nl-BE" sz="1400" dirty="0">
                <a:latin typeface="+mn-lt"/>
              </a:rPr>
              <a:t> </a:t>
            </a:r>
            <a:endParaRPr lang="en-GB" sz="14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sz="1400" dirty="0">
                <a:latin typeface="+mn-lt"/>
              </a:rPr>
              <a:t>de </a:t>
            </a:r>
            <a:r>
              <a:rPr lang="fr-BE" sz="1400" b="1" dirty="0" err="1">
                <a:latin typeface="+mn-lt"/>
              </a:rPr>
              <a:t>hoogte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dirty="0">
                <a:latin typeface="+mn-lt"/>
              </a:rPr>
              <a:t>van de </a:t>
            </a:r>
            <a:r>
              <a:rPr lang="fr-BE" sz="1400" dirty="0" err="1">
                <a:latin typeface="+mn-lt"/>
              </a:rPr>
              <a:t>materiële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afbakening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bedraagt</a:t>
            </a:r>
            <a:r>
              <a:rPr lang="fr-BE" sz="1400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minstens</a:t>
            </a:r>
            <a:r>
              <a:rPr lang="fr-BE" sz="1400" b="1" dirty="0">
                <a:latin typeface="+mn-lt"/>
              </a:rPr>
              <a:t> 1 m</a:t>
            </a:r>
            <a:r>
              <a:rPr lang="fr-BE" sz="1400" dirty="0">
                <a:latin typeface="+mn-lt"/>
              </a:rPr>
              <a:t>, te </a:t>
            </a:r>
            <a:r>
              <a:rPr lang="fr-BE" sz="1400" dirty="0" err="1">
                <a:latin typeface="+mn-lt"/>
              </a:rPr>
              <a:t>meten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vanaf</a:t>
            </a:r>
            <a:r>
              <a:rPr lang="fr-BE" sz="1400" dirty="0">
                <a:latin typeface="+mn-lt"/>
              </a:rPr>
              <a:t> het </a:t>
            </a:r>
            <a:r>
              <a:rPr lang="fr-BE" sz="1400" dirty="0" err="1">
                <a:latin typeface="+mn-lt"/>
              </a:rPr>
              <a:t>grondniveau</a:t>
            </a:r>
            <a:r>
              <a:rPr lang="fr-BE" sz="1400" dirty="0">
                <a:latin typeface="+mn-lt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BE" sz="14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n-lt"/>
              </a:rPr>
              <a:t>op regelmatige plaatsen moet een opening van minstens 80 cm gelaten worden ten behoeve van de onderhoudsdiensten van Infrabel: </a:t>
            </a:r>
            <a:endParaRPr lang="en-GB" sz="14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n-lt"/>
              </a:rPr>
              <a:t>ter hoogte van de </a:t>
            </a:r>
            <a:r>
              <a:rPr lang="nl-BE" sz="1400" dirty="0" err="1">
                <a:latin typeface="+mn-lt"/>
              </a:rPr>
              <a:t>signalling</a:t>
            </a:r>
            <a:r>
              <a:rPr lang="nl-BE" sz="1400" dirty="0">
                <a:latin typeface="+mn-lt"/>
              </a:rPr>
              <a:t> assets en wissels (baken, krokodil, …); </a:t>
            </a:r>
            <a:endParaRPr lang="en-GB" sz="14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n-lt"/>
              </a:rPr>
              <a:t>minstens om de 50 m.</a:t>
            </a:r>
            <a:r>
              <a:rPr lang="en-GB" sz="1400" dirty="0">
                <a:latin typeface="+mn-lt"/>
              </a:rPr>
              <a:t> </a:t>
            </a:r>
          </a:p>
          <a:p>
            <a:r>
              <a:rPr lang="en-GB" sz="1400" dirty="0">
                <a:latin typeface="+mn-lt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n-lt"/>
              </a:rPr>
              <a:t>de verticale piketten worden geplaatst op maximaal 2 meter van elkaar; </a:t>
            </a:r>
            <a:endParaRPr lang="en-GB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n-lt"/>
              </a:rPr>
              <a:t>de oranje netten worden aan de bovenkant geplaatst in de bovenste haak van de ijzeren piketten, teneinde de minimale hoogte van 1 m te garanderen, eventueel kan hiervoor ook kabelbinders worden gebruikt. De ijzeren piketten worden geweven door de mazen van het oranje net;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sz="14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+mn-lt"/>
              </a:rPr>
              <a:t>een </a:t>
            </a:r>
            <a:r>
              <a:rPr lang="nl-BE" sz="1400" b="1" dirty="0">
                <a:latin typeface="+mn-lt"/>
              </a:rPr>
              <a:t>periodieke controle </a:t>
            </a:r>
            <a:r>
              <a:rPr lang="nl-BE" sz="1400" dirty="0">
                <a:latin typeface="+mn-lt"/>
              </a:rPr>
              <a:t>moet worden uitgevoerd om de continuïteit en de staat van de afbakening over de gehele lengte van de werfzone en voor de gehele duur van de werkprestaties te verifiëren;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sz="14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sz="1400" b="1" dirty="0">
                <a:solidFill>
                  <a:srgbClr val="FF0000"/>
                </a:solidFill>
                <a:latin typeface="+mn-lt"/>
              </a:rPr>
              <a:t>indien een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afbakening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wordt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geplaatst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voor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werken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in de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oranje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zone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voor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werken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met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risico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op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indringing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type II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wordt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deze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steeds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gecombineerd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met ‘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sperren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van de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bewegingen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’  of 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 ‘</a:t>
            </a:r>
            <a:r>
              <a:rPr lang="fr-BE" sz="1400" b="1" dirty="0" err="1">
                <a:solidFill>
                  <a:srgbClr val="FF0000"/>
                </a:solidFill>
                <a:latin typeface="+mn-lt"/>
              </a:rPr>
              <a:t>aankondigingssysteem</a:t>
            </a:r>
            <a:r>
              <a:rPr lang="fr-BE" sz="1400" b="1" dirty="0">
                <a:solidFill>
                  <a:srgbClr val="FF0000"/>
                </a:solidFill>
                <a:latin typeface="+mn-lt"/>
              </a:rPr>
              <a:t>’.</a:t>
            </a:r>
            <a:endParaRPr lang="en-GB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  <a:p>
            <a:pPr lvl="0" algn="just">
              <a:defRPr/>
            </a:pPr>
            <a:endParaRPr lang="fr-BE" sz="1600" dirty="0">
              <a:latin typeface="+mn-lt"/>
            </a:endParaRPr>
          </a:p>
          <a:p>
            <a:pPr lvl="0" algn="just">
              <a:defRPr/>
            </a:pPr>
            <a:endParaRPr lang="fr-BE" sz="16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600" b="1" dirty="0">
              <a:solidFill>
                <a:srgbClr val="FF0000"/>
              </a:solidFill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08C271-3E57-45F4-ADE9-D686D72C42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33028" y="231156"/>
            <a:ext cx="2856252" cy="360363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dirty="0"/>
              <a:t>1. </a:t>
            </a:r>
            <a:r>
              <a:rPr lang="en-GB" dirty="0" err="1"/>
              <a:t>Plaatsen</a:t>
            </a:r>
            <a:r>
              <a:rPr lang="en-GB" dirty="0"/>
              <a:t> van </a:t>
            </a:r>
            <a:r>
              <a:rPr lang="en-GB" dirty="0" err="1"/>
              <a:t>materiële</a:t>
            </a:r>
            <a:r>
              <a:rPr lang="en-GB" dirty="0"/>
              <a:t> </a:t>
            </a:r>
            <a:r>
              <a:rPr lang="en-GB" dirty="0" err="1"/>
              <a:t>afbakening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54ED16-E5CF-4B29-93C9-660BE20AC736}"/>
              </a:ext>
            </a:extLst>
          </p:cNvPr>
          <p:cNvSpPr txBox="1">
            <a:spLocks/>
          </p:cNvSpPr>
          <p:nvPr/>
        </p:nvSpPr>
        <p:spPr bwMode="auto">
          <a:xfrm>
            <a:off x="767408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68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033028" y="231156"/>
            <a:ext cx="2856252" cy="360363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dirty="0"/>
              <a:t>1. </a:t>
            </a:r>
            <a:r>
              <a:rPr lang="en-GB" dirty="0" err="1"/>
              <a:t>Plaatsen</a:t>
            </a:r>
            <a:r>
              <a:rPr lang="en-GB" dirty="0"/>
              <a:t> van </a:t>
            </a:r>
            <a:r>
              <a:rPr lang="en-GB" dirty="0" err="1"/>
              <a:t>materiële</a:t>
            </a:r>
            <a:r>
              <a:rPr lang="en-GB" dirty="0"/>
              <a:t> </a:t>
            </a:r>
            <a:r>
              <a:rPr lang="en-GB" dirty="0" err="1"/>
              <a:t>afbakening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nl-NL" dirty="0"/>
              <a:t>Stap 2: voor de start van de werken</a:t>
            </a:r>
            <a:r>
              <a:rPr lang="en-GB" dirty="0"/>
              <a:t> 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C47116D5-7298-4222-AD98-978F29A7960D}"/>
              </a:ext>
            </a:extLst>
          </p:cNvPr>
          <p:cNvSpPr txBox="1">
            <a:spLocks/>
          </p:cNvSpPr>
          <p:nvPr/>
        </p:nvSpPr>
        <p:spPr bwMode="auto">
          <a:xfrm>
            <a:off x="-168696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2: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start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briefing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controle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41DAF-DAAB-4FD4-B7EE-0C3EACED7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-459432"/>
            <a:ext cx="3761558" cy="2487384"/>
          </a:xfrm>
          <a:prstGeom prst="rect">
            <a:avLst/>
          </a:prstGeom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A7C752C1-4527-4452-B04F-DE53B4E82CC7}"/>
              </a:ext>
            </a:extLst>
          </p:cNvPr>
          <p:cNvSpPr/>
          <p:nvPr/>
        </p:nvSpPr>
        <p:spPr bwMode="auto">
          <a:xfrm>
            <a:off x="767408" y="1268760"/>
            <a:ext cx="9937104" cy="216024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b="1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leider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van het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(VV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Aannemer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die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organiseert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/of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leidt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geeft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aan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welke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afstand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minstens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gerespecteerd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worden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tov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gevarenzone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of vrijeruimteprofiel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welke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materiële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afbakening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tx2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2">
                    <a:lumMod val="65000"/>
                  </a:schemeClr>
                </a:solidFill>
                <a:latin typeface="+mn-lt"/>
              </a:rPr>
              <a:t>toegepast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controleert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(of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laat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controleren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)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continuïteit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materiële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afbakening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(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laat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uitvoeren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eventuele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verbetering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073A660F-E657-41D8-8446-CC32CB3D1F7C}"/>
              </a:ext>
            </a:extLst>
          </p:cNvPr>
          <p:cNvSpPr/>
          <p:nvPr/>
        </p:nvSpPr>
        <p:spPr bwMode="auto">
          <a:xfrm>
            <a:off x="1847528" y="5589240"/>
            <a:ext cx="9073008" cy="94143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  <a:latin typeface="+mn-lt"/>
              </a:rPr>
              <a:t>De briefing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moet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toelaten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om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werkfiche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toe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lichten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aan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bedienden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die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werken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naast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het spoor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gaan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uitvoeren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AAFE304-5276-4878-9262-B2AD1FBB6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424" y="5589240"/>
            <a:ext cx="894555" cy="94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09BF1EC3-709E-4961-9E1F-3529D3827F73}"/>
              </a:ext>
            </a:extLst>
          </p:cNvPr>
          <p:cNvSpPr/>
          <p:nvPr/>
        </p:nvSpPr>
        <p:spPr bwMode="auto">
          <a:xfrm>
            <a:off x="839416" y="3717032"/>
            <a:ext cx="9793088" cy="1440160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voorafgaande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controle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continuïteit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materiële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afbakening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is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noodzakelijk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misschien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werden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elementen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weggenomen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tijdens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vorige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misschien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werden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elementen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beschadigd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door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bijvoorbeeld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wind.</a:t>
            </a:r>
          </a:p>
        </p:txBody>
      </p:sp>
    </p:spTree>
    <p:extLst>
      <p:ext uri="{BB962C8B-B14F-4D97-AF65-F5344CB8AC3E}">
        <p14:creationId xmlns:p14="http://schemas.microsoft.com/office/powerpoint/2010/main" val="1658500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>
                <a:latin typeface="Arial" panose="020B0604020202020204" pitchFamily="34" charset="0"/>
                <a:cs typeface="Arial" panose="020B0604020202020204" pitchFamily="34" charset="0"/>
              </a:rPr>
              <a:t>briefing – organisatie</a:t>
            </a: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1087436"/>
            <a:ext cx="4306465" cy="2557464"/>
          </a:xfrm>
          <a:prstGeom prst="wedgeRectCallout">
            <a:avLst>
              <a:gd name="adj1" fmla="val -74808"/>
              <a:gd name="adj2" fmla="val 55138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DE GEBRUIKTE BEVEILIGINGSMETHODE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VERANTWOORDELIJKE VOOR DE VEILIGHEID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JULLIE WERKEN MET ... PERSONEN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ZONE VAN HET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BEREIKEN IS ... VIA 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VERLATEN IS ... VIA ...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HET UIT TE VOEREN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WERKMETHODE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RISICO'S VERBONDEN AAN HET WERK ZIJN ...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ALVORENS DE WERKEN TE STARTEN WORDT DE KWALITEIT VAN HET ORANJE NET </a:t>
            </a: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GECONTROLEERD DOOR …. EN INDIEN NODIG HERSTELD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IN GEVAL VAN INCIDENT OF ONGEVAL MOET DE VOLGENDE PROCEDURE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GEVOLGD WORDEN …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DE AFBAKENING VAN DE WERFZONE IS GEMATERIALISEERD DOOR EEN ORANJE WERFNET</a:t>
            </a:r>
          </a:p>
        </p:txBody>
      </p:sp>
      <p:sp>
        <p:nvSpPr>
          <p:cNvPr id="23" name="Rechthoekige toelichting 20"/>
          <p:cNvSpPr>
            <a:spLocks noChangeArrowheads="1"/>
          </p:cNvSpPr>
          <p:nvPr/>
        </p:nvSpPr>
        <p:spPr bwMode="auto">
          <a:xfrm>
            <a:off x="8136503" y="4749492"/>
            <a:ext cx="720725" cy="287337"/>
          </a:xfrm>
          <a:prstGeom prst="wedgeRectCallout">
            <a:avLst>
              <a:gd name="adj1" fmla="val 32667"/>
              <a:gd name="adj2" fmla="val 115412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4" name="Rechthoekige toelichting 21"/>
          <p:cNvSpPr>
            <a:spLocks noChangeArrowheads="1"/>
          </p:cNvSpPr>
          <p:nvPr/>
        </p:nvSpPr>
        <p:spPr bwMode="auto">
          <a:xfrm>
            <a:off x="9649389" y="4749492"/>
            <a:ext cx="719138" cy="287337"/>
          </a:xfrm>
          <a:prstGeom prst="wedgeRectCallout">
            <a:avLst>
              <a:gd name="adj1" fmla="val -49347"/>
              <a:gd name="adj2" fmla="val 148481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5" name="Rechthoekige toelichting 10"/>
          <p:cNvSpPr/>
          <p:nvPr/>
        </p:nvSpPr>
        <p:spPr bwMode="auto">
          <a:xfrm>
            <a:off x="3647728" y="4271373"/>
            <a:ext cx="3744416" cy="648072"/>
          </a:xfrm>
          <a:prstGeom prst="wedgeRectCallout">
            <a:avLst>
              <a:gd name="adj1" fmla="val -56718"/>
              <a:gd name="adj2" fmla="val -131042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JULLIE </a:t>
            </a:r>
            <a:r>
              <a:rPr lang="nl-BE" sz="800" b="1" dirty="0">
                <a:solidFill>
                  <a:schemeClr val="bg1"/>
                </a:solidFill>
              </a:rPr>
              <a:t>MOGEN </a:t>
            </a:r>
            <a:r>
              <a:rPr lang="nl-BE" sz="800" b="1" dirty="0">
                <a:solidFill>
                  <a:srgbClr val="FF0000"/>
                </a:solidFill>
              </a:rPr>
              <a:t>DE GRENZEN VAN DE WERFZONE RICHTING SPOOR NOOIT OVERSCHRIJDEN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98" y="3272485"/>
            <a:ext cx="475529" cy="117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5393050"/>
            <a:ext cx="1586298" cy="1256678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6447D92-FA85-4168-B401-8ACCDA839522}"/>
              </a:ext>
            </a:extLst>
          </p:cNvPr>
          <p:cNvSpPr txBox="1">
            <a:spLocks/>
          </p:cNvSpPr>
          <p:nvPr/>
        </p:nvSpPr>
        <p:spPr>
          <a:xfrm>
            <a:off x="9033028" y="231156"/>
            <a:ext cx="2856252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/>
              <a:t>1. Plaatsen van materiële afbakening</a:t>
            </a:r>
          </a:p>
          <a:p>
            <a:pPr fontAlgn="auto">
              <a:spcAft>
                <a:spcPts val="0"/>
              </a:spcAft>
            </a:pPr>
            <a:r>
              <a:rPr lang="nl-NL"/>
              <a:t>Stap 2: voor de start van de werken</a:t>
            </a:r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9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8190797" cy="4244400"/>
          </a:xfrm>
        </p:spPr>
        <p:txBody>
          <a:bodyPr/>
          <a:lstStyle/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Familiefoto "Aannemer"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Inleiding</a:t>
            </a:r>
            <a:br>
              <a:rPr lang="nl-BE" sz="2000" b="1" dirty="0">
                <a:solidFill>
                  <a:schemeClr val="tx1"/>
                </a:solidFill>
              </a:rPr>
            </a:br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1. Afbakening van de werfzone: materiële afbakening 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/>
              <a:t>2. Afbakening van de werfzone: toezicht door een persoon – grenswachter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Incidenten	</a:t>
            </a: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5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089447" y="695817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Toezicht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door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persoon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definitie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ounded Rectangle 12"/>
          <p:cNvSpPr/>
          <p:nvPr/>
        </p:nvSpPr>
        <p:spPr bwMode="auto">
          <a:xfrm>
            <a:off x="1089447" y="1561061"/>
            <a:ext cx="9255025" cy="1435891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Men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verstaat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onder </a:t>
            </a:r>
            <a:r>
              <a:rPr lang="fr-BE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grenswachter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0" algn="just">
              <a:defRPr/>
            </a:pPr>
            <a:endParaRPr lang="fr-B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defRPr/>
            </a:pP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een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persoon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die de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aandacht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vestigt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het personeel op de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plaats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grenzen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van de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werfzone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zodanig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het personeel, het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materiaal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gemanipuleerd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door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het personeel), de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voertuigen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en/of de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lasten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gemanipuleerd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door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voertuigen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deze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grenzen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niet </a:t>
            </a:r>
            <a:r>
              <a:rPr lang="fr-BE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overschrijden</a:t>
            </a:r>
            <a:r>
              <a:rPr lang="fr-B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8472264" y="123325"/>
            <a:ext cx="3641015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E4E5C-D3BA-4FA8-A9B3-0F7BB015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3573016"/>
            <a:ext cx="1402202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84232" y="186648"/>
            <a:ext cx="3641015" cy="360363"/>
          </a:xfrm>
        </p:spPr>
        <p:txBody>
          <a:bodyPr/>
          <a:lstStyle/>
          <a:p>
            <a:r>
              <a:rPr lang="nl-NL" dirty="0"/>
              <a:t>2. Afbakening van de werfzone: toezicht door een persoon – grenswachter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27844" y="63586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Opstellen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beveiligingssysteem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aanpak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Validatie</a:t>
            </a:r>
            <a:r>
              <a:rPr lang="en-US" sz="1200" dirty="0">
                <a:latin typeface="+mn-lt"/>
              </a:rPr>
              <a:t> ten </a:t>
            </a:r>
            <a:r>
              <a:rPr lang="en-US" sz="1200" dirty="0" err="1">
                <a:latin typeface="+mn-lt"/>
              </a:rPr>
              <a:t>opzichte</a:t>
            </a:r>
            <a:r>
              <a:rPr lang="en-US" sz="1200" dirty="0">
                <a:latin typeface="+mn-lt"/>
              </a:rPr>
              <a:t> van het </a:t>
            </a:r>
            <a:r>
              <a:rPr lang="en-US" sz="1200" dirty="0" err="1">
                <a:latin typeface="+mn-lt"/>
              </a:rPr>
              <a:t>terrein</a:t>
            </a:r>
            <a:endParaRPr lang="en-US" sz="1200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99856" y="126876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Plannen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werken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bijhorende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veiligheidsmaatregel</a:t>
            </a:r>
            <a:endParaRPr lang="en-US" sz="1200" dirty="0">
              <a:latin typeface="+mn-lt"/>
            </a:endParaRPr>
          </a:p>
        </p:txBody>
      </p:sp>
      <p:sp>
        <p:nvSpPr>
          <p:cNvPr id="37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>
                <a:latin typeface="+mn-lt"/>
              </a:rPr>
              <a:t>Bepalen van de plaats van opstelling van de grenswachter</a:t>
            </a:r>
            <a:endParaRPr lang="en-US" sz="1200" dirty="0">
              <a:latin typeface="+mn-lt"/>
            </a:endParaRPr>
          </a:p>
        </p:txBody>
      </p:sp>
      <p:sp>
        <p:nvSpPr>
          <p:cNvPr id="45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Briefing van de </a:t>
            </a:r>
            <a:r>
              <a:rPr lang="en-US" sz="1200" dirty="0" err="1">
                <a:latin typeface="+mn-lt"/>
              </a:rPr>
              <a:t>bedienden</a:t>
            </a:r>
            <a:endParaRPr lang="en-US" sz="1200" dirty="0">
              <a:latin typeface="+mn-lt"/>
            </a:endParaRPr>
          </a:p>
          <a:p>
            <a:pPr algn="ctr"/>
            <a:r>
              <a:rPr lang="en-US" sz="1200" dirty="0" err="1">
                <a:latin typeface="+mn-lt"/>
              </a:rPr>
              <a:t>Controle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uitrusting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grenswachter</a:t>
            </a:r>
            <a:endParaRPr lang="en-US" sz="1200" dirty="0">
              <a:latin typeface="+mn-lt"/>
            </a:endParaRPr>
          </a:p>
        </p:txBody>
      </p:sp>
      <p:sp>
        <p:nvSpPr>
          <p:cNvPr id="49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Opstelling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bedienden</a:t>
            </a:r>
            <a:endParaRPr lang="en-US" sz="1200" dirty="0">
              <a:latin typeface="+mn-lt"/>
            </a:endParaRPr>
          </a:p>
          <a:p>
            <a:pPr algn="ctr"/>
            <a:r>
              <a:rPr lang="en-US" sz="1200" dirty="0" err="1">
                <a:latin typeface="+mn-lt"/>
              </a:rPr>
              <a:t>Voorafgaande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testen</a:t>
            </a:r>
            <a:endParaRPr lang="en-US" sz="1200" dirty="0">
              <a:latin typeface="+mn-lt"/>
            </a:endParaRPr>
          </a:p>
        </p:txBody>
      </p:sp>
      <p:sp>
        <p:nvSpPr>
          <p:cNvPr id="52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Werking</a:t>
            </a:r>
            <a:r>
              <a:rPr lang="en-US" sz="1200" dirty="0">
                <a:latin typeface="+mn-lt"/>
              </a:rPr>
              <a:t> van het </a:t>
            </a:r>
            <a:r>
              <a:rPr lang="en-US" sz="1200" dirty="0" err="1">
                <a:latin typeface="+mn-lt"/>
              </a:rPr>
              <a:t>beveiligingssysteem</a:t>
            </a:r>
            <a:endParaRPr lang="en-US" sz="1200" dirty="0">
              <a:latin typeface="+mn-lt"/>
            </a:endParaRPr>
          </a:p>
        </p:txBody>
      </p:sp>
      <p:sp>
        <p:nvSpPr>
          <p:cNvPr id="30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Einde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werken</a:t>
            </a:r>
            <a:endParaRPr lang="en-US" sz="1200" dirty="0">
              <a:latin typeface="+mn-lt"/>
            </a:endParaRPr>
          </a:p>
          <a:p>
            <a:pPr algn="ctr"/>
            <a:r>
              <a:rPr lang="en-US" sz="1200" dirty="0" err="1">
                <a:latin typeface="+mn-lt"/>
              </a:rPr>
              <a:t>Stopzetting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beveiliging</a:t>
            </a:r>
            <a:endParaRPr lang="en-US" sz="1200" dirty="0">
              <a:latin typeface="+mn-lt"/>
            </a:endParaRPr>
          </a:p>
        </p:txBody>
      </p:sp>
      <p:sp>
        <p:nvSpPr>
          <p:cNvPr id="53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Draaiende pijl 15"/>
          <p:cNvSpPr/>
          <p:nvPr/>
        </p:nvSpPr>
        <p:spPr bwMode="auto">
          <a:xfrm rot="1987104">
            <a:off x="4388265" y="2450767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17225" y="2206168"/>
            <a:ext cx="4239077" cy="2404839"/>
            <a:chOff x="693224" y="2400123"/>
            <a:chExt cx="4239077" cy="2404839"/>
          </a:xfrm>
        </p:grpSpPr>
        <p:sp>
          <p:nvSpPr>
            <p:cNvPr id="32" name="PIJL-LINKS 27"/>
            <p:cNvSpPr/>
            <p:nvPr/>
          </p:nvSpPr>
          <p:spPr bwMode="auto">
            <a:xfrm>
              <a:off x="2007525" y="4444922"/>
              <a:ext cx="1872208" cy="360040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  <p:sp>
          <p:nvSpPr>
            <p:cNvPr id="34" name="Wolkvormige toelichting 17"/>
            <p:cNvSpPr/>
            <p:nvPr/>
          </p:nvSpPr>
          <p:spPr bwMode="auto">
            <a:xfrm>
              <a:off x="693224" y="2400123"/>
              <a:ext cx="2590502" cy="1096869"/>
            </a:xfrm>
            <a:prstGeom prst="cloudCallout">
              <a:avLst>
                <a:gd name="adj1" fmla="val 64202"/>
                <a:gd name="adj2" fmla="val 32311"/>
              </a:avLst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nl-BE" sz="1200" dirty="0">
                  <a:solidFill>
                    <a:schemeClr val="tx2"/>
                  </a:solidFill>
                </a:rPr>
                <a:t>Een beveiligingssysteem opstellen? Hoe pak ik dit aan?</a:t>
              </a:r>
            </a:p>
          </p:txBody>
        </p:sp>
        <p:sp>
          <p:nvSpPr>
            <p:cNvPr id="35" name="Ovaal 14"/>
            <p:cNvSpPr/>
            <p:nvPr/>
          </p:nvSpPr>
          <p:spPr bwMode="auto">
            <a:xfrm>
              <a:off x="3663709" y="264472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al 18"/>
            <p:cNvSpPr/>
            <p:nvPr/>
          </p:nvSpPr>
          <p:spPr bwMode="auto">
            <a:xfrm>
              <a:off x="4283784" y="2809867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Ovaal 18"/>
            <p:cNvSpPr/>
            <p:nvPr/>
          </p:nvSpPr>
          <p:spPr bwMode="auto">
            <a:xfrm>
              <a:off x="4644269" y="3322885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Ovaal 18"/>
            <p:cNvSpPr/>
            <p:nvPr/>
          </p:nvSpPr>
          <p:spPr bwMode="auto">
            <a:xfrm>
              <a:off x="4246839" y="437420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Ovaal 18"/>
            <p:cNvSpPr/>
            <p:nvPr/>
          </p:nvSpPr>
          <p:spPr bwMode="auto">
            <a:xfrm>
              <a:off x="4644269" y="390309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al 18"/>
            <p:cNvSpPr/>
            <p:nvPr/>
          </p:nvSpPr>
          <p:spPr bwMode="auto">
            <a:xfrm>
              <a:off x="3581051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Ovaal 18"/>
            <p:cNvSpPr/>
            <p:nvPr/>
          </p:nvSpPr>
          <p:spPr bwMode="auto">
            <a:xfrm>
              <a:off x="2943629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60" name="Picture 55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1113" y="3875310"/>
            <a:ext cx="828000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58" y="2823277"/>
            <a:ext cx="378782" cy="99921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543322" y="2377489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949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72636"/>
              </p:ext>
            </p:extLst>
          </p:nvPr>
        </p:nvGraphicFramePr>
        <p:xfrm>
          <a:off x="3180161" y="3429002"/>
          <a:ext cx="5672489" cy="1718117"/>
        </p:xfrm>
        <a:graphic>
          <a:graphicData uri="http://schemas.openxmlformats.org/drawingml/2006/table">
            <a:tbl>
              <a:tblPr firstRow="1" bandRow="1"/>
              <a:tblGrid>
                <a:gridCol w="129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797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Voorgesteld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Nagekeken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Goedgekeurd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Goedgekeurd</a:t>
                      </a:r>
                      <a:endParaRPr lang="fr-FR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Ilse Festjens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Teamlead</a:t>
                      </a:r>
                      <a:endParaRPr lang="en-GB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handtekening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Simon Campet</a:t>
                      </a:r>
                      <a:endParaRPr lang="fr-FR" sz="9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1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Adviseur</a:t>
                      </a:r>
                      <a:endParaRPr lang="fr-FR" sz="9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I-AM.111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Stéphane Michaux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Laurent Mockel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 of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datum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/ </a:t>
                      </a:r>
                      <a:r>
                        <a:rPr lang="fr-FR" sz="900" b="0" kern="1200" noProof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handtekening</a:t>
                      </a:r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13682"/>
              </p:ext>
            </p:extLst>
          </p:nvPr>
        </p:nvGraphicFramePr>
        <p:xfrm>
          <a:off x="3179678" y="1700809"/>
          <a:ext cx="5671115" cy="1652450"/>
        </p:xfrm>
        <a:graphic>
          <a:graphicData uri="http://schemas.openxmlformats.org/drawingml/2006/table">
            <a:tbl>
              <a:tblPr firstRow="1" bandRow="1"/>
              <a:tblGrid>
                <a:gridCol w="81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Overzicht</a:t>
                      </a:r>
                      <a:r>
                        <a:rPr lang="fr-FR" sz="1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 van de </a:t>
                      </a:r>
                      <a:r>
                        <a:rPr lang="fr-FR" sz="1400" b="1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versies</a:t>
                      </a:r>
                      <a:endParaRPr lang="fr-FR" sz="14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Numer</a:t>
                      </a:r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versie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Datum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Beschrijving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fr-FR" sz="9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Nummers</a:t>
                      </a:r>
                      <a:r>
                        <a:rPr lang="fr-FR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gewijzigde</a:t>
                      </a:r>
                      <a:r>
                        <a:rPr lang="fr-FR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bladzijden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1.0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15.07.2021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fr-FR" sz="900" noProof="0" dirty="0">
                          <a:latin typeface="+mn-lt"/>
                        </a:rPr>
                        <a:t>Version 1.0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2.0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noProof="0" dirty="0">
                          <a:latin typeface="+mn-lt"/>
                        </a:rPr>
                        <a:t>20.01.2022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Update naar aanleiding van opleiding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47465"/>
                  </a:ext>
                </a:extLst>
              </a:tr>
              <a:tr h="239485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noProof="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103454"/>
                  </a:ext>
                </a:extLst>
              </a:tr>
            </a:tbl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75833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040216" y="231156"/>
            <a:ext cx="3849064" cy="360363"/>
          </a:xfrm>
        </p:spPr>
        <p:txBody>
          <a:bodyPr/>
          <a:lstStyle/>
          <a:p>
            <a:r>
              <a:rPr lang="nl-NL" dirty="0"/>
              <a:t>2. Afbakening van de werfzone: toezicht door een persoon – grenswachter</a:t>
            </a:r>
          </a:p>
          <a:p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055440" y="548680"/>
            <a:ext cx="8064500" cy="616960"/>
          </a:xfrm>
          <a:prstGeom prst="rect">
            <a:avLst/>
          </a:prstGeom>
        </p:spPr>
        <p:txBody>
          <a:bodyPr/>
          <a:lstStyle/>
          <a:p>
            <a:pPr>
              <a:tabLst>
                <a:tab pos="542925" algn="l"/>
              </a:tabLst>
            </a:pPr>
            <a:br>
              <a:rPr lang="en-US" sz="2000" dirty="0"/>
            </a:br>
            <a:r>
              <a:rPr lang="en-US" sz="1800" b="1" kern="0" dirty="0" err="1">
                <a:solidFill>
                  <a:srgbClr val="0070C0"/>
                </a:solidFill>
              </a:rPr>
              <a:t>Basisprincipe</a:t>
            </a:r>
            <a:endParaRPr lang="en-US" sz="1800" b="1" kern="0" dirty="0">
              <a:solidFill>
                <a:srgbClr val="0070C0"/>
              </a:solidFill>
            </a:endParaRPr>
          </a:p>
        </p:txBody>
      </p:sp>
      <p:sp>
        <p:nvSpPr>
          <p:cNvPr id="28" name="Afgeronde rechthoek 14"/>
          <p:cNvSpPr/>
          <p:nvPr/>
        </p:nvSpPr>
        <p:spPr bwMode="auto">
          <a:xfrm>
            <a:off x="8205972" y="4509120"/>
            <a:ext cx="2266718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/>
              <a:t>Veiligheid van het personeel</a:t>
            </a:r>
          </a:p>
        </p:txBody>
      </p:sp>
      <p:pic>
        <p:nvPicPr>
          <p:cNvPr id="2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582" y="4313858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fgeronde rechthoek 14"/>
          <p:cNvSpPr/>
          <p:nvPr/>
        </p:nvSpPr>
        <p:spPr bwMode="auto">
          <a:xfrm>
            <a:off x="8205972" y="5787698"/>
            <a:ext cx="2282516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/>
              <a:t>Veilige doorrit</a:t>
            </a:r>
          </a:p>
        </p:txBody>
      </p:sp>
      <p:pic>
        <p:nvPicPr>
          <p:cNvPr id="3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058" y="5626480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2"/>
          <p:cNvSpPr/>
          <p:nvPr/>
        </p:nvSpPr>
        <p:spPr bwMode="auto">
          <a:xfrm>
            <a:off x="7208596" y="908720"/>
            <a:ext cx="4254736" cy="3312368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defRPr/>
            </a:pPr>
            <a:r>
              <a:rPr lang="fr-BE" sz="1400" b="1" dirty="0" err="1">
                <a:latin typeface="+mn-lt"/>
              </a:rPr>
              <a:t>Stoppen</a:t>
            </a:r>
            <a:r>
              <a:rPr lang="fr-BE" sz="1400" b="1" dirty="0">
                <a:latin typeface="+mn-lt"/>
              </a:rPr>
              <a:t> van </a:t>
            </a:r>
            <a:r>
              <a:rPr lang="fr-BE" sz="1400" b="1" dirty="0" err="1">
                <a:latin typeface="+mn-lt"/>
              </a:rPr>
              <a:t>activiteiten</a:t>
            </a:r>
            <a:endParaRPr lang="fr-BE" sz="1400" b="1" dirty="0">
              <a:latin typeface="+mn-lt"/>
            </a:endParaRPr>
          </a:p>
          <a:p>
            <a:pPr lvl="0" algn="just">
              <a:defRPr/>
            </a:pPr>
            <a:r>
              <a:rPr lang="fr-BE" sz="1400" dirty="0">
                <a:latin typeface="+mn-lt"/>
              </a:rPr>
              <a:t>Van </a:t>
            </a:r>
            <a:r>
              <a:rPr lang="fr-BE" sz="1400" dirty="0" err="1">
                <a:latin typeface="+mn-lt"/>
              </a:rPr>
              <a:t>zodra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een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persoon</a:t>
            </a:r>
            <a:r>
              <a:rPr lang="fr-BE" sz="1400" dirty="0">
                <a:latin typeface="+mn-lt"/>
              </a:rPr>
              <a:t> of </a:t>
            </a:r>
            <a:r>
              <a:rPr lang="fr-BE" sz="1400" dirty="0" err="1">
                <a:latin typeface="+mn-lt"/>
              </a:rPr>
              <a:t>werfvoertuig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grens</a:t>
            </a:r>
            <a:r>
              <a:rPr lang="fr-BE" sz="1400" dirty="0">
                <a:latin typeface="+mn-lt"/>
              </a:rPr>
              <a:t> van de </a:t>
            </a:r>
            <a:r>
              <a:rPr lang="fr-BE" sz="1400" dirty="0" err="1">
                <a:latin typeface="+mn-lt"/>
              </a:rPr>
              <a:t>werfzone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kant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spoor</a:t>
            </a:r>
            <a:r>
              <a:rPr lang="fr-BE" sz="1400" dirty="0">
                <a:latin typeface="+mn-lt"/>
              </a:rPr>
              <a:t>) </a:t>
            </a:r>
            <a:r>
              <a:rPr lang="fr-BE" sz="1400" dirty="0" err="1">
                <a:latin typeface="+mn-lt"/>
              </a:rPr>
              <a:t>nadert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slaat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grenswachter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alarm</a:t>
            </a:r>
            <a:r>
              <a:rPr lang="fr-BE" sz="1400" dirty="0">
                <a:latin typeface="+mn-lt"/>
              </a:rPr>
              <a:t>.</a:t>
            </a:r>
          </a:p>
          <a:p>
            <a:pPr lvl="0" algn="just">
              <a:defRPr/>
            </a:pPr>
            <a:endParaRPr lang="fr-BE" sz="1600" b="1" dirty="0">
              <a:solidFill>
                <a:srgbClr val="FF0000"/>
              </a:solidFill>
              <a:latin typeface="+mn-lt"/>
            </a:endParaRPr>
          </a:p>
          <a:p>
            <a:pPr lvl="0" algn="just">
              <a:defRPr/>
            </a:pP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Opgelet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ook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 de last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moet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 in de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grenzen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 van de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werfzone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600" b="1" dirty="0" err="1">
                <a:solidFill>
                  <a:srgbClr val="FF0000"/>
                </a:solidFill>
                <a:latin typeface="+mn-lt"/>
              </a:rPr>
              <a:t>blijven</a:t>
            </a:r>
            <a:r>
              <a:rPr lang="fr-BE" sz="16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lvl="0" algn="just">
              <a:defRPr/>
            </a:pPr>
            <a:endParaRPr lang="fr-BE" sz="1600" dirty="0">
              <a:latin typeface="+mn-lt"/>
            </a:endParaRPr>
          </a:p>
          <a:p>
            <a:pPr lvl="0" algn="just">
              <a:defRPr/>
            </a:pPr>
            <a:r>
              <a:rPr lang="fr-BE" sz="1400" dirty="0" err="1">
                <a:latin typeface="+mn-lt"/>
              </a:rPr>
              <a:t>Alvorens</a:t>
            </a:r>
            <a:r>
              <a:rPr lang="fr-BE" sz="1400" dirty="0">
                <a:latin typeface="+mn-lt"/>
              </a:rPr>
              <a:t> het </a:t>
            </a:r>
            <a:r>
              <a:rPr lang="fr-BE" sz="1400" dirty="0" err="1">
                <a:latin typeface="+mn-lt"/>
              </a:rPr>
              <a:t>werk</a:t>
            </a:r>
            <a:r>
              <a:rPr lang="fr-BE" sz="1400" dirty="0">
                <a:latin typeface="+mn-lt"/>
              </a:rPr>
              <a:t> te </a:t>
            </a:r>
            <a:r>
              <a:rPr lang="fr-BE" sz="1400" dirty="0" err="1">
                <a:latin typeface="+mn-lt"/>
              </a:rPr>
              <a:t>hernemen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moet</a:t>
            </a:r>
            <a:r>
              <a:rPr lang="fr-BE" sz="1400" dirty="0">
                <a:latin typeface="+mn-lt"/>
              </a:rPr>
              <a:t> het personeel, het </a:t>
            </a:r>
            <a:r>
              <a:rPr lang="fr-BE" sz="1400" dirty="0" err="1">
                <a:latin typeface="+mn-lt"/>
              </a:rPr>
              <a:t>materiaal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gemanipuleerd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het personeel), de </a:t>
            </a:r>
            <a:r>
              <a:rPr lang="fr-BE" sz="1400" dirty="0" err="1">
                <a:latin typeface="+mn-lt"/>
              </a:rPr>
              <a:t>werfvoertuigen</a:t>
            </a:r>
            <a:r>
              <a:rPr lang="fr-BE" sz="1400" dirty="0">
                <a:latin typeface="+mn-lt"/>
              </a:rPr>
              <a:t> en de </a:t>
            </a:r>
            <a:r>
              <a:rPr lang="fr-BE" sz="1400" dirty="0" err="1">
                <a:latin typeface="+mn-lt"/>
              </a:rPr>
              <a:t>lasten</a:t>
            </a:r>
            <a:r>
              <a:rPr lang="fr-BE" sz="1400" dirty="0">
                <a:latin typeface="+mn-lt"/>
              </a:rPr>
              <a:t> (</a:t>
            </a:r>
            <a:r>
              <a:rPr lang="fr-BE" sz="1400" dirty="0" err="1">
                <a:latin typeface="+mn-lt"/>
              </a:rPr>
              <a:t>gemanipuleerd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door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werfvoertuigen</a:t>
            </a:r>
            <a:r>
              <a:rPr lang="fr-BE" sz="1400" dirty="0">
                <a:latin typeface="+mn-lt"/>
              </a:rPr>
              <a:t>) </a:t>
            </a:r>
            <a:r>
              <a:rPr lang="fr-BE" sz="1400" dirty="0" err="1">
                <a:latin typeface="+mn-lt"/>
              </a:rPr>
              <a:t>zich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terug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binnen</a:t>
            </a:r>
            <a:r>
              <a:rPr lang="fr-BE" sz="1400" dirty="0">
                <a:latin typeface="+mn-lt"/>
              </a:rPr>
              <a:t> de </a:t>
            </a:r>
            <a:r>
              <a:rPr lang="fr-BE" sz="1400" dirty="0" err="1">
                <a:latin typeface="+mn-lt"/>
              </a:rPr>
              <a:t>grenzen</a:t>
            </a:r>
            <a:r>
              <a:rPr lang="fr-BE" sz="1400" dirty="0">
                <a:latin typeface="+mn-lt"/>
              </a:rPr>
              <a:t> </a:t>
            </a:r>
            <a:r>
              <a:rPr lang="fr-BE" sz="1400" dirty="0" err="1">
                <a:latin typeface="+mn-lt"/>
              </a:rPr>
              <a:t>bevinden</a:t>
            </a:r>
            <a:r>
              <a:rPr lang="fr-BE" sz="1400" dirty="0">
                <a:latin typeface="+mn-lt"/>
              </a:rPr>
              <a:t>. </a:t>
            </a:r>
          </a:p>
        </p:txBody>
      </p:sp>
      <p:cxnSp>
        <p:nvCxnSpPr>
          <p:cNvPr id="13" name="Straight Arrow Connector 135"/>
          <p:cNvCxnSpPr>
            <a:cxnSpLocks noChangeShapeType="1"/>
          </p:cNvCxnSpPr>
          <p:nvPr/>
        </p:nvCxnSpPr>
        <p:spPr bwMode="auto">
          <a:xfrm>
            <a:off x="1487736" y="1673833"/>
            <a:ext cx="0" cy="4728257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3" name="TextBox 370"/>
          <p:cNvSpPr txBox="1">
            <a:spLocks noChangeArrowheads="1"/>
          </p:cNvSpPr>
          <p:nvPr/>
        </p:nvSpPr>
        <p:spPr bwMode="auto">
          <a:xfrm>
            <a:off x="1512848" y="624911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1914A3-5132-4738-9228-D20FD40A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51" y="1548385"/>
            <a:ext cx="4962420" cy="1864130"/>
          </a:xfrm>
          <a:prstGeom prst="rect">
            <a:avLst/>
          </a:prstGeom>
        </p:spPr>
      </p:pic>
      <p:sp>
        <p:nvSpPr>
          <p:cNvPr id="67" name="Rounded Rectangle 122">
            <a:extLst>
              <a:ext uri="{FF2B5EF4-FFF2-40B4-BE49-F238E27FC236}">
                <a16:creationId xmlns:a16="http://schemas.microsoft.com/office/drawing/2014/main" id="{0743EB1A-F10B-41CB-8C7F-52A94AFC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51" y="2220800"/>
            <a:ext cx="701675" cy="5476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alarm</a:t>
            </a:r>
          </a:p>
          <a:p>
            <a:pPr algn="ctr"/>
            <a:r>
              <a:rPr lang="nl-BE" sz="800" dirty="0"/>
              <a:t>naderen begrenzing werfzone</a:t>
            </a: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D865D-DD80-4701-BD71-807B7470B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60" y="3665786"/>
            <a:ext cx="4908348" cy="1811024"/>
          </a:xfrm>
          <a:prstGeom prst="rect">
            <a:avLst/>
          </a:prstGeom>
        </p:spPr>
      </p:pic>
      <p:sp>
        <p:nvSpPr>
          <p:cNvPr id="68" name="Rounded Rectangle 122">
            <a:extLst>
              <a:ext uri="{FF2B5EF4-FFF2-40B4-BE49-F238E27FC236}">
                <a16:creationId xmlns:a16="http://schemas.microsoft.com/office/drawing/2014/main" id="{5F6713B3-05A5-45A3-9F70-14E2741F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452" y="4957573"/>
            <a:ext cx="701675" cy="5476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stopzetten van activiteiten</a:t>
            </a:r>
            <a:endParaRPr lang="en-US" sz="800" dirty="0"/>
          </a:p>
        </p:txBody>
      </p:sp>
      <p:sp>
        <p:nvSpPr>
          <p:cNvPr id="70" name="Afgeronde rechthoek 14">
            <a:extLst>
              <a:ext uri="{FF2B5EF4-FFF2-40B4-BE49-F238E27FC236}">
                <a16:creationId xmlns:a16="http://schemas.microsoft.com/office/drawing/2014/main" id="{55D38E9B-F6CC-43C0-B38E-E786A5566F8D}"/>
              </a:ext>
            </a:extLst>
          </p:cNvPr>
          <p:cNvSpPr/>
          <p:nvPr/>
        </p:nvSpPr>
        <p:spPr bwMode="auto">
          <a:xfrm>
            <a:off x="8202605" y="5136430"/>
            <a:ext cx="2266718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dirty="0"/>
              <a:t>Veiligheid van de voertuigen</a:t>
            </a:r>
          </a:p>
        </p:txBody>
      </p:sp>
      <p:pic>
        <p:nvPicPr>
          <p:cNvPr id="71" name="Picture 11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277F2F2B-884F-4AEA-8482-E5F048A9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215" y="4941168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4368C1-D89C-4F5C-9A68-B40A56D7110C}"/>
              </a:ext>
            </a:extLst>
          </p:cNvPr>
          <p:cNvSpPr/>
          <p:nvPr/>
        </p:nvSpPr>
        <p:spPr>
          <a:xfrm>
            <a:off x="4943872" y="213285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DCD6E8B-C95C-42A6-BC8B-63C5BCF8B145}"/>
              </a:ext>
            </a:extLst>
          </p:cNvPr>
          <p:cNvSpPr txBox="1">
            <a:spLocks/>
          </p:cNvSpPr>
          <p:nvPr/>
        </p:nvSpPr>
        <p:spPr bwMode="auto">
          <a:xfrm>
            <a:off x="-672752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 idx="4294967295"/>
          </p:nvPr>
        </p:nvSpPr>
        <p:spPr>
          <a:xfrm>
            <a:off x="1271464" y="764704"/>
            <a:ext cx="9073008" cy="432048"/>
          </a:xfrm>
          <a:prstGeom prst="rect">
            <a:avLst/>
          </a:prstGeom>
        </p:spPr>
        <p:txBody>
          <a:bodyPr/>
          <a:lstStyle/>
          <a:p>
            <a:pPr marL="1076325" indent="-1076325" fontAlgn="base">
              <a:spcAft>
                <a:spcPct val="0"/>
              </a:spcAft>
              <a:tabLst>
                <a:tab pos="542925" algn="l"/>
              </a:tabLs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Bepalen</a:t>
            </a:r>
            <a:r>
              <a:rPr lang="en-US" sz="2000" b="1" kern="0" dirty="0">
                <a:solidFill>
                  <a:srgbClr val="0070C0"/>
                </a:solidFill>
              </a:rPr>
              <a:t> in </a:t>
            </a:r>
            <a:r>
              <a:rPr lang="en-US" sz="2000" b="1" kern="0" dirty="0" err="1">
                <a:solidFill>
                  <a:srgbClr val="0070C0"/>
                </a:solidFill>
              </a:rPr>
              <a:t>welke</a:t>
            </a:r>
            <a:r>
              <a:rPr lang="en-US" sz="2000" b="1" kern="0" dirty="0">
                <a:solidFill>
                  <a:srgbClr val="0070C0"/>
                </a:solidFill>
              </a:rPr>
              <a:t> zone de </a:t>
            </a:r>
            <a:r>
              <a:rPr lang="en-US" sz="2000" b="1" kern="0" dirty="0" err="1">
                <a:solidFill>
                  <a:srgbClr val="0070C0"/>
                </a:solidFill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zullen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doorgaan</a:t>
            </a:r>
            <a:r>
              <a:rPr lang="en-US" sz="2000" b="1" kern="0" dirty="0">
                <a:solidFill>
                  <a:srgbClr val="0070C0"/>
                </a:solidFill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</a:rPr>
              <a:t>oranje</a:t>
            </a:r>
            <a:r>
              <a:rPr lang="en-US" sz="2000" b="1" kern="0" dirty="0">
                <a:solidFill>
                  <a:srgbClr val="0070C0"/>
                </a:solidFill>
              </a:rPr>
              <a:t> of </a:t>
            </a:r>
            <a:r>
              <a:rPr lang="en-US" sz="2000" b="1" kern="0" dirty="0" err="1">
                <a:solidFill>
                  <a:srgbClr val="0070C0"/>
                </a:solidFill>
              </a:rPr>
              <a:t>gele</a:t>
            </a:r>
            <a:r>
              <a:rPr lang="en-US" sz="2000" b="1" kern="0" dirty="0">
                <a:solidFill>
                  <a:srgbClr val="0070C0"/>
                </a:solidFill>
              </a:rPr>
              <a:t> zone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C47116D5-7298-4222-AD98-978F29A7960D}"/>
              </a:ext>
            </a:extLst>
          </p:cNvPr>
          <p:cNvSpPr txBox="1">
            <a:spLocks/>
          </p:cNvSpPr>
          <p:nvPr/>
        </p:nvSpPr>
        <p:spPr bwMode="auto">
          <a:xfrm>
            <a:off x="623392" y="40466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556B3A5A-FB08-43B1-80FF-357391FFD5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0013" y="50371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5493ADC9-1FAD-441C-9606-1D9EAE900E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0013" y="537368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1" name="Chevron 29">
            <a:extLst>
              <a:ext uri="{FF2B5EF4-FFF2-40B4-BE49-F238E27FC236}">
                <a16:creationId xmlns:a16="http://schemas.microsoft.com/office/drawing/2014/main" id="{CEBDEF4F-EE02-4945-B7D6-1BE82805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6" y="4951414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Chevron 30">
            <a:extLst>
              <a:ext uri="{FF2B5EF4-FFF2-40B4-BE49-F238E27FC236}">
                <a16:creationId xmlns:a16="http://schemas.microsoft.com/office/drawing/2014/main" id="{BF8570BD-5FE1-460E-8014-8DBF69B11C14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803526" y="5310188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2B3E04E-9FA8-45BB-9E9D-34A638365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861" y="5105404"/>
            <a:ext cx="936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 err="1"/>
              <a:t>Dendermonde</a:t>
            </a:r>
            <a:endParaRPr lang="en-US" sz="900" dirty="0"/>
          </a:p>
        </p:txBody>
      </p:sp>
      <p:sp>
        <p:nvSpPr>
          <p:cNvPr id="25" name="TextBox 228">
            <a:extLst>
              <a:ext uri="{FF2B5EF4-FFF2-40B4-BE49-F238E27FC236}">
                <a16:creationId xmlns:a16="http://schemas.microsoft.com/office/drawing/2014/main" id="{6000F2EC-B42D-4E13-B171-012FE653A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487045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6" name="TextBox 229">
            <a:extLst>
              <a:ext uri="{FF2B5EF4-FFF2-40B4-BE49-F238E27FC236}">
                <a16:creationId xmlns:a16="http://schemas.microsoft.com/office/drawing/2014/main" id="{F28F4F70-43BB-4278-956D-BBFBFF1DC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527050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2DBE7A36-95F4-477A-BE5B-43DA0869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4638675"/>
            <a:ext cx="7921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EB5C4-2163-476C-9C14-2C7E173B0D9B}"/>
              </a:ext>
            </a:extLst>
          </p:cNvPr>
          <p:cNvSpPr/>
          <p:nvPr/>
        </p:nvSpPr>
        <p:spPr>
          <a:xfrm>
            <a:off x="3954521" y="4228005"/>
            <a:ext cx="5400946" cy="3699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4B96AB-4EB1-47AD-8FAB-D6A989D3F57A}"/>
              </a:ext>
            </a:extLst>
          </p:cNvPr>
          <p:cNvSpPr/>
          <p:nvPr/>
        </p:nvSpPr>
        <p:spPr>
          <a:xfrm>
            <a:off x="3954521" y="3527031"/>
            <a:ext cx="5400947" cy="6729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CDE477-A2DA-4F3F-B633-DCB2974C3F7A}"/>
              </a:ext>
            </a:extLst>
          </p:cNvPr>
          <p:cNvSpPr/>
          <p:nvPr/>
        </p:nvSpPr>
        <p:spPr>
          <a:xfrm>
            <a:off x="3954521" y="4612482"/>
            <a:ext cx="5400946" cy="11666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111">
            <a:extLst>
              <a:ext uri="{FF2B5EF4-FFF2-40B4-BE49-F238E27FC236}">
                <a16:creationId xmlns:a16="http://schemas.microsoft.com/office/drawing/2014/main" id="{17BBA3A2-424F-49CD-BE8E-222F1777ADDA}"/>
              </a:ext>
            </a:extLst>
          </p:cNvPr>
          <p:cNvCxnSpPr>
            <a:cxnSpLocks/>
          </p:cNvCxnSpPr>
          <p:nvPr/>
        </p:nvCxnSpPr>
        <p:spPr bwMode="auto">
          <a:xfrm>
            <a:off x="3503712" y="4228005"/>
            <a:ext cx="604867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ep 106">
            <a:extLst>
              <a:ext uri="{FF2B5EF4-FFF2-40B4-BE49-F238E27FC236}">
                <a16:creationId xmlns:a16="http://schemas.microsoft.com/office/drawing/2014/main" id="{E029A4D0-06DF-4DB7-B6DE-4F0FA6709E7D}"/>
              </a:ext>
            </a:extLst>
          </p:cNvPr>
          <p:cNvGrpSpPr>
            <a:grpSpLocks/>
          </p:cNvGrpSpPr>
          <p:nvPr/>
        </p:nvGrpSpPr>
        <p:grpSpPr bwMode="auto">
          <a:xfrm>
            <a:off x="8766437" y="4611331"/>
            <a:ext cx="1368425" cy="431800"/>
            <a:chOff x="4427984" y="2636912"/>
            <a:chExt cx="864096" cy="432048"/>
          </a:xfrm>
        </p:grpSpPr>
        <p:cxnSp>
          <p:nvCxnSpPr>
            <p:cNvPr id="40" name="Rechte verbindingslijn met pijl 55">
              <a:extLst>
                <a:ext uri="{FF2B5EF4-FFF2-40B4-BE49-F238E27FC236}">
                  <a16:creationId xmlns:a16="http://schemas.microsoft.com/office/drawing/2014/main" id="{990249A8-3C5E-4D06-BDC2-CE35E171E22F}"/>
                </a:ext>
              </a:extLst>
            </p:cNvPr>
            <p:cNvCxnSpPr/>
            <p:nvPr/>
          </p:nvCxnSpPr>
          <p:spPr bwMode="auto">
            <a:xfrm>
              <a:off x="4715682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kstvak 56">
              <a:extLst>
                <a:ext uri="{FF2B5EF4-FFF2-40B4-BE49-F238E27FC236}">
                  <a16:creationId xmlns:a16="http://schemas.microsoft.com/office/drawing/2014/main" id="{6478B63A-BF12-4664-90BE-E09C69024F22}"/>
                </a:ext>
              </a:extLst>
            </p:cNvPr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         </a:t>
              </a:r>
              <a:r>
                <a:rPr lang="nl-BE" sz="1000" b="1" dirty="0"/>
                <a:t>VA = 1,5 m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041F878-FCFD-4B5D-BC55-EA2BD67D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705" y="3000948"/>
            <a:ext cx="1184863" cy="962702"/>
          </a:xfrm>
          <a:prstGeom prst="rect">
            <a:avLst/>
          </a:prstGeom>
        </p:spPr>
      </p:pic>
      <p:cxnSp>
        <p:nvCxnSpPr>
          <p:cNvPr id="44" name="Straight Arrow Connector 287">
            <a:extLst>
              <a:ext uri="{FF2B5EF4-FFF2-40B4-BE49-F238E27FC236}">
                <a16:creationId xmlns:a16="http://schemas.microsoft.com/office/drawing/2014/main" id="{28E49F1E-8751-4D3E-9EBE-13881FE98D1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08168" y="3429000"/>
            <a:ext cx="791692" cy="70749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graphicFrame>
        <p:nvGraphicFramePr>
          <p:cNvPr id="46" name="Table 186">
            <a:extLst>
              <a:ext uri="{FF2B5EF4-FFF2-40B4-BE49-F238E27FC236}">
                <a16:creationId xmlns:a16="http://schemas.microsoft.com/office/drawing/2014/main" id="{963BB0DE-4C6B-47EE-8B15-F2EA12D61DA4}"/>
              </a:ext>
            </a:extLst>
          </p:cNvPr>
          <p:cNvGraphicFramePr>
            <a:graphicFrameLocks noGrp="1"/>
          </p:cNvGraphicFramePr>
          <p:nvPr/>
        </p:nvGraphicFramePr>
        <p:xfrm>
          <a:off x="6284898" y="1947606"/>
          <a:ext cx="4963077" cy="77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gevarenzone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err="1"/>
                        <a:t>oranje</a:t>
                      </a:r>
                      <a:r>
                        <a:rPr lang="en-US" sz="1000" dirty="0"/>
                        <a:t> zone of </a:t>
                      </a:r>
                      <a:r>
                        <a:rPr lang="en-US" sz="1000" dirty="0" err="1"/>
                        <a:t>verwittigingszone</a:t>
                      </a:r>
                      <a:r>
                        <a:rPr lang="en-US" sz="10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/>
                        <a:t>afbakening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werfzone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/>
                        <a:t>gele</a:t>
                      </a:r>
                      <a:r>
                        <a:rPr lang="en-US" sz="1000" dirty="0"/>
                        <a:t> zone of </a:t>
                      </a:r>
                      <a:r>
                        <a:rPr lang="en-US" sz="1000" dirty="0" err="1"/>
                        <a:t>waakzaamheidszone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zichtbaarheid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7" name="Straight Arrow Connector 287">
            <a:extLst>
              <a:ext uri="{FF2B5EF4-FFF2-40B4-BE49-F238E27FC236}">
                <a16:creationId xmlns:a16="http://schemas.microsoft.com/office/drawing/2014/main" id="{29B68A1C-5849-4C60-88AF-121C924E9DE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964212" y="2589580"/>
            <a:ext cx="360363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FFF7578-C845-44F0-8A3D-F1869696CD76}"/>
              </a:ext>
            </a:extLst>
          </p:cNvPr>
          <p:cNvSpPr/>
          <p:nvPr/>
        </p:nvSpPr>
        <p:spPr>
          <a:xfrm>
            <a:off x="6357922" y="1956316"/>
            <a:ext cx="306387" cy="1852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69CE5D-8235-48F0-8619-B057EDE561C1}"/>
              </a:ext>
            </a:extLst>
          </p:cNvPr>
          <p:cNvSpPr/>
          <p:nvPr/>
        </p:nvSpPr>
        <p:spPr>
          <a:xfrm>
            <a:off x="6357923" y="2218551"/>
            <a:ext cx="306387" cy="1852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84BA5D-43C9-4A59-8537-0A90D078D073}"/>
              </a:ext>
            </a:extLst>
          </p:cNvPr>
          <p:cNvSpPr/>
          <p:nvPr/>
        </p:nvSpPr>
        <p:spPr>
          <a:xfrm>
            <a:off x="6357923" y="2501395"/>
            <a:ext cx="306387" cy="185242"/>
          </a:xfrm>
          <a:prstGeom prst="rect">
            <a:avLst/>
          </a:prstGeom>
          <a:solidFill>
            <a:srgbClr val="FCEA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111">
            <a:extLst>
              <a:ext uri="{FF2B5EF4-FFF2-40B4-BE49-F238E27FC236}">
                <a16:creationId xmlns:a16="http://schemas.microsoft.com/office/drawing/2014/main" id="{C04A01D9-594E-45FE-A33D-FAF04F6AD102}"/>
              </a:ext>
            </a:extLst>
          </p:cNvPr>
          <p:cNvCxnSpPr/>
          <p:nvPr/>
        </p:nvCxnSpPr>
        <p:spPr bwMode="auto">
          <a:xfrm flipV="1">
            <a:off x="8964212" y="2352905"/>
            <a:ext cx="299106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C6B142C-D304-426B-AB7D-FD81A82D192D}"/>
              </a:ext>
            </a:extLst>
          </p:cNvPr>
          <p:cNvSpPr txBox="1">
            <a:spLocks/>
          </p:cNvSpPr>
          <p:nvPr/>
        </p:nvSpPr>
        <p:spPr>
          <a:xfrm>
            <a:off x="8184232" y="190955"/>
            <a:ext cx="3710588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363A72A-4B56-4109-9AFB-935DFC17707C}"/>
              </a:ext>
            </a:extLst>
          </p:cNvPr>
          <p:cNvSpPr txBox="1">
            <a:spLocks/>
          </p:cNvSpPr>
          <p:nvPr/>
        </p:nvSpPr>
        <p:spPr>
          <a:xfrm>
            <a:off x="1271464" y="1124744"/>
            <a:ext cx="9073008" cy="720080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indent="-1076325" fontAlgn="base">
              <a:spcAft>
                <a:spcPct val="0"/>
              </a:spcAft>
              <a:tabLst>
                <a:tab pos="542925" algn="l"/>
              </a:tabLs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Bepalen</a:t>
            </a:r>
            <a:r>
              <a:rPr lang="en-US" sz="2000" b="1" kern="0" dirty="0">
                <a:solidFill>
                  <a:srgbClr val="0070C0"/>
                </a:solidFill>
              </a:rPr>
              <a:t> met </a:t>
            </a:r>
            <a:r>
              <a:rPr lang="en-US" sz="2000" b="1" kern="0" dirty="0" err="1">
                <a:solidFill>
                  <a:srgbClr val="0070C0"/>
                </a:solidFill>
              </a:rPr>
              <a:t>hoeveel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personen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en</a:t>
            </a:r>
            <a:r>
              <a:rPr lang="en-US" sz="2000" b="1" kern="0" dirty="0">
                <a:solidFill>
                  <a:srgbClr val="0070C0"/>
                </a:solidFill>
              </a:rPr>
              <a:t>/of </a:t>
            </a:r>
            <a:r>
              <a:rPr lang="en-US" sz="2000" b="1" kern="0" dirty="0" err="1">
                <a:solidFill>
                  <a:srgbClr val="0070C0"/>
                </a:solidFill>
              </a:rPr>
              <a:t>werfvoertuigen</a:t>
            </a:r>
            <a:r>
              <a:rPr lang="en-US" sz="2000" b="1" kern="0" dirty="0">
                <a:solidFill>
                  <a:srgbClr val="0070C0"/>
                </a:solidFill>
              </a:rPr>
              <a:t> de </a:t>
            </a:r>
            <a:r>
              <a:rPr lang="en-US" sz="2000" b="1" kern="0" dirty="0" err="1">
                <a:solidFill>
                  <a:srgbClr val="0070C0"/>
                </a:solidFill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worden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uitgevoerd</a:t>
            </a:r>
            <a:endParaRPr lang="en-US" sz="20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50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id="{C47116D5-7298-4222-AD98-978F29A7960D}"/>
              </a:ext>
            </a:extLst>
          </p:cNvPr>
          <p:cNvSpPr txBox="1">
            <a:spLocks/>
          </p:cNvSpPr>
          <p:nvPr/>
        </p:nvSpPr>
        <p:spPr bwMode="auto">
          <a:xfrm>
            <a:off x="623392" y="551318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3C6B142C-D304-426B-AB7D-FD81A82D192D}"/>
              </a:ext>
            </a:extLst>
          </p:cNvPr>
          <p:cNvSpPr txBox="1">
            <a:spLocks/>
          </p:cNvSpPr>
          <p:nvPr/>
        </p:nvSpPr>
        <p:spPr>
          <a:xfrm>
            <a:off x="8184232" y="190955"/>
            <a:ext cx="3710588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1: </a:t>
            </a:r>
            <a:r>
              <a:rPr lang="en-GB" dirty="0" err="1"/>
              <a:t>Plannen</a:t>
            </a:r>
            <a:endParaRPr lang="en-GB" dirty="0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D1F89905-B72A-4A3C-AC2A-FDB298B7FD7E}"/>
              </a:ext>
            </a:extLst>
          </p:cNvPr>
          <p:cNvSpPr/>
          <p:nvPr/>
        </p:nvSpPr>
        <p:spPr bwMode="auto">
          <a:xfrm>
            <a:off x="479376" y="1268760"/>
            <a:ext cx="10657184" cy="482453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1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bestaat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erin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 om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bepalen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waar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grens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werfzone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zich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bevindt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welk type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afbakening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men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toepassen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om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bepalen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wie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men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als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opstellen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Deze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analyse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uitgevoerd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o.a.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basis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volgende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elementen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aantal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personen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aantal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voertuigen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welk type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voertuigen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ingezet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WIT 1003 of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andere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analysedocumenten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…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goede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analyse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zorgt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ervoor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basisprincipe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(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veiligheid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personeel –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veiligheid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werfvoertuigen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–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veilige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doorrit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treinverkeer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gegarandeerd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216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idx="4294967295"/>
          </p:nvPr>
        </p:nvSpPr>
        <p:spPr>
          <a:xfrm>
            <a:off x="1524000" y="1685926"/>
            <a:ext cx="8064500" cy="887413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2000" dirty="0"/>
            </a:br>
            <a:endParaRPr lang="en-US" sz="1800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-18653" y="617102"/>
            <a:ext cx="936084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Bepalen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plaats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bewaakt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wordt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door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BFDFA-3B04-4EF4-94E9-5BF85D15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14" y="2577618"/>
            <a:ext cx="6718362" cy="1577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7D5E8-22D5-48C7-875C-E1F96804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427" y="5085396"/>
            <a:ext cx="6656861" cy="1547758"/>
          </a:xfrm>
          <a:prstGeom prst="rect">
            <a:avLst/>
          </a:prstGeom>
        </p:spPr>
      </p:pic>
      <p:sp>
        <p:nvSpPr>
          <p:cNvPr id="29" name="Rounded Rectangle 15">
            <a:extLst>
              <a:ext uri="{FF2B5EF4-FFF2-40B4-BE49-F238E27FC236}">
                <a16:creationId xmlns:a16="http://schemas.microsoft.com/office/drawing/2014/main" id="{F9EEA01E-A4AF-4FA6-9420-356FE868D2A4}"/>
              </a:ext>
            </a:extLst>
          </p:cNvPr>
          <p:cNvSpPr/>
          <p:nvPr/>
        </p:nvSpPr>
        <p:spPr bwMode="auto">
          <a:xfrm>
            <a:off x="1448761" y="1436382"/>
            <a:ext cx="9955156" cy="98028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defRPr/>
            </a:pPr>
            <a:r>
              <a:rPr lang="fr-BE" sz="1600" dirty="0" err="1">
                <a:latin typeface="+mn-lt"/>
              </a:rPr>
              <a:t>plaatsing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voor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werken</a:t>
            </a:r>
            <a:r>
              <a:rPr lang="fr-BE" sz="1600" dirty="0">
                <a:latin typeface="+mn-lt"/>
              </a:rPr>
              <a:t> in de </a:t>
            </a:r>
            <a:r>
              <a:rPr lang="fr-BE" sz="1600" b="1" dirty="0" err="1">
                <a:latin typeface="+mn-lt"/>
              </a:rPr>
              <a:t>oranje</a:t>
            </a:r>
            <a:r>
              <a:rPr lang="fr-BE" sz="1600" b="1" dirty="0">
                <a:latin typeface="+mn-lt"/>
              </a:rPr>
              <a:t> zone</a:t>
            </a:r>
            <a:r>
              <a:rPr lang="fr-BE" sz="1600" dirty="0">
                <a:latin typeface="+mn-lt"/>
              </a:rPr>
              <a:t>: de </a:t>
            </a:r>
            <a:r>
              <a:rPr lang="fr-BE" sz="1600" dirty="0" err="1">
                <a:latin typeface="+mn-lt"/>
              </a:rPr>
              <a:t>grens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bewaakt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door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grenswachter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bevindt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zich</a:t>
            </a:r>
            <a:r>
              <a:rPr lang="fr-BE" sz="1600" dirty="0">
                <a:latin typeface="+mn-lt"/>
              </a:rPr>
              <a:t> op </a:t>
            </a:r>
            <a:r>
              <a:rPr lang="fr-BE" sz="1600" b="1" dirty="0" err="1">
                <a:latin typeface="+mn-lt"/>
              </a:rPr>
              <a:t>minstens</a:t>
            </a:r>
            <a:r>
              <a:rPr lang="fr-BE" sz="1600" b="1" dirty="0">
                <a:latin typeface="+mn-lt"/>
              </a:rPr>
              <a:t> 1,75 m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loodrecht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gemeten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buitenkant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dichtstbijgelegen</a:t>
            </a:r>
            <a:r>
              <a:rPr lang="fr-BE" sz="1600" dirty="0">
                <a:latin typeface="+mn-lt"/>
              </a:rPr>
              <a:t> rail (</a:t>
            </a:r>
            <a:r>
              <a:rPr lang="fr-BE" sz="1600" dirty="0" err="1">
                <a:latin typeface="+mn-lt"/>
              </a:rPr>
              <a:t>scheidingsafstand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minstens</a:t>
            </a:r>
            <a:r>
              <a:rPr lang="fr-BE" sz="1600" dirty="0">
                <a:latin typeface="+mn-lt"/>
              </a:rPr>
              <a:t> 25 cm </a:t>
            </a:r>
            <a:r>
              <a:rPr lang="fr-BE" sz="1600" dirty="0" err="1">
                <a:latin typeface="+mn-lt"/>
              </a:rPr>
              <a:t>tov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gevarenzone</a:t>
            </a:r>
            <a:r>
              <a:rPr lang="fr-BE" sz="1600" dirty="0">
                <a:latin typeface="+mn-lt"/>
              </a:rPr>
              <a:t>);</a:t>
            </a: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95D6756B-2EA7-45A0-8133-64F526792297}"/>
              </a:ext>
            </a:extLst>
          </p:cNvPr>
          <p:cNvSpPr/>
          <p:nvPr/>
        </p:nvSpPr>
        <p:spPr bwMode="auto">
          <a:xfrm>
            <a:off x="1448761" y="4253833"/>
            <a:ext cx="9955156" cy="98028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defRPr/>
            </a:pPr>
            <a:r>
              <a:rPr lang="fr-BE" sz="1600" dirty="0" err="1">
                <a:latin typeface="+mn-lt"/>
              </a:rPr>
              <a:t>plaatsing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voor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werken</a:t>
            </a:r>
            <a:r>
              <a:rPr lang="fr-BE" sz="1600" dirty="0">
                <a:latin typeface="+mn-lt"/>
              </a:rPr>
              <a:t> in de </a:t>
            </a:r>
            <a:r>
              <a:rPr lang="fr-BE" sz="1600" b="1" dirty="0" err="1">
                <a:latin typeface="+mn-lt"/>
              </a:rPr>
              <a:t>gele</a:t>
            </a:r>
            <a:r>
              <a:rPr lang="fr-BE" sz="1600" b="1" dirty="0">
                <a:latin typeface="+mn-lt"/>
              </a:rPr>
              <a:t> zone</a:t>
            </a:r>
            <a:r>
              <a:rPr lang="fr-BE" sz="1600" dirty="0">
                <a:latin typeface="+mn-lt"/>
              </a:rPr>
              <a:t>: </a:t>
            </a:r>
            <a:r>
              <a:rPr lang="fr-BE" sz="1600" dirty="0"/>
              <a:t>de </a:t>
            </a:r>
            <a:r>
              <a:rPr lang="fr-BE" sz="1600" dirty="0" err="1"/>
              <a:t>grens</a:t>
            </a:r>
            <a:r>
              <a:rPr lang="fr-BE" sz="1600" dirty="0"/>
              <a:t>, </a:t>
            </a:r>
            <a:r>
              <a:rPr lang="fr-BE" sz="1600" dirty="0" err="1"/>
              <a:t>bewaakt</a:t>
            </a:r>
            <a:r>
              <a:rPr lang="fr-BE" sz="1600" dirty="0"/>
              <a:t> </a:t>
            </a:r>
            <a:r>
              <a:rPr lang="fr-BE" sz="1600" dirty="0" err="1"/>
              <a:t>door</a:t>
            </a:r>
            <a:r>
              <a:rPr lang="fr-BE" sz="1600" dirty="0"/>
              <a:t> de </a:t>
            </a:r>
            <a:r>
              <a:rPr lang="fr-BE" sz="1600" dirty="0" err="1"/>
              <a:t>grenswachter</a:t>
            </a:r>
            <a:r>
              <a:rPr lang="fr-BE" sz="1600" dirty="0"/>
              <a:t>, </a:t>
            </a:r>
            <a:r>
              <a:rPr lang="fr-BE" sz="1600" dirty="0" err="1"/>
              <a:t>bevindt</a:t>
            </a:r>
            <a:r>
              <a:rPr lang="fr-BE" sz="1600" dirty="0"/>
              <a:t> </a:t>
            </a:r>
            <a:r>
              <a:rPr lang="fr-BE" sz="1600" dirty="0" err="1"/>
              <a:t>zich</a:t>
            </a:r>
            <a:r>
              <a:rPr lang="fr-BE" sz="1600" dirty="0"/>
              <a:t> op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minstens</a:t>
            </a:r>
            <a:r>
              <a:rPr lang="fr-BE" sz="1600" b="1" dirty="0">
                <a:latin typeface="+mn-lt"/>
              </a:rPr>
              <a:t> 2,50 m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loodrecht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gemeten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buitenkant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dichtstbijgelegen</a:t>
            </a:r>
            <a:r>
              <a:rPr lang="fr-BE" sz="1600" dirty="0">
                <a:latin typeface="+mn-lt"/>
              </a:rPr>
              <a:t> rail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ED9EFF-F91F-49DC-9354-3D843BA29E46}"/>
              </a:ext>
            </a:extLst>
          </p:cNvPr>
          <p:cNvSpPr txBox="1">
            <a:spLocks/>
          </p:cNvSpPr>
          <p:nvPr/>
        </p:nvSpPr>
        <p:spPr>
          <a:xfrm>
            <a:off x="8256240" y="256739"/>
            <a:ext cx="374418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1: </a:t>
            </a:r>
            <a:r>
              <a:rPr lang="en-GB" dirty="0" err="1"/>
              <a:t>Plannen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FB786A-FF2A-4BD3-A9ED-D197F187C602}"/>
              </a:ext>
            </a:extLst>
          </p:cNvPr>
          <p:cNvSpPr txBox="1">
            <a:spLocks/>
          </p:cNvSpPr>
          <p:nvPr/>
        </p:nvSpPr>
        <p:spPr bwMode="auto">
          <a:xfrm>
            <a:off x="839416" y="336125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Plannen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2352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271464" y="317526"/>
            <a:ext cx="911100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garanderen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risico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indringing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type I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Rounded Rectangle 12"/>
          <p:cNvSpPr/>
          <p:nvPr/>
        </p:nvSpPr>
        <p:spPr bwMode="auto">
          <a:xfrm>
            <a:off x="775353" y="881936"/>
            <a:ext cx="9255025" cy="1938738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400" b="1" dirty="0" err="1">
                <a:latin typeface="+mn-lt"/>
              </a:rPr>
              <a:t>Wie</a:t>
            </a:r>
            <a:r>
              <a:rPr lang="fr-BE" sz="1400" b="1" dirty="0">
                <a:latin typeface="+mn-lt"/>
              </a:rPr>
              <a:t> kan de </a:t>
            </a:r>
            <a:r>
              <a:rPr lang="fr-BE" sz="1400" b="1" dirty="0" err="1">
                <a:latin typeface="+mn-lt"/>
              </a:rPr>
              <a:t>rol</a:t>
            </a:r>
            <a:r>
              <a:rPr lang="fr-BE" sz="1400" b="1" dirty="0">
                <a:latin typeface="+mn-lt"/>
              </a:rPr>
              <a:t> van </a:t>
            </a:r>
            <a:r>
              <a:rPr lang="fr-BE" sz="1400" b="1" dirty="0" err="1">
                <a:latin typeface="+mn-lt"/>
              </a:rPr>
              <a:t>grenswachter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garanderen</a:t>
            </a:r>
            <a:r>
              <a:rPr lang="fr-BE" sz="1400" b="1" dirty="0">
                <a:latin typeface="+mn-lt"/>
              </a:rPr>
              <a:t>?</a:t>
            </a:r>
          </a:p>
          <a:p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bediende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zelf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enkel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risico</a:t>
            </a:r>
            <a:r>
              <a:rPr lang="en-US" sz="1400" dirty="0">
                <a:latin typeface="+mn-lt"/>
              </a:rPr>
              <a:t> op </a:t>
            </a:r>
            <a:r>
              <a:rPr lang="en-US" sz="1400" dirty="0" err="1">
                <a:latin typeface="+mn-lt"/>
              </a:rPr>
              <a:t>indringing</a:t>
            </a:r>
            <a:r>
              <a:rPr lang="en-US" sz="1400" dirty="0">
                <a:latin typeface="+mn-lt"/>
              </a:rPr>
              <a:t> type I);</a:t>
            </a:r>
          </a:p>
          <a:p>
            <a:pPr marL="177800" indent="-17780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ofwel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leider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werk</a:t>
            </a:r>
            <a:r>
              <a:rPr lang="en-US" sz="1400" dirty="0">
                <a:latin typeface="+mn-lt"/>
              </a:rPr>
              <a:t>;</a:t>
            </a:r>
            <a:endParaRPr lang="fr-BE" sz="1400" dirty="0">
              <a:latin typeface="+mn-lt"/>
            </a:endParaRPr>
          </a:p>
          <a:p>
            <a:pPr lvl="0" algn="just">
              <a:defRPr/>
            </a:pPr>
            <a:r>
              <a:rPr lang="fr-BE" sz="1400" dirty="0">
                <a:latin typeface="+mn-lt"/>
              </a:rPr>
              <a:t>	</a:t>
            </a: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ofwel</a:t>
            </a:r>
            <a:r>
              <a:rPr lang="en-US" sz="1400" dirty="0">
                <a:latin typeface="+mn-lt"/>
              </a:rPr>
              <a:t> door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bediende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speciaal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deze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taak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aangeduid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grenswachter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genaamd</a:t>
            </a:r>
            <a:r>
              <a:rPr lang="en-US" sz="1400" dirty="0">
                <a:latin typeface="+mn-lt"/>
              </a:rPr>
              <a:t>).</a:t>
            </a:r>
          </a:p>
          <a:p>
            <a:pPr marL="177800" indent="-17780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algn="just">
              <a:defRPr/>
            </a:pPr>
            <a:endParaRPr lang="en-US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156870" y="4033279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nl-B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76520" y="764704"/>
            <a:ext cx="1248463" cy="1768419"/>
            <a:chOff x="3550805" y="1982567"/>
            <a:chExt cx="1248463" cy="1768419"/>
          </a:xfrm>
        </p:grpSpPr>
        <p:sp>
          <p:nvSpPr>
            <p:cNvPr id="11" name="Rechthoek 35"/>
            <p:cNvSpPr>
              <a:spLocks noChangeArrowheads="1"/>
            </p:cNvSpPr>
            <p:nvPr/>
          </p:nvSpPr>
          <p:spPr bwMode="auto">
            <a:xfrm>
              <a:off x="3550805" y="3390623"/>
              <a:ext cx="1224137" cy="360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GRENSWACHTER</a:t>
              </a:r>
            </a:p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AANNEMER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736" y="2041802"/>
              <a:ext cx="419096" cy="1226172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09" y="1982567"/>
              <a:ext cx="428659" cy="33271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EF423C8-5E51-42F5-83F7-4DB1145DAD2E}"/>
              </a:ext>
            </a:extLst>
          </p:cNvPr>
          <p:cNvSpPr txBox="1"/>
          <p:nvPr/>
        </p:nvSpPr>
        <p:spPr>
          <a:xfrm>
            <a:off x="758928" y="3016909"/>
            <a:ext cx="10009112" cy="367760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</a:rPr>
              <a:t>Het </a:t>
            </a:r>
            <a:r>
              <a:rPr lang="en-GB" sz="1400" dirty="0" err="1">
                <a:latin typeface="+mn-lt"/>
              </a:rPr>
              <a:t>aantal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bedienden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waarover</a:t>
            </a:r>
            <a:r>
              <a:rPr lang="en-GB" sz="1400" dirty="0">
                <a:latin typeface="+mn-lt"/>
              </a:rPr>
              <a:t> de </a:t>
            </a:r>
            <a:r>
              <a:rPr lang="en-GB" sz="1400" dirty="0" err="1">
                <a:latin typeface="+mn-lt"/>
              </a:rPr>
              <a:t>grenswachter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toezicht</a:t>
            </a:r>
            <a:r>
              <a:rPr lang="en-GB" sz="1400" dirty="0">
                <a:latin typeface="+mn-lt"/>
              </a:rPr>
              <a:t> mag </a:t>
            </a:r>
            <a:r>
              <a:rPr lang="en-GB" sz="1400" dirty="0" err="1">
                <a:latin typeface="+mn-lt"/>
              </a:rPr>
              <a:t>houden</a:t>
            </a:r>
            <a:r>
              <a:rPr lang="en-GB" sz="1400" dirty="0">
                <a:latin typeface="+mn-lt"/>
              </a:rPr>
              <a:t>:</a:t>
            </a:r>
            <a:endParaRPr lang="en-GB" sz="1400" b="1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837949-FE62-497E-8E82-C39B3C0C4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3558411"/>
            <a:ext cx="7623319" cy="2982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66106B-313C-4708-89A3-D60C3D464213}"/>
              </a:ext>
            </a:extLst>
          </p:cNvPr>
          <p:cNvSpPr txBox="1"/>
          <p:nvPr/>
        </p:nvSpPr>
        <p:spPr>
          <a:xfrm>
            <a:off x="8823299" y="4018319"/>
            <a:ext cx="1800200" cy="195774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r>
              <a:rPr lang="nl-BE" sz="1400" b="1" dirty="0">
                <a:solidFill>
                  <a:srgbClr val="FF0000"/>
                </a:solidFill>
                <a:latin typeface="+mn-lt"/>
              </a:rPr>
              <a:t>Voorwaarde: de waakzaamheid van de grenswachter is gegarandeerd is tijdens de gehele prestatie van het werk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EBFEA-990E-4CF3-BC8D-45B4B3395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361" y="3590298"/>
            <a:ext cx="493819" cy="658425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8C0BBD9-2458-4E49-B548-E393914EC8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8248" y="82153"/>
            <a:ext cx="3672409" cy="360363"/>
          </a:xfrm>
        </p:spPr>
        <p:txBody>
          <a:bodyPr/>
          <a:lstStyle/>
          <a:p>
            <a:r>
              <a:rPr lang="nl-NL" dirty="0"/>
              <a:t>2. Afbakening van de werfzone: toezicht door een persoon – grenswachter</a:t>
            </a:r>
          </a:p>
          <a:p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9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271464" y="317526"/>
            <a:ext cx="9111009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rol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garanderen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risico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indringing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type II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2" name="Rounded Rectangle 12"/>
          <p:cNvSpPr/>
          <p:nvPr/>
        </p:nvSpPr>
        <p:spPr bwMode="auto">
          <a:xfrm>
            <a:off x="775353" y="881936"/>
            <a:ext cx="9255025" cy="1416525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fr-BE" sz="1400" b="1" dirty="0" err="1">
                <a:latin typeface="+mn-lt"/>
              </a:rPr>
              <a:t>Wie</a:t>
            </a:r>
            <a:r>
              <a:rPr lang="fr-BE" sz="1400" b="1" dirty="0">
                <a:latin typeface="+mn-lt"/>
              </a:rPr>
              <a:t> kan de </a:t>
            </a:r>
            <a:r>
              <a:rPr lang="fr-BE" sz="1400" b="1" dirty="0" err="1">
                <a:latin typeface="+mn-lt"/>
              </a:rPr>
              <a:t>rol</a:t>
            </a:r>
            <a:r>
              <a:rPr lang="fr-BE" sz="1400" b="1" dirty="0">
                <a:latin typeface="+mn-lt"/>
              </a:rPr>
              <a:t> van </a:t>
            </a:r>
            <a:r>
              <a:rPr lang="fr-BE" sz="1400" b="1" dirty="0" err="1">
                <a:latin typeface="+mn-lt"/>
              </a:rPr>
              <a:t>grenswachter</a:t>
            </a:r>
            <a:r>
              <a:rPr lang="fr-BE" sz="1400" b="1" dirty="0">
                <a:latin typeface="+mn-lt"/>
              </a:rPr>
              <a:t> </a:t>
            </a:r>
            <a:r>
              <a:rPr lang="fr-BE" sz="1400" b="1" dirty="0" err="1">
                <a:latin typeface="+mn-lt"/>
              </a:rPr>
              <a:t>garanderen</a:t>
            </a:r>
            <a:r>
              <a:rPr lang="fr-BE" sz="1400" b="1" dirty="0">
                <a:latin typeface="+mn-lt"/>
              </a:rPr>
              <a:t>?</a:t>
            </a:r>
          </a:p>
          <a:p>
            <a:pPr algn="just">
              <a:defRPr/>
            </a:pP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leider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werk</a:t>
            </a:r>
            <a:r>
              <a:rPr lang="en-US" sz="1400" dirty="0">
                <a:latin typeface="+mn-lt"/>
              </a:rPr>
              <a:t>;</a:t>
            </a:r>
            <a:endParaRPr lang="fr-BE" sz="1400" dirty="0">
              <a:latin typeface="+mn-lt"/>
            </a:endParaRPr>
          </a:p>
          <a:p>
            <a:pPr lvl="0" algn="just">
              <a:defRPr/>
            </a:pPr>
            <a:r>
              <a:rPr lang="fr-BE" sz="1400" dirty="0">
                <a:latin typeface="+mn-lt"/>
              </a:rPr>
              <a:t>	</a:t>
            </a:r>
            <a:endParaRPr lang="en-US" sz="1400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ofwel</a:t>
            </a:r>
            <a:r>
              <a:rPr lang="en-US" sz="1400" dirty="0">
                <a:latin typeface="+mn-lt"/>
              </a:rPr>
              <a:t> door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bediende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speciaal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voor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deze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taak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aangeduid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grenswachter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genaamd</a:t>
            </a:r>
            <a:r>
              <a:rPr lang="en-US" sz="1400" dirty="0">
                <a:latin typeface="+mn-lt"/>
              </a:rPr>
              <a:t>).</a:t>
            </a:r>
          </a:p>
          <a:p>
            <a:pPr marL="177800" indent="-177800" algn="just">
              <a:buFontTx/>
              <a:buChar char="-"/>
              <a:defRPr/>
            </a:pPr>
            <a:endParaRPr lang="en-US" sz="1400" dirty="0">
              <a:latin typeface="+mn-lt"/>
            </a:endParaRPr>
          </a:p>
          <a:p>
            <a:pPr algn="just">
              <a:defRPr/>
            </a:pPr>
            <a:endParaRPr lang="en-US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lvl="0" indent="-285750" algn="just">
              <a:buFontTx/>
              <a:buChar char="-"/>
              <a:defRPr/>
            </a:pPr>
            <a:endParaRPr lang="fr-BE" sz="1600" dirty="0">
              <a:latin typeface="+mn-lt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156870" y="4033279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nl-B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76520" y="764704"/>
            <a:ext cx="1248463" cy="1768419"/>
            <a:chOff x="3550805" y="1982567"/>
            <a:chExt cx="1248463" cy="1768419"/>
          </a:xfrm>
        </p:grpSpPr>
        <p:sp>
          <p:nvSpPr>
            <p:cNvPr id="11" name="Rechthoek 35"/>
            <p:cNvSpPr>
              <a:spLocks noChangeArrowheads="1"/>
            </p:cNvSpPr>
            <p:nvPr/>
          </p:nvSpPr>
          <p:spPr bwMode="auto">
            <a:xfrm>
              <a:off x="3550805" y="3390623"/>
              <a:ext cx="1224137" cy="360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GRENSWACHTER</a:t>
              </a:r>
            </a:p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AANNEMER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736" y="2041802"/>
              <a:ext cx="419096" cy="1226172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09" y="1982567"/>
              <a:ext cx="428659" cy="33271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EF423C8-5E51-42F5-83F7-4DB1145DAD2E}"/>
              </a:ext>
            </a:extLst>
          </p:cNvPr>
          <p:cNvSpPr txBox="1"/>
          <p:nvPr/>
        </p:nvSpPr>
        <p:spPr>
          <a:xfrm>
            <a:off x="758928" y="3016909"/>
            <a:ext cx="10009112" cy="367760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</a:rPr>
              <a:t>Het </a:t>
            </a:r>
            <a:r>
              <a:rPr lang="en-GB" sz="1400" dirty="0" err="1">
                <a:latin typeface="+mn-lt"/>
              </a:rPr>
              <a:t>aantal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werkposten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waarover</a:t>
            </a:r>
            <a:r>
              <a:rPr lang="en-GB" sz="1400" dirty="0">
                <a:latin typeface="+mn-lt"/>
              </a:rPr>
              <a:t> de </a:t>
            </a:r>
            <a:r>
              <a:rPr lang="en-GB" sz="1400" dirty="0" err="1">
                <a:latin typeface="+mn-lt"/>
              </a:rPr>
              <a:t>grenswachter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toezicht</a:t>
            </a:r>
            <a:r>
              <a:rPr lang="en-GB" sz="1400" dirty="0">
                <a:latin typeface="+mn-lt"/>
              </a:rPr>
              <a:t> mag </a:t>
            </a:r>
            <a:r>
              <a:rPr lang="en-GB" sz="1400" dirty="0" err="1">
                <a:latin typeface="+mn-lt"/>
              </a:rPr>
              <a:t>houden</a:t>
            </a:r>
            <a:r>
              <a:rPr lang="en-GB" sz="1400" dirty="0">
                <a:latin typeface="+mn-lt"/>
              </a:rPr>
              <a:t>:</a:t>
            </a:r>
            <a:endParaRPr lang="en-GB" sz="1400" b="1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66106B-313C-4708-89A3-D60C3D464213}"/>
              </a:ext>
            </a:extLst>
          </p:cNvPr>
          <p:cNvSpPr txBox="1"/>
          <p:nvPr/>
        </p:nvSpPr>
        <p:spPr>
          <a:xfrm>
            <a:off x="7392144" y="2710080"/>
            <a:ext cx="4521395" cy="78319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r>
              <a:rPr lang="nl-BE" sz="1400" b="1" dirty="0">
                <a:solidFill>
                  <a:srgbClr val="FF0000"/>
                </a:solidFill>
                <a:latin typeface="+mn-lt"/>
              </a:rPr>
              <a:t>Voorwaarde: de waakzaamheid van de grenswachter is gegarandeerd is tijdens de gehele prestatie van het werk</a:t>
            </a:r>
            <a:endParaRPr lang="en-US" sz="14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EBFEA-990E-4CF3-BC8D-45B4B3395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2322341"/>
            <a:ext cx="493819" cy="658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E812B-1DA5-4539-904E-99A698E12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3589754"/>
            <a:ext cx="9096020" cy="295072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0BF37D2-C486-4A71-BE8E-0814D059FC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8248" y="84476"/>
            <a:ext cx="3717946" cy="360363"/>
          </a:xfrm>
        </p:spPr>
        <p:txBody>
          <a:bodyPr/>
          <a:lstStyle/>
          <a:p>
            <a:r>
              <a:rPr lang="nl-NL" dirty="0"/>
              <a:t>2. Afbakening van de werfzone: toezicht door een persoon – grenswachter</a:t>
            </a:r>
          </a:p>
          <a:p>
            <a:r>
              <a:rPr lang="en-GB" dirty="0"/>
              <a:t>Stap 1: </a:t>
            </a:r>
            <a:r>
              <a:rPr lang="en-GB" dirty="0" err="1"/>
              <a:t>Plannen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52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Validatie</a:t>
            </a:r>
            <a:r>
              <a:rPr lang="en-US" sz="1200" dirty="0">
                <a:latin typeface="+mn-lt"/>
              </a:rPr>
              <a:t> ten </a:t>
            </a:r>
            <a:r>
              <a:rPr lang="en-US" sz="1200" dirty="0" err="1">
                <a:latin typeface="+mn-lt"/>
              </a:rPr>
              <a:t>opzichte</a:t>
            </a:r>
            <a:r>
              <a:rPr lang="en-US" sz="1200" dirty="0">
                <a:latin typeface="+mn-lt"/>
              </a:rPr>
              <a:t> van het </a:t>
            </a:r>
            <a:r>
              <a:rPr lang="en-US" sz="1200" dirty="0" err="1">
                <a:latin typeface="+mn-lt"/>
              </a:rPr>
              <a:t>terrein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Plannen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werken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bijhorende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veiligheidsmaatregel</a:t>
            </a:r>
            <a:endParaRPr lang="en-US" sz="1200" dirty="0">
              <a:latin typeface="+mn-lt"/>
            </a:endParaRPr>
          </a:p>
        </p:txBody>
      </p:sp>
      <p:sp>
        <p:nvSpPr>
          <p:cNvPr id="9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200" dirty="0">
                <a:latin typeface="+mn-lt"/>
              </a:rPr>
              <a:t>Bepalen van de plaats van opstelling van de grenswachter</a:t>
            </a:r>
            <a:endParaRPr lang="en-US" sz="1200" dirty="0">
              <a:latin typeface="+mn-lt"/>
            </a:endParaRPr>
          </a:p>
        </p:txBody>
      </p:sp>
      <p:sp>
        <p:nvSpPr>
          <p:cNvPr id="12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Briefing van de </a:t>
            </a:r>
            <a:r>
              <a:rPr lang="en-US" sz="1200" dirty="0" err="1">
                <a:latin typeface="+mn-lt"/>
              </a:rPr>
              <a:t>bedienden</a:t>
            </a:r>
            <a:endParaRPr lang="en-US" sz="1200" dirty="0">
              <a:latin typeface="+mn-lt"/>
            </a:endParaRPr>
          </a:p>
          <a:p>
            <a:pPr algn="ctr"/>
            <a:r>
              <a:rPr lang="en-US" sz="1200" dirty="0" err="1">
                <a:latin typeface="+mn-lt"/>
              </a:rPr>
              <a:t>Controle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uitrusting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grenswachter</a:t>
            </a:r>
            <a:endParaRPr lang="en-US" sz="1200" dirty="0">
              <a:latin typeface="+mn-lt"/>
            </a:endParaRPr>
          </a:p>
        </p:txBody>
      </p:sp>
      <p:sp>
        <p:nvSpPr>
          <p:cNvPr id="14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Opstelling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bedienden</a:t>
            </a:r>
            <a:endParaRPr lang="en-US" sz="1200" dirty="0">
              <a:latin typeface="+mn-lt"/>
            </a:endParaRPr>
          </a:p>
          <a:p>
            <a:pPr algn="ctr"/>
            <a:r>
              <a:rPr lang="en-US" sz="1200" dirty="0" err="1">
                <a:latin typeface="+mn-lt"/>
              </a:rPr>
              <a:t>Voorafgaande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testen</a:t>
            </a:r>
            <a:endParaRPr lang="en-US" sz="1200" dirty="0">
              <a:latin typeface="+mn-lt"/>
            </a:endParaRPr>
          </a:p>
        </p:txBody>
      </p:sp>
      <p:sp>
        <p:nvSpPr>
          <p:cNvPr id="16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Werking</a:t>
            </a:r>
            <a:r>
              <a:rPr lang="en-US" sz="1200" dirty="0">
                <a:latin typeface="+mn-lt"/>
              </a:rPr>
              <a:t> van het </a:t>
            </a:r>
            <a:r>
              <a:rPr lang="en-US" sz="1200" dirty="0" err="1">
                <a:latin typeface="+mn-lt"/>
              </a:rPr>
              <a:t>beveiligingssysteem</a:t>
            </a:r>
            <a:endParaRPr lang="en-US" sz="1200" dirty="0">
              <a:latin typeface="+mn-lt"/>
            </a:endParaRPr>
          </a:p>
        </p:txBody>
      </p:sp>
      <p:sp>
        <p:nvSpPr>
          <p:cNvPr id="18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n-lt"/>
              </a:rPr>
              <a:t>Einde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werken</a:t>
            </a:r>
            <a:endParaRPr lang="en-US" sz="1200" dirty="0">
              <a:latin typeface="+mn-lt"/>
            </a:endParaRPr>
          </a:p>
          <a:p>
            <a:pPr algn="ctr"/>
            <a:r>
              <a:rPr lang="en-US" sz="1200" dirty="0" err="1">
                <a:latin typeface="+mn-lt"/>
              </a:rPr>
              <a:t>Stopzetting</a:t>
            </a:r>
            <a:r>
              <a:rPr lang="en-US" sz="1200" dirty="0">
                <a:latin typeface="+mn-lt"/>
              </a:rPr>
              <a:t> van de </a:t>
            </a:r>
            <a:r>
              <a:rPr lang="en-US" sz="1200" dirty="0" err="1">
                <a:latin typeface="+mn-lt"/>
              </a:rPr>
              <a:t>beveiliging</a:t>
            </a:r>
            <a:endParaRPr lang="en-US" sz="1200" dirty="0">
              <a:latin typeface="+mn-lt"/>
            </a:endParaRPr>
          </a:p>
        </p:txBody>
      </p:sp>
      <p:sp>
        <p:nvSpPr>
          <p:cNvPr id="20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Draaiende pijl 15"/>
          <p:cNvSpPr/>
          <p:nvPr/>
        </p:nvSpPr>
        <p:spPr bwMode="auto">
          <a:xfrm rot="1987104">
            <a:off x="4388265" y="2450767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17225" y="2206168"/>
            <a:ext cx="4239077" cy="2404839"/>
            <a:chOff x="693224" y="2400123"/>
            <a:chExt cx="4239077" cy="2404839"/>
          </a:xfrm>
        </p:grpSpPr>
        <p:sp>
          <p:nvSpPr>
            <p:cNvPr id="24" name="PIJL-LINKS 27"/>
            <p:cNvSpPr/>
            <p:nvPr/>
          </p:nvSpPr>
          <p:spPr bwMode="auto">
            <a:xfrm>
              <a:off x="2007525" y="4444922"/>
              <a:ext cx="1872208" cy="360040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  <p:sp>
          <p:nvSpPr>
            <p:cNvPr id="25" name="Wolkvormige toelichting 17"/>
            <p:cNvSpPr/>
            <p:nvPr/>
          </p:nvSpPr>
          <p:spPr bwMode="auto">
            <a:xfrm>
              <a:off x="693224" y="2400123"/>
              <a:ext cx="2590502" cy="1096869"/>
            </a:xfrm>
            <a:prstGeom prst="cloudCallout">
              <a:avLst>
                <a:gd name="adj1" fmla="val 64202"/>
                <a:gd name="adj2" fmla="val 32311"/>
              </a:avLst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nl-BE" sz="1200">
                  <a:solidFill>
                    <a:schemeClr val="tx2"/>
                  </a:solidFill>
                </a:rPr>
                <a:t>Een beveiligingssysteem opstellen? Hoe pak ik dit aan?</a:t>
              </a:r>
              <a:endParaRPr lang="nl-BE" sz="1200" dirty="0">
                <a:solidFill>
                  <a:schemeClr val="tx2"/>
                </a:solidFill>
              </a:endParaRPr>
            </a:p>
          </p:txBody>
        </p:sp>
        <p:sp>
          <p:nvSpPr>
            <p:cNvPr id="26" name="Ovaal 14"/>
            <p:cNvSpPr/>
            <p:nvPr/>
          </p:nvSpPr>
          <p:spPr bwMode="auto">
            <a:xfrm>
              <a:off x="3663709" y="2644722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al 18"/>
            <p:cNvSpPr/>
            <p:nvPr/>
          </p:nvSpPr>
          <p:spPr bwMode="auto">
            <a:xfrm>
              <a:off x="4283784" y="2809867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al 18"/>
            <p:cNvSpPr/>
            <p:nvPr/>
          </p:nvSpPr>
          <p:spPr bwMode="auto">
            <a:xfrm>
              <a:off x="4644269" y="3322885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al 18"/>
            <p:cNvSpPr/>
            <p:nvPr/>
          </p:nvSpPr>
          <p:spPr bwMode="auto">
            <a:xfrm>
              <a:off x="4246839" y="437420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al 18"/>
            <p:cNvSpPr/>
            <p:nvPr/>
          </p:nvSpPr>
          <p:spPr bwMode="auto">
            <a:xfrm>
              <a:off x="4644269" y="390309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al 18"/>
            <p:cNvSpPr/>
            <p:nvPr/>
          </p:nvSpPr>
          <p:spPr bwMode="auto">
            <a:xfrm>
              <a:off x="3581051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al 18"/>
            <p:cNvSpPr/>
            <p:nvPr/>
          </p:nvSpPr>
          <p:spPr bwMode="auto">
            <a:xfrm>
              <a:off x="2943629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672" y="3912703"/>
            <a:ext cx="828000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50" y="2725394"/>
            <a:ext cx="444174" cy="117171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543322" y="2377489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20380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000" y="3877030"/>
            <a:ext cx="828000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Plannen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bijhorende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veiligheidsmaatregel</a:t>
            </a:r>
            <a:endParaRPr lang="en-US" sz="1400" dirty="0">
              <a:latin typeface="+mn-lt"/>
            </a:endParaRPr>
          </a:p>
        </p:txBody>
      </p:sp>
      <p:sp>
        <p:nvSpPr>
          <p:cNvPr id="26" name="Ovaal 21"/>
          <p:cNvSpPr/>
          <p:nvPr/>
        </p:nvSpPr>
        <p:spPr bwMode="auto">
          <a:xfrm>
            <a:off x="4655840" y="1124744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30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32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34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36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38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40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42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43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>
                    <a:solidFill>
                      <a:schemeClr val="tx2"/>
                    </a:solidFill>
                  </a:rPr>
                  <a:t>Een beveiligingssysteem opstellen? Hoe pak ik dit aan?</a:t>
                </a:r>
                <a:endParaRPr lang="nl-BE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5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24" y="2695418"/>
            <a:ext cx="527769" cy="11717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75749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79629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184232" y="231156"/>
            <a:ext cx="3705048" cy="360363"/>
          </a:xfrm>
        </p:spPr>
        <p:txBody>
          <a:bodyPr/>
          <a:lstStyle/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2: </a:t>
            </a:r>
            <a:r>
              <a:rPr lang="en-GB" dirty="0" err="1"/>
              <a:t>Validatie</a:t>
            </a:r>
            <a:r>
              <a:rPr lang="en-GB" dirty="0"/>
              <a:t> tov </a:t>
            </a:r>
            <a:r>
              <a:rPr lang="en-GB" dirty="0" err="1"/>
              <a:t>terrein</a:t>
            </a:r>
            <a:r>
              <a:rPr lang="en-GB" dirty="0"/>
              <a:t> 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C47116D5-7298-4222-AD98-978F29A7960D}"/>
              </a:ext>
            </a:extLst>
          </p:cNvPr>
          <p:cNvSpPr txBox="1">
            <a:spLocks/>
          </p:cNvSpPr>
          <p:nvPr/>
        </p:nvSpPr>
        <p:spPr bwMode="auto">
          <a:xfrm>
            <a:off x="-312712" y="40466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2: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validatie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t.o.v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terrein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4E26C5-6FB9-4195-9CC7-CE857155FB45}"/>
              </a:ext>
            </a:extLst>
          </p:cNvPr>
          <p:cNvSpPr txBox="1">
            <a:spLocks/>
          </p:cNvSpPr>
          <p:nvPr/>
        </p:nvSpPr>
        <p:spPr>
          <a:xfrm>
            <a:off x="1703512" y="2996952"/>
            <a:ext cx="8064500" cy="887413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br>
              <a:rPr lang="en-US" sz="2000"/>
            </a:br>
            <a:endParaRPr lang="en-US" sz="1800" dirty="0"/>
          </a:p>
        </p:txBody>
      </p:sp>
      <p:sp>
        <p:nvSpPr>
          <p:cNvPr id="9" name="Ovaal 21">
            <a:extLst>
              <a:ext uri="{FF2B5EF4-FFF2-40B4-BE49-F238E27FC236}">
                <a16:creationId xmlns:a16="http://schemas.microsoft.com/office/drawing/2014/main" id="{3951BAD9-C4AC-42E8-83CA-0449DA3581D4}"/>
              </a:ext>
            </a:extLst>
          </p:cNvPr>
          <p:cNvSpPr/>
          <p:nvPr/>
        </p:nvSpPr>
        <p:spPr bwMode="auto">
          <a:xfrm>
            <a:off x="623392" y="119675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3B1192E2-EB96-49F6-8808-672009FA3A37}"/>
              </a:ext>
            </a:extLst>
          </p:cNvPr>
          <p:cNvSpPr/>
          <p:nvPr/>
        </p:nvSpPr>
        <p:spPr bwMode="auto">
          <a:xfrm>
            <a:off x="929581" y="892590"/>
            <a:ext cx="7416824" cy="1672314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1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bestaat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erin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het type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afbakening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bepalen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afstand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grenzen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werfzone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tov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buitenste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rail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bepalen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bepalen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wie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rol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zal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uitvoeren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 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1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beschouwd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als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06ECC8-E1CE-4814-89D0-B66F9214B17C}"/>
              </a:ext>
            </a:extLst>
          </p:cNvPr>
          <p:cNvGrpSpPr/>
          <p:nvPr/>
        </p:nvGrpSpPr>
        <p:grpSpPr>
          <a:xfrm>
            <a:off x="4862433" y="4332938"/>
            <a:ext cx="823189" cy="1210164"/>
            <a:chOff x="1836305" y="4525719"/>
            <a:chExt cx="823189" cy="1210164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DE1902BD-BB56-45FD-97E6-AD2CD2D23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0000">
              <a:off x="2052305" y="4525719"/>
              <a:ext cx="358321" cy="19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5">
              <a:extLst>
                <a:ext uri="{FF2B5EF4-FFF2-40B4-BE49-F238E27FC236}">
                  <a16:creationId xmlns:a16="http://schemas.microsoft.com/office/drawing/2014/main" id="{55CC60D9-3B88-4D52-8611-2F1D49C1D1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36305" y="5458169"/>
              <a:ext cx="823189" cy="27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F6422-3E73-4FB4-BAD3-4E8D98C55712}"/>
              </a:ext>
            </a:extLst>
          </p:cNvPr>
          <p:cNvSpPr/>
          <p:nvPr/>
        </p:nvSpPr>
        <p:spPr bwMode="auto">
          <a:xfrm>
            <a:off x="6331769" y="3645024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>
                <a:latin typeface="+mn-lt"/>
              </a:rPr>
              <a:t>Validatie</a:t>
            </a:r>
            <a:r>
              <a:rPr lang="en-US" sz="1600" dirty="0">
                <a:latin typeface="+mn-lt"/>
              </a:rPr>
              <a:t> (van de </a:t>
            </a:r>
            <a:r>
              <a:rPr lang="en-US" sz="1600" dirty="0" err="1">
                <a:latin typeface="+mn-lt"/>
              </a:rPr>
              <a:t>theoretische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studie</a:t>
            </a:r>
            <a:r>
              <a:rPr lang="en-US" sz="1600" dirty="0">
                <a:latin typeface="+mn-lt"/>
              </a:rPr>
              <a:t>) ten </a:t>
            </a:r>
            <a:r>
              <a:rPr lang="en-US" sz="1600" dirty="0" err="1">
                <a:latin typeface="+mn-lt"/>
              </a:rPr>
              <a:t>opzichte</a:t>
            </a:r>
            <a:r>
              <a:rPr lang="en-US" sz="1600" dirty="0">
                <a:latin typeface="+mn-lt"/>
              </a:rPr>
              <a:t> van het </a:t>
            </a:r>
            <a:r>
              <a:rPr lang="en-US" sz="1600" dirty="0" err="1">
                <a:latin typeface="+mn-lt"/>
              </a:rPr>
              <a:t>terrein</a:t>
            </a:r>
            <a:endParaRPr lang="en-US" sz="1600" dirty="0">
              <a:latin typeface="+mn-lt"/>
            </a:endParaRPr>
          </a:p>
        </p:txBody>
      </p:sp>
      <p:sp>
        <p:nvSpPr>
          <p:cNvPr id="15" name="PIJL-LINKS 27">
            <a:extLst>
              <a:ext uri="{FF2B5EF4-FFF2-40B4-BE49-F238E27FC236}">
                <a16:creationId xmlns:a16="http://schemas.microsoft.com/office/drawing/2014/main" id="{12295AC6-A810-4094-9F3C-9BB51FBF22C8}"/>
              </a:ext>
            </a:extLst>
          </p:cNvPr>
          <p:cNvSpPr/>
          <p:nvPr/>
        </p:nvSpPr>
        <p:spPr bwMode="auto">
          <a:xfrm>
            <a:off x="3305845" y="5633070"/>
            <a:ext cx="1872208" cy="360040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/>
          </a:p>
        </p:txBody>
      </p:sp>
      <p:sp>
        <p:nvSpPr>
          <p:cNvPr id="16" name="Draaiende pijl 15">
            <a:extLst>
              <a:ext uri="{FF2B5EF4-FFF2-40B4-BE49-F238E27FC236}">
                <a16:creationId xmlns:a16="http://schemas.microsoft.com/office/drawing/2014/main" id="{F99AACC9-C657-4DE7-8C37-1236DBFB8430}"/>
              </a:ext>
            </a:extLst>
          </p:cNvPr>
          <p:cNvSpPr/>
          <p:nvPr/>
        </p:nvSpPr>
        <p:spPr bwMode="auto">
          <a:xfrm rot="1987104">
            <a:off x="4097933" y="3823346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7" name="Wolkvormige toelichting 17">
            <a:extLst>
              <a:ext uri="{FF2B5EF4-FFF2-40B4-BE49-F238E27FC236}">
                <a16:creationId xmlns:a16="http://schemas.microsoft.com/office/drawing/2014/main" id="{A80D9147-9108-4541-B6DA-FBC702CB1289}"/>
              </a:ext>
            </a:extLst>
          </p:cNvPr>
          <p:cNvSpPr/>
          <p:nvPr/>
        </p:nvSpPr>
        <p:spPr bwMode="auto">
          <a:xfrm>
            <a:off x="1991544" y="3588272"/>
            <a:ext cx="2590502" cy="1096869"/>
          </a:xfrm>
          <a:prstGeom prst="cloudCallout">
            <a:avLst>
              <a:gd name="adj1" fmla="val 64202"/>
              <a:gd name="adj2" fmla="val 32311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>
                <a:solidFill>
                  <a:schemeClr val="tx2"/>
                </a:solidFill>
              </a:rPr>
              <a:t>Een beveiligingssysteem opstellen? Hoe pak ik dit aan?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18" name="Ovaal 14">
            <a:extLst>
              <a:ext uri="{FF2B5EF4-FFF2-40B4-BE49-F238E27FC236}">
                <a16:creationId xmlns:a16="http://schemas.microsoft.com/office/drawing/2014/main" id="{659B80F9-BAA1-450F-B521-5CAA997A2F48}"/>
              </a:ext>
            </a:extLst>
          </p:cNvPr>
          <p:cNvSpPr/>
          <p:nvPr/>
        </p:nvSpPr>
        <p:spPr bwMode="auto">
          <a:xfrm>
            <a:off x="4962029" y="383287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FA3EF7E3-D899-422C-B703-822E928C2EF8}"/>
              </a:ext>
            </a:extLst>
          </p:cNvPr>
          <p:cNvSpPr/>
          <p:nvPr/>
        </p:nvSpPr>
        <p:spPr bwMode="auto">
          <a:xfrm>
            <a:off x="5826125" y="4264918"/>
            <a:ext cx="288032" cy="28803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E5A9F325-D5F3-423D-9481-706205BDAC02}"/>
              </a:ext>
            </a:extLst>
          </p:cNvPr>
          <p:cNvSpPr/>
          <p:nvPr/>
        </p:nvSpPr>
        <p:spPr bwMode="auto">
          <a:xfrm>
            <a:off x="6168008" y="3494509"/>
            <a:ext cx="288032" cy="28803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39A96D6C-7577-4B46-8ABA-8CBE06D72750}"/>
              </a:ext>
            </a:extLst>
          </p:cNvPr>
          <p:cNvSpPr/>
          <p:nvPr/>
        </p:nvSpPr>
        <p:spPr bwMode="auto">
          <a:xfrm>
            <a:off x="6312024" y="4797152"/>
            <a:ext cx="4390900" cy="1803872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2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gaat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na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of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uitvoerbaar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is op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: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zijn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grenzen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werfzone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realistisch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?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is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zichtbaarheid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deze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én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gegarandeerd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door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? 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2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valideert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aldus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stap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1 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of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wijzigt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ze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basis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bevindingen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F19F3C-5F42-4F19-9CF3-067741B45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65" y="4064011"/>
            <a:ext cx="449655" cy="11861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684678-C117-4744-977E-F21B32333B0E}"/>
              </a:ext>
            </a:extLst>
          </p:cNvPr>
          <p:cNvSpPr txBox="1"/>
          <p:nvPr/>
        </p:nvSpPr>
        <p:spPr>
          <a:xfrm>
            <a:off x="2272576" y="3764299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67270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954788" y="5315180"/>
            <a:ext cx="823189" cy="1210164"/>
            <a:chOff x="1836305" y="4525719"/>
            <a:chExt cx="823189" cy="1210164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0000">
              <a:off x="2052305" y="4525719"/>
              <a:ext cx="358321" cy="19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36305" y="5458169"/>
              <a:ext cx="823189" cy="27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407368" y="836712"/>
            <a:ext cx="8064500" cy="887413"/>
          </a:xfrm>
          <a:prstGeom prst="rect">
            <a:avLst/>
          </a:prstGeom>
        </p:spPr>
        <p:txBody>
          <a:bodyPr/>
          <a:lstStyle/>
          <a:p>
            <a:pPr marL="895350" indent="-895350" fontAlgn="base">
              <a:spcAft>
                <a:spcPct val="0"/>
              </a:spcAf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Zichtbaarheid</a:t>
            </a:r>
            <a:r>
              <a:rPr lang="en-US" sz="2000" b="1" kern="0" dirty="0">
                <a:solidFill>
                  <a:srgbClr val="0070C0"/>
                </a:solidFill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</a:rPr>
              <a:t>grenzen</a:t>
            </a:r>
            <a:r>
              <a:rPr lang="en-US" sz="2000" b="1" kern="0" dirty="0">
                <a:solidFill>
                  <a:srgbClr val="0070C0"/>
                </a:solidFill>
              </a:rPr>
              <a:t> - </a:t>
            </a:r>
            <a:r>
              <a:rPr lang="en-US" sz="2000" b="1" kern="0" dirty="0" err="1">
                <a:solidFill>
                  <a:srgbClr val="0070C0"/>
                </a:solidFill>
              </a:rPr>
              <a:t>basisprincipe</a:t>
            </a:r>
            <a:endParaRPr lang="en-US" sz="2000" b="1" kern="0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127448" y="1412776"/>
            <a:ext cx="10153761" cy="1292805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600" dirty="0" err="1">
                <a:solidFill>
                  <a:schemeClr val="accent2"/>
                </a:solidFill>
                <a:latin typeface="+mn-lt"/>
              </a:rPr>
              <a:t>Bij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beveiligingssysteem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met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toezicht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afbakening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werfzone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door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persoon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(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bestaat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het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basisprincipe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erin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om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na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gaan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of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zichtbaarheid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grens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door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gegarandeerd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kan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op het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terrein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97" y="5075913"/>
            <a:ext cx="527769" cy="1171717"/>
          </a:xfrm>
          <a:prstGeom prst="rect">
            <a:avLst/>
          </a:prstGeom>
        </p:spPr>
      </p:pic>
      <p:sp>
        <p:nvSpPr>
          <p:cNvPr id="7" name="Wolkvormige toelichting 17"/>
          <p:cNvSpPr/>
          <p:nvPr/>
        </p:nvSpPr>
        <p:spPr bwMode="auto">
          <a:xfrm>
            <a:off x="4578128" y="2963962"/>
            <a:ext cx="2278231" cy="1788597"/>
          </a:xfrm>
          <a:prstGeom prst="cloudCallout">
            <a:avLst>
              <a:gd name="adj1" fmla="val 13950"/>
              <a:gd name="adj2" fmla="val 89770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dirty="0">
                <a:solidFill>
                  <a:schemeClr val="accent1"/>
                </a:solidFill>
              </a:rPr>
              <a:t>Zijn de </a:t>
            </a:r>
            <a:r>
              <a:rPr lang="nl-BE" sz="1200" b="1" dirty="0">
                <a:solidFill>
                  <a:schemeClr val="accent1"/>
                </a:solidFill>
              </a:rPr>
              <a:t>grens</a:t>
            </a:r>
            <a:r>
              <a:rPr lang="nl-BE" sz="1200" dirty="0">
                <a:solidFill>
                  <a:schemeClr val="accent1"/>
                </a:solidFill>
              </a:rPr>
              <a:t> van de werfzone en de </a:t>
            </a:r>
            <a:r>
              <a:rPr lang="nl-BE" sz="1200" b="1" dirty="0">
                <a:solidFill>
                  <a:schemeClr val="accent1"/>
                </a:solidFill>
              </a:rPr>
              <a:t>werkposten</a:t>
            </a:r>
            <a:r>
              <a:rPr lang="nl-BE" sz="1200" dirty="0">
                <a:solidFill>
                  <a:schemeClr val="accent1"/>
                </a:solidFill>
              </a:rPr>
              <a:t> zichtbaar voor de </a:t>
            </a:r>
            <a:r>
              <a:rPr lang="nl-BE" sz="1200" b="1" dirty="0">
                <a:solidFill>
                  <a:schemeClr val="accent1"/>
                </a:solidFill>
              </a:rPr>
              <a:t>grenswachter</a:t>
            </a:r>
            <a:r>
              <a:rPr lang="nl-BE" sz="1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814FA73-1AA0-46D2-9DE9-4BAFCC0BD56E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8184232" y="153988"/>
            <a:ext cx="3726781" cy="360362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2: </a:t>
            </a:r>
            <a:r>
              <a:rPr lang="en-GB" dirty="0" err="1"/>
              <a:t>Validatie</a:t>
            </a:r>
            <a:r>
              <a:rPr lang="en-GB" dirty="0"/>
              <a:t> tov </a:t>
            </a:r>
            <a:r>
              <a:rPr lang="en-GB" dirty="0" err="1"/>
              <a:t>terrein</a:t>
            </a:r>
            <a:r>
              <a:rPr lang="en-GB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ED5C7E-60B5-4432-AD4F-9F360B4AFC65}"/>
              </a:ext>
            </a:extLst>
          </p:cNvPr>
          <p:cNvSpPr txBox="1">
            <a:spLocks/>
          </p:cNvSpPr>
          <p:nvPr/>
        </p:nvSpPr>
        <p:spPr bwMode="auto">
          <a:xfrm>
            <a:off x="479376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2: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validatie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t.o.v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terrein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5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8190797" cy="4244400"/>
          </a:xfrm>
        </p:spPr>
        <p:txBody>
          <a:bodyPr/>
          <a:lstStyle/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Familiefoto aannemer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Inleiding</a:t>
            </a:r>
            <a:br>
              <a:rPr lang="nl-BE" sz="2000" b="1" dirty="0">
                <a:solidFill>
                  <a:schemeClr val="tx1"/>
                </a:solidFill>
              </a:rPr>
            </a:br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1. Afbakening van de werfzone: materiële afbakening 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2. Afbakening van de werfzone: toezicht door een persoon – grenswachter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Incidenten	</a:t>
            </a: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32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9697" y="4141438"/>
            <a:ext cx="823189" cy="2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itle 1"/>
          <p:cNvSpPr>
            <a:spLocks noGrp="1"/>
          </p:cNvSpPr>
          <p:nvPr>
            <p:ph type="title" idx="4294967295"/>
          </p:nvPr>
        </p:nvSpPr>
        <p:spPr>
          <a:xfrm>
            <a:off x="1207209" y="393262"/>
            <a:ext cx="3590925" cy="887413"/>
          </a:xfrm>
          <a:prstGeom prst="rect">
            <a:avLst/>
          </a:prstGeom>
        </p:spPr>
        <p:txBody>
          <a:bodyPr/>
          <a:lstStyle/>
          <a:p>
            <a:pPr marL="442913" indent="-442913"/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Controle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van de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zichtbaarheid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van de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grenzen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en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werkpost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door de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grenswachter</a:t>
            </a:r>
            <a:br>
              <a:rPr lang="en-US" sz="16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5879976" y="738371"/>
            <a:ext cx="5194286" cy="1322477"/>
          </a:xfrm>
          <a:prstGeom prst="borderCallout1">
            <a:avLst>
              <a:gd name="adj1" fmla="val 56202"/>
              <a:gd name="adj2" fmla="val -1329"/>
              <a:gd name="adj3" fmla="val 200453"/>
              <a:gd name="adj4" fmla="val -39408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Line Callout 1 12"/>
          <p:cNvSpPr/>
          <p:nvPr/>
        </p:nvSpPr>
        <p:spPr bwMode="auto">
          <a:xfrm>
            <a:off x="5951984" y="2745377"/>
            <a:ext cx="5266294" cy="1322477"/>
          </a:xfrm>
          <a:prstGeom prst="borderCallout1">
            <a:avLst>
              <a:gd name="adj1" fmla="val 53321"/>
              <a:gd name="adj2" fmla="val -1800"/>
              <a:gd name="adj3" fmla="val 52486"/>
              <a:gd name="adj4" fmla="val -41782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Line Callout 1 15"/>
          <p:cNvSpPr/>
          <p:nvPr/>
        </p:nvSpPr>
        <p:spPr bwMode="auto">
          <a:xfrm>
            <a:off x="5891143" y="4624258"/>
            <a:ext cx="5266294" cy="1322477"/>
          </a:xfrm>
          <a:prstGeom prst="borderCallout1">
            <a:avLst>
              <a:gd name="adj1" fmla="val 53321"/>
              <a:gd name="adj2" fmla="val -1800"/>
              <a:gd name="adj3" fmla="val -84477"/>
              <a:gd name="adj4" fmla="val -39729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960298" y="4607531"/>
            <a:ext cx="3442534" cy="1687179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32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000" dirty="0" err="1">
                <a:solidFill>
                  <a:schemeClr val="accent2"/>
                </a:solidFill>
                <a:latin typeface="+mn-lt"/>
              </a:rPr>
              <a:t>betekent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b="1" dirty="0" err="1">
                <a:solidFill>
                  <a:schemeClr val="accent2"/>
                </a:solidFill>
                <a:latin typeface="+mn-lt"/>
              </a:rPr>
              <a:t>gevalideerd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wordt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voor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wat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betreft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zichtbaarheid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grens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door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0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000" dirty="0" err="1">
                <a:solidFill>
                  <a:schemeClr val="accent2"/>
                </a:solidFill>
                <a:latin typeface="+mn-lt"/>
              </a:rPr>
              <a:t>betekent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theoretische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studie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b="1" dirty="0" err="1">
                <a:solidFill>
                  <a:schemeClr val="accent2"/>
                </a:solidFill>
                <a:latin typeface="+mn-lt"/>
              </a:rPr>
              <a:t>aangepast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om het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probleem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zichtbaarheid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grens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 of de </a:t>
            </a:r>
            <a:r>
              <a:rPr lang="en-US" sz="1000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r>
              <a:rPr lang="en-US" sz="1000" i="1" dirty="0" err="1">
                <a:solidFill>
                  <a:schemeClr val="accent2"/>
                </a:solidFill>
                <a:latin typeface="+mn-lt"/>
              </a:rPr>
              <a:t>Andere</a:t>
            </a:r>
            <a:r>
              <a:rPr lang="en-US" sz="1000" i="1" dirty="0">
                <a:solidFill>
                  <a:schemeClr val="accent2"/>
                </a:solidFill>
                <a:latin typeface="+mn-lt"/>
              </a:rPr>
              <a:t> criteria (</a:t>
            </a:r>
            <a:r>
              <a:rPr lang="en-US" sz="1000" i="1" dirty="0" err="1">
                <a:solidFill>
                  <a:schemeClr val="accent2"/>
                </a:solidFill>
                <a:latin typeface="+mn-lt"/>
              </a:rPr>
              <a:t>lawaaierige</a:t>
            </a:r>
            <a:r>
              <a:rPr lang="en-US" sz="1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i="1" dirty="0" err="1">
                <a:solidFill>
                  <a:schemeClr val="accent2"/>
                </a:solidFill>
                <a:latin typeface="+mn-lt"/>
              </a:rPr>
              <a:t>werken</a:t>
            </a:r>
            <a:r>
              <a:rPr lang="en-US" sz="1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i="1" dirty="0" err="1">
                <a:solidFill>
                  <a:schemeClr val="accent2"/>
                </a:solidFill>
                <a:latin typeface="+mn-lt"/>
              </a:rPr>
              <a:t>bijv</a:t>
            </a:r>
            <a:r>
              <a:rPr lang="en-US" sz="1000" i="1" dirty="0">
                <a:solidFill>
                  <a:schemeClr val="accent2"/>
                </a:solidFill>
                <a:latin typeface="+mn-lt"/>
              </a:rPr>
              <a:t>.) </a:t>
            </a:r>
            <a:r>
              <a:rPr lang="en-US" sz="1000" i="1" dirty="0" err="1">
                <a:solidFill>
                  <a:schemeClr val="accent2"/>
                </a:solidFill>
                <a:latin typeface="+mn-lt"/>
              </a:rPr>
              <a:t>dienen</a:t>
            </a:r>
            <a:r>
              <a:rPr lang="en-US" sz="1000" i="1" dirty="0">
                <a:solidFill>
                  <a:schemeClr val="accent2"/>
                </a:solidFill>
                <a:latin typeface="+mn-lt"/>
              </a:rPr>
              <a:t> nog </a:t>
            </a:r>
            <a:r>
              <a:rPr lang="en-US" sz="1000" i="1" dirty="0" err="1">
                <a:solidFill>
                  <a:schemeClr val="accent2"/>
                </a:solidFill>
                <a:latin typeface="+mn-lt"/>
              </a:rPr>
              <a:t>te</a:t>
            </a:r>
            <a:r>
              <a:rPr lang="en-US" sz="1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i="1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000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i="1" dirty="0" err="1">
                <a:solidFill>
                  <a:schemeClr val="accent2"/>
                </a:solidFill>
                <a:latin typeface="+mn-lt"/>
              </a:rPr>
              <a:t>onderzocht</a:t>
            </a:r>
            <a:r>
              <a:rPr lang="en-US" sz="1000" i="1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pic>
        <p:nvPicPr>
          <p:cNvPr id="3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640" y="4717201"/>
            <a:ext cx="335230" cy="2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048" y="5332504"/>
            <a:ext cx="238413" cy="2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2850" y="2513844"/>
            <a:ext cx="476827" cy="47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7568" y="565524"/>
            <a:ext cx="583375" cy="4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519" y="4387027"/>
            <a:ext cx="476827" cy="47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06" y="2942076"/>
            <a:ext cx="527769" cy="1171717"/>
          </a:xfrm>
          <a:prstGeom prst="rect">
            <a:avLst/>
          </a:prstGeom>
        </p:spPr>
      </p:pic>
      <p:sp>
        <p:nvSpPr>
          <p:cNvPr id="38" name="Wolkvormige toelichting 17"/>
          <p:cNvSpPr/>
          <p:nvPr/>
        </p:nvSpPr>
        <p:spPr bwMode="auto">
          <a:xfrm>
            <a:off x="707003" y="1094567"/>
            <a:ext cx="2278231" cy="1788597"/>
          </a:xfrm>
          <a:prstGeom prst="cloudCallout">
            <a:avLst>
              <a:gd name="adj1" fmla="val 66302"/>
              <a:gd name="adj2" fmla="val 61615"/>
            </a:avLst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200" dirty="0">
                <a:solidFill>
                  <a:schemeClr val="accent1"/>
                </a:solidFill>
              </a:rPr>
              <a:t>Zijn </a:t>
            </a:r>
            <a:r>
              <a:rPr lang="nl-BE" sz="1200" b="1" dirty="0">
                <a:solidFill>
                  <a:schemeClr val="accent1"/>
                </a:solidFill>
              </a:rPr>
              <a:t>alle werkposten en de grens </a:t>
            </a:r>
            <a:r>
              <a:rPr lang="nl-BE" sz="1200" dirty="0">
                <a:solidFill>
                  <a:schemeClr val="accent1"/>
                </a:solidFill>
              </a:rPr>
              <a:t>zichtbaar voor de </a:t>
            </a:r>
            <a:r>
              <a:rPr lang="nl-BE" sz="1200" b="1" dirty="0">
                <a:solidFill>
                  <a:schemeClr val="accent1"/>
                </a:solidFill>
              </a:rPr>
              <a:t>grenswachter</a:t>
            </a:r>
            <a:r>
              <a:rPr lang="nl-BE" sz="12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4BE07-4C1A-4024-A6C7-4F02B3CE8F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025" y="819599"/>
            <a:ext cx="4562543" cy="12398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DB8E77-0065-4D1A-8BC4-BB419C17D2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324" y="2808762"/>
            <a:ext cx="4719378" cy="1268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587D6-0C86-4A9B-9DFE-8612B016D8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946" y="4678678"/>
            <a:ext cx="4466184" cy="1213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68431-7C7C-466A-B754-5B98D41EB1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227" y="4861489"/>
            <a:ext cx="182896" cy="243861"/>
          </a:xfrm>
          <a:prstGeom prst="rect">
            <a:avLst/>
          </a:prstGeom>
        </p:spPr>
      </p:pic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9B8E7D29-F54E-4B8F-BD42-85748D588555}"/>
              </a:ext>
            </a:extLst>
          </p:cNvPr>
          <p:cNvSpPr txBox="1">
            <a:spLocks/>
          </p:cNvSpPr>
          <p:nvPr/>
        </p:nvSpPr>
        <p:spPr>
          <a:xfrm>
            <a:off x="8256240" y="189045"/>
            <a:ext cx="374418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2: </a:t>
            </a:r>
            <a:r>
              <a:rPr lang="en-GB" dirty="0" err="1"/>
              <a:t>Validatie</a:t>
            </a:r>
            <a:r>
              <a:rPr lang="en-GB" dirty="0"/>
              <a:t> tov </a:t>
            </a:r>
            <a:r>
              <a:rPr lang="en-GB" dirty="0" err="1"/>
              <a:t>terrein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154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750" y="2605415"/>
            <a:ext cx="8928794" cy="2119729"/>
          </a:xfrm>
          <a:prstGeom prst="roundRect">
            <a:avLst/>
          </a:prstGeom>
          <a:ln w="12700">
            <a:solidFill>
              <a:srgbClr val="FF33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Indien</a:t>
            </a:r>
            <a:r>
              <a:rPr lang="en-US" dirty="0"/>
              <a:t> het </a:t>
            </a:r>
            <a:r>
              <a:rPr lang="en-US" dirty="0" err="1"/>
              <a:t>onmogelijk</a:t>
            </a:r>
            <a:r>
              <a:rPr lang="en-US" dirty="0"/>
              <a:t> is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met de </a:t>
            </a:r>
            <a:r>
              <a:rPr lang="en-US" dirty="0" err="1"/>
              <a:t>grenswachter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voldoen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zichtbaarheidsvoorwaarden</a:t>
            </a:r>
            <a:r>
              <a:rPr lang="en-US" dirty="0"/>
              <a:t> van de </a:t>
            </a:r>
            <a:r>
              <a:rPr lang="en-US" dirty="0" err="1"/>
              <a:t>grenzen</a:t>
            </a:r>
            <a:r>
              <a:rPr lang="en-US" dirty="0"/>
              <a:t> van de </a:t>
            </a:r>
            <a:r>
              <a:rPr lang="en-US" dirty="0" err="1"/>
              <a:t>werfzone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de </a:t>
            </a:r>
            <a:r>
              <a:rPr lang="en-US" dirty="0" err="1"/>
              <a:t>werkposten</a:t>
            </a:r>
            <a:r>
              <a:rPr lang="en-US" dirty="0"/>
              <a:t>,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zeggen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veiligheidsmissie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verzekerd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door </a:t>
            </a:r>
            <a:r>
              <a:rPr lang="en-US" dirty="0" err="1"/>
              <a:t>één</a:t>
            </a:r>
            <a:r>
              <a:rPr lang="en-US" dirty="0"/>
              <a:t> agent.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geval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beveiligingssysteem</a:t>
            </a:r>
            <a:r>
              <a:rPr lang="en-US" dirty="0"/>
              <a:t> </a:t>
            </a:r>
            <a:r>
              <a:rPr lang="en-US" dirty="0" err="1"/>
              <a:t>gekozen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(van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hoger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in de </a:t>
            </a:r>
            <a:r>
              <a:rPr lang="en-US" dirty="0" err="1"/>
              <a:t>hiërarchie</a:t>
            </a:r>
            <a:r>
              <a:rPr lang="en-US" dirty="0"/>
              <a:t> van de </a:t>
            </a:r>
            <a:r>
              <a:rPr lang="en-US" dirty="0" err="1"/>
              <a:t>veiligheidsmaatregelen</a:t>
            </a:r>
            <a:r>
              <a:rPr lang="en-US" dirty="0"/>
              <a:t>).</a:t>
            </a:r>
          </a:p>
          <a:p>
            <a:endParaRPr lang="en-US" sz="105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2174350"/>
            <a:ext cx="585104" cy="79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8E47D-E30C-4A3F-A73A-2F3D42F9C659}"/>
              </a:ext>
            </a:extLst>
          </p:cNvPr>
          <p:cNvSpPr txBox="1">
            <a:spLocks/>
          </p:cNvSpPr>
          <p:nvPr/>
        </p:nvSpPr>
        <p:spPr>
          <a:xfrm>
            <a:off x="8256240" y="189045"/>
            <a:ext cx="374418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2: </a:t>
            </a:r>
            <a:r>
              <a:rPr lang="en-GB" dirty="0" err="1"/>
              <a:t>Validatie</a:t>
            </a:r>
            <a:r>
              <a:rPr lang="en-GB" dirty="0"/>
              <a:t> tov </a:t>
            </a:r>
            <a:r>
              <a:rPr lang="en-GB" dirty="0" err="1"/>
              <a:t>terrein</a:t>
            </a:r>
            <a:r>
              <a:rPr lang="en-GB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64AC85-58CF-48C1-A290-8DB20D006B0B}"/>
              </a:ext>
            </a:extLst>
          </p:cNvPr>
          <p:cNvSpPr txBox="1">
            <a:spLocks/>
          </p:cNvSpPr>
          <p:nvPr/>
        </p:nvSpPr>
        <p:spPr>
          <a:xfrm>
            <a:off x="335360" y="908720"/>
            <a:ext cx="8064500" cy="887413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895350" fontAlgn="base">
              <a:spcAft>
                <a:spcPct val="0"/>
              </a:spcAf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Niet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voldoende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zichtbaarheid</a:t>
            </a:r>
            <a:r>
              <a:rPr lang="en-US" sz="2000" b="1" kern="0" dirty="0">
                <a:solidFill>
                  <a:srgbClr val="0070C0"/>
                </a:solidFill>
              </a:rPr>
              <a:t>? Wat </a:t>
            </a:r>
            <a:r>
              <a:rPr lang="en-US" sz="2000" b="1" kern="0" dirty="0" err="1">
                <a:solidFill>
                  <a:srgbClr val="0070C0"/>
                </a:solidFill>
              </a:rPr>
              <a:t>doen</a:t>
            </a:r>
            <a:r>
              <a:rPr lang="en-US" sz="2000" b="1" kern="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F99AC-52EB-4642-A3F8-6DA05EED9DBB}"/>
              </a:ext>
            </a:extLst>
          </p:cNvPr>
          <p:cNvSpPr txBox="1">
            <a:spLocks/>
          </p:cNvSpPr>
          <p:nvPr/>
        </p:nvSpPr>
        <p:spPr bwMode="auto">
          <a:xfrm>
            <a:off x="479376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2: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validatie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t.o.v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terrein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46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000" y="3877030"/>
            <a:ext cx="828000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Plannen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bijhorende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veiligheidsmaatregel</a:t>
            </a:r>
            <a:endParaRPr lang="en-US" sz="1400" dirty="0">
              <a:latin typeface="+mn-lt"/>
            </a:endParaRPr>
          </a:p>
        </p:txBody>
      </p:sp>
      <p:sp>
        <p:nvSpPr>
          <p:cNvPr id="26" name="Ovaal 21"/>
          <p:cNvSpPr/>
          <p:nvPr/>
        </p:nvSpPr>
        <p:spPr bwMode="auto">
          <a:xfrm>
            <a:off x="4655840" y="1124744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30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32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34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36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38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40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42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43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>
                    <a:solidFill>
                      <a:schemeClr val="tx2"/>
                    </a:solidFill>
                  </a:rPr>
                  <a:t>Een beveiligingssysteem opstellen? Hoe pak ik dit aan?</a:t>
                </a:r>
                <a:endParaRPr lang="nl-BE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5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24" y="2695418"/>
            <a:ext cx="527769" cy="11717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75749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04018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Plannen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bijhorende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veiligheidsmaatregel</a:t>
            </a:r>
            <a:endParaRPr lang="en-US" sz="1400" dirty="0">
              <a:latin typeface="+mn-lt"/>
            </a:endParaRPr>
          </a:p>
        </p:txBody>
      </p:sp>
      <p:sp>
        <p:nvSpPr>
          <p:cNvPr id="26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4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47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139703" y="5250383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49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51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53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55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57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58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 dirty="0">
                    <a:solidFill>
                      <a:schemeClr val="tx2"/>
                    </a:solidFill>
                  </a:rPr>
                  <a:t>Een beveiligingssysteem opstellen? Hoe pak ik dit aan?</a:t>
                </a:r>
              </a:p>
            </p:txBody>
          </p:sp>
          <p:sp>
            <p:nvSpPr>
              <p:cNvPr id="59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6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5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000" y="3877030"/>
            <a:ext cx="828000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82" y="2765986"/>
            <a:ext cx="467930" cy="10388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15169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13734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1631504" y="3645023"/>
            <a:ext cx="9145016" cy="2676402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>
                <a:solidFill>
                  <a:schemeClr val="accent2"/>
                </a:solidFill>
                <a:latin typeface="+mn-lt"/>
              </a:rPr>
              <a:t>In het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beveiligingssysteem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met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afbakening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werfzone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door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toezicht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persoon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</a:rPr>
              <a:t>opgesteld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 in de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</a:rPr>
              <a:t>onmiddellijke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</a:rPr>
              <a:t>nabijheid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aan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het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zodanig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hij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ten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allen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tijde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elke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bediende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én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elk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voertuig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werkzaam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op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werkposten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kan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zien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, maar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ook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grenzen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werfzone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(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kant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spoor) ten alle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tijde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kan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waarnemen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600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staat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opgesteld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ter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hoogte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deze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bedienden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</a:rPr>
              <a:t>buiten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chemeClr val="accent2"/>
                </a:solidFill>
                <a:latin typeface="+mn-lt"/>
              </a:rPr>
              <a:t>gevarenzone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 of het vrijeruimteprofiel.</a:t>
            </a: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algn="just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600" dirty="0" err="1">
                <a:solidFill>
                  <a:schemeClr val="accent2"/>
                </a:solidFill>
                <a:latin typeface="+mn-lt"/>
              </a:rPr>
              <a:t>Deze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manier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werken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zorgt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ervoor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dat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veiligheid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verzekerd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+mn-lt"/>
              </a:rPr>
              <a:t>blijft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3792" y="2492896"/>
            <a:ext cx="1152128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02D2B7-372A-4626-AA37-6187A3DA0009}"/>
              </a:ext>
            </a:extLst>
          </p:cNvPr>
          <p:cNvSpPr txBox="1">
            <a:spLocks/>
          </p:cNvSpPr>
          <p:nvPr/>
        </p:nvSpPr>
        <p:spPr>
          <a:xfrm>
            <a:off x="8112224" y="256739"/>
            <a:ext cx="3888200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3: 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opstelling</a:t>
            </a:r>
            <a:r>
              <a:rPr lang="en-GB" dirty="0"/>
              <a:t> </a:t>
            </a:r>
            <a:r>
              <a:rPr lang="en-GB" dirty="0" err="1"/>
              <a:t>grenswachter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401AED-7FD2-463D-8159-BC6E0B9A2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93" y="1191584"/>
            <a:ext cx="7352413" cy="22252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147D6D7-6018-4A86-A143-B5BD3E410E56}"/>
              </a:ext>
            </a:extLst>
          </p:cNvPr>
          <p:cNvSpPr txBox="1">
            <a:spLocks/>
          </p:cNvSpPr>
          <p:nvPr/>
        </p:nvSpPr>
        <p:spPr bwMode="auto">
          <a:xfrm>
            <a:off x="551384" y="620688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3: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Plaats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opstelling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bepalen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7431F-CED0-4521-A8DE-DD358BCC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916832"/>
            <a:ext cx="258900" cy="2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750" y="2605415"/>
            <a:ext cx="8928794" cy="2119729"/>
          </a:xfrm>
          <a:prstGeom prst="roundRect">
            <a:avLst/>
          </a:prstGeom>
          <a:ln w="12700">
            <a:solidFill>
              <a:srgbClr val="FF33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Indien</a:t>
            </a:r>
            <a:r>
              <a:rPr lang="en-US" dirty="0"/>
              <a:t> het </a:t>
            </a:r>
            <a:r>
              <a:rPr lang="en-US" dirty="0" err="1"/>
              <a:t>onmogelijk</a:t>
            </a:r>
            <a:r>
              <a:rPr lang="en-US" dirty="0"/>
              <a:t> is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met de </a:t>
            </a:r>
            <a:r>
              <a:rPr lang="en-US" dirty="0" err="1"/>
              <a:t>grenswachter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voldoen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zichtbaarheidsvoorwaarden</a:t>
            </a:r>
            <a:r>
              <a:rPr lang="en-US" dirty="0"/>
              <a:t> van de </a:t>
            </a:r>
            <a:r>
              <a:rPr lang="en-US" dirty="0" err="1"/>
              <a:t>grenzen</a:t>
            </a:r>
            <a:r>
              <a:rPr lang="en-US" dirty="0"/>
              <a:t> van de </a:t>
            </a:r>
            <a:r>
              <a:rPr lang="en-US" dirty="0" err="1"/>
              <a:t>werfzone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de </a:t>
            </a:r>
            <a:r>
              <a:rPr lang="en-US" dirty="0" err="1"/>
              <a:t>werkposten</a:t>
            </a:r>
            <a:r>
              <a:rPr lang="en-US" dirty="0"/>
              <a:t>,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zeggen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veiligheidsmissie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verzekerd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door </a:t>
            </a:r>
            <a:r>
              <a:rPr lang="en-US" dirty="0" err="1"/>
              <a:t>één</a:t>
            </a:r>
            <a:r>
              <a:rPr lang="en-US" dirty="0"/>
              <a:t> agent.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geval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beveiligingssysteem</a:t>
            </a:r>
            <a:r>
              <a:rPr lang="en-US" dirty="0"/>
              <a:t> </a:t>
            </a:r>
            <a:r>
              <a:rPr lang="en-US" dirty="0" err="1"/>
              <a:t>gekozen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(van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hoger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in de </a:t>
            </a:r>
            <a:r>
              <a:rPr lang="en-US" dirty="0" err="1"/>
              <a:t>hiërarchie</a:t>
            </a:r>
            <a:r>
              <a:rPr lang="en-US" dirty="0"/>
              <a:t> van de </a:t>
            </a:r>
            <a:r>
              <a:rPr lang="en-US" dirty="0" err="1"/>
              <a:t>veiligheidsmaatregelen</a:t>
            </a:r>
            <a:r>
              <a:rPr lang="en-US" dirty="0"/>
              <a:t>).</a:t>
            </a:r>
          </a:p>
          <a:p>
            <a:endParaRPr lang="en-US" sz="105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2174350"/>
            <a:ext cx="585104" cy="79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8E47D-E30C-4A3F-A73A-2F3D42F9C659}"/>
              </a:ext>
            </a:extLst>
          </p:cNvPr>
          <p:cNvSpPr txBox="1">
            <a:spLocks/>
          </p:cNvSpPr>
          <p:nvPr/>
        </p:nvSpPr>
        <p:spPr>
          <a:xfrm>
            <a:off x="8904312" y="189045"/>
            <a:ext cx="3096112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2. </a:t>
            </a:r>
            <a:r>
              <a:rPr lang="en-GB" dirty="0" err="1"/>
              <a:t>Opstellen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beveiligingssysteem</a:t>
            </a:r>
            <a:r>
              <a:rPr lang="en-GB" dirty="0"/>
              <a:t> met </a:t>
            </a:r>
            <a:r>
              <a:rPr lang="en-GB" dirty="0" err="1"/>
              <a:t>grenswachter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/>
              <a:t>Stap 3: </a:t>
            </a:r>
            <a:r>
              <a:rPr lang="en-GB" dirty="0" err="1"/>
              <a:t>Plaats</a:t>
            </a:r>
            <a:r>
              <a:rPr lang="en-GB" dirty="0"/>
              <a:t> </a:t>
            </a:r>
            <a:r>
              <a:rPr lang="en-GB" dirty="0" err="1"/>
              <a:t>opstelling</a:t>
            </a:r>
            <a:r>
              <a:rPr lang="en-GB" dirty="0"/>
              <a:t> </a:t>
            </a:r>
            <a:r>
              <a:rPr lang="en-GB" dirty="0" err="1"/>
              <a:t>grenswachter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64AC85-58CF-48C1-A290-8DB20D006B0B}"/>
              </a:ext>
            </a:extLst>
          </p:cNvPr>
          <p:cNvSpPr txBox="1">
            <a:spLocks/>
          </p:cNvSpPr>
          <p:nvPr/>
        </p:nvSpPr>
        <p:spPr>
          <a:xfrm>
            <a:off x="335360" y="908720"/>
            <a:ext cx="8064500" cy="887413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5350" indent="-895350" fontAlgn="base">
              <a:spcAft>
                <a:spcPct val="0"/>
              </a:spcAft>
              <a:defRPr/>
            </a:pPr>
            <a:r>
              <a:rPr lang="en-US" sz="2000" b="1" kern="0" dirty="0" err="1">
                <a:solidFill>
                  <a:srgbClr val="0070C0"/>
                </a:solidFill>
              </a:rPr>
              <a:t>Niet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voldoende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</a:rPr>
              <a:t>zichtbaarheid</a:t>
            </a:r>
            <a:r>
              <a:rPr lang="en-US" sz="2000" b="1" kern="0" dirty="0">
                <a:solidFill>
                  <a:srgbClr val="0070C0"/>
                </a:solidFill>
              </a:rPr>
              <a:t>? Wat </a:t>
            </a:r>
            <a:r>
              <a:rPr lang="en-US" sz="2000" b="1" kern="0" dirty="0" err="1">
                <a:solidFill>
                  <a:srgbClr val="0070C0"/>
                </a:solidFill>
              </a:rPr>
              <a:t>doen</a:t>
            </a:r>
            <a:r>
              <a:rPr lang="en-US" sz="2000" b="1" kern="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F99AC-52EB-4642-A3F8-6DA05EED9DBB}"/>
              </a:ext>
            </a:extLst>
          </p:cNvPr>
          <p:cNvSpPr txBox="1">
            <a:spLocks/>
          </p:cNvSpPr>
          <p:nvPr/>
        </p:nvSpPr>
        <p:spPr bwMode="auto">
          <a:xfrm>
            <a:off x="479376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3: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Plaats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opstelling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bepalen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849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Plannen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bijhorende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veiligheidsmaatregel</a:t>
            </a:r>
            <a:endParaRPr lang="en-US" sz="1400" dirty="0">
              <a:latin typeface="+mn-lt"/>
            </a:endParaRPr>
          </a:p>
        </p:txBody>
      </p:sp>
      <p:sp>
        <p:nvSpPr>
          <p:cNvPr id="26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4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47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139703" y="5250383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49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51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53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55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57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58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 dirty="0">
                    <a:solidFill>
                      <a:schemeClr val="tx2"/>
                    </a:solidFill>
                  </a:rPr>
                  <a:t>Een beveiligingssysteem opstellen? Hoe pak ik dit aan?</a:t>
                </a:r>
              </a:p>
            </p:txBody>
          </p:sp>
          <p:sp>
            <p:nvSpPr>
              <p:cNvPr id="59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6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5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000" y="3877030"/>
            <a:ext cx="828000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82" y="2765986"/>
            <a:ext cx="467930" cy="10388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15169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13845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7109169" y="160778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Plannen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bijhorende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veiligheidsmaatregel</a:t>
            </a:r>
            <a:endParaRPr lang="en-US" sz="1400" dirty="0">
              <a:latin typeface="+mn-lt"/>
            </a:endParaRPr>
          </a:p>
        </p:txBody>
      </p:sp>
      <p:sp>
        <p:nvSpPr>
          <p:cNvPr id="3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51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53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55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57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59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61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63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64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>
                    <a:solidFill>
                      <a:schemeClr val="tx2"/>
                    </a:solidFill>
                  </a:rPr>
                  <a:t>Een beveiligingssysteem opstellen? Hoe pak ik dit aan?</a:t>
                </a:r>
                <a:endParaRPr lang="nl-BE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74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5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000" y="3877030"/>
            <a:ext cx="828000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85" y="2687087"/>
            <a:ext cx="527769" cy="11717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38157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9314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038029" y="188640"/>
            <a:ext cx="1995023" cy="57606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839416" y="2204864"/>
            <a:ext cx="9937104" cy="1531658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b="1" dirty="0">
                <a:solidFill>
                  <a:schemeClr val="accent2"/>
                </a:solidFill>
                <a:latin typeface="+mn-lt"/>
              </a:rPr>
              <a:t>De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leider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van het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 (VV </a:t>
            </a:r>
            <a:r>
              <a:rPr lang="en-US" sz="1400" b="1" dirty="0" err="1">
                <a:solidFill>
                  <a:schemeClr val="accent2"/>
                </a:solidFill>
                <a:latin typeface="+mn-lt"/>
              </a:rPr>
              <a:t>Aannemer</a:t>
            </a:r>
            <a:r>
              <a:rPr lang="en-US" sz="1400" b="1" dirty="0">
                <a:solidFill>
                  <a:schemeClr val="accent2"/>
                </a:solidFill>
                <a:latin typeface="+mn-lt"/>
              </a:rPr>
              <a:t>) 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die het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werk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organiseert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/of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leidt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: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duidt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nominatief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diegene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die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rol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uitvoert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en-US" sz="1400" dirty="0" err="1">
                <a:solidFill>
                  <a:schemeClr val="accent2"/>
                </a:solidFill>
                <a:latin typeface="+mn-lt"/>
              </a:rPr>
              <a:t>communiceert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ligging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van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grens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die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moet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bewaakt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worden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 door de </a:t>
            </a:r>
            <a:r>
              <a:rPr lang="en-US" sz="1400" dirty="0" err="1">
                <a:solidFill>
                  <a:schemeClr val="accent2"/>
                </a:solidFill>
                <a:latin typeface="+mn-lt"/>
              </a:rPr>
              <a:t>grenswachter</a:t>
            </a:r>
            <a:r>
              <a:rPr lang="en-US" sz="14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1400" dirty="0">
              <a:solidFill>
                <a:schemeClr val="accent2"/>
              </a:solidFill>
              <a:latin typeface="+mn-lt"/>
            </a:endParaRPr>
          </a:p>
          <a:p>
            <a:pPr algn="just"/>
            <a:endParaRPr lang="en-US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03512" y="4437112"/>
            <a:ext cx="9073008" cy="941436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  <a:latin typeface="+mn-lt"/>
              </a:rPr>
              <a:t>De briefing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moet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toelaten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om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werkfiche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toe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lichten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aan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grenswachter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aan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bedienden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die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werken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naast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het spoor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gaan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uitvoeren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800" y="4437113"/>
            <a:ext cx="894555" cy="94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00"/>
            <a:ext cx="3761558" cy="248128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56970-FE09-4F67-8FF9-610793954A76}"/>
              </a:ext>
            </a:extLst>
          </p:cNvPr>
          <p:cNvSpPr txBox="1">
            <a:spLocks/>
          </p:cNvSpPr>
          <p:nvPr/>
        </p:nvSpPr>
        <p:spPr>
          <a:xfrm>
            <a:off x="8158950" y="256739"/>
            <a:ext cx="384147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4: Briefing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controle</a:t>
            </a:r>
            <a:r>
              <a:rPr lang="en-GB" dirty="0"/>
              <a:t> </a:t>
            </a:r>
            <a:r>
              <a:rPr lang="en-GB" dirty="0" err="1"/>
              <a:t>uitrusting</a:t>
            </a:r>
            <a:r>
              <a:rPr lang="en-GB" dirty="0"/>
              <a:t> </a:t>
            </a:r>
            <a:r>
              <a:rPr lang="en-GB" dirty="0" err="1"/>
              <a:t>grenswachter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8DDEDC-B3DC-467B-A544-82F4958D7EFA}"/>
              </a:ext>
            </a:extLst>
          </p:cNvPr>
          <p:cNvSpPr txBox="1">
            <a:spLocks/>
          </p:cNvSpPr>
          <p:nvPr/>
        </p:nvSpPr>
        <p:spPr bwMode="auto">
          <a:xfrm>
            <a:off x="695400" y="764704"/>
            <a:ext cx="907300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4: Briefing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uitrusting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210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>
                <a:latin typeface="Arial" panose="020B0604020202020204" pitchFamily="34" charset="0"/>
                <a:cs typeface="Arial" panose="020B0604020202020204" pitchFamily="34" charset="0"/>
              </a:rPr>
              <a:t>briefing – organisatie</a:t>
            </a: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1087436"/>
            <a:ext cx="4306465" cy="2557464"/>
          </a:xfrm>
          <a:prstGeom prst="wedgeRectCallout">
            <a:avLst>
              <a:gd name="adj1" fmla="val -74808"/>
              <a:gd name="adj2" fmla="val 55138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DE GEBRUIKTE BEVEILIGINGSMETHODE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VERANTWOORDELIJKE VOOR DE VEILIGHEID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JULLIE WERKEN MET ... PERSONEN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ZONE VAN HET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BEREIKEN IS ... VIA 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VERLATEN IS ... VIA ...</a:t>
            </a: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INDRINGING IN GEVARENZONE/ORANJE ZONE IS NIET TOEGELATEN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HET UIT TE VOEREN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WERKMETHODE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RISICO'S VERBONDEN AAN HET WERK ZIJN ...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IN GEVAL VAN INCIDENT OF ONGEVAL MOET DE VOLGENDE PROCEDURE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GEVOLGD WORDEN …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JAN JANSSEN, VANDAAG BEN JIJ GRENSWACHTER</a:t>
            </a:r>
          </a:p>
        </p:txBody>
      </p:sp>
      <p:sp>
        <p:nvSpPr>
          <p:cNvPr id="23" name="Rechthoekige toelichting 20"/>
          <p:cNvSpPr>
            <a:spLocks noChangeArrowheads="1"/>
          </p:cNvSpPr>
          <p:nvPr/>
        </p:nvSpPr>
        <p:spPr bwMode="auto">
          <a:xfrm>
            <a:off x="8313911" y="4548410"/>
            <a:ext cx="720725" cy="287337"/>
          </a:xfrm>
          <a:prstGeom prst="wedgeRectCallout">
            <a:avLst>
              <a:gd name="adj1" fmla="val 32667"/>
              <a:gd name="adj2" fmla="val 115412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5" name="Rechthoekige toelichting 10"/>
          <p:cNvSpPr/>
          <p:nvPr/>
        </p:nvSpPr>
        <p:spPr bwMode="auto">
          <a:xfrm>
            <a:off x="4400696" y="4125079"/>
            <a:ext cx="3744416" cy="648072"/>
          </a:xfrm>
          <a:prstGeom prst="wedgeRectCallout">
            <a:avLst>
              <a:gd name="adj1" fmla="val -76603"/>
              <a:gd name="adj2" fmla="val -62510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rgbClr val="C00000"/>
                </a:solidFill>
              </a:rPr>
              <a:t>DE GRENS VAN DE WERFZONE LIGT OP …..</a:t>
            </a:r>
          </a:p>
          <a:p>
            <a:pPr algn="ctr"/>
            <a:r>
              <a:rPr lang="nl-BE" sz="800" dirty="0">
                <a:solidFill>
                  <a:srgbClr val="C00000"/>
                </a:solidFill>
              </a:rPr>
              <a:t>DE GRENS WERD WEL/NIET GEMATERIALISEERD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98" y="3272485"/>
            <a:ext cx="475529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43748A-18DD-45A8-ADEE-26B15EE1B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482" y="4919445"/>
            <a:ext cx="1402202" cy="1847248"/>
          </a:xfrm>
          <a:prstGeom prst="rect">
            <a:avLst/>
          </a:prstGeom>
        </p:spPr>
      </p:pic>
      <p:sp>
        <p:nvSpPr>
          <p:cNvPr id="19" name="Rechthoekige toelichting 14">
            <a:extLst>
              <a:ext uri="{FF2B5EF4-FFF2-40B4-BE49-F238E27FC236}">
                <a16:creationId xmlns:a16="http://schemas.microsoft.com/office/drawing/2014/main" id="{184D38AC-541D-4805-8B3D-FDDC618D8A5B}"/>
              </a:ext>
            </a:extLst>
          </p:cNvPr>
          <p:cNvSpPr/>
          <p:nvPr/>
        </p:nvSpPr>
        <p:spPr bwMode="auto">
          <a:xfrm>
            <a:off x="3772519" y="5654531"/>
            <a:ext cx="4011849" cy="733715"/>
          </a:xfrm>
          <a:prstGeom prst="wedgeRectCallout">
            <a:avLst>
              <a:gd name="adj1" fmla="val -62569"/>
              <a:gd name="adj2" fmla="val -249897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ALS DE HOORBAARHEID ONVOLDOENDE WORDT, 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GEEF DAN ONMIDDELLIJK HET ALARM OM DE WERKEN TE STOPPEN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ALS DE ZICHTBAARHEID ONVOLDOENDE WORDT, 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GEEF DAN ONMIDDELLIJKHET ALARM OM DE WERKEN TE STOPPEN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0748B23-78D2-4361-841E-297A5ED510F9}"/>
              </a:ext>
            </a:extLst>
          </p:cNvPr>
          <p:cNvSpPr txBox="1">
            <a:spLocks/>
          </p:cNvSpPr>
          <p:nvPr/>
        </p:nvSpPr>
        <p:spPr>
          <a:xfrm>
            <a:off x="8184232" y="256739"/>
            <a:ext cx="3816192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err="1"/>
              <a:t>Stap</a:t>
            </a:r>
            <a:r>
              <a:rPr lang="en-GB" dirty="0"/>
              <a:t> 4: Briefing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controle</a:t>
            </a:r>
            <a:r>
              <a:rPr lang="en-GB" dirty="0"/>
              <a:t> </a:t>
            </a:r>
            <a:r>
              <a:rPr lang="en-GB" dirty="0" err="1"/>
              <a:t>uitrusting</a:t>
            </a:r>
            <a:r>
              <a:rPr lang="en-GB" dirty="0"/>
              <a:t> </a:t>
            </a:r>
            <a:r>
              <a:rPr lang="en-GB" dirty="0" err="1"/>
              <a:t>grenswachter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49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8374" y="1700809"/>
            <a:ext cx="8064500" cy="3456383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Bundel</a:t>
            </a:r>
            <a:r>
              <a:rPr lang="en-US" sz="14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576 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Reglement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arbeidsveiligheid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(RAV),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Deel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III,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Titel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IV,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Hoofdstuk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Rubriek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1,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Beveiliging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bedienden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in de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sporen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en in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nabijheid</a:t>
            </a:r>
            <a:endParaRPr lang="en-US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800" dirty="0"/>
          </a:p>
          <a:p>
            <a:pPr marL="0" indent="0" algn="just">
              <a:buNone/>
            </a:pPr>
            <a:r>
              <a:rPr lang="en-US" sz="1400" dirty="0" err="1">
                <a:solidFill>
                  <a:srgbClr val="FF0000"/>
                </a:solidFill>
              </a:rPr>
              <a:t>Bericht</a:t>
            </a:r>
            <a:r>
              <a:rPr lang="en-US" sz="1400" dirty="0">
                <a:solidFill>
                  <a:srgbClr val="FF0000"/>
                </a:solidFill>
              </a:rPr>
              <a:t> 4 VM/2010 </a:t>
            </a:r>
            <a:r>
              <a:rPr lang="en-US" sz="1400" dirty="0"/>
              <a:t>– 10de </a:t>
            </a:r>
            <a:r>
              <a:rPr lang="en-US" sz="1400" dirty="0" err="1"/>
              <a:t>bijvoegsel</a:t>
            </a:r>
            <a:r>
              <a:rPr lang="en-US" sz="1400" dirty="0"/>
              <a:t> </a:t>
            </a:r>
            <a:r>
              <a:rPr lang="en-US" sz="1400" dirty="0" err="1"/>
              <a:t>aan</a:t>
            </a:r>
            <a:r>
              <a:rPr lang="en-US" sz="1400" dirty="0"/>
              <a:t> het ARPS </a:t>
            </a:r>
            <a:r>
              <a:rPr lang="en-US" sz="1400" dirty="0" err="1"/>
              <a:t>Bundel</a:t>
            </a:r>
            <a:r>
              <a:rPr lang="en-US" sz="1400" dirty="0"/>
              <a:t> 576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 err="1">
                <a:solidFill>
                  <a:srgbClr val="FF0000"/>
                </a:solidFill>
              </a:rPr>
              <a:t>Omzendbrief</a:t>
            </a:r>
            <a:r>
              <a:rPr lang="en-US" sz="1400" dirty="0">
                <a:solidFill>
                  <a:srgbClr val="FF0000"/>
                </a:solidFill>
              </a:rPr>
              <a:t> 2 I-AM/2019 </a:t>
            </a:r>
            <a:r>
              <a:rPr lang="en-US" sz="1400" dirty="0"/>
              <a:t>– </a:t>
            </a:r>
            <a:r>
              <a:rPr lang="en-US" sz="1400" dirty="0" err="1"/>
              <a:t>Werken</a:t>
            </a:r>
            <a:r>
              <a:rPr lang="en-US" sz="1400" dirty="0"/>
              <a:t> met </a:t>
            </a:r>
            <a:r>
              <a:rPr lang="en-US" sz="1400" dirty="0" err="1"/>
              <a:t>indringing</a:t>
            </a:r>
            <a:r>
              <a:rPr lang="en-US" sz="1400" dirty="0"/>
              <a:t> type I – </a:t>
            </a:r>
            <a:r>
              <a:rPr lang="en-US" sz="1400" dirty="0" err="1"/>
              <a:t>Hiërarchie</a:t>
            </a:r>
            <a:r>
              <a:rPr lang="en-US" sz="1400" dirty="0"/>
              <a:t> van de </a:t>
            </a:r>
            <a:r>
              <a:rPr lang="en-US" sz="1400" dirty="0" err="1"/>
              <a:t>veiligheidsmaatregelen</a:t>
            </a:r>
            <a:endParaRPr lang="en-US" sz="1400" dirty="0"/>
          </a:p>
          <a:p>
            <a:pPr marL="0" indent="0" algn="just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400" dirty="0" err="1">
                <a:solidFill>
                  <a:srgbClr val="FF0000"/>
                </a:solidFill>
              </a:rPr>
              <a:t>Omzendbrief</a:t>
            </a:r>
            <a:r>
              <a:rPr lang="en-US" sz="1400" dirty="0">
                <a:solidFill>
                  <a:srgbClr val="FF0000"/>
                </a:solidFill>
              </a:rPr>
              <a:t> 1 I-AM/2020 </a:t>
            </a:r>
            <a:r>
              <a:rPr lang="en-US" sz="1400" dirty="0"/>
              <a:t>– </a:t>
            </a:r>
            <a:r>
              <a:rPr lang="en-US" sz="1400" dirty="0" err="1"/>
              <a:t>Richtlijnen</a:t>
            </a:r>
            <a:r>
              <a:rPr lang="en-US" sz="1400" dirty="0"/>
              <a:t> </a:t>
            </a:r>
            <a:r>
              <a:rPr lang="en-US" sz="1400" dirty="0" err="1"/>
              <a:t>voor</a:t>
            </a:r>
            <a:r>
              <a:rPr lang="en-US" sz="1400" dirty="0"/>
              <a:t> de </a:t>
            </a:r>
            <a:r>
              <a:rPr lang="en-US" sz="1400" dirty="0" err="1"/>
              <a:t>beveiliging</a:t>
            </a:r>
            <a:r>
              <a:rPr lang="en-US" sz="1400" dirty="0"/>
              <a:t> van </a:t>
            </a:r>
            <a:r>
              <a:rPr lang="en-US" sz="1400" dirty="0" err="1"/>
              <a:t>werken</a:t>
            </a:r>
            <a:r>
              <a:rPr lang="en-US" sz="1400" dirty="0"/>
              <a:t> met </a:t>
            </a:r>
            <a:r>
              <a:rPr lang="en-US" sz="1400" dirty="0" err="1"/>
              <a:t>indringing</a:t>
            </a:r>
            <a:r>
              <a:rPr lang="en-US" sz="1400" dirty="0"/>
              <a:t> type II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 err="1">
                <a:solidFill>
                  <a:srgbClr val="FF0000"/>
                </a:solidFill>
              </a:rPr>
              <a:t>Bundel</a:t>
            </a:r>
            <a:r>
              <a:rPr lang="en-US" sz="1400" dirty="0">
                <a:solidFill>
                  <a:srgbClr val="FF0000"/>
                </a:solidFill>
              </a:rPr>
              <a:t> 63 – </a:t>
            </a:r>
            <a:r>
              <a:rPr lang="en-US" sz="1400" dirty="0" err="1">
                <a:solidFill>
                  <a:srgbClr val="FF0000"/>
                </a:solidFill>
              </a:rPr>
              <a:t>versie</a:t>
            </a:r>
            <a:r>
              <a:rPr lang="en-US" sz="1400" dirty="0">
                <a:solidFill>
                  <a:srgbClr val="FF0000"/>
                </a:solidFill>
              </a:rPr>
              <a:t> 2.1</a:t>
            </a:r>
            <a:r>
              <a:rPr lang="en-US" sz="1400" dirty="0"/>
              <a:t> – </a:t>
            </a:r>
            <a:r>
              <a:rPr lang="en-US" sz="1400" dirty="0" err="1"/>
              <a:t>Veiligheids</a:t>
            </a:r>
            <a:r>
              <a:rPr lang="en-US" sz="1400" dirty="0"/>
              <a:t>-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gezondheidsmaatregelen</a:t>
            </a:r>
            <a:r>
              <a:rPr lang="en-US" sz="1400" dirty="0"/>
              <a:t> </a:t>
            </a:r>
            <a:r>
              <a:rPr lang="en-US" sz="1400" dirty="0" err="1"/>
              <a:t>bij</a:t>
            </a:r>
            <a:r>
              <a:rPr lang="en-US" sz="1400" dirty="0"/>
              <a:t> het </a:t>
            </a:r>
            <a:r>
              <a:rPr lang="en-US" sz="1400" dirty="0" err="1"/>
              <a:t>uitvoeren</a:t>
            </a:r>
            <a:r>
              <a:rPr lang="en-US" sz="1400" dirty="0"/>
              <a:t> van </a:t>
            </a:r>
            <a:r>
              <a:rPr lang="en-US" sz="1400" dirty="0" err="1"/>
              <a:t>opdrachten</a:t>
            </a:r>
            <a:r>
              <a:rPr lang="en-US" sz="1400" dirty="0"/>
              <a:t>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werken</a:t>
            </a:r>
            <a:r>
              <a:rPr lang="en-US" sz="1400" dirty="0"/>
              <a:t>, </a:t>
            </a:r>
            <a:r>
              <a:rPr lang="en-US" sz="1400" dirty="0" err="1"/>
              <a:t>leveringen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diensten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dirty="0">
                <a:solidFill>
                  <a:srgbClr val="FF0000"/>
                </a:solidFill>
              </a:rPr>
              <a:t>WIT 1010.nl  </a:t>
            </a:r>
            <a:r>
              <a:rPr lang="en-US" sz="1400" dirty="0"/>
              <a:t>-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Veiligheidsmaatregel</a:t>
            </a:r>
            <a:r>
              <a:rPr lang="en-US" sz="1400" dirty="0"/>
              <a:t> “</a:t>
            </a:r>
            <a:r>
              <a:rPr lang="en-US" sz="1400" dirty="0" err="1"/>
              <a:t>afbakening</a:t>
            </a:r>
            <a:r>
              <a:rPr lang="en-US" sz="1400" dirty="0"/>
              <a:t> van de </a:t>
            </a:r>
            <a:r>
              <a:rPr lang="en-US" sz="1400" dirty="0" err="1"/>
              <a:t>werfzone</a:t>
            </a:r>
            <a:r>
              <a:rPr lang="en-US" sz="1400" dirty="0"/>
              <a:t>” – </a:t>
            </a:r>
            <a:r>
              <a:rPr lang="en-US" sz="1400" dirty="0" err="1"/>
              <a:t>versie</a:t>
            </a:r>
            <a:r>
              <a:rPr lang="en-US" sz="1400" dirty="0"/>
              <a:t> </a:t>
            </a:r>
            <a:r>
              <a:rPr lang="en-US" sz="1400" dirty="0" err="1"/>
              <a:t>aannemers</a:t>
            </a:r>
            <a:endParaRPr lang="en-US" sz="14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</p:txBody>
      </p:sp>
      <p:sp>
        <p:nvSpPr>
          <p:cNvPr id="18" name="Espace réservé du texte 1"/>
          <p:cNvSpPr txBox="1">
            <a:spLocks/>
          </p:cNvSpPr>
          <p:nvPr/>
        </p:nvSpPr>
        <p:spPr>
          <a:xfrm>
            <a:off x="1774631" y="868571"/>
            <a:ext cx="7649844" cy="478554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27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Referenties</a:t>
            </a:r>
            <a:endParaRPr lang="fr-FR" sz="27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82D87-C738-4D0F-94B3-4DD70DE20F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444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>
                <a:latin typeface="Arial" panose="020B0604020202020204" pitchFamily="34" charset="0"/>
                <a:cs typeface="Arial" panose="020B0604020202020204" pitchFamily="34" charset="0"/>
              </a:rPr>
              <a:t>briefing – organisatie</a:t>
            </a: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1087436"/>
            <a:ext cx="4306465" cy="2557464"/>
          </a:xfrm>
          <a:prstGeom prst="wedgeRectCallout">
            <a:avLst>
              <a:gd name="adj1" fmla="val -78789"/>
              <a:gd name="adj2" fmla="val 51786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DE GEBRUIKTE BEVEILIGINGSMETHODE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VERANTWOORDELIJKE VOOR DE VEILIGHEID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JULLIE WERKEN MET ... PERSONEN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ZONE VAN HET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BEREIKEN IS ... VIA 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MANIER OM DE ZONE VAN HET WERK TE VERLATEN IS ... VIA ...</a:t>
            </a:r>
          </a:p>
          <a:p>
            <a:pPr algn="ctr"/>
            <a:r>
              <a:rPr lang="nl-BE" sz="800" dirty="0">
                <a:solidFill>
                  <a:srgbClr val="FF0000"/>
                </a:solidFill>
              </a:rPr>
              <a:t>INDRINGING IN GEVARENZONE/ORANJE ZONE IS NIET TOEGELATEN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HET UIT TE VOEREN WERK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WERKMETHODE IS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DE RISICO'S VERBONDEN AAN HET WERK ZIJN ...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IN GEVAL VAN INCIDENT OF ONGEVAL MOET DE VOLGENDE PROCEDURE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GEVOLGD WORDEN …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JAN JANSSEN IS  VANDAAG GRENSWACHTER</a:t>
            </a:r>
          </a:p>
        </p:txBody>
      </p:sp>
      <p:sp>
        <p:nvSpPr>
          <p:cNvPr id="23" name="Rechthoekige toelichting 20"/>
          <p:cNvSpPr>
            <a:spLocks noChangeArrowheads="1"/>
          </p:cNvSpPr>
          <p:nvPr/>
        </p:nvSpPr>
        <p:spPr bwMode="auto">
          <a:xfrm>
            <a:off x="8674274" y="4727752"/>
            <a:ext cx="720725" cy="287337"/>
          </a:xfrm>
          <a:prstGeom prst="wedgeRectCallout">
            <a:avLst>
              <a:gd name="adj1" fmla="val 11522"/>
              <a:gd name="adj2" fmla="val 257954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4" name="Rechthoekige toelichting 21"/>
          <p:cNvSpPr>
            <a:spLocks noChangeArrowheads="1"/>
          </p:cNvSpPr>
          <p:nvPr/>
        </p:nvSpPr>
        <p:spPr bwMode="auto">
          <a:xfrm>
            <a:off x="9649389" y="4749492"/>
            <a:ext cx="719138" cy="287337"/>
          </a:xfrm>
          <a:prstGeom prst="wedgeRectCallout">
            <a:avLst>
              <a:gd name="adj1" fmla="val 105620"/>
              <a:gd name="adj2" fmla="val 102072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5" name="Rechthoekige toelichting 10"/>
          <p:cNvSpPr/>
          <p:nvPr/>
        </p:nvSpPr>
        <p:spPr bwMode="auto">
          <a:xfrm>
            <a:off x="3719736" y="5228853"/>
            <a:ext cx="3744416" cy="648072"/>
          </a:xfrm>
          <a:prstGeom prst="wedgeRectCallout">
            <a:avLst>
              <a:gd name="adj1" fmla="val -68165"/>
              <a:gd name="adj2" fmla="val -236864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JULLIE </a:t>
            </a:r>
            <a:r>
              <a:rPr lang="nl-BE" sz="800" b="1" dirty="0">
                <a:solidFill>
                  <a:schemeClr val="bg1"/>
                </a:solidFill>
              </a:rPr>
              <a:t>MOGEN </a:t>
            </a:r>
            <a:r>
              <a:rPr lang="nl-BE" sz="800" b="1" dirty="0">
                <a:solidFill>
                  <a:srgbClr val="FF0000"/>
                </a:solidFill>
              </a:rPr>
              <a:t>DE GRENZEN VAN DE WERFZONE RICHTING SPOOR NOOIT OVERSCHRIJDEN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98" y="3272485"/>
            <a:ext cx="475529" cy="117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5393050"/>
            <a:ext cx="1586298" cy="125667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5C85008-560A-4BD3-ABFF-DE81DEB4E4D2}"/>
              </a:ext>
            </a:extLst>
          </p:cNvPr>
          <p:cNvSpPr txBox="1">
            <a:spLocks/>
          </p:cNvSpPr>
          <p:nvPr/>
        </p:nvSpPr>
        <p:spPr>
          <a:xfrm>
            <a:off x="8256240" y="256739"/>
            <a:ext cx="374418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err="1"/>
              <a:t>Stap</a:t>
            </a:r>
            <a:r>
              <a:rPr lang="en-GB" dirty="0"/>
              <a:t> 4: Briefing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controle</a:t>
            </a:r>
            <a:r>
              <a:rPr lang="en-GB" dirty="0"/>
              <a:t> </a:t>
            </a:r>
            <a:r>
              <a:rPr lang="en-GB" dirty="0" err="1"/>
              <a:t>uitrusting</a:t>
            </a:r>
            <a:r>
              <a:rPr lang="en-GB" dirty="0"/>
              <a:t> </a:t>
            </a:r>
            <a:r>
              <a:rPr lang="en-GB" dirty="0" err="1"/>
              <a:t>grenswachter</a:t>
            </a:r>
            <a:endParaRPr lang="en-GB" dirty="0"/>
          </a:p>
        </p:txBody>
      </p:sp>
      <p:sp>
        <p:nvSpPr>
          <p:cNvPr id="20" name="Rechthoekige toelichting 10">
            <a:extLst>
              <a:ext uri="{FF2B5EF4-FFF2-40B4-BE49-F238E27FC236}">
                <a16:creationId xmlns:a16="http://schemas.microsoft.com/office/drawing/2014/main" id="{C749590F-453D-4DFF-97CE-EE521C367E78}"/>
              </a:ext>
            </a:extLst>
          </p:cNvPr>
          <p:cNvSpPr/>
          <p:nvPr/>
        </p:nvSpPr>
        <p:spPr bwMode="auto">
          <a:xfrm>
            <a:off x="4392087" y="3972056"/>
            <a:ext cx="3744416" cy="648072"/>
          </a:xfrm>
          <a:prstGeom prst="wedgeRectCallout">
            <a:avLst>
              <a:gd name="adj1" fmla="val -84700"/>
              <a:gd name="adj2" fmla="val -8254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JULLIE </a:t>
            </a:r>
            <a:r>
              <a:rPr lang="nl-BE" sz="800" b="1" dirty="0">
                <a:solidFill>
                  <a:schemeClr val="bg1"/>
                </a:solidFill>
              </a:rPr>
              <a:t>MOETEN </a:t>
            </a:r>
            <a:r>
              <a:rPr lang="nl-BE" sz="800" b="1" dirty="0">
                <a:solidFill>
                  <a:srgbClr val="FF0000"/>
                </a:solidFill>
              </a:rPr>
              <a:t>DE ACTIVITEITEN….. ONMIDDELLIJK STOPZETTEN WANNEER ALARM GESLAGEN WORDT</a:t>
            </a:r>
            <a:r>
              <a:rPr lang="nl-BE" sz="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B6EBB-2F2A-4C6B-8EFB-18C335CF9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456" y="5269937"/>
            <a:ext cx="1499746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64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038029" y="188640"/>
            <a:ext cx="1995023" cy="57606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304936" y="1519744"/>
            <a:ext cx="8111543" cy="106989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BE" sz="1600" dirty="0">
                <a:latin typeface="+mn-lt"/>
              </a:rPr>
              <a:t>De </a:t>
            </a:r>
            <a:r>
              <a:rPr lang="fr-BE" sz="1600" dirty="0" err="1">
                <a:latin typeface="+mn-lt"/>
              </a:rPr>
              <a:t>bediende</a:t>
            </a:r>
            <a:r>
              <a:rPr lang="fr-BE" sz="1600" dirty="0">
                <a:latin typeface="+mn-lt"/>
              </a:rPr>
              <a:t> die </a:t>
            </a:r>
            <a:r>
              <a:rPr lang="fr-BE" sz="1600" dirty="0" err="1">
                <a:latin typeface="+mn-lt"/>
              </a:rPr>
              <a:t>toezicht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houdt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zodanig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dat</a:t>
            </a:r>
            <a:r>
              <a:rPr lang="fr-BE" sz="1600" dirty="0">
                <a:latin typeface="+mn-lt"/>
              </a:rPr>
              <a:t> de </a:t>
            </a:r>
            <a:r>
              <a:rPr lang="fr-BE" sz="1600" dirty="0" err="1">
                <a:latin typeface="+mn-lt"/>
              </a:rPr>
              <a:t>grens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werfzone</a:t>
            </a:r>
            <a:r>
              <a:rPr lang="fr-BE" sz="1600" dirty="0">
                <a:latin typeface="+mn-lt"/>
              </a:rPr>
              <a:t> (</a:t>
            </a:r>
            <a:r>
              <a:rPr lang="fr-BE" sz="1600" dirty="0" err="1">
                <a:latin typeface="+mn-lt"/>
              </a:rPr>
              <a:t>kant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spoor</a:t>
            </a:r>
            <a:r>
              <a:rPr lang="fr-BE" sz="1600" dirty="0">
                <a:latin typeface="+mn-lt"/>
              </a:rPr>
              <a:t>) niet </a:t>
            </a:r>
            <a:r>
              <a:rPr lang="fr-BE" sz="1600" dirty="0" err="1">
                <a:latin typeface="+mn-lt"/>
              </a:rPr>
              <a:t>wordt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overschreden</a:t>
            </a:r>
            <a:r>
              <a:rPr lang="fr-BE" sz="1600" dirty="0">
                <a:latin typeface="+mn-lt"/>
              </a:rPr>
              <a:t>  </a:t>
            </a:r>
            <a:r>
              <a:rPr lang="fr-BE" sz="1600" dirty="0" err="1">
                <a:latin typeface="+mn-lt"/>
              </a:rPr>
              <a:t>moet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>
                <a:latin typeface="+mn-lt"/>
              </a:rPr>
              <a:t>in het </a:t>
            </a:r>
            <a:r>
              <a:rPr lang="fr-BE" sz="1600" b="1" dirty="0" err="1">
                <a:latin typeface="+mn-lt"/>
              </a:rPr>
              <a:t>bezit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zijn</a:t>
            </a:r>
            <a:r>
              <a:rPr lang="fr-BE" sz="1600" b="1" dirty="0">
                <a:latin typeface="+mn-lt"/>
              </a:rPr>
              <a:t> van de </a:t>
            </a:r>
            <a:r>
              <a:rPr lang="fr-BE" sz="1600" b="1" dirty="0" err="1">
                <a:latin typeface="+mn-lt"/>
              </a:rPr>
              <a:t>nodige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hulpmiddelen</a:t>
            </a:r>
            <a:r>
              <a:rPr lang="fr-BE" sz="1600" b="1" dirty="0">
                <a:latin typeface="+mn-lt"/>
              </a:rPr>
              <a:t> om </a:t>
            </a:r>
            <a:r>
              <a:rPr lang="fr-BE" sz="1600" b="1" dirty="0" err="1">
                <a:latin typeface="+mn-lt"/>
              </a:rPr>
              <a:t>zijn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taak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naar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behoren</a:t>
            </a:r>
            <a:r>
              <a:rPr lang="fr-BE" sz="1600" b="1" dirty="0">
                <a:latin typeface="+mn-lt"/>
              </a:rPr>
              <a:t> te </a:t>
            </a:r>
            <a:r>
              <a:rPr lang="fr-BE" sz="1600" b="1" dirty="0" err="1">
                <a:latin typeface="+mn-lt"/>
              </a:rPr>
              <a:t>kunnen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uitvoeren</a:t>
            </a:r>
            <a:r>
              <a:rPr lang="fr-BE" sz="1600" dirty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4284" y="5456827"/>
            <a:ext cx="766565" cy="8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93" y="-339476"/>
            <a:ext cx="3761558" cy="24812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54241" y="2979317"/>
            <a:ext cx="6900192" cy="2651346"/>
            <a:chOff x="3354241" y="2782314"/>
            <a:chExt cx="6900192" cy="26513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241" y="2782314"/>
              <a:ext cx="6900192" cy="26513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704" y="2841510"/>
              <a:ext cx="527769" cy="117171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295800" y="3627631"/>
              <a:ext cx="1080120" cy="809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2304937" y="5445224"/>
            <a:ext cx="8111542" cy="787922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  <a:latin typeface="+mn-lt"/>
              </a:rPr>
              <a:t>De briefing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moet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toelaten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om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veiligheidsuitrusting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grenswachter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controleren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alvorens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hij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zijn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taak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uitvoert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FAD9A-C618-468D-B28D-FCDB8B741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4272" y="2961504"/>
            <a:ext cx="1402202" cy="181066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1BED49-EC38-42BD-8722-DC51C60A8997}"/>
              </a:ext>
            </a:extLst>
          </p:cNvPr>
          <p:cNvSpPr txBox="1">
            <a:spLocks/>
          </p:cNvSpPr>
          <p:nvPr/>
        </p:nvSpPr>
        <p:spPr>
          <a:xfrm>
            <a:off x="8128445" y="256739"/>
            <a:ext cx="3871979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4: Briefing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controle</a:t>
            </a:r>
            <a:r>
              <a:rPr lang="en-GB" dirty="0"/>
              <a:t> </a:t>
            </a:r>
            <a:r>
              <a:rPr lang="en-GB" dirty="0" err="1"/>
              <a:t>uitrusting</a:t>
            </a:r>
            <a:r>
              <a:rPr lang="en-GB" dirty="0"/>
              <a:t> </a:t>
            </a:r>
            <a:r>
              <a:rPr lang="en-GB" dirty="0" err="1"/>
              <a:t>grenswachter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A9D5AD-F8EE-4D1D-967E-D65305AE7E25}"/>
              </a:ext>
            </a:extLst>
          </p:cNvPr>
          <p:cNvSpPr txBox="1">
            <a:spLocks/>
          </p:cNvSpPr>
          <p:nvPr/>
        </p:nvSpPr>
        <p:spPr bwMode="auto">
          <a:xfrm>
            <a:off x="695400" y="764704"/>
            <a:ext cx="907300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076325" indent="-1076325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4: Briefing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bedienden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uitrusting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765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7109169" y="160778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Plannen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bijhorende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veiligheidsmaatregel</a:t>
            </a:r>
            <a:endParaRPr lang="en-US" sz="1400" dirty="0">
              <a:latin typeface="+mn-lt"/>
            </a:endParaRPr>
          </a:p>
        </p:txBody>
      </p:sp>
      <p:sp>
        <p:nvSpPr>
          <p:cNvPr id="3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51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53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55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57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59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61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63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64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>
                    <a:solidFill>
                      <a:schemeClr val="tx2"/>
                    </a:solidFill>
                  </a:rPr>
                  <a:t>Een beveiligingssysteem opstellen? Hoe pak ik dit aan?</a:t>
                </a:r>
                <a:endParaRPr lang="nl-BE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9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74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5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000" y="3877030"/>
            <a:ext cx="828000" cy="2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85" y="2687087"/>
            <a:ext cx="527769" cy="117171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38157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08684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Plannen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bijhorende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veiligheidsmaatregel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1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15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17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19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46844" y="5095006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21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Draaiende pijl 15"/>
          <p:cNvSpPr/>
          <p:nvPr/>
        </p:nvSpPr>
        <p:spPr bwMode="auto">
          <a:xfrm rot="1987104">
            <a:off x="4388265" y="2450767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3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217225" y="2206168"/>
            <a:ext cx="4239077" cy="2404839"/>
            <a:chOff x="693224" y="2400123"/>
            <a:chExt cx="4239077" cy="2404839"/>
          </a:xfrm>
        </p:grpSpPr>
        <p:sp>
          <p:nvSpPr>
            <p:cNvPr id="25" name="PIJL-LINKS 27"/>
            <p:cNvSpPr/>
            <p:nvPr/>
          </p:nvSpPr>
          <p:spPr bwMode="auto">
            <a:xfrm>
              <a:off x="2007525" y="4444922"/>
              <a:ext cx="1872208" cy="360040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  <p:sp>
          <p:nvSpPr>
            <p:cNvPr id="26" name="Wolkvormige toelichting 17"/>
            <p:cNvSpPr/>
            <p:nvPr/>
          </p:nvSpPr>
          <p:spPr bwMode="auto">
            <a:xfrm>
              <a:off x="693224" y="2400123"/>
              <a:ext cx="2590502" cy="1096869"/>
            </a:xfrm>
            <a:prstGeom prst="cloudCallout">
              <a:avLst>
                <a:gd name="adj1" fmla="val 64202"/>
                <a:gd name="adj2" fmla="val 32311"/>
              </a:avLst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nl-BE" sz="1200" dirty="0">
                  <a:solidFill>
                    <a:schemeClr val="tx2"/>
                  </a:solidFill>
                </a:rPr>
                <a:t>Een beveiligingssysteem opstellen? Hoe pak ik dit aan?</a:t>
              </a:r>
            </a:p>
          </p:txBody>
        </p:sp>
        <p:sp>
          <p:nvSpPr>
            <p:cNvPr id="27" name="Ovaal 14"/>
            <p:cNvSpPr/>
            <p:nvPr/>
          </p:nvSpPr>
          <p:spPr bwMode="auto">
            <a:xfrm>
              <a:off x="3663709" y="264472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al 18"/>
            <p:cNvSpPr/>
            <p:nvPr/>
          </p:nvSpPr>
          <p:spPr bwMode="auto">
            <a:xfrm>
              <a:off x="4283784" y="2809867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al 18"/>
            <p:cNvSpPr/>
            <p:nvPr/>
          </p:nvSpPr>
          <p:spPr bwMode="auto">
            <a:xfrm>
              <a:off x="4644269" y="3322885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al 18"/>
            <p:cNvSpPr/>
            <p:nvPr/>
          </p:nvSpPr>
          <p:spPr bwMode="auto">
            <a:xfrm>
              <a:off x="4246839" y="4374201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al 18"/>
            <p:cNvSpPr/>
            <p:nvPr/>
          </p:nvSpPr>
          <p:spPr bwMode="auto">
            <a:xfrm>
              <a:off x="4644269" y="390309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al 18"/>
            <p:cNvSpPr/>
            <p:nvPr/>
          </p:nvSpPr>
          <p:spPr bwMode="auto">
            <a:xfrm>
              <a:off x="3581051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al 18"/>
            <p:cNvSpPr/>
            <p:nvPr/>
          </p:nvSpPr>
          <p:spPr bwMode="auto">
            <a:xfrm>
              <a:off x="2943629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843" y="2988608"/>
            <a:ext cx="695911" cy="118113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38157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62935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127448" y="1045749"/>
            <a:ext cx="9793088" cy="410445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1100" dirty="0">
              <a:solidFill>
                <a:srgbClr val="0070C0"/>
              </a:solidFill>
            </a:endParaRPr>
          </a:p>
          <a:p>
            <a:pPr algn="just"/>
            <a:r>
              <a:rPr lang="en-US" sz="1600" dirty="0">
                <a:latin typeface="+mn-lt"/>
              </a:rPr>
              <a:t>Het </a:t>
            </a:r>
            <a:r>
              <a:rPr lang="en-US" sz="1600" dirty="0" err="1">
                <a:latin typeface="+mn-lt"/>
              </a:rPr>
              <a:t>opstellen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bedienden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grenswachter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het </a:t>
            </a:r>
            <a:r>
              <a:rPr lang="en-US" sz="1600" dirty="0" err="1">
                <a:latin typeface="+mn-lt"/>
              </a:rPr>
              <a:t>uitvoeren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voorafgaande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testen</a:t>
            </a:r>
            <a:r>
              <a:rPr lang="en-US" sz="1600" dirty="0">
                <a:latin typeface="+mn-lt"/>
              </a:rPr>
              <a:t> op het </a:t>
            </a:r>
            <a:r>
              <a:rPr lang="en-US" sz="1600" dirty="0" err="1">
                <a:latin typeface="+mn-lt"/>
              </a:rPr>
              <a:t>terrein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laten</a:t>
            </a:r>
            <a:r>
              <a:rPr lang="en-US" sz="1600" dirty="0">
                <a:latin typeface="+mn-lt"/>
              </a:rPr>
              <a:t> toe </a:t>
            </a:r>
            <a:r>
              <a:rPr lang="en-US" sz="1600" dirty="0" err="1">
                <a:latin typeface="+mn-lt"/>
              </a:rPr>
              <a:t>na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gaan</a:t>
            </a:r>
            <a:r>
              <a:rPr lang="en-US" sz="1600" dirty="0">
                <a:latin typeface="+mn-lt"/>
              </a:rPr>
              <a:t> of </a:t>
            </a:r>
            <a:r>
              <a:rPr lang="en-US" sz="1600" dirty="0" err="1">
                <a:latin typeface="+mn-lt"/>
              </a:rPr>
              <a:t>geen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enkel</a:t>
            </a:r>
            <a:r>
              <a:rPr lang="en-US" sz="1600" dirty="0">
                <a:latin typeface="+mn-lt"/>
              </a:rPr>
              <a:t> aspect </a:t>
            </a:r>
            <a:r>
              <a:rPr lang="en-US" sz="1600" dirty="0" err="1">
                <a:latin typeface="+mn-lt"/>
              </a:rPr>
              <a:t>werd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vergeten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voor</a:t>
            </a:r>
            <a:r>
              <a:rPr lang="en-US" sz="1600" dirty="0">
                <a:latin typeface="+mn-lt"/>
              </a:rPr>
              <a:t> het correct </a:t>
            </a:r>
            <a:r>
              <a:rPr lang="en-US" sz="1600" dirty="0" err="1">
                <a:latin typeface="+mn-lt"/>
              </a:rPr>
              <a:t>opstellen</a:t>
            </a:r>
            <a:r>
              <a:rPr lang="en-US" sz="1600" dirty="0">
                <a:latin typeface="+mn-lt"/>
              </a:rPr>
              <a:t> van het </a:t>
            </a:r>
            <a:r>
              <a:rPr lang="en-US" sz="1600" dirty="0" err="1">
                <a:latin typeface="+mn-lt"/>
              </a:rPr>
              <a:t>beveiligingssysteem</a:t>
            </a:r>
            <a:r>
              <a:rPr lang="en-US" sz="1600" dirty="0">
                <a:latin typeface="+mn-lt"/>
              </a:rPr>
              <a:t>. 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>
                <a:latin typeface="+mn-lt"/>
              </a:rPr>
              <a:t>Het </a:t>
            </a:r>
            <a:r>
              <a:rPr lang="en-US" sz="1600" dirty="0" err="1">
                <a:latin typeface="+mn-lt"/>
              </a:rPr>
              <a:t>opstellen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bedienden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grenswachter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het </a:t>
            </a:r>
            <a:r>
              <a:rPr lang="en-US" sz="1600" dirty="0" err="1">
                <a:latin typeface="+mn-lt"/>
              </a:rPr>
              <a:t>uitvoeren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voorafgaande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testen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laten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ook</a:t>
            </a:r>
            <a:r>
              <a:rPr lang="en-US" sz="1600" dirty="0">
                <a:latin typeface="+mn-lt"/>
              </a:rPr>
              <a:t> toe de </a:t>
            </a:r>
            <a:r>
              <a:rPr lang="en-US" sz="1600" dirty="0" err="1">
                <a:latin typeface="+mn-lt"/>
              </a:rPr>
              <a:t>bijzondere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omstandigheden</a:t>
            </a:r>
            <a:r>
              <a:rPr lang="en-US" sz="1600" dirty="0">
                <a:latin typeface="+mn-lt"/>
              </a:rPr>
              <a:t> op het </a:t>
            </a:r>
            <a:r>
              <a:rPr lang="en-US" sz="1600" dirty="0" err="1">
                <a:latin typeface="+mn-lt"/>
              </a:rPr>
              <a:t>terrein</a:t>
            </a:r>
            <a:r>
              <a:rPr lang="en-US" sz="1600" dirty="0">
                <a:latin typeface="+mn-lt"/>
              </a:rPr>
              <a:t>, die </a:t>
            </a:r>
            <a:r>
              <a:rPr lang="en-US" sz="1600" dirty="0" err="1">
                <a:latin typeface="+mn-lt"/>
              </a:rPr>
              <a:t>een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rol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kunnen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spelen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bij</a:t>
            </a:r>
            <a:r>
              <a:rPr lang="en-US" sz="1600" dirty="0">
                <a:latin typeface="+mn-lt"/>
              </a:rPr>
              <a:t> het </a:t>
            </a:r>
            <a:r>
              <a:rPr lang="en-US" sz="1600" dirty="0" err="1">
                <a:latin typeface="+mn-lt"/>
              </a:rPr>
              <a:t>opstellen</a:t>
            </a:r>
            <a:r>
              <a:rPr lang="en-US" sz="1600" dirty="0">
                <a:latin typeface="+mn-lt"/>
              </a:rPr>
              <a:t> van het </a:t>
            </a:r>
            <a:r>
              <a:rPr lang="en-US" sz="1600" dirty="0" err="1">
                <a:latin typeface="+mn-lt"/>
              </a:rPr>
              <a:t>beveiligingsysteem</a:t>
            </a:r>
            <a:r>
              <a:rPr lang="en-US" sz="1600" dirty="0">
                <a:latin typeface="+mn-lt"/>
              </a:rPr>
              <a:t>, in </a:t>
            </a:r>
            <a:r>
              <a:rPr lang="en-US" sz="1600" dirty="0" err="1">
                <a:latin typeface="+mn-lt"/>
              </a:rPr>
              <a:t>acht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nemen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bij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bijvoorbeeld</a:t>
            </a:r>
            <a:r>
              <a:rPr lang="en-US" sz="1600" dirty="0">
                <a:latin typeface="+mn-lt"/>
              </a:rPr>
              <a:t>:</a:t>
            </a:r>
          </a:p>
          <a:p>
            <a:pPr algn="just"/>
            <a:endParaRPr lang="en-US" sz="1600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-"/>
            </a:pPr>
            <a:r>
              <a:rPr lang="en-US" sz="1600" dirty="0" err="1">
                <a:latin typeface="+mn-lt"/>
              </a:rPr>
              <a:t>lawaai</a:t>
            </a:r>
            <a:r>
              <a:rPr lang="en-US" sz="1600" dirty="0">
                <a:latin typeface="+mn-lt"/>
              </a:rPr>
              <a:t> van </a:t>
            </a:r>
            <a:r>
              <a:rPr lang="en-US" sz="1600" dirty="0" err="1">
                <a:latin typeface="+mn-lt"/>
              </a:rPr>
              <a:t>fabrieken</a:t>
            </a:r>
            <a:r>
              <a:rPr lang="en-US" sz="1600" dirty="0">
                <a:latin typeface="+mn-lt"/>
              </a:rPr>
              <a:t> of </a:t>
            </a:r>
            <a:r>
              <a:rPr lang="en-US" sz="1600" dirty="0" err="1">
                <a:latin typeface="+mn-lt"/>
              </a:rPr>
              <a:t>werven</a:t>
            </a:r>
            <a:r>
              <a:rPr lang="en-US" sz="1600" dirty="0">
                <a:latin typeface="+mn-lt"/>
              </a:rPr>
              <a:t> in de </a:t>
            </a:r>
            <a:r>
              <a:rPr lang="en-US" sz="1600" dirty="0" err="1">
                <a:latin typeface="+mn-lt"/>
              </a:rPr>
              <a:t>buurt</a:t>
            </a:r>
            <a:r>
              <a:rPr lang="en-US" sz="1600" dirty="0">
                <a:latin typeface="+mn-lt"/>
              </a:rPr>
              <a:t>, of de </a:t>
            </a:r>
            <a:r>
              <a:rPr lang="en-US" sz="1600" dirty="0" err="1">
                <a:latin typeface="+mn-lt"/>
              </a:rPr>
              <a:t>richting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kracht</a:t>
            </a:r>
            <a:r>
              <a:rPr lang="en-US" sz="1600" dirty="0">
                <a:latin typeface="+mn-lt"/>
              </a:rPr>
              <a:t> van de wind die al dan </a:t>
            </a:r>
            <a:r>
              <a:rPr lang="en-US" sz="1600" dirty="0" err="1">
                <a:latin typeface="+mn-lt"/>
              </a:rPr>
              <a:t>niet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hoorbaarheid</a:t>
            </a:r>
            <a:r>
              <a:rPr lang="en-US" sz="1600" dirty="0">
                <a:latin typeface="+mn-lt"/>
              </a:rPr>
              <a:t> van het </a:t>
            </a:r>
            <a:r>
              <a:rPr lang="en-US" sz="1600" dirty="0" err="1">
                <a:latin typeface="+mn-lt"/>
              </a:rPr>
              <a:t>akoestisch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geluidssein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kunnen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beïnvloeden</a:t>
            </a:r>
            <a:r>
              <a:rPr lang="en-US" sz="1600" dirty="0">
                <a:latin typeface="+mn-lt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-"/>
            </a:pPr>
            <a:endParaRPr lang="en-US" sz="1600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-"/>
            </a:pPr>
            <a:r>
              <a:rPr lang="nl-BE" sz="1600" dirty="0">
                <a:latin typeface="+mn-lt"/>
              </a:rPr>
              <a:t>zichtbaarheid al dan niet in overeenstemming met de verwachte omstandigheden (b.v. vegetatie in de buurt van het spoor kan een hinder vormen voor de zichtbaarheid); </a:t>
            </a:r>
          </a:p>
          <a:p>
            <a:pPr algn="just"/>
            <a:endParaRPr lang="nl-BE" sz="1600" dirty="0">
              <a:latin typeface="+mn-lt"/>
            </a:endParaRPr>
          </a:p>
          <a:p>
            <a:pPr marL="171450" indent="-171450" algn="just">
              <a:buFont typeface="Arial" panose="020B0604020202020204" pitchFamily="34" charset="0"/>
              <a:buChar char="-"/>
            </a:pPr>
            <a:r>
              <a:rPr lang="en-US" sz="1600" dirty="0">
                <a:latin typeface="+mn-lt"/>
              </a:rPr>
              <a:t>…</a:t>
            </a:r>
          </a:p>
          <a:p>
            <a:pPr marL="171450" indent="-171450" algn="just">
              <a:buFont typeface="Arial" panose="020B0604020202020204" pitchFamily="34" charset="0"/>
              <a:buChar char="-"/>
            </a:pP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127448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5: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Voorafgaande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waarom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16CAAC-D763-4499-A4CE-6312F7ADC344}"/>
              </a:ext>
            </a:extLst>
          </p:cNvPr>
          <p:cNvSpPr txBox="1">
            <a:spLocks/>
          </p:cNvSpPr>
          <p:nvPr/>
        </p:nvSpPr>
        <p:spPr>
          <a:xfrm>
            <a:off x="8256240" y="281676"/>
            <a:ext cx="3816192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err="1"/>
              <a:t>Stap</a:t>
            </a:r>
            <a:r>
              <a:rPr lang="en-GB" dirty="0"/>
              <a:t> 5: </a:t>
            </a:r>
            <a:r>
              <a:rPr lang="en-GB" dirty="0" err="1"/>
              <a:t>Voorafgaande</a:t>
            </a:r>
            <a:r>
              <a:rPr lang="en-GB" dirty="0"/>
              <a:t> </a:t>
            </a:r>
            <a:r>
              <a:rPr lang="en-GB" dirty="0" err="1"/>
              <a:t>testen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509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11F3090-E999-46BF-BCCC-C32C50E07479}"/>
              </a:ext>
            </a:extLst>
          </p:cNvPr>
          <p:cNvGrpSpPr/>
          <p:nvPr/>
        </p:nvGrpSpPr>
        <p:grpSpPr>
          <a:xfrm>
            <a:off x="767408" y="534409"/>
            <a:ext cx="3526700" cy="5428950"/>
            <a:chOff x="730149" y="142148"/>
            <a:chExt cx="4283625" cy="6291332"/>
          </a:xfrm>
        </p:grpSpPr>
        <p:cxnSp>
          <p:nvCxnSpPr>
            <p:cNvPr id="111" name="Straight Connector 110"/>
            <p:cNvCxnSpPr>
              <a:stCxn id="102" idx="2"/>
            </p:cNvCxnSpPr>
            <p:nvPr/>
          </p:nvCxnSpPr>
          <p:spPr>
            <a:xfrm>
              <a:off x="3871527" y="2173660"/>
              <a:ext cx="0" cy="28361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807104" y="142148"/>
              <a:ext cx="1961496" cy="61050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/>
                <a:t>Voorafgaande</a:t>
              </a:r>
              <a:r>
                <a:rPr lang="en-GB" sz="1100" dirty="0"/>
                <a:t> </a:t>
              </a:r>
              <a:r>
                <a:rPr lang="en-GB" sz="1100" dirty="0" err="1"/>
                <a:t>testen</a:t>
              </a:r>
              <a:endParaRPr lang="en-GB" sz="1100" dirty="0"/>
            </a:p>
            <a:p>
              <a:pPr algn="ctr"/>
              <a:r>
                <a:rPr lang="en-GB" sz="1100" dirty="0"/>
                <a:t>Dag D, </a:t>
              </a:r>
              <a:r>
                <a:rPr lang="en-GB" sz="1100" dirty="0" err="1"/>
                <a:t>uur</a:t>
              </a:r>
              <a:r>
                <a:rPr lang="en-GB" sz="1100" dirty="0"/>
                <a:t> U, </a:t>
              </a:r>
              <a:r>
                <a:rPr lang="en-GB" sz="1100" dirty="0" err="1"/>
                <a:t>minuut</a:t>
              </a:r>
              <a:r>
                <a:rPr lang="en-GB" sz="1100" dirty="0"/>
                <a:t> M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124604" y="1036267"/>
              <a:ext cx="1326496" cy="61050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/>
                <a:t>Testen</a:t>
              </a:r>
              <a:r>
                <a:rPr lang="en-GB" sz="1100" dirty="0"/>
                <a:t> van </a:t>
              </a:r>
            </a:p>
            <a:p>
              <a:pPr algn="ctr"/>
              <a:r>
                <a:rPr lang="en-GB" sz="1100" dirty="0" err="1"/>
                <a:t>zichtbaarheid</a:t>
              </a:r>
              <a:endParaRPr lang="en-GB" sz="12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027253" y="1439752"/>
              <a:ext cx="1688548" cy="733908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/>
                <a:t>Zichtbaarheid</a:t>
              </a:r>
              <a:r>
                <a:rPr lang="en-GB" sz="1400" dirty="0"/>
                <a:t> </a:t>
              </a:r>
              <a:r>
                <a:rPr lang="en-GB" sz="1100" dirty="0"/>
                <a:t>van de </a:t>
              </a:r>
              <a:r>
                <a:rPr lang="en-GB" sz="1100" dirty="0" err="1"/>
                <a:t>grens</a:t>
              </a:r>
              <a:r>
                <a:rPr lang="en-GB" sz="1100" dirty="0"/>
                <a:t> door de </a:t>
              </a:r>
              <a:r>
                <a:rPr lang="en-GB" sz="1100" dirty="0" err="1"/>
                <a:t>grenswachter</a:t>
              </a:r>
              <a:endParaRPr lang="en-GB" sz="1100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091646" y="2328292"/>
              <a:ext cx="1688548" cy="100135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/>
                <a:t>Zichtbaarheid</a:t>
              </a:r>
              <a:r>
                <a:rPr lang="en-GB" sz="1100" dirty="0"/>
                <a:t> van alle </a:t>
              </a:r>
              <a:r>
                <a:rPr lang="en-GB" sz="1100" dirty="0" err="1"/>
                <a:t>bedienden</a:t>
              </a:r>
              <a:r>
                <a:rPr lang="en-GB" sz="1100" dirty="0"/>
                <a:t> </a:t>
              </a:r>
              <a:r>
                <a:rPr lang="en-GB" sz="1100" dirty="0" err="1"/>
                <a:t>en</a:t>
              </a:r>
              <a:r>
                <a:rPr lang="en-GB" sz="1100" dirty="0"/>
                <a:t> </a:t>
              </a:r>
              <a:r>
                <a:rPr lang="en-GB" sz="1100" dirty="0" err="1"/>
                <a:t>voertuigen</a:t>
              </a:r>
              <a:r>
                <a:rPr lang="en-GB" sz="1100" dirty="0"/>
                <a:t> van de </a:t>
              </a:r>
              <a:r>
                <a:rPr lang="en-GB" sz="1100" dirty="0" err="1"/>
                <a:t>werkposten</a:t>
              </a:r>
              <a:endParaRPr lang="en-GB" sz="11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112564" y="3186564"/>
              <a:ext cx="1338536" cy="61050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/>
                <a:t>Testen</a:t>
              </a:r>
              <a:r>
                <a:rPr lang="en-GB" sz="1100" dirty="0"/>
                <a:t> van </a:t>
              </a:r>
              <a:r>
                <a:rPr lang="en-GB" sz="1100" dirty="0" err="1"/>
                <a:t>zichtbaarheid</a:t>
              </a:r>
              <a:endParaRPr lang="en-GB" sz="11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112564" y="4102430"/>
              <a:ext cx="1338536" cy="61050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/>
                <a:t>Testen</a:t>
              </a:r>
              <a:r>
                <a:rPr lang="en-GB" sz="1100" dirty="0"/>
                <a:t> van </a:t>
              </a:r>
              <a:r>
                <a:rPr lang="en-GB" sz="1100" dirty="0" err="1"/>
                <a:t>hoorbaarheid</a:t>
              </a:r>
              <a:endParaRPr lang="en-GB" sz="11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027253" y="4593674"/>
              <a:ext cx="1688548" cy="61050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/>
                <a:t>Hoorbaarheid</a:t>
              </a:r>
              <a:r>
                <a:rPr lang="en-GB" sz="1100" dirty="0"/>
                <a:t> van de </a:t>
              </a:r>
              <a:r>
                <a:rPr lang="en-GB" sz="1100" dirty="0" err="1"/>
                <a:t>bedienden</a:t>
              </a:r>
              <a:r>
                <a:rPr lang="en-GB" sz="1100" dirty="0"/>
                <a:t> van de </a:t>
              </a:r>
              <a:r>
                <a:rPr lang="en-GB" sz="1100" dirty="0" err="1"/>
                <a:t>werkposten</a:t>
              </a:r>
              <a:endParaRPr lang="en-GB" sz="1100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1124604" y="5267955"/>
              <a:ext cx="1338536" cy="61050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/>
                <a:t>Testen</a:t>
              </a:r>
              <a:r>
                <a:rPr lang="en-GB" sz="1100" dirty="0"/>
                <a:t> van </a:t>
              </a:r>
              <a:r>
                <a:rPr lang="en-GB" sz="1100" dirty="0" err="1"/>
                <a:t>hoorbaarheid</a:t>
              </a:r>
              <a:endParaRPr lang="en-GB" sz="1100" dirty="0"/>
            </a:p>
          </p:txBody>
        </p:sp>
        <p:cxnSp>
          <p:nvCxnSpPr>
            <p:cNvPr id="5" name="Straight Connector 4"/>
            <p:cNvCxnSpPr>
              <a:stCxn id="42" idx="2"/>
              <a:endCxn id="46" idx="0"/>
            </p:cNvCxnSpPr>
            <p:nvPr/>
          </p:nvCxnSpPr>
          <p:spPr>
            <a:xfrm>
              <a:off x="1787852" y="752657"/>
              <a:ext cx="0" cy="2836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46" idx="2"/>
              <a:endCxn id="102" idx="1"/>
            </p:cNvCxnSpPr>
            <p:nvPr/>
          </p:nvCxnSpPr>
          <p:spPr>
            <a:xfrm rot="16200000" flipH="1">
              <a:off x="2327587" y="1107040"/>
              <a:ext cx="159930" cy="1239401"/>
            </a:xfrm>
            <a:prstGeom prst="bentConnector2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cxnSpLocks/>
              <a:stCxn id="104" idx="2"/>
              <a:endCxn id="106" idx="3"/>
            </p:cNvCxnSpPr>
            <p:nvPr/>
          </p:nvCxnSpPr>
          <p:spPr>
            <a:xfrm rot="5400000">
              <a:off x="3112426" y="2668324"/>
              <a:ext cx="162170" cy="1484820"/>
            </a:xfrm>
            <a:prstGeom prst="bentConnector2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6" idx="2"/>
              <a:endCxn id="107" idx="0"/>
            </p:cNvCxnSpPr>
            <p:nvPr/>
          </p:nvCxnSpPr>
          <p:spPr>
            <a:xfrm>
              <a:off x="1781832" y="3797073"/>
              <a:ext cx="0" cy="3053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>
              <a:stCxn id="107" idx="2"/>
              <a:endCxn id="108" idx="1"/>
            </p:cNvCxnSpPr>
            <p:nvPr/>
          </p:nvCxnSpPr>
          <p:spPr>
            <a:xfrm rot="16200000" flipH="1">
              <a:off x="2311547" y="4183223"/>
              <a:ext cx="185990" cy="1245421"/>
            </a:xfrm>
            <a:prstGeom prst="bentConnector2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08" idx="2"/>
              <a:endCxn id="109" idx="3"/>
            </p:cNvCxnSpPr>
            <p:nvPr/>
          </p:nvCxnSpPr>
          <p:spPr>
            <a:xfrm rot="5400000">
              <a:off x="2982821" y="4684503"/>
              <a:ext cx="369027" cy="1408387"/>
            </a:xfrm>
            <a:prstGeom prst="bentConnector2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7335" y="1182426"/>
              <a:ext cx="506012" cy="54868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7335" y="4257245"/>
              <a:ext cx="506012" cy="54868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7047" y="2910068"/>
              <a:ext cx="506012" cy="54868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7762" y="2173062"/>
              <a:ext cx="506012" cy="548688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8094" y="4965729"/>
              <a:ext cx="506012" cy="54868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149" y="3987800"/>
              <a:ext cx="330264" cy="41988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13" y="921637"/>
              <a:ext cx="330264" cy="419884"/>
            </a:xfrm>
            <a:prstGeom prst="rect">
              <a:avLst/>
            </a:prstGeom>
          </p:spPr>
        </p:pic>
        <p:cxnSp>
          <p:nvCxnSpPr>
            <p:cNvPr id="125" name="Straight Connector 124"/>
            <p:cNvCxnSpPr>
              <a:stCxn id="109" idx="2"/>
            </p:cNvCxnSpPr>
            <p:nvPr/>
          </p:nvCxnSpPr>
          <p:spPr>
            <a:xfrm>
              <a:off x="1793872" y="5878464"/>
              <a:ext cx="0" cy="555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9B97F8EE-48C1-4319-A799-2B400F98CEC1}"/>
              </a:ext>
            </a:extLst>
          </p:cNvPr>
          <p:cNvSpPr txBox="1">
            <a:spLocks/>
          </p:cNvSpPr>
          <p:nvPr/>
        </p:nvSpPr>
        <p:spPr bwMode="auto">
          <a:xfrm>
            <a:off x="1307261" y="137957"/>
            <a:ext cx="8064500" cy="47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66700" indent="-266700" eaLnBrk="1" hangingPunct="1">
              <a:tabLst>
                <a:tab pos="447675" algn="l"/>
              </a:tabLst>
            </a:pPr>
            <a:r>
              <a:rPr lang="en-US" sz="2000" kern="0" dirty="0" err="1"/>
              <a:t>Testen</a:t>
            </a:r>
            <a:r>
              <a:rPr lang="en-US" sz="2000" kern="0" dirty="0"/>
              <a:t> van </a:t>
            </a:r>
            <a:r>
              <a:rPr lang="en-US" sz="2000" kern="0" dirty="0" err="1"/>
              <a:t>zichtbaarheid</a:t>
            </a:r>
            <a:r>
              <a:rPr lang="en-US" sz="2000" kern="0" dirty="0"/>
              <a:t> </a:t>
            </a:r>
            <a:r>
              <a:rPr lang="en-US" sz="2000" kern="0" dirty="0" err="1"/>
              <a:t>en</a:t>
            </a:r>
            <a:r>
              <a:rPr lang="en-US" sz="2000" kern="0" dirty="0"/>
              <a:t> </a:t>
            </a:r>
            <a:r>
              <a:rPr lang="en-US" sz="2000" kern="0" dirty="0" err="1"/>
              <a:t>hoorbaarheid</a:t>
            </a:r>
            <a:endParaRPr lang="en-US" sz="1800" kern="0" dirty="0"/>
          </a:p>
        </p:txBody>
      </p:sp>
      <p:sp>
        <p:nvSpPr>
          <p:cNvPr id="65" name="Rounded Rectangle 122">
            <a:extLst>
              <a:ext uri="{FF2B5EF4-FFF2-40B4-BE49-F238E27FC236}">
                <a16:creationId xmlns:a16="http://schemas.microsoft.com/office/drawing/2014/main" id="{0C4300D9-4791-4BF5-B9D4-895DEFB4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67" y="5949520"/>
            <a:ext cx="3968430" cy="540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36000" rIns="36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nl-BE" altLang="en-US" sz="1200" dirty="0">
              <a:latin typeface="+mn-lt"/>
            </a:endParaRPr>
          </a:p>
          <a:p>
            <a:pPr algn="just" eaLnBrk="1" hangingPunct="1"/>
            <a:r>
              <a:rPr lang="nl-BE" altLang="en-US" sz="1200" dirty="0">
                <a:latin typeface="+mn-lt"/>
              </a:rPr>
              <a:t>Als alle testen een      hebben gekregen, is de grenswachter klaar om het beveiligingssysteem  toe te passen (OK).</a:t>
            </a:r>
          </a:p>
          <a:p>
            <a:pPr algn="just" eaLnBrk="1" hangingPunct="1"/>
            <a:r>
              <a:rPr lang="nl-BE" altLang="en-US" sz="1200" dirty="0">
                <a:latin typeface="+mn-lt"/>
              </a:rPr>
              <a:t>	</a:t>
            </a:r>
            <a:r>
              <a:rPr lang="nl-BE" altLang="en-US" sz="8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CF27E-9764-4024-8482-DA8FA712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508" y="6017814"/>
            <a:ext cx="210832" cy="241837"/>
          </a:xfrm>
          <a:prstGeom prst="rect">
            <a:avLst/>
          </a:prstGeom>
        </p:spPr>
      </p:pic>
      <p:pic>
        <p:nvPicPr>
          <p:cNvPr id="66" name="Picture 3">
            <a:extLst>
              <a:ext uri="{FF2B5EF4-FFF2-40B4-BE49-F238E27FC236}">
                <a16:creationId xmlns:a16="http://schemas.microsoft.com/office/drawing/2014/main" id="{06009A28-D706-4357-BBA0-D68DDBE1F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4501" y="5749212"/>
            <a:ext cx="1321669" cy="8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ular Callout 50">
            <a:extLst>
              <a:ext uri="{FF2B5EF4-FFF2-40B4-BE49-F238E27FC236}">
                <a16:creationId xmlns:a16="http://schemas.microsoft.com/office/drawing/2014/main" id="{726BB126-606C-430E-87B9-EEF07F210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088" y="5025511"/>
            <a:ext cx="504825" cy="215900"/>
          </a:xfrm>
          <a:prstGeom prst="wedgeRectCallout">
            <a:avLst>
              <a:gd name="adj1" fmla="val -83112"/>
              <a:gd name="adj2" fmla="val 146473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OK!</a:t>
            </a: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D0A9BA-AC08-413F-9C64-23F7B25E1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064" y="5418478"/>
            <a:ext cx="1432684" cy="1280271"/>
          </a:xfrm>
          <a:prstGeom prst="rect">
            <a:avLst/>
          </a:prstGeom>
        </p:spPr>
      </p:pic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B8817F5C-8E49-428A-ADBA-E3683E6EABEE}"/>
              </a:ext>
            </a:extLst>
          </p:cNvPr>
          <p:cNvSpPr txBox="1">
            <a:spLocks/>
          </p:cNvSpPr>
          <p:nvPr/>
        </p:nvSpPr>
        <p:spPr>
          <a:xfrm>
            <a:off x="8328248" y="281676"/>
            <a:ext cx="374418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5: </a:t>
            </a:r>
            <a:r>
              <a:rPr lang="en-GB" dirty="0" err="1"/>
              <a:t>Voorafgaande</a:t>
            </a:r>
            <a:r>
              <a:rPr lang="en-GB" dirty="0"/>
              <a:t> </a:t>
            </a:r>
            <a:r>
              <a:rPr lang="en-GB" dirty="0" err="1"/>
              <a:t>testen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F303E7-88D9-46FD-9EE2-82E565986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802" y="3499683"/>
            <a:ext cx="4794644" cy="1447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BFF86F-FF2D-4E57-8FC1-3397B3298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843" y="422918"/>
            <a:ext cx="5040562" cy="1521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C0892A-99BB-4258-BF32-15E1D67D56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1732" y="1886681"/>
            <a:ext cx="5338226" cy="16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5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369" y="1550032"/>
            <a:ext cx="371392" cy="3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 bwMode="auto">
          <a:xfrm>
            <a:off x="1991544" y="2708920"/>
            <a:ext cx="8164141" cy="1368152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BE" sz="1600" dirty="0">
                <a:latin typeface="+mn-lt"/>
              </a:rPr>
              <a:t>Indien de </a:t>
            </a:r>
            <a:r>
              <a:rPr lang="fr-BE" sz="1600" dirty="0" err="1">
                <a:latin typeface="+mn-lt"/>
              </a:rPr>
              <a:t>waarschuwing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aan</a:t>
            </a:r>
            <a:r>
              <a:rPr lang="fr-BE" sz="1600" dirty="0">
                <a:latin typeface="+mn-lt"/>
              </a:rPr>
              <a:t> het personeel op de </a:t>
            </a:r>
            <a:r>
              <a:rPr lang="fr-BE" sz="1600" dirty="0" err="1">
                <a:latin typeface="+mn-lt"/>
              </a:rPr>
              <a:t>werkposten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wordt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aangekondigd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door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middel</a:t>
            </a:r>
            <a:r>
              <a:rPr lang="fr-BE" sz="1600" dirty="0">
                <a:latin typeface="+mn-lt"/>
              </a:rPr>
              <a:t> van </a:t>
            </a:r>
            <a:r>
              <a:rPr lang="fr-BE" sz="1600" dirty="0" err="1">
                <a:latin typeface="+mn-lt"/>
              </a:rPr>
              <a:t>geluidsseinen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voldoende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hoorbaarheid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vereist</a:t>
            </a:r>
            <a:r>
              <a:rPr lang="fr-BE" sz="1600" dirty="0">
                <a:latin typeface="+mn-lt"/>
              </a:rPr>
              <a:t>, </a:t>
            </a:r>
            <a:r>
              <a:rPr lang="fr-BE" sz="1600" dirty="0" err="1">
                <a:latin typeface="+mn-lt"/>
              </a:rPr>
              <a:t>rekening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houdend</a:t>
            </a:r>
            <a:r>
              <a:rPr lang="fr-BE" sz="1600" dirty="0">
                <a:latin typeface="+mn-lt"/>
              </a:rPr>
              <a:t> met de </a:t>
            </a:r>
            <a:r>
              <a:rPr lang="fr-BE" sz="1600" dirty="0" err="1">
                <a:latin typeface="+mn-lt"/>
              </a:rPr>
              <a:t>afstand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vanwaar</a:t>
            </a:r>
            <a:r>
              <a:rPr lang="fr-BE" sz="1600" dirty="0">
                <a:latin typeface="+mn-lt"/>
              </a:rPr>
              <a:t> het sein </a:t>
            </a:r>
            <a:r>
              <a:rPr lang="fr-BE" sz="1600" dirty="0" err="1">
                <a:latin typeface="+mn-lt"/>
              </a:rPr>
              <a:t>wordt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gegeven</a:t>
            </a:r>
            <a:r>
              <a:rPr lang="fr-BE" sz="1600" dirty="0">
                <a:latin typeface="+mn-lt"/>
              </a:rPr>
              <a:t> en met het </a:t>
            </a:r>
            <a:r>
              <a:rPr lang="fr-BE" sz="1600" dirty="0" err="1">
                <a:latin typeface="+mn-lt"/>
              </a:rPr>
              <a:t>lawaai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omgeving</a:t>
            </a:r>
            <a:r>
              <a:rPr lang="fr-BE" sz="1600" dirty="0">
                <a:latin typeface="+mn-lt"/>
              </a:rPr>
              <a:t>.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695400" y="764704"/>
            <a:ext cx="4608512" cy="35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47675" indent="-447675">
              <a:defRPr/>
            </a:pP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Gehoor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zichtbaarheidsvoorwaarden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974111" y="1196752"/>
            <a:ext cx="8164141" cy="1128873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BE" sz="1600" dirty="0" err="1">
                <a:latin typeface="+mn-lt"/>
              </a:rPr>
              <a:t>Een</a:t>
            </a:r>
            <a:r>
              <a:rPr lang="fr-BE" sz="1600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voldoende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b="1" dirty="0" err="1">
                <a:latin typeface="+mn-lt"/>
              </a:rPr>
              <a:t>zichtbaarheid</a:t>
            </a:r>
            <a:r>
              <a:rPr lang="fr-BE" sz="1600" b="1" dirty="0">
                <a:latin typeface="+mn-lt"/>
              </a:rPr>
              <a:t> </a:t>
            </a:r>
            <a:r>
              <a:rPr lang="fr-BE" sz="1600" dirty="0">
                <a:latin typeface="+mn-lt"/>
              </a:rPr>
              <a:t>van de </a:t>
            </a:r>
            <a:r>
              <a:rPr lang="fr-BE" sz="1600" dirty="0" err="1">
                <a:latin typeface="+mn-lt"/>
              </a:rPr>
              <a:t>grens</a:t>
            </a:r>
            <a:r>
              <a:rPr lang="fr-BE" sz="1600" dirty="0">
                <a:latin typeface="+mn-lt"/>
              </a:rPr>
              <a:t> van de </a:t>
            </a:r>
            <a:r>
              <a:rPr lang="fr-BE" sz="1600" dirty="0" err="1">
                <a:latin typeface="+mn-lt"/>
              </a:rPr>
              <a:t>werfzone</a:t>
            </a:r>
            <a:r>
              <a:rPr lang="fr-BE" sz="1600" dirty="0">
                <a:latin typeface="+mn-lt"/>
              </a:rPr>
              <a:t> en de </a:t>
            </a:r>
            <a:r>
              <a:rPr lang="fr-BE" sz="1600" dirty="0" err="1">
                <a:latin typeface="+mn-lt"/>
              </a:rPr>
              <a:t>werkposten</a:t>
            </a:r>
            <a:r>
              <a:rPr lang="fr-BE" sz="1600" dirty="0">
                <a:latin typeface="+mn-lt"/>
              </a:rPr>
              <a:t> </a:t>
            </a:r>
            <a:r>
              <a:rPr lang="fr-BE" sz="1600" dirty="0" err="1">
                <a:latin typeface="+mn-lt"/>
              </a:rPr>
              <a:t>is</a:t>
            </a:r>
            <a:r>
              <a:rPr lang="fr-BE" sz="1600" dirty="0">
                <a:latin typeface="+mn-lt"/>
              </a:rPr>
              <a:t>, op </a:t>
            </a:r>
            <a:r>
              <a:rPr lang="fr-BE" sz="1600" dirty="0" err="1">
                <a:latin typeface="+mn-lt"/>
              </a:rPr>
              <a:t>elk</a:t>
            </a:r>
            <a:r>
              <a:rPr lang="fr-BE" sz="1600" dirty="0">
                <a:latin typeface="+mn-lt"/>
              </a:rPr>
              <a:t> moment, </a:t>
            </a:r>
            <a:r>
              <a:rPr lang="fr-BE" sz="1600" dirty="0" err="1">
                <a:latin typeface="+mn-lt"/>
              </a:rPr>
              <a:t>vereist</a:t>
            </a:r>
            <a:endParaRPr lang="fr-FR" sz="1600" dirty="0">
              <a:latin typeface="+mn-lt"/>
            </a:endParaRPr>
          </a:p>
        </p:txBody>
      </p:sp>
      <p:pic>
        <p:nvPicPr>
          <p:cNvPr id="4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3068960"/>
            <a:ext cx="371392" cy="3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A6EF11-5F89-49C3-A298-75D6636B8F23}"/>
              </a:ext>
            </a:extLst>
          </p:cNvPr>
          <p:cNvSpPr txBox="1">
            <a:spLocks/>
          </p:cNvSpPr>
          <p:nvPr/>
        </p:nvSpPr>
        <p:spPr>
          <a:xfrm>
            <a:off x="8328248" y="281676"/>
            <a:ext cx="374418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5: </a:t>
            </a:r>
            <a:r>
              <a:rPr lang="en-GB" dirty="0" err="1"/>
              <a:t>Voorafgaande</a:t>
            </a:r>
            <a:r>
              <a:rPr lang="en-GB" dirty="0"/>
              <a:t> </a:t>
            </a:r>
            <a:r>
              <a:rPr lang="en-GB" dirty="0" err="1"/>
              <a:t>testen</a:t>
            </a:r>
            <a:endParaRPr lang="en-GB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856EA1E-642C-48BE-A283-3303F1295EB6}"/>
              </a:ext>
            </a:extLst>
          </p:cNvPr>
          <p:cNvSpPr/>
          <p:nvPr/>
        </p:nvSpPr>
        <p:spPr bwMode="auto">
          <a:xfrm>
            <a:off x="1919536" y="4653136"/>
            <a:ext cx="8208912" cy="1292805"/>
          </a:xfrm>
          <a:prstGeom prst="roundRect">
            <a:avLst/>
          </a:prstGeom>
          <a:noFill/>
          <a:ln w="12700" cap="flat" cmpd="sng" algn="ctr">
            <a:solidFill>
              <a:srgbClr val="005DA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 algn="just"/>
            <a:r>
              <a:rPr lang="en-US" sz="1600" dirty="0" err="1">
                <a:latin typeface="+mn-lt"/>
              </a:rPr>
              <a:t>Bij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beveiligingssysteem</a:t>
            </a:r>
            <a:r>
              <a:rPr lang="en-US" sz="1600" dirty="0">
                <a:latin typeface="+mn-lt"/>
              </a:rPr>
              <a:t> met </a:t>
            </a:r>
            <a:r>
              <a:rPr lang="en-US" sz="1600" dirty="0" err="1">
                <a:latin typeface="+mn-lt"/>
              </a:rPr>
              <a:t>toezicht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afbakening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werfzone</a:t>
            </a:r>
            <a:r>
              <a:rPr lang="en-US" sz="1600" dirty="0">
                <a:latin typeface="+mn-lt"/>
              </a:rPr>
              <a:t> door </a:t>
            </a:r>
            <a:r>
              <a:rPr lang="en-US" sz="1600" dirty="0" err="1">
                <a:latin typeface="+mn-lt"/>
              </a:rPr>
              <a:t>een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persoon</a:t>
            </a:r>
            <a:r>
              <a:rPr lang="en-US" sz="1600" dirty="0">
                <a:latin typeface="+mn-lt"/>
              </a:rPr>
              <a:t> (</a:t>
            </a:r>
            <a:r>
              <a:rPr lang="en-US" sz="1600" dirty="0" err="1">
                <a:latin typeface="+mn-lt"/>
              </a:rPr>
              <a:t>grenswachter</a:t>
            </a:r>
            <a:r>
              <a:rPr lang="en-US" sz="1600" dirty="0">
                <a:latin typeface="+mn-lt"/>
              </a:rPr>
              <a:t>) </a:t>
            </a:r>
            <a:r>
              <a:rPr lang="en-US" sz="1600" dirty="0" err="1">
                <a:latin typeface="+mn-lt"/>
              </a:rPr>
              <a:t>bestaat</a:t>
            </a:r>
            <a:r>
              <a:rPr lang="en-US" sz="1600" dirty="0">
                <a:latin typeface="+mn-lt"/>
              </a:rPr>
              <a:t> het </a:t>
            </a:r>
            <a:r>
              <a:rPr lang="en-US" sz="1600" dirty="0" err="1">
                <a:latin typeface="+mn-lt"/>
              </a:rPr>
              <a:t>basisprincipe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erin</a:t>
            </a:r>
            <a:r>
              <a:rPr lang="en-US" sz="1600" dirty="0">
                <a:latin typeface="+mn-lt"/>
              </a:rPr>
              <a:t> om </a:t>
            </a:r>
            <a:r>
              <a:rPr lang="en-US" sz="1600" dirty="0" err="1">
                <a:latin typeface="+mn-lt"/>
              </a:rPr>
              <a:t>na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gaan</a:t>
            </a:r>
            <a:r>
              <a:rPr lang="en-US" sz="1600" dirty="0">
                <a:latin typeface="+mn-lt"/>
              </a:rPr>
              <a:t> of de </a:t>
            </a:r>
            <a:r>
              <a:rPr lang="en-US" sz="1600" dirty="0" err="1">
                <a:latin typeface="+mn-lt"/>
              </a:rPr>
              <a:t>zichtbaarheid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grens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werkposten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én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hoorbaarheid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alarmen</a:t>
            </a:r>
            <a:r>
              <a:rPr lang="en-US" sz="1600" dirty="0">
                <a:latin typeface="+mn-lt"/>
              </a:rPr>
              <a:t> door de </a:t>
            </a:r>
            <a:r>
              <a:rPr lang="en-US" sz="1600" dirty="0" err="1">
                <a:latin typeface="+mn-lt"/>
              </a:rPr>
              <a:t>grenswachter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gegarandeerd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worden</a:t>
            </a:r>
            <a:r>
              <a:rPr lang="en-US" sz="1600" dirty="0">
                <a:latin typeface="+mn-lt"/>
              </a:rPr>
              <a:t> op het </a:t>
            </a:r>
            <a:r>
              <a:rPr lang="en-US" sz="1600" dirty="0" err="1">
                <a:latin typeface="+mn-lt"/>
              </a:rPr>
              <a:t>terrein</a:t>
            </a:r>
            <a:r>
              <a:rPr lang="en-US" sz="1600" dirty="0">
                <a:latin typeface="+mn-lt"/>
              </a:rPr>
              <a:t>.</a:t>
            </a:r>
          </a:p>
          <a:p>
            <a:pPr algn="just"/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Afgeronde rechthoek 14">
            <a:extLst>
              <a:ext uri="{FF2B5EF4-FFF2-40B4-BE49-F238E27FC236}">
                <a16:creationId xmlns:a16="http://schemas.microsoft.com/office/drawing/2014/main" id="{56CF63CB-BEC3-4BB8-8A18-604AFB125899}"/>
              </a:ext>
            </a:extLst>
          </p:cNvPr>
          <p:cNvSpPr/>
          <p:nvPr/>
        </p:nvSpPr>
        <p:spPr bwMode="auto">
          <a:xfrm>
            <a:off x="10272464" y="4365104"/>
            <a:ext cx="1834670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100" dirty="0">
                <a:latin typeface="Calibri" panose="020F0502020204030204" pitchFamily="34" charset="0"/>
                <a:cs typeface="Calibri" panose="020F0502020204030204" pitchFamily="34" charset="0"/>
              </a:rPr>
              <a:t>Veiligheid van het personeel</a:t>
            </a:r>
          </a:p>
        </p:txBody>
      </p:sp>
      <p:pic>
        <p:nvPicPr>
          <p:cNvPr id="14" name="Picture 11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3AA2EFB5-F78D-4E95-B6E9-90A659E2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40" y="4221088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AA42C219-BBEE-4E64-81B7-AAD6C6F48EFA}"/>
              </a:ext>
            </a:extLst>
          </p:cNvPr>
          <p:cNvSpPr/>
          <p:nvPr/>
        </p:nvSpPr>
        <p:spPr bwMode="auto">
          <a:xfrm>
            <a:off x="10272464" y="5517232"/>
            <a:ext cx="1850468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100" dirty="0">
                <a:latin typeface="Calibri" panose="020F0502020204030204" pitchFamily="34" charset="0"/>
                <a:cs typeface="Calibri" panose="020F0502020204030204" pitchFamily="34" charset="0"/>
              </a:rPr>
              <a:t>Veilige doorrit</a:t>
            </a:r>
          </a:p>
        </p:txBody>
      </p:sp>
      <p:pic>
        <p:nvPicPr>
          <p:cNvPr id="16" name="Picture 11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6976A6BB-A11C-4313-92A6-DD926067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5301208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fgeronde rechthoek 14">
            <a:extLst>
              <a:ext uri="{FF2B5EF4-FFF2-40B4-BE49-F238E27FC236}">
                <a16:creationId xmlns:a16="http://schemas.microsoft.com/office/drawing/2014/main" id="{605C8AFC-154F-4096-B646-CD9ABDD162E9}"/>
              </a:ext>
            </a:extLst>
          </p:cNvPr>
          <p:cNvSpPr/>
          <p:nvPr/>
        </p:nvSpPr>
        <p:spPr bwMode="auto">
          <a:xfrm>
            <a:off x="10272464" y="4941168"/>
            <a:ext cx="1831303" cy="43204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1100" dirty="0">
                <a:latin typeface="Calibri" panose="020F0502020204030204" pitchFamily="34" charset="0"/>
                <a:cs typeface="Calibri" panose="020F0502020204030204" pitchFamily="34" charset="0"/>
              </a:rPr>
              <a:t>Veiligheid van de voertuigen</a:t>
            </a:r>
          </a:p>
        </p:txBody>
      </p:sp>
      <p:pic>
        <p:nvPicPr>
          <p:cNvPr id="18" name="Picture 11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DBBCF03B-A4F3-4788-86BB-97A2290C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4725144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7601466-23F0-4BB7-AE25-DFC9D288C8E2}"/>
              </a:ext>
            </a:extLst>
          </p:cNvPr>
          <p:cNvSpPr txBox="1">
            <a:spLocks/>
          </p:cNvSpPr>
          <p:nvPr/>
        </p:nvSpPr>
        <p:spPr bwMode="auto">
          <a:xfrm>
            <a:off x="695400" y="40466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5: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Voorafgaande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waarom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312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551384" y="620688"/>
            <a:ext cx="6895487" cy="6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47675" indent="-447675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als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gehoors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/of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zichtbaarheidsvoorwaarden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voldaan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zijn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1" name="Rounded Rectangular Callout 16"/>
          <p:cNvSpPr/>
          <p:nvPr/>
        </p:nvSpPr>
        <p:spPr bwMode="auto">
          <a:xfrm>
            <a:off x="3020456" y="3964658"/>
            <a:ext cx="694778" cy="504056"/>
          </a:xfrm>
          <a:prstGeom prst="wedgeRoundRectCallout">
            <a:avLst>
              <a:gd name="adj1" fmla="val -107052"/>
              <a:gd name="adj2" fmla="val 5652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36000" rIns="0" bIns="36000" anchor="ctr"/>
          <a:lstStyle>
            <a:lvl1pPr marL="228600" indent="-228600" defTabSz="622300" eaLnBrk="0" hangingPunct="0">
              <a:spcBef>
                <a:spcPct val="20000"/>
              </a:spcBef>
              <a:spcAft>
                <a:spcPct val="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22300" eaLnBrk="0" hangingPunct="0">
              <a:spcBef>
                <a:spcPct val="20000"/>
              </a:spcBef>
              <a:spcAft>
                <a:spcPct val="5000"/>
              </a:spcAft>
              <a:buSzPct val="85000"/>
              <a:buFont typeface="Symbol" pitchFamily="18" charset="2"/>
              <a:buChar char="°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ú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266700" algn="l"/>
              </a:tabLst>
              <a:defRPr/>
            </a:pPr>
            <a:r>
              <a:rPr lang="en-US" altLang="en-US" sz="1000" b="1">
                <a:solidFill>
                  <a:srgbClr val="000000"/>
                </a:solidFill>
              </a:rPr>
              <a:t>	…</a:t>
            </a:r>
          </a:p>
        </p:txBody>
      </p:sp>
      <p:pic>
        <p:nvPicPr>
          <p:cNvPr id="12" name="Picture 5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997" y="4114415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 bwMode="auto">
          <a:xfrm>
            <a:off x="5015880" y="2852936"/>
            <a:ext cx="6120680" cy="3600400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 err="1">
                <a:latin typeface="+mn-lt"/>
              </a:rPr>
              <a:t>Voor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elke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tekortkoming</a:t>
            </a:r>
            <a:r>
              <a:rPr lang="en-US" sz="1600" dirty="0">
                <a:latin typeface="+mn-lt"/>
              </a:rPr>
              <a:t>               </a:t>
            </a:r>
            <a:r>
              <a:rPr lang="en-US" sz="1600" dirty="0" err="1">
                <a:latin typeface="+mn-lt"/>
              </a:rPr>
              <a:t>dient</a:t>
            </a:r>
            <a:r>
              <a:rPr lang="en-US" sz="1600" dirty="0">
                <a:latin typeface="+mn-lt"/>
              </a:rPr>
              <a:t> de VV </a:t>
            </a:r>
            <a:r>
              <a:rPr lang="en-US" sz="1600" dirty="0" err="1">
                <a:latin typeface="+mn-lt"/>
              </a:rPr>
              <a:t>verwittigd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worden</a:t>
            </a:r>
            <a:r>
              <a:rPr lang="en-US" sz="1600" dirty="0">
                <a:latin typeface="+mn-lt"/>
              </a:rPr>
              <a:t>.       </a:t>
            </a:r>
          </a:p>
          <a:p>
            <a:pPr algn="just"/>
            <a:r>
              <a:rPr lang="en-US" sz="1600" dirty="0" err="1">
                <a:latin typeface="+mn-lt"/>
              </a:rPr>
              <a:t>Voor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elke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tekortkoming</a:t>
            </a:r>
            <a:r>
              <a:rPr lang="en-US" sz="1600" dirty="0">
                <a:latin typeface="+mn-lt"/>
              </a:rPr>
              <a:t>               </a:t>
            </a:r>
            <a:r>
              <a:rPr lang="en-US" sz="1600" dirty="0" err="1">
                <a:latin typeface="+mn-lt"/>
              </a:rPr>
              <a:t>moet</a:t>
            </a:r>
            <a:r>
              <a:rPr lang="en-US" sz="1600" dirty="0">
                <a:latin typeface="+mn-lt"/>
              </a:rPr>
              <a:t> de VV </a:t>
            </a:r>
            <a:r>
              <a:rPr lang="en-US" sz="1600" dirty="0" err="1">
                <a:latin typeface="+mn-lt"/>
              </a:rPr>
              <a:t>een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oplossing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zoeken</a:t>
            </a:r>
            <a:r>
              <a:rPr lang="en-US" sz="1600" dirty="0">
                <a:latin typeface="+mn-lt"/>
              </a:rPr>
              <a:t>.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 err="1">
                <a:latin typeface="+mn-lt"/>
              </a:rPr>
              <a:t>Als</a:t>
            </a:r>
            <a:r>
              <a:rPr lang="en-US" sz="1600" dirty="0">
                <a:latin typeface="+mn-lt"/>
              </a:rPr>
              <a:t> de VV </a:t>
            </a:r>
            <a:r>
              <a:rPr lang="en-US" sz="1600" dirty="0" err="1">
                <a:latin typeface="+mn-lt"/>
              </a:rPr>
              <a:t>geen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oplossing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heeft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voor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tekortkoming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dan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neemt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hij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één</a:t>
            </a:r>
            <a:r>
              <a:rPr lang="en-US" sz="1600" dirty="0">
                <a:latin typeface="+mn-lt"/>
              </a:rPr>
              <a:t> van </a:t>
            </a:r>
            <a:r>
              <a:rPr lang="en-US" sz="1600" dirty="0" err="1">
                <a:latin typeface="+mn-lt"/>
              </a:rPr>
              <a:t>volgende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beslissingen</a:t>
            </a:r>
            <a:r>
              <a:rPr lang="en-US" sz="1600" dirty="0">
                <a:latin typeface="+mn-lt"/>
              </a:rPr>
              <a:t> over het </a:t>
            </a:r>
            <a:r>
              <a:rPr lang="en-US" sz="1600" dirty="0" err="1">
                <a:latin typeface="+mn-lt"/>
              </a:rPr>
              <a:t>verdere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verloop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werken</a:t>
            </a:r>
            <a:r>
              <a:rPr lang="en-US" sz="1600" dirty="0">
                <a:latin typeface="+mn-lt"/>
              </a:rPr>
              <a:t>:</a:t>
            </a:r>
          </a:p>
          <a:p>
            <a:pPr algn="just"/>
            <a:endParaRPr lang="en-US" sz="1600" dirty="0">
              <a:latin typeface="+mn-lt"/>
            </a:endParaRPr>
          </a:p>
          <a:p>
            <a:pPr marL="228600" indent="-228600" algn="just">
              <a:buAutoNum type="arabicPeriod"/>
            </a:pPr>
            <a:r>
              <a:rPr lang="en-US" sz="1600" dirty="0">
                <a:latin typeface="+mn-lt"/>
              </a:rPr>
              <a:t>of </a:t>
            </a:r>
            <a:r>
              <a:rPr lang="en-US" sz="1600" dirty="0" err="1">
                <a:latin typeface="+mn-lt"/>
              </a:rPr>
              <a:t>hij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wacht</a:t>
            </a:r>
            <a:r>
              <a:rPr lang="en-US" sz="1600" dirty="0">
                <a:latin typeface="+mn-lt"/>
              </a:rPr>
              <a:t> tot de </a:t>
            </a:r>
            <a:r>
              <a:rPr lang="en-US" sz="1600" dirty="0" err="1">
                <a:latin typeface="+mn-lt"/>
              </a:rPr>
              <a:t>situatie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verbetert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herneemt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daarna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werken</a:t>
            </a:r>
            <a:r>
              <a:rPr lang="en-US" sz="1600" dirty="0">
                <a:latin typeface="+mn-lt"/>
              </a:rPr>
              <a:t>;</a:t>
            </a:r>
          </a:p>
          <a:p>
            <a:pPr marL="228600" indent="-228600" algn="just">
              <a:buAutoNum type="arabicPeriod"/>
            </a:pPr>
            <a:endParaRPr lang="en-US" sz="1600" dirty="0">
              <a:latin typeface="+mn-lt"/>
            </a:endParaRPr>
          </a:p>
          <a:p>
            <a:pPr marL="228600" indent="-228600" algn="just">
              <a:buAutoNum type="arabicPeriod"/>
            </a:pPr>
            <a:r>
              <a:rPr lang="en-US" sz="1600" dirty="0">
                <a:latin typeface="+mn-lt"/>
              </a:rPr>
              <a:t>of </a:t>
            </a:r>
            <a:r>
              <a:rPr lang="en-US" sz="1600" dirty="0" err="1">
                <a:latin typeface="+mn-lt"/>
              </a:rPr>
              <a:t>hij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verandert</a:t>
            </a:r>
            <a:r>
              <a:rPr lang="en-US" sz="1600" dirty="0">
                <a:latin typeface="+mn-lt"/>
              </a:rPr>
              <a:t> van </a:t>
            </a:r>
            <a:r>
              <a:rPr lang="en-US" sz="1600" dirty="0" err="1">
                <a:latin typeface="+mn-lt"/>
              </a:rPr>
              <a:t>beveiligingssysteem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laat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daarna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werken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beginnen</a:t>
            </a:r>
            <a:r>
              <a:rPr lang="en-US" sz="1600" dirty="0">
                <a:latin typeface="+mn-lt"/>
              </a:rPr>
              <a:t>: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>
                <a:latin typeface="+mn-lt"/>
              </a:rPr>
              <a:t>3.   of </a:t>
            </a:r>
            <a:r>
              <a:rPr lang="en-US" sz="1600" dirty="0" err="1">
                <a:latin typeface="+mn-lt"/>
              </a:rPr>
              <a:t>hij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laat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ingeplande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werkzaamheden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definitief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stopzetten</a:t>
            </a:r>
            <a:r>
              <a:rPr lang="en-US" sz="1600" dirty="0">
                <a:latin typeface="+mn-lt"/>
              </a:rPr>
              <a:t>.</a:t>
            </a:r>
          </a:p>
        </p:txBody>
      </p:sp>
      <p:pic>
        <p:nvPicPr>
          <p:cNvPr id="14" name="Picture 5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573" y="3228707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539" y="3566108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 bwMode="auto">
          <a:xfrm>
            <a:off x="983432" y="1028245"/>
            <a:ext cx="10081119" cy="1368152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>
                <a:latin typeface="+mn-lt"/>
              </a:rPr>
              <a:t>De </a:t>
            </a:r>
            <a:r>
              <a:rPr lang="en-US" sz="1600" dirty="0" err="1">
                <a:latin typeface="+mn-lt"/>
              </a:rPr>
              <a:t>omstandigheden</a:t>
            </a:r>
            <a:r>
              <a:rPr lang="en-US" sz="1600" dirty="0">
                <a:latin typeface="+mn-lt"/>
              </a:rPr>
              <a:t> van </a:t>
            </a:r>
            <a:r>
              <a:rPr lang="en-US" sz="1600" dirty="0" err="1">
                <a:latin typeface="+mn-lt"/>
              </a:rPr>
              <a:t>zichtbaarheid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hoorbaarheid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dienen</a:t>
            </a:r>
            <a:r>
              <a:rPr lang="en-US" sz="1600" dirty="0">
                <a:latin typeface="+mn-lt"/>
              </a:rPr>
              <a:t> ten </a:t>
            </a:r>
            <a:r>
              <a:rPr lang="en-US" sz="1600" dirty="0" err="1">
                <a:latin typeface="+mn-lt"/>
              </a:rPr>
              <a:t>allen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tijde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worden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geverifieerd</a:t>
            </a:r>
            <a:r>
              <a:rPr lang="en-US" sz="1600" dirty="0">
                <a:latin typeface="+mn-lt"/>
              </a:rPr>
              <a:t>.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n-US" sz="1600" dirty="0" err="1">
                <a:latin typeface="+mn-lt"/>
              </a:rPr>
              <a:t>Indien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tijdens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uitvoering</a:t>
            </a:r>
            <a:r>
              <a:rPr lang="en-US" sz="1600" dirty="0">
                <a:latin typeface="+mn-lt"/>
              </a:rPr>
              <a:t> van de </a:t>
            </a:r>
            <a:r>
              <a:rPr lang="en-US" sz="1600" dirty="0" err="1">
                <a:latin typeface="+mn-lt"/>
              </a:rPr>
              <a:t>werken</a:t>
            </a:r>
            <a:r>
              <a:rPr lang="en-US" sz="1600" dirty="0">
                <a:latin typeface="+mn-lt"/>
              </a:rPr>
              <a:t> om </a:t>
            </a:r>
            <a:r>
              <a:rPr lang="en-US" sz="1600" dirty="0" err="1">
                <a:latin typeface="+mn-lt"/>
              </a:rPr>
              <a:t>welke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reden</a:t>
            </a:r>
            <a:r>
              <a:rPr lang="en-US" sz="1600" dirty="0">
                <a:latin typeface="+mn-lt"/>
              </a:rPr>
              <a:t> dan </a:t>
            </a:r>
            <a:r>
              <a:rPr lang="en-US" sz="1600" dirty="0" err="1">
                <a:latin typeface="+mn-lt"/>
              </a:rPr>
              <a:t>ook</a:t>
            </a:r>
            <a:r>
              <a:rPr lang="en-US" sz="1600" dirty="0">
                <a:latin typeface="+mn-lt"/>
              </a:rPr>
              <a:t>, de </a:t>
            </a:r>
            <a:r>
              <a:rPr lang="en-US" sz="1600" dirty="0" err="1">
                <a:latin typeface="+mn-lt"/>
              </a:rPr>
              <a:t>goede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zichtbaarheid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en</a:t>
            </a:r>
            <a:r>
              <a:rPr lang="en-US" sz="1600" dirty="0">
                <a:latin typeface="+mn-lt"/>
              </a:rPr>
              <a:t>/of </a:t>
            </a:r>
            <a:r>
              <a:rPr lang="en-US" sz="1600" dirty="0" err="1">
                <a:latin typeface="+mn-lt"/>
              </a:rPr>
              <a:t>hoorbaarheid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niet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gegarandeerd</a:t>
            </a:r>
            <a:r>
              <a:rPr lang="en-US" sz="1600" dirty="0">
                <a:latin typeface="+mn-lt"/>
              </a:rPr>
              <a:t> is (        </a:t>
            </a:r>
            <a:r>
              <a:rPr lang="en-US" sz="1600" dirty="0" err="1">
                <a:latin typeface="+mn-lt"/>
              </a:rPr>
              <a:t>wordt</a:t>
            </a:r>
            <a:r>
              <a:rPr lang="en-US" sz="1600" dirty="0">
                <a:latin typeface="+mn-lt"/>
              </a:rPr>
              <a:t>        ), </a:t>
            </a:r>
            <a:r>
              <a:rPr lang="en-US" sz="1600" dirty="0" err="1">
                <a:latin typeface="+mn-lt"/>
              </a:rPr>
              <a:t>laat</a:t>
            </a:r>
            <a:r>
              <a:rPr lang="en-US" sz="1600" dirty="0">
                <a:latin typeface="+mn-lt"/>
              </a:rPr>
              <a:t> de VV de </a:t>
            </a:r>
            <a:r>
              <a:rPr lang="en-US" sz="1600" dirty="0" err="1">
                <a:latin typeface="+mn-lt"/>
              </a:rPr>
              <a:t>werken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onmiddellijk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stopzetten</a:t>
            </a:r>
            <a:r>
              <a:rPr lang="en-US" sz="1600" dirty="0">
                <a:latin typeface="+mn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892" y="1956007"/>
            <a:ext cx="371888" cy="304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373" y="1956007"/>
            <a:ext cx="243861" cy="23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93" y="4216686"/>
            <a:ext cx="865330" cy="1468678"/>
          </a:xfrm>
          <a:prstGeom prst="rect">
            <a:avLst/>
          </a:prstGeom>
        </p:spPr>
      </p:pic>
      <p:pic>
        <p:nvPicPr>
          <p:cNvPr id="15" name="Picture 5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573" y="2942079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AB098-3109-4ADD-AB00-143AF6DF6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795" y="4370204"/>
            <a:ext cx="1402202" cy="1810669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A168B1E-9E73-4B54-8871-0CC86C9E6DD3}"/>
              </a:ext>
            </a:extLst>
          </p:cNvPr>
          <p:cNvSpPr txBox="1">
            <a:spLocks/>
          </p:cNvSpPr>
          <p:nvPr/>
        </p:nvSpPr>
        <p:spPr>
          <a:xfrm>
            <a:off x="8256240" y="281676"/>
            <a:ext cx="3816192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5: </a:t>
            </a:r>
            <a:r>
              <a:rPr lang="en-GB" dirty="0" err="1"/>
              <a:t>Voorafgaande</a:t>
            </a:r>
            <a:r>
              <a:rPr lang="en-GB" dirty="0"/>
              <a:t> </a:t>
            </a:r>
            <a:r>
              <a:rPr lang="en-GB" dirty="0" err="1"/>
              <a:t>testen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5BA5B1-982C-4D62-947C-6CBD7F045F5E}"/>
              </a:ext>
            </a:extLst>
          </p:cNvPr>
          <p:cNvSpPr txBox="1">
            <a:spLocks/>
          </p:cNvSpPr>
          <p:nvPr/>
        </p:nvSpPr>
        <p:spPr bwMode="auto">
          <a:xfrm>
            <a:off x="551384" y="332656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5: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Voorafgaande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controle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waarom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3708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Plannen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bijhorende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veiligheidsmaatregel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1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15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17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19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46844" y="5095006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21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Draaiende pijl 15"/>
          <p:cNvSpPr/>
          <p:nvPr/>
        </p:nvSpPr>
        <p:spPr bwMode="auto">
          <a:xfrm rot="1987104">
            <a:off x="4388265" y="2450767"/>
            <a:ext cx="2160000" cy="2126743"/>
          </a:xfrm>
          <a:prstGeom prst="circularArrow">
            <a:avLst>
              <a:gd name="adj1" fmla="val 7689"/>
              <a:gd name="adj2" fmla="val 36663"/>
              <a:gd name="adj3" fmla="val 3785039"/>
              <a:gd name="adj4" fmla="val 12343958"/>
              <a:gd name="adj5" fmla="val 7273"/>
            </a:avLst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3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516986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217225" y="2206168"/>
            <a:ext cx="4239077" cy="2404839"/>
            <a:chOff x="693224" y="2400123"/>
            <a:chExt cx="4239077" cy="2404839"/>
          </a:xfrm>
        </p:grpSpPr>
        <p:sp>
          <p:nvSpPr>
            <p:cNvPr id="25" name="PIJL-LINKS 27"/>
            <p:cNvSpPr/>
            <p:nvPr/>
          </p:nvSpPr>
          <p:spPr bwMode="auto">
            <a:xfrm>
              <a:off x="2007525" y="4444922"/>
              <a:ext cx="1872208" cy="360040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  <p:sp>
          <p:nvSpPr>
            <p:cNvPr id="26" name="Wolkvormige toelichting 17"/>
            <p:cNvSpPr/>
            <p:nvPr/>
          </p:nvSpPr>
          <p:spPr bwMode="auto">
            <a:xfrm>
              <a:off x="693224" y="2400123"/>
              <a:ext cx="2590502" cy="1096869"/>
            </a:xfrm>
            <a:prstGeom prst="cloudCallout">
              <a:avLst>
                <a:gd name="adj1" fmla="val 64202"/>
                <a:gd name="adj2" fmla="val 32311"/>
              </a:avLst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nl-BE" sz="1200" dirty="0">
                  <a:solidFill>
                    <a:schemeClr val="tx2"/>
                  </a:solidFill>
                </a:rPr>
                <a:t>Een beveiligingssysteem opstellen? Hoe pak ik dit aan?</a:t>
              </a:r>
            </a:p>
          </p:txBody>
        </p:sp>
        <p:sp>
          <p:nvSpPr>
            <p:cNvPr id="27" name="Ovaal 14"/>
            <p:cNvSpPr/>
            <p:nvPr/>
          </p:nvSpPr>
          <p:spPr bwMode="auto">
            <a:xfrm>
              <a:off x="3663709" y="2644722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1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al 18"/>
            <p:cNvSpPr/>
            <p:nvPr/>
          </p:nvSpPr>
          <p:spPr bwMode="auto">
            <a:xfrm>
              <a:off x="4283784" y="2809867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al 18"/>
            <p:cNvSpPr/>
            <p:nvPr/>
          </p:nvSpPr>
          <p:spPr bwMode="auto">
            <a:xfrm>
              <a:off x="4644269" y="3322885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al 18"/>
            <p:cNvSpPr/>
            <p:nvPr/>
          </p:nvSpPr>
          <p:spPr bwMode="auto">
            <a:xfrm>
              <a:off x="4246839" y="4374201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5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al 18"/>
            <p:cNvSpPr/>
            <p:nvPr/>
          </p:nvSpPr>
          <p:spPr bwMode="auto">
            <a:xfrm>
              <a:off x="4644269" y="3903091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4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al 18"/>
            <p:cNvSpPr/>
            <p:nvPr/>
          </p:nvSpPr>
          <p:spPr bwMode="auto">
            <a:xfrm>
              <a:off x="3581051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al 18"/>
            <p:cNvSpPr/>
            <p:nvPr/>
          </p:nvSpPr>
          <p:spPr bwMode="auto">
            <a:xfrm>
              <a:off x="2943629" y="4480926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7</a:t>
              </a:r>
              <a:endParaRPr lang="nl-BE" sz="16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843" y="2988608"/>
            <a:ext cx="695911" cy="118113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38157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09423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Plannen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bijhorende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veiligheidsmaatregel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36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38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40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42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44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46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48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49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>
                    <a:solidFill>
                      <a:schemeClr val="tx2"/>
                    </a:solidFill>
                  </a:rPr>
                  <a:t>Een beveiligingssysteem opstellen? Hoe pak ik dit aan?</a:t>
                </a:r>
                <a:endParaRPr lang="nl-BE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5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516986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45" y="2972427"/>
            <a:ext cx="692186" cy="11748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538157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8723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1314DD4-AAB3-E64A-9F6D-104FDF60AC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04" y="143486"/>
            <a:ext cx="2253863" cy="2348881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0B80B4-B953-6547-A044-6E303DFD4AF3}" type="slidenum">
              <a:rPr kumimoji="0" lang="nl-BE" sz="975" b="0" i="0" u="none" strike="noStrike" kern="1200" cap="none" spc="0" normalizeH="0" baseline="0" noProof="0" smtClean="0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975" b="0" i="0" u="none" strike="noStrike" kern="1200" cap="none" spc="0" normalizeH="0" baseline="0" noProof="0" dirty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D3F6EC-6AE3-B342-88AB-21D4D9DC9595}"/>
              </a:ext>
            </a:extLst>
          </p:cNvPr>
          <p:cNvSpPr/>
          <p:nvPr/>
        </p:nvSpPr>
        <p:spPr>
          <a:xfrm>
            <a:off x="64782" y="1709896"/>
            <a:ext cx="1692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 err="1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Leer</a:t>
            </a:r>
            <a:r>
              <a:rPr lang="fr-FR" sz="2000" b="1" dirty="0">
                <a:solidFill>
                  <a:srgbClr val="213A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 err="1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doelstellingen</a:t>
            </a: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51DAB11-6FB3-3145-895D-C864AC7D8032}"/>
              </a:ext>
            </a:extLst>
          </p:cNvPr>
          <p:cNvSpPr txBox="1">
            <a:spLocks/>
          </p:cNvSpPr>
          <p:nvPr/>
        </p:nvSpPr>
        <p:spPr>
          <a:xfrm>
            <a:off x="2063552" y="728876"/>
            <a:ext cx="8396363" cy="354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r-BE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4FC49E8-8412-4948-B9CE-C1C4A5B1F44F}"/>
              </a:ext>
            </a:extLst>
          </p:cNvPr>
          <p:cNvCxnSpPr>
            <a:cxnSpLocks/>
          </p:cNvCxnSpPr>
          <p:nvPr/>
        </p:nvCxnSpPr>
        <p:spPr bwMode="auto">
          <a:xfrm flipH="1">
            <a:off x="2146800" y="1297205"/>
            <a:ext cx="9478372" cy="125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FB259F6-373F-E240-BD2E-167983DCF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1948352" y="5079134"/>
            <a:ext cx="95166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Espace réservé du texte 1"/>
          <p:cNvSpPr txBox="1">
            <a:spLocks/>
          </p:cNvSpPr>
          <p:nvPr/>
        </p:nvSpPr>
        <p:spPr>
          <a:xfrm>
            <a:off x="2063552" y="845232"/>
            <a:ext cx="9558961" cy="4785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Op het </a:t>
            </a:r>
            <a:r>
              <a:rPr lang="fr-BE" sz="2700" b="1" dirty="0" err="1">
                <a:solidFill>
                  <a:schemeClr val="accent2"/>
                </a:solidFill>
                <a:cs typeface="Arial" panose="020B0604020202020204" pitchFamily="34" charset="0"/>
              </a:rPr>
              <a:t>einde</a:t>
            </a: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 van </a:t>
            </a:r>
            <a:r>
              <a:rPr lang="fr-BE" sz="2700" b="1" dirty="0" err="1">
                <a:solidFill>
                  <a:schemeClr val="accent2"/>
                </a:solidFill>
                <a:cs typeface="Arial" panose="020B0604020202020204" pitchFamily="34" charset="0"/>
              </a:rPr>
              <a:t>deze</a:t>
            </a: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fr-BE" sz="2700" b="1" dirty="0" err="1">
                <a:solidFill>
                  <a:schemeClr val="accent2"/>
                </a:solidFill>
                <a:cs typeface="Arial" panose="020B0604020202020204" pitchFamily="34" charset="0"/>
              </a:rPr>
              <a:t>sessie</a:t>
            </a: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 …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28" name="Espace réservé du texte 3"/>
          <p:cNvSpPr txBox="1">
            <a:spLocks/>
          </p:cNvSpPr>
          <p:nvPr/>
        </p:nvSpPr>
        <p:spPr>
          <a:xfrm>
            <a:off x="1948352" y="1566845"/>
            <a:ext cx="9558961" cy="2752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 err="1"/>
              <a:t>kent</a:t>
            </a:r>
            <a:r>
              <a:rPr lang="fr-BE" sz="1600" dirty="0"/>
              <a:t> de </a:t>
            </a:r>
            <a:r>
              <a:rPr lang="fr-BE" sz="1600" dirty="0" err="1"/>
              <a:t>deelnemer</a:t>
            </a:r>
            <a:r>
              <a:rPr lang="fr-BE" sz="1600" dirty="0"/>
              <a:t> de </a:t>
            </a:r>
            <a:r>
              <a:rPr lang="fr-BE" sz="1600" dirty="0" err="1"/>
              <a:t>richtlijnen</a:t>
            </a:r>
            <a:r>
              <a:rPr lang="fr-BE" sz="1600" dirty="0"/>
              <a:t> en </a:t>
            </a:r>
            <a:r>
              <a:rPr lang="fr-BE" sz="1600" dirty="0" err="1"/>
              <a:t>zijn</a:t>
            </a:r>
            <a:r>
              <a:rPr lang="fr-BE" sz="1600" dirty="0"/>
              <a:t> </a:t>
            </a:r>
            <a:r>
              <a:rPr lang="fr-BE" sz="1600" dirty="0" err="1"/>
              <a:t>verplichtingen</a:t>
            </a:r>
            <a:r>
              <a:rPr lang="fr-BE" sz="1600" dirty="0"/>
              <a:t> </a:t>
            </a:r>
            <a:r>
              <a:rPr lang="fr-BE" sz="1600" dirty="0" err="1"/>
              <a:t>als</a:t>
            </a:r>
            <a:r>
              <a:rPr lang="fr-BE" sz="1600" dirty="0"/>
              <a:t> </a:t>
            </a:r>
            <a:r>
              <a:rPr lang="fr-BE" sz="1600" dirty="0" err="1"/>
              <a:t>leider</a:t>
            </a:r>
            <a:r>
              <a:rPr lang="fr-BE" sz="1600" dirty="0"/>
              <a:t> van het </a:t>
            </a:r>
            <a:r>
              <a:rPr lang="fr-BE" sz="1600" dirty="0" err="1"/>
              <a:t>werk</a:t>
            </a:r>
            <a:r>
              <a:rPr lang="fr-BE" sz="1600" dirty="0"/>
              <a:t> </a:t>
            </a:r>
            <a:r>
              <a:rPr lang="fr-BE" sz="1600" dirty="0" err="1"/>
              <a:t>bij</a:t>
            </a:r>
            <a:r>
              <a:rPr lang="fr-BE" sz="1600" dirty="0"/>
              <a:t> het </a:t>
            </a:r>
            <a:r>
              <a:rPr lang="fr-BE" sz="1600" dirty="0" err="1"/>
              <a:t>plaatsen</a:t>
            </a:r>
            <a:r>
              <a:rPr lang="fr-BE" sz="1600" dirty="0"/>
              <a:t> van </a:t>
            </a:r>
            <a:r>
              <a:rPr lang="fr-BE" sz="1600" dirty="0" err="1"/>
              <a:t>een</a:t>
            </a:r>
            <a:r>
              <a:rPr lang="fr-BE" sz="1600" dirty="0"/>
              <a:t> </a:t>
            </a:r>
            <a:r>
              <a:rPr lang="fr-BE" sz="1600" dirty="0" err="1"/>
              <a:t>afbakening</a:t>
            </a:r>
            <a:r>
              <a:rPr lang="fr-BE" sz="1600" dirty="0"/>
              <a:t> van de </a:t>
            </a:r>
            <a:r>
              <a:rPr lang="fr-BE" sz="1600" dirty="0" err="1"/>
              <a:t>werfzone</a:t>
            </a:r>
            <a:r>
              <a:rPr lang="fr-BE" sz="1600" dirty="0"/>
              <a:t> </a:t>
            </a:r>
            <a:r>
              <a:rPr lang="fr-BE" sz="1600" dirty="0" err="1"/>
              <a:t>als</a:t>
            </a:r>
            <a:r>
              <a:rPr lang="fr-BE" sz="1600" dirty="0"/>
              <a:t> </a:t>
            </a:r>
            <a:r>
              <a:rPr lang="fr-BE" sz="1600" dirty="0" err="1"/>
              <a:t>veiligheidsmaatregel</a:t>
            </a:r>
            <a:r>
              <a:rPr lang="fr-BE" sz="1600" dirty="0"/>
              <a:t> </a:t>
            </a:r>
            <a:r>
              <a:rPr lang="fr-BE" sz="1600" dirty="0" err="1"/>
              <a:t>bij</a:t>
            </a:r>
            <a:r>
              <a:rPr lang="fr-BE" sz="1600" dirty="0"/>
              <a:t> </a:t>
            </a:r>
            <a:r>
              <a:rPr lang="fr-BE" sz="1600" dirty="0" err="1"/>
              <a:t>werken</a:t>
            </a:r>
            <a:r>
              <a:rPr lang="fr-BE" sz="1600" dirty="0"/>
              <a:t> </a:t>
            </a:r>
            <a:r>
              <a:rPr lang="fr-BE" sz="1600" dirty="0" err="1"/>
              <a:t>zonder</a:t>
            </a:r>
            <a:r>
              <a:rPr lang="fr-BE" sz="1600" dirty="0"/>
              <a:t> </a:t>
            </a:r>
            <a:r>
              <a:rPr lang="fr-BE" sz="1600" dirty="0" err="1"/>
              <a:t>voorziene</a:t>
            </a:r>
            <a:r>
              <a:rPr lang="fr-BE" sz="1600" dirty="0"/>
              <a:t> </a:t>
            </a:r>
            <a:r>
              <a:rPr lang="fr-BE" sz="1600" dirty="0" err="1"/>
              <a:t>indringing</a:t>
            </a:r>
            <a:r>
              <a:rPr lang="fr-BE" sz="1600" dirty="0"/>
              <a:t> en kan </a:t>
            </a:r>
            <a:r>
              <a:rPr lang="fr-BE" sz="1600" dirty="0" err="1"/>
              <a:t>volgende</a:t>
            </a:r>
            <a:r>
              <a:rPr lang="fr-BE" sz="1600" dirty="0"/>
              <a:t> </a:t>
            </a:r>
            <a:r>
              <a:rPr lang="fr-BE" sz="1600" dirty="0" err="1"/>
              <a:t>elementen</a:t>
            </a:r>
            <a:r>
              <a:rPr lang="fr-BE" sz="1600" dirty="0"/>
              <a:t> </a:t>
            </a:r>
            <a:r>
              <a:rPr lang="fr-BE" sz="1600" dirty="0" err="1"/>
              <a:t>toepassen</a:t>
            </a:r>
            <a:r>
              <a:rPr lang="fr-BE" sz="1600" dirty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BE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1600" dirty="0"/>
              <a:t>de </a:t>
            </a:r>
            <a:r>
              <a:rPr lang="fr-BE" sz="1600" dirty="0" err="1"/>
              <a:t>werking</a:t>
            </a:r>
            <a:r>
              <a:rPr lang="fr-BE" sz="1600" dirty="0"/>
              <a:t> en het </a:t>
            </a:r>
            <a:r>
              <a:rPr lang="fr-BE" sz="1600" dirty="0" err="1"/>
              <a:t>doel</a:t>
            </a:r>
            <a:r>
              <a:rPr lang="fr-BE" sz="1600" dirty="0"/>
              <a:t> van </a:t>
            </a:r>
            <a:r>
              <a:rPr lang="fr-BE" sz="1600" dirty="0" err="1"/>
              <a:t>een</a:t>
            </a:r>
            <a:r>
              <a:rPr lang="fr-BE" sz="1600" dirty="0"/>
              <a:t> </a:t>
            </a:r>
            <a:r>
              <a:rPr lang="fr-BE" sz="1600" dirty="0" err="1"/>
              <a:t>systeem</a:t>
            </a:r>
            <a:r>
              <a:rPr lang="fr-BE" sz="1600" dirty="0"/>
              <a:t> </a:t>
            </a:r>
            <a:r>
              <a:rPr lang="fr-BE" sz="1600" dirty="0" err="1"/>
              <a:t>door</a:t>
            </a:r>
            <a:r>
              <a:rPr lang="fr-BE" sz="1600" dirty="0"/>
              <a:t> </a:t>
            </a:r>
            <a:r>
              <a:rPr lang="fr-BE" sz="1600" dirty="0" err="1"/>
              <a:t>afbakening</a:t>
            </a:r>
            <a:r>
              <a:rPr lang="fr-BE" sz="1600" dirty="0"/>
              <a:t> van de </a:t>
            </a:r>
            <a:r>
              <a:rPr lang="fr-BE" sz="1600" dirty="0" err="1"/>
              <a:t>werfzone</a:t>
            </a:r>
            <a:endParaRPr lang="fr-BE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BE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1600" dirty="0"/>
              <a:t>correcte </a:t>
            </a:r>
            <a:r>
              <a:rPr lang="fr-BE" sz="1600" dirty="0" err="1"/>
              <a:t>plaatsing</a:t>
            </a:r>
            <a:r>
              <a:rPr lang="fr-BE" sz="1600" dirty="0"/>
              <a:t> en </a:t>
            </a:r>
            <a:r>
              <a:rPr lang="fr-BE" sz="1600" dirty="0" err="1"/>
              <a:t>controle</a:t>
            </a:r>
            <a:r>
              <a:rPr lang="fr-BE" sz="1600" dirty="0"/>
              <a:t> van </a:t>
            </a:r>
            <a:r>
              <a:rPr lang="fr-BE" sz="1600" dirty="0" err="1"/>
              <a:t>een</a:t>
            </a:r>
            <a:r>
              <a:rPr lang="fr-BE" sz="1600" dirty="0"/>
              <a:t> </a:t>
            </a:r>
            <a:r>
              <a:rPr lang="fr-BE" sz="1600" dirty="0" err="1"/>
              <a:t>materiële</a:t>
            </a:r>
            <a:r>
              <a:rPr lang="fr-BE" sz="1600" dirty="0"/>
              <a:t> </a:t>
            </a:r>
            <a:r>
              <a:rPr lang="fr-BE" sz="1600" dirty="0" err="1"/>
              <a:t>afbakening</a:t>
            </a:r>
            <a:endParaRPr lang="fr-BE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1600" dirty="0" err="1"/>
              <a:t>voor</a:t>
            </a:r>
            <a:r>
              <a:rPr lang="fr-BE" sz="1600" dirty="0"/>
              <a:t> de </a:t>
            </a:r>
            <a:r>
              <a:rPr lang="fr-BE" sz="1600" dirty="0" err="1"/>
              <a:t>prestatie</a:t>
            </a:r>
            <a:endParaRPr lang="fr-BE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1600" dirty="0" err="1"/>
              <a:t>tijdens</a:t>
            </a:r>
            <a:r>
              <a:rPr lang="fr-BE" sz="1600" dirty="0"/>
              <a:t> de </a:t>
            </a:r>
            <a:r>
              <a:rPr lang="fr-BE" sz="1600" dirty="0" err="1"/>
              <a:t>prestatie</a:t>
            </a:r>
            <a:endParaRPr lang="fr-BE" sz="16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BE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1600" dirty="0"/>
              <a:t>correcte </a:t>
            </a:r>
            <a:r>
              <a:rPr lang="fr-BE" sz="1600" dirty="0" err="1"/>
              <a:t>opstelling</a:t>
            </a:r>
            <a:r>
              <a:rPr lang="fr-BE" sz="1600" dirty="0"/>
              <a:t> van de </a:t>
            </a:r>
            <a:r>
              <a:rPr lang="fr-BE" sz="1600" dirty="0" err="1"/>
              <a:t>grenswachter</a:t>
            </a:r>
            <a:endParaRPr lang="fr-BE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BE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BE" sz="1600" dirty="0"/>
              <a:t>de minimale </a:t>
            </a:r>
            <a:r>
              <a:rPr lang="fr-BE" sz="1600" dirty="0" err="1"/>
              <a:t>elementen</a:t>
            </a:r>
            <a:r>
              <a:rPr lang="fr-BE" sz="1600" dirty="0"/>
              <a:t> die </a:t>
            </a:r>
            <a:r>
              <a:rPr lang="fr-BE" sz="1600" dirty="0" err="1"/>
              <a:t>hij</a:t>
            </a:r>
            <a:r>
              <a:rPr lang="fr-BE" sz="1600" dirty="0"/>
              <a:t> </a:t>
            </a:r>
            <a:r>
              <a:rPr lang="fr-BE" sz="1600" dirty="0" err="1"/>
              <a:t>moet</a:t>
            </a:r>
            <a:r>
              <a:rPr lang="fr-BE" sz="1600" dirty="0"/>
              <a:t> </a:t>
            </a:r>
            <a:r>
              <a:rPr lang="fr-BE" sz="1600" dirty="0" err="1"/>
              <a:t>overmaken</a:t>
            </a:r>
            <a:r>
              <a:rPr lang="fr-BE" sz="1600" dirty="0"/>
              <a:t> </a:t>
            </a:r>
            <a:r>
              <a:rPr lang="fr-BE" sz="1600" dirty="0" err="1"/>
              <a:t>tijdens</a:t>
            </a:r>
            <a:r>
              <a:rPr lang="fr-BE" sz="1600" dirty="0"/>
              <a:t> de briefing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BE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BE" sz="16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fr-BE" sz="1600" dirty="0"/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  <p:sp>
        <p:nvSpPr>
          <p:cNvPr id="18" name="Espace réservé du texte 3"/>
          <p:cNvSpPr txBox="1">
            <a:spLocks/>
          </p:cNvSpPr>
          <p:nvPr/>
        </p:nvSpPr>
        <p:spPr>
          <a:xfrm>
            <a:off x="1951265" y="4965744"/>
            <a:ext cx="9558961" cy="15130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 err="1"/>
              <a:t>weet</a:t>
            </a:r>
            <a:r>
              <a:rPr lang="fr-BE" sz="1600" dirty="0"/>
              <a:t> de </a:t>
            </a:r>
            <a:r>
              <a:rPr lang="fr-BE" sz="1600" dirty="0" err="1"/>
              <a:t>deelnemer</a:t>
            </a:r>
            <a:r>
              <a:rPr lang="fr-BE" sz="1600" dirty="0"/>
              <a:t> </a:t>
            </a:r>
            <a:r>
              <a:rPr lang="fr-BE" sz="1600" dirty="0" err="1"/>
              <a:t>hoe</a:t>
            </a:r>
            <a:r>
              <a:rPr lang="fr-BE" sz="1600" dirty="0"/>
              <a:t> </a:t>
            </a:r>
            <a:r>
              <a:rPr lang="fr-BE" sz="1600" dirty="0" err="1"/>
              <a:t>hij</a:t>
            </a:r>
            <a:r>
              <a:rPr lang="fr-BE" sz="1600" dirty="0"/>
              <a:t> </a:t>
            </a:r>
            <a:r>
              <a:rPr lang="fr-BE" sz="1600" dirty="0" err="1"/>
              <a:t>moet</a:t>
            </a:r>
            <a:r>
              <a:rPr lang="fr-BE" sz="1600" dirty="0"/>
              <a:t> </a:t>
            </a:r>
            <a:r>
              <a:rPr lang="fr-BE" sz="1600" dirty="0" err="1"/>
              <a:t>reageren</a:t>
            </a:r>
            <a:r>
              <a:rPr lang="fr-BE" sz="1600" dirty="0"/>
              <a:t> </a:t>
            </a:r>
            <a:r>
              <a:rPr lang="fr-BE" sz="1600" dirty="0" err="1"/>
              <a:t>bij</a:t>
            </a:r>
            <a:r>
              <a:rPr lang="fr-BE" sz="1600" dirty="0"/>
              <a:t> </a:t>
            </a:r>
            <a:r>
              <a:rPr lang="fr-BE" sz="1600" dirty="0" err="1"/>
              <a:t>incidenten</a:t>
            </a:r>
            <a:r>
              <a:rPr lang="fr-BE" sz="1600" dirty="0"/>
              <a:t>:</a:t>
            </a:r>
          </a:p>
          <a:p>
            <a:pPr marL="827088" lvl="2" indent="-285750" algn="just">
              <a:defRPr/>
            </a:pPr>
            <a:r>
              <a:rPr lang="fr-BE" sz="1600" dirty="0" err="1"/>
              <a:t>geen</a:t>
            </a:r>
            <a:r>
              <a:rPr lang="fr-BE" sz="1600" dirty="0"/>
              <a:t> </a:t>
            </a:r>
            <a:r>
              <a:rPr lang="fr-BE" sz="1600" dirty="0" err="1"/>
              <a:t>reactie</a:t>
            </a:r>
            <a:r>
              <a:rPr lang="fr-BE" sz="1600" dirty="0"/>
              <a:t> op het </a:t>
            </a:r>
            <a:r>
              <a:rPr lang="fr-BE" sz="1600" dirty="0" err="1"/>
              <a:t>alarm</a:t>
            </a:r>
            <a:r>
              <a:rPr lang="fr-BE" sz="1600" dirty="0"/>
              <a:t>;</a:t>
            </a:r>
          </a:p>
          <a:p>
            <a:pPr marL="827088" lvl="2" indent="-285750" algn="just">
              <a:defRPr/>
            </a:pPr>
            <a:r>
              <a:rPr lang="fr-BE" sz="1600" dirty="0" err="1"/>
              <a:t>slechte</a:t>
            </a:r>
            <a:r>
              <a:rPr lang="fr-BE" sz="1600" dirty="0"/>
              <a:t> </a:t>
            </a:r>
            <a:r>
              <a:rPr lang="fr-BE" sz="1600" dirty="0" err="1"/>
              <a:t>zichtbaarheid</a:t>
            </a:r>
            <a:r>
              <a:rPr lang="fr-BE" sz="1600" dirty="0"/>
              <a:t>;</a:t>
            </a:r>
          </a:p>
          <a:p>
            <a:pPr marL="827088" lvl="2" indent="-285750" algn="just">
              <a:defRPr/>
            </a:pPr>
            <a:r>
              <a:rPr lang="fr-BE" sz="1600" dirty="0" err="1"/>
              <a:t>onvoldoende</a:t>
            </a:r>
            <a:r>
              <a:rPr lang="fr-BE" sz="1600" dirty="0"/>
              <a:t> </a:t>
            </a:r>
            <a:r>
              <a:rPr lang="fr-BE" sz="1600" dirty="0" err="1"/>
              <a:t>hoorbaarheid</a:t>
            </a:r>
            <a:r>
              <a:rPr lang="fr-BE" sz="1600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233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F50248-9B18-4954-8505-ABD65906A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24" y="4483875"/>
            <a:ext cx="91448" cy="695004"/>
          </a:xfrm>
          <a:prstGeom prst="rect">
            <a:avLst/>
          </a:prstGeom>
        </p:spPr>
      </p:pic>
      <p:cxnSp>
        <p:nvCxnSpPr>
          <p:cNvPr id="11" name="Straight Arrow Connector 135"/>
          <p:cNvCxnSpPr>
            <a:cxnSpLocks noChangeShapeType="1"/>
          </p:cNvCxnSpPr>
          <p:nvPr/>
        </p:nvCxnSpPr>
        <p:spPr bwMode="auto">
          <a:xfrm>
            <a:off x="3209510" y="829616"/>
            <a:ext cx="0" cy="3967536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3200187" y="1848395"/>
            <a:ext cx="0" cy="273273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22"/>
          <p:cNvSpPr>
            <a:spLocks noChangeArrowheads="1"/>
          </p:cNvSpPr>
          <p:nvPr/>
        </p:nvSpPr>
        <p:spPr bwMode="auto">
          <a:xfrm>
            <a:off x="2849349" y="3800117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bg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start </a:t>
            </a:r>
          </a:p>
          <a:p>
            <a:pPr algn="ctr"/>
            <a:r>
              <a:rPr lang="nl-BE" sz="800" b="1" dirty="0">
                <a:latin typeface="+mn-lt"/>
              </a:rPr>
              <a:t>werken </a:t>
            </a:r>
          </a:p>
          <a:p>
            <a:pPr algn="ctr"/>
            <a:r>
              <a:rPr lang="nl-BE" sz="800" b="1" dirty="0">
                <a:latin typeface="+mn-lt"/>
              </a:rPr>
              <a:t>OK</a:t>
            </a:r>
          </a:p>
        </p:txBody>
      </p:sp>
      <p:sp>
        <p:nvSpPr>
          <p:cNvPr id="20" name="Rounded Rectangle 122"/>
          <p:cNvSpPr>
            <a:spLocks noChangeArrowheads="1"/>
          </p:cNvSpPr>
          <p:nvPr/>
        </p:nvSpPr>
        <p:spPr bwMode="auto">
          <a:xfrm>
            <a:off x="2858673" y="2064419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bg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Testen van zichtbaarheid</a:t>
            </a:r>
          </a:p>
        </p:txBody>
      </p:sp>
      <p:sp>
        <p:nvSpPr>
          <p:cNvPr id="21" name="Rounded Rectangle 122"/>
          <p:cNvSpPr>
            <a:spLocks noChangeArrowheads="1"/>
          </p:cNvSpPr>
          <p:nvPr/>
        </p:nvSpPr>
        <p:spPr bwMode="auto">
          <a:xfrm>
            <a:off x="2858673" y="290810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bg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b="1" dirty="0">
                <a:latin typeface="+mn-lt"/>
              </a:rPr>
              <a:t>Testen van hoorbaarheid</a:t>
            </a:r>
          </a:p>
        </p:txBody>
      </p:sp>
      <p:pic>
        <p:nvPicPr>
          <p:cNvPr id="2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987" y="1848395"/>
            <a:ext cx="443568" cy="3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987" y="2711213"/>
            <a:ext cx="443568" cy="3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 bwMode="auto">
          <a:xfrm>
            <a:off x="4727848" y="2755858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33" name="Ovaal 22"/>
          <p:cNvSpPr/>
          <p:nvPr/>
        </p:nvSpPr>
        <p:spPr bwMode="auto">
          <a:xfrm>
            <a:off x="4583832" y="2559594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ight Brace 33"/>
          <p:cNvSpPr/>
          <p:nvPr/>
        </p:nvSpPr>
        <p:spPr bwMode="auto">
          <a:xfrm>
            <a:off x="4007768" y="1992411"/>
            <a:ext cx="504056" cy="2293356"/>
          </a:xfrm>
          <a:prstGeom prst="rightBrace">
            <a:avLst>
              <a:gd name="adj1" fmla="val 106596"/>
              <a:gd name="adj2" fmla="val 49170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352" y="2559594"/>
            <a:ext cx="443568" cy="36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80176" y="5013176"/>
            <a:ext cx="4320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D63EE68-8B36-47AB-B27A-4072BE030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76" y="4908814"/>
            <a:ext cx="231668" cy="32311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D224656-5A79-4232-8EE3-09D197A73A11}"/>
              </a:ext>
            </a:extLst>
          </p:cNvPr>
          <p:cNvGrpSpPr/>
          <p:nvPr/>
        </p:nvGrpSpPr>
        <p:grpSpPr>
          <a:xfrm>
            <a:off x="3683645" y="3574031"/>
            <a:ext cx="7993062" cy="2879725"/>
            <a:chOff x="2279651" y="1989139"/>
            <a:chExt cx="7993062" cy="2879725"/>
          </a:xfrm>
        </p:grpSpPr>
        <p:cxnSp>
          <p:nvCxnSpPr>
            <p:cNvPr id="27" name="Straight Connector 16">
              <a:extLst>
                <a:ext uri="{FF2B5EF4-FFF2-40B4-BE49-F238E27FC236}">
                  <a16:creationId xmlns:a16="http://schemas.microsoft.com/office/drawing/2014/main" id="{15242CAB-0FC5-4FDB-B6DA-34AAB25976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40013" y="4378326"/>
              <a:ext cx="7632700" cy="3175"/>
            </a:xfrm>
            <a:prstGeom prst="line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31" name="Straight Connector 16">
              <a:extLst>
                <a:ext uri="{FF2B5EF4-FFF2-40B4-BE49-F238E27FC236}">
                  <a16:creationId xmlns:a16="http://schemas.microsoft.com/office/drawing/2014/main" id="{5BF30A93-C2BF-4DE3-9208-C7DB0F4826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40013" y="4714875"/>
              <a:ext cx="7632700" cy="1588"/>
            </a:xfrm>
            <a:prstGeom prst="line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/>
            </a:ln>
          </p:spPr>
        </p:cxnSp>
        <p:sp>
          <p:nvSpPr>
            <p:cNvPr id="36" name="Chevron 29">
              <a:extLst>
                <a:ext uri="{FF2B5EF4-FFF2-40B4-BE49-F238E27FC236}">
                  <a16:creationId xmlns:a16="http://schemas.microsoft.com/office/drawing/2014/main" id="{83C892A9-12C5-4138-B281-945196D1A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26" y="4292601"/>
              <a:ext cx="142875" cy="144463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17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Chevron 30">
              <a:extLst>
                <a:ext uri="{FF2B5EF4-FFF2-40B4-BE49-F238E27FC236}">
                  <a16:creationId xmlns:a16="http://schemas.microsoft.com/office/drawing/2014/main" id="{A28623F2-664B-407C-89F6-39D322C7F0B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803526" y="4652964"/>
              <a:ext cx="142875" cy="14287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17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8" name="TextBox 228">
              <a:extLst>
                <a:ext uri="{FF2B5EF4-FFF2-40B4-BE49-F238E27FC236}">
                  <a16:creationId xmlns:a16="http://schemas.microsoft.com/office/drawing/2014/main" id="{EF0D8735-92DA-4D17-B0E6-EAE93A7BC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600" y="4222751"/>
              <a:ext cx="323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A</a:t>
              </a:r>
            </a:p>
          </p:txBody>
        </p:sp>
        <p:sp>
          <p:nvSpPr>
            <p:cNvPr id="39" name="TextBox 229">
              <a:extLst>
                <a:ext uri="{FF2B5EF4-FFF2-40B4-BE49-F238E27FC236}">
                  <a16:creationId xmlns:a16="http://schemas.microsoft.com/office/drawing/2014/main" id="{0C05B84A-DF06-4EE5-8AC4-FF7971E64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600" y="4622801"/>
              <a:ext cx="323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B</a:t>
              </a:r>
            </a:p>
          </p:txBody>
        </p:sp>
        <p:grpSp>
          <p:nvGrpSpPr>
            <p:cNvPr id="40" name="Group 188">
              <a:extLst>
                <a:ext uri="{FF2B5EF4-FFF2-40B4-BE49-F238E27FC236}">
                  <a16:creationId xmlns:a16="http://schemas.microsoft.com/office/drawing/2014/main" id="{C961A7AE-0F49-4C12-96A8-9C46AA79A2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818" y="4339433"/>
              <a:ext cx="107950" cy="73025"/>
              <a:chOff x="7956376" y="548680"/>
              <a:chExt cx="216024" cy="144016"/>
            </a:xfrm>
          </p:grpSpPr>
          <p:cxnSp>
            <p:nvCxnSpPr>
              <p:cNvPr id="62" name="Straight Connector 189">
                <a:extLst>
                  <a:ext uri="{FF2B5EF4-FFF2-40B4-BE49-F238E27FC236}">
                    <a16:creationId xmlns:a16="http://schemas.microsoft.com/office/drawing/2014/main" id="{AAE08B2E-5A11-4E8E-B89A-F4F4FFE697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56376" y="548680"/>
                <a:ext cx="216024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190">
                <a:extLst>
                  <a:ext uri="{FF2B5EF4-FFF2-40B4-BE49-F238E27FC236}">
                    <a16:creationId xmlns:a16="http://schemas.microsoft.com/office/drawing/2014/main" id="{EA5EC364-F6D6-44AF-BAE1-7BB2144699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956376" y="548680"/>
                <a:ext cx="207640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41" name="Group 188">
              <a:extLst>
                <a:ext uri="{FF2B5EF4-FFF2-40B4-BE49-F238E27FC236}">
                  <a16:creationId xmlns:a16="http://schemas.microsoft.com/office/drawing/2014/main" id="{65505790-0A6C-4B6C-B87D-620DBFA1643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96227" y="4327525"/>
              <a:ext cx="107950" cy="73025"/>
              <a:chOff x="7956376" y="548680"/>
              <a:chExt cx="216024" cy="144016"/>
            </a:xfrm>
          </p:grpSpPr>
          <p:cxnSp>
            <p:nvCxnSpPr>
              <p:cNvPr id="60" name="Straight Connector 189">
                <a:extLst>
                  <a:ext uri="{FF2B5EF4-FFF2-40B4-BE49-F238E27FC236}">
                    <a16:creationId xmlns:a16="http://schemas.microsoft.com/office/drawing/2014/main" id="{938E1AC0-2629-495A-AE73-64D64850A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56376" y="548680"/>
                <a:ext cx="216024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1" name="Straight Connector 190">
                <a:extLst>
                  <a:ext uri="{FF2B5EF4-FFF2-40B4-BE49-F238E27FC236}">
                    <a16:creationId xmlns:a16="http://schemas.microsoft.com/office/drawing/2014/main" id="{75AF8CE0-CD1E-46F8-82AE-892DDBEC4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956376" y="548680"/>
                <a:ext cx="207640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42" name="TextBox 32">
              <a:extLst>
                <a:ext uri="{FF2B5EF4-FFF2-40B4-BE49-F238E27FC236}">
                  <a16:creationId xmlns:a16="http://schemas.microsoft.com/office/drawing/2014/main" id="{C4A81EF9-B4D3-4BE5-917E-31F38CC78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651" y="3937001"/>
              <a:ext cx="792163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/>
                <a:t>Lokeren</a:t>
              </a:r>
            </a:p>
          </p:txBody>
        </p:sp>
        <p:grpSp>
          <p:nvGrpSpPr>
            <p:cNvPr id="43" name="Groep 99">
              <a:extLst>
                <a:ext uri="{FF2B5EF4-FFF2-40B4-BE49-F238E27FC236}">
                  <a16:creationId xmlns:a16="http://schemas.microsoft.com/office/drawing/2014/main" id="{A0863036-0FCD-4B06-BC6E-B532A18A1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7439" y="3932238"/>
              <a:ext cx="865187" cy="431800"/>
              <a:chOff x="4427984" y="2636912"/>
              <a:chExt cx="864096" cy="432048"/>
            </a:xfrm>
          </p:grpSpPr>
          <p:cxnSp>
            <p:nvCxnSpPr>
              <p:cNvPr id="58" name="Rechte verbindingslijn met pijl 102">
                <a:extLst>
                  <a:ext uri="{FF2B5EF4-FFF2-40B4-BE49-F238E27FC236}">
                    <a16:creationId xmlns:a16="http://schemas.microsoft.com/office/drawing/2014/main" id="{B62B8AE6-777D-4759-96FE-4FFC7764C8FC}"/>
                  </a:ext>
                </a:extLst>
              </p:cNvPr>
              <p:cNvCxnSpPr/>
              <p:nvPr/>
            </p:nvCxnSpPr>
            <p:spPr bwMode="auto">
              <a:xfrm>
                <a:off x="4716545" y="2636912"/>
                <a:ext cx="0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59" name="Tekstvak 104">
                <a:extLst>
                  <a:ext uri="{FF2B5EF4-FFF2-40B4-BE49-F238E27FC236}">
                    <a16:creationId xmlns:a16="http://schemas.microsoft.com/office/drawing/2014/main" id="{1294C7F7-224B-4D93-923F-919AE21CFA6D}"/>
                  </a:ext>
                </a:extLst>
              </p:cNvPr>
              <p:cNvSpPr txBox="1"/>
              <p:nvPr/>
            </p:nvSpPr>
            <p:spPr>
              <a:xfrm>
                <a:off x="4427984" y="2708390"/>
                <a:ext cx="864096" cy="2462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1000" dirty="0">
                    <a:solidFill>
                      <a:schemeClr val="accent3"/>
                    </a:solidFill>
                  </a:rPr>
                  <a:t>VA</a:t>
                </a:r>
              </a:p>
            </p:txBody>
          </p:sp>
        </p:grpSp>
        <p:cxnSp>
          <p:nvCxnSpPr>
            <p:cNvPr id="44" name="Straight Connector 111">
              <a:extLst>
                <a:ext uri="{FF2B5EF4-FFF2-40B4-BE49-F238E27FC236}">
                  <a16:creationId xmlns:a16="http://schemas.microsoft.com/office/drawing/2014/main" id="{BAB2038C-12C3-49BE-BFDC-EB0077293DB8}"/>
                </a:ext>
              </a:extLst>
            </p:cNvPr>
            <p:cNvCxnSpPr/>
            <p:nvPr/>
          </p:nvCxnSpPr>
          <p:spPr bwMode="auto">
            <a:xfrm>
              <a:off x="4511824" y="3932238"/>
              <a:ext cx="41764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Rechthoekige toelichting 72">
              <a:extLst>
                <a:ext uri="{FF2B5EF4-FFF2-40B4-BE49-F238E27FC236}">
                  <a16:creationId xmlns:a16="http://schemas.microsoft.com/office/drawing/2014/main" id="{4723AC0E-89AA-4F96-8191-9DE53311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4" y="1989139"/>
              <a:ext cx="2592387" cy="287337"/>
            </a:xfrm>
            <a:prstGeom prst="wedgeRectCallout">
              <a:avLst>
                <a:gd name="adj1" fmla="val -108699"/>
                <a:gd name="adj2" fmla="val 324322"/>
              </a:avLst>
            </a:prstGeom>
            <a:solidFill>
              <a:srgbClr val="92D050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BE" sz="1200" b="1" dirty="0">
                  <a:solidFill>
                    <a:schemeClr val="bg1"/>
                  </a:solidFill>
                </a:rPr>
                <a:t>DE WERKEN KUNNEN STARTEN</a:t>
              </a:r>
            </a:p>
          </p:txBody>
        </p:sp>
        <p:sp>
          <p:nvSpPr>
            <p:cNvPr id="46" name="Rechthoek 35">
              <a:extLst>
                <a:ext uri="{FF2B5EF4-FFF2-40B4-BE49-F238E27FC236}">
                  <a16:creationId xmlns:a16="http://schemas.microsoft.com/office/drawing/2014/main" id="{58B326E9-9068-40E3-9861-CDE41E1E1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824" y="2510788"/>
              <a:ext cx="1044587" cy="360362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</a:rPr>
                <a:t>GRENSWACHTER AANNEMER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36FFF38-CD02-4E84-8C67-1228A78B4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881" y="3202028"/>
              <a:ext cx="725280" cy="589884"/>
            </a:xfrm>
            <a:prstGeom prst="rect">
              <a:avLst/>
            </a:prstGeom>
          </p:spPr>
        </p:pic>
        <p:pic>
          <p:nvPicPr>
            <p:cNvPr id="48" name="Picture 47" descr="D:\Documents And Settings\GQR7802\Local Settings\Temporary Internet Files\Content.IE5\HNYX0581\MC900441310[1].png">
              <a:extLst>
                <a:ext uri="{FF2B5EF4-FFF2-40B4-BE49-F238E27FC236}">
                  <a16:creationId xmlns:a16="http://schemas.microsoft.com/office/drawing/2014/main" id="{B95CD792-D750-4810-8972-105C74AA709C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34910" y="3431006"/>
              <a:ext cx="182665" cy="243362"/>
            </a:xfrm>
            <a:prstGeom prst="rect">
              <a:avLst/>
            </a:prstGeom>
            <a:noFill/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0598655-D499-4990-9446-56F532703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857665" y="3011932"/>
              <a:ext cx="283177" cy="681952"/>
            </a:xfrm>
            <a:prstGeom prst="rect">
              <a:avLst/>
            </a:prstGeom>
          </p:spPr>
        </p:pic>
        <p:cxnSp>
          <p:nvCxnSpPr>
            <p:cNvPr id="50" name="Straight Connector 111">
              <a:extLst>
                <a:ext uri="{FF2B5EF4-FFF2-40B4-BE49-F238E27FC236}">
                  <a16:creationId xmlns:a16="http://schemas.microsoft.com/office/drawing/2014/main" id="{CDAE8B76-2366-4989-95C0-0A061F5575B8}"/>
                </a:ext>
              </a:extLst>
            </p:cNvPr>
            <p:cNvCxnSpPr/>
            <p:nvPr/>
          </p:nvCxnSpPr>
          <p:spPr bwMode="auto">
            <a:xfrm flipV="1">
              <a:off x="4511824" y="3791912"/>
              <a:ext cx="4104456" cy="28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287">
              <a:extLst>
                <a:ext uri="{FF2B5EF4-FFF2-40B4-BE49-F238E27FC236}">
                  <a16:creationId xmlns:a16="http://schemas.microsoft.com/office/drawing/2014/main" id="{2129DD74-66A3-4D11-BCEC-6C6ADCCF7A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6436" y="3213401"/>
              <a:ext cx="462047" cy="56088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52" name="Straight Arrow Connector 287">
              <a:extLst>
                <a:ext uri="{FF2B5EF4-FFF2-40B4-BE49-F238E27FC236}">
                  <a16:creationId xmlns:a16="http://schemas.microsoft.com/office/drawing/2014/main" id="{0B65B383-6AA9-4602-9784-13D360A7B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21659" y="3180447"/>
              <a:ext cx="1440363" cy="26214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pic>
          <p:nvPicPr>
            <p:cNvPr id="53" name="Picture 52" descr="D:\Documents And Settings\GQR7802\Local Settings\Temporary Internet Files\Content.IE5\HNYX0581\MC900441310[1].png">
              <a:extLst>
                <a:ext uri="{FF2B5EF4-FFF2-40B4-BE49-F238E27FC236}">
                  <a16:creationId xmlns:a16="http://schemas.microsoft.com/office/drawing/2014/main" id="{32519187-3BFD-40E5-A30D-9189647976E0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4077" y="3180447"/>
              <a:ext cx="182665" cy="243362"/>
            </a:xfrm>
            <a:prstGeom prst="rect">
              <a:avLst/>
            </a:prstGeom>
            <a:noFill/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A5A288-099B-45C8-87EA-CA961A839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8612" y="2848185"/>
              <a:ext cx="128027" cy="29263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E7F695A-6164-4D9A-802D-00CE03A80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436" y="2879982"/>
              <a:ext cx="124497" cy="291633"/>
            </a:xfrm>
            <a:prstGeom prst="rect">
              <a:avLst/>
            </a:prstGeom>
          </p:spPr>
        </p:pic>
        <p:pic>
          <p:nvPicPr>
            <p:cNvPr id="56" name="Picture 55" descr="D:\Documents And Settings\GQR7802\Local Settings\Temporary Internet Files\Content.IE5\HNYX0581\MC900441310[1].png">
              <a:extLst>
                <a:ext uri="{FF2B5EF4-FFF2-40B4-BE49-F238E27FC236}">
                  <a16:creationId xmlns:a16="http://schemas.microsoft.com/office/drawing/2014/main" id="{F04FA3E7-4CB0-428A-B737-540A2995A255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7107" y="2912513"/>
              <a:ext cx="182665" cy="243362"/>
            </a:xfrm>
            <a:prstGeom prst="rect">
              <a:avLst/>
            </a:prstGeom>
            <a:noFill/>
          </p:spPr>
        </p:pic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A6C9543-10A1-412A-979A-5C96627D451C}"/>
                </a:ext>
              </a:extLst>
            </p:cNvPr>
            <p:cNvCxnSpPr>
              <a:cxnSpLocks/>
              <a:stCxn id="45" idx="4"/>
            </p:cNvCxnSpPr>
            <p:nvPr/>
          </p:nvCxnSpPr>
          <p:spPr>
            <a:xfrm flipV="1">
              <a:off x="5366459" y="3011933"/>
              <a:ext cx="1521705" cy="5277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0898238-9F82-49EB-9556-53A0BD9EC8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2478" y="4686032"/>
            <a:ext cx="551503" cy="461462"/>
          </a:xfrm>
          <a:prstGeom prst="rect">
            <a:avLst/>
          </a:prstGeom>
        </p:spPr>
      </p:pic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AB9F4B7-6EF2-45BD-82CC-6D60D849EC56}"/>
              </a:ext>
            </a:extLst>
          </p:cNvPr>
          <p:cNvSpPr txBox="1">
            <a:spLocks/>
          </p:cNvSpPr>
          <p:nvPr/>
        </p:nvSpPr>
        <p:spPr>
          <a:xfrm>
            <a:off x="7959875" y="79853"/>
            <a:ext cx="3850095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 err="1"/>
              <a:t>Stap</a:t>
            </a:r>
            <a:r>
              <a:rPr lang="en-GB" dirty="0"/>
              <a:t> 6: </a:t>
            </a:r>
            <a:r>
              <a:rPr lang="en-GB" dirty="0" err="1"/>
              <a:t>Werking</a:t>
            </a:r>
            <a:r>
              <a:rPr lang="en-GB" dirty="0"/>
              <a:t> van het </a:t>
            </a:r>
            <a:r>
              <a:rPr lang="en-GB" dirty="0" err="1"/>
              <a:t>beveiligingssysteem</a:t>
            </a:r>
            <a:endParaRPr lang="en-GB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CD99FF5-82CA-4042-BC1B-16659BEBD5E8}"/>
              </a:ext>
            </a:extLst>
          </p:cNvPr>
          <p:cNvSpPr/>
          <p:nvPr/>
        </p:nvSpPr>
        <p:spPr bwMode="auto">
          <a:xfrm>
            <a:off x="7412885" y="595792"/>
            <a:ext cx="4316157" cy="1462804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err="1">
                <a:latin typeface="+mn-lt"/>
              </a:rPr>
              <a:t>Radiotesten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enkel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indien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communicatie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tussen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grenswachter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het personeel, </a:t>
            </a:r>
            <a:r>
              <a:rPr lang="en-US" sz="1400" dirty="0" err="1">
                <a:latin typeface="+mn-lt"/>
              </a:rPr>
              <a:t>werkzaam</a:t>
            </a:r>
            <a:r>
              <a:rPr lang="en-US" sz="1400" dirty="0">
                <a:latin typeface="+mn-lt"/>
              </a:rPr>
              <a:t> op de </a:t>
            </a:r>
            <a:r>
              <a:rPr lang="en-US" sz="1400" dirty="0" err="1">
                <a:latin typeface="+mn-lt"/>
              </a:rPr>
              <a:t>werkposten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uitgevoerd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mbv</a:t>
            </a:r>
            <a:r>
              <a:rPr lang="en-US" sz="1400" dirty="0">
                <a:latin typeface="+mn-lt"/>
              </a:rPr>
              <a:t> radio’s. </a:t>
            </a:r>
            <a:r>
              <a:rPr lang="en-US" sz="1400" dirty="0" err="1">
                <a:latin typeface="+mn-lt"/>
              </a:rPr>
              <a:t>Deze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regelmatig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herhaald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tijdens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werken</a:t>
            </a:r>
            <a:r>
              <a:rPr lang="en-US" sz="1400" dirty="0">
                <a:latin typeface="+mn-lt"/>
              </a:rPr>
              <a:t> om </a:t>
            </a:r>
            <a:r>
              <a:rPr lang="en-US" sz="1400" dirty="0" err="1">
                <a:latin typeface="+mn-lt"/>
              </a:rPr>
              <a:t>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permanente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radiocommunicatie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garanderen</a:t>
            </a:r>
            <a:r>
              <a:rPr lang="en-US" sz="1400" dirty="0">
                <a:latin typeface="+mn-lt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E47B3C-F325-4C90-AF66-7EF6365537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6391" y="516416"/>
            <a:ext cx="475529" cy="634039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50A29833-2CB6-4836-A18C-1D56D30EA320}"/>
              </a:ext>
            </a:extLst>
          </p:cNvPr>
          <p:cNvSpPr txBox="1">
            <a:spLocks/>
          </p:cNvSpPr>
          <p:nvPr/>
        </p:nvSpPr>
        <p:spPr bwMode="auto">
          <a:xfrm>
            <a:off x="551384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6: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het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beveiligingssysteem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2304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2A658C6-A01D-4DE7-9951-B1E1869F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1" y="5426309"/>
            <a:ext cx="91448" cy="6950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064521" y="2106347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135"/>
          <p:cNvCxnSpPr>
            <a:cxnSpLocks noChangeShapeType="1"/>
            <a:endCxn id="9" idx="0"/>
          </p:cNvCxnSpPr>
          <p:nvPr/>
        </p:nvCxnSpPr>
        <p:spPr bwMode="auto">
          <a:xfrm>
            <a:off x="2067065" y="913518"/>
            <a:ext cx="9525" cy="730866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med" len="med"/>
          </a:ln>
        </p:spPr>
      </p:cxnSp>
      <p:sp>
        <p:nvSpPr>
          <p:cNvPr id="9" name="Rounded Rectangle 122"/>
          <p:cNvSpPr>
            <a:spLocks noChangeArrowheads="1"/>
          </p:cNvSpPr>
          <p:nvPr/>
        </p:nvSpPr>
        <p:spPr bwMode="auto">
          <a:xfrm>
            <a:off x="1725752" y="1644384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bg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alarm</a:t>
            </a:r>
          </a:p>
        </p:txBody>
      </p:sp>
      <p:cxnSp>
        <p:nvCxnSpPr>
          <p:cNvPr id="10" name="Straight Arrow Connector 135"/>
          <p:cNvCxnSpPr>
            <a:cxnSpLocks noChangeShapeType="1"/>
          </p:cNvCxnSpPr>
          <p:nvPr/>
        </p:nvCxnSpPr>
        <p:spPr bwMode="auto">
          <a:xfrm>
            <a:off x="2067064" y="2333528"/>
            <a:ext cx="4762" cy="365433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11" name="Straight Connector 10"/>
          <p:cNvCxnSpPr/>
          <p:nvPr/>
        </p:nvCxnSpPr>
        <p:spPr bwMode="auto">
          <a:xfrm>
            <a:off x="2076589" y="1387582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075054" y="5390447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35"/>
          <p:cNvCxnSpPr>
            <a:cxnSpLocks noChangeShapeType="1"/>
            <a:endCxn id="21" idx="0"/>
          </p:cNvCxnSpPr>
          <p:nvPr/>
        </p:nvCxnSpPr>
        <p:spPr bwMode="auto">
          <a:xfrm>
            <a:off x="2067065" y="4197619"/>
            <a:ext cx="9525" cy="730866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med" len="med"/>
          </a:ln>
        </p:spPr>
      </p:cxnSp>
      <p:sp>
        <p:nvSpPr>
          <p:cNvPr id="21" name="Rounded Rectangle 122"/>
          <p:cNvSpPr>
            <a:spLocks noChangeArrowheads="1"/>
          </p:cNvSpPr>
          <p:nvPr/>
        </p:nvSpPr>
        <p:spPr bwMode="auto">
          <a:xfrm>
            <a:off x="1725752" y="4928485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bg2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nl-BE" sz="900" b="1" dirty="0">
                <a:latin typeface="+mn-lt"/>
              </a:rPr>
              <a:t>stoppen van de activiteit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076589" y="4671683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177117" y="2865277"/>
            <a:ext cx="6719596" cy="1246495"/>
          </a:xfrm>
          <a:prstGeom prst="rect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Van </a:t>
            </a:r>
            <a:r>
              <a:rPr lang="en-US" sz="1600" dirty="0" err="1"/>
              <a:t>zodra</a:t>
            </a:r>
            <a:r>
              <a:rPr lang="en-US" sz="1600" dirty="0"/>
              <a:t> personeel, </a:t>
            </a:r>
            <a:r>
              <a:rPr lang="en-US" sz="1600" dirty="0" err="1"/>
              <a:t>materiaal</a:t>
            </a:r>
            <a:r>
              <a:rPr lang="en-US" sz="1600" dirty="0"/>
              <a:t> (</a:t>
            </a:r>
            <a:r>
              <a:rPr lang="en-US" sz="1600" dirty="0" err="1"/>
              <a:t>gemanipuleerd</a:t>
            </a:r>
            <a:r>
              <a:rPr lang="en-US" sz="1600" dirty="0"/>
              <a:t> door het personeel),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werfvoertuig</a:t>
            </a:r>
            <a:r>
              <a:rPr lang="en-US" sz="1600" dirty="0"/>
              <a:t> of </a:t>
            </a:r>
            <a:r>
              <a:rPr lang="en-US" sz="1600" dirty="0" err="1"/>
              <a:t>een</a:t>
            </a:r>
            <a:r>
              <a:rPr lang="en-US" sz="1600" dirty="0"/>
              <a:t> last (</a:t>
            </a:r>
            <a:r>
              <a:rPr lang="en-US" sz="1600" dirty="0" err="1"/>
              <a:t>gemanipuleerd</a:t>
            </a:r>
            <a:r>
              <a:rPr lang="en-US" sz="1600" dirty="0"/>
              <a:t> door het </a:t>
            </a:r>
            <a:r>
              <a:rPr lang="en-US" sz="1600" dirty="0" err="1"/>
              <a:t>voertuig</a:t>
            </a:r>
            <a:r>
              <a:rPr lang="en-US" sz="1600" dirty="0"/>
              <a:t>) de </a:t>
            </a:r>
            <a:r>
              <a:rPr lang="en-US" sz="1600" dirty="0" err="1"/>
              <a:t>grens</a:t>
            </a:r>
            <a:r>
              <a:rPr lang="en-US" sz="1600" dirty="0"/>
              <a:t> van de </a:t>
            </a:r>
            <a:r>
              <a:rPr lang="en-US" sz="1600" dirty="0" err="1"/>
              <a:t>werfzone</a:t>
            </a:r>
            <a:r>
              <a:rPr lang="en-US" sz="1600" dirty="0"/>
              <a:t> </a:t>
            </a:r>
            <a:r>
              <a:rPr lang="en-US" sz="1600" dirty="0" err="1"/>
              <a:t>nadert</a:t>
            </a:r>
            <a:r>
              <a:rPr lang="en-US" sz="1600" dirty="0"/>
              <a:t> of </a:t>
            </a:r>
            <a:r>
              <a:rPr lang="en-US" sz="1600" dirty="0" err="1"/>
              <a:t>dreigt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overschrijden</a:t>
            </a:r>
            <a:r>
              <a:rPr lang="en-US" sz="1600" dirty="0"/>
              <a:t> </a:t>
            </a:r>
            <a:r>
              <a:rPr lang="en-US" sz="1600" dirty="0" err="1"/>
              <a:t>slaat</a:t>
            </a:r>
            <a:r>
              <a:rPr lang="en-US" sz="1600" dirty="0"/>
              <a:t> de </a:t>
            </a:r>
            <a:r>
              <a:rPr lang="en-US" sz="1600" dirty="0" err="1"/>
              <a:t>grenswachter</a:t>
            </a:r>
            <a:r>
              <a:rPr lang="en-US" sz="1600" dirty="0"/>
              <a:t> alarm. De </a:t>
            </a:r>
            <a:r>
              <a:rPr lang="en-US" sz="1600" dirty="0" err="1"/>
              <a:t>activiteit</a:t>
            </a:r>
            <a:r>
              <a:rPr lang="en-US" sz="1600" dirty="0"/>
              <a:t> die </a:t>
            </a:r>
            <a:r>
              <a:rPr lang="en-US" sz="1600" dirty="0" err="1"/>
              <a:t>dit</a:t>
            </a:r>
            <a:r>
              <a:rPr lang="en-US" sz="1600" dirty="0"/>
              <a:t> alarm </a:t>
            </a:r>
            <a:r>
              <a:rPr lang="en-US" sz="1600" dirty="0" err="1"/>
              <a:t>veroorzaakt</a:t>
            </a:r>
            <a:r>
              <a:rPr lang="en-US" sz="1600" dirty="0"/>
              <a:t> </a:t>
            </a:r>
            <a:r>
              <a:rPr lang="en-US" sz="1600" dirty="0" err="1"/>
              <a:t>wordt</a:t>
            </a:r>
            <a:r>
              <a:rPr lang="en-US" sz="1600" dirty="0"/>
              <a:t> </a:t>
            </a:r>
            <a:r>
              <a:rPr lang="en-US" sz="1600" dirty="0" err="1"/>
              <a:t>onmiddellijk</a:t>
            </a:r>
            <a:r>
              <a:rPr lang="en-US" sz="1600" dirty="0"/>
              <a:t> </a:t>
            </a:r>
            <a:r>
              <a:rPr lang="en-US" sz="1600" dirty="0" err="1"/>
              <a:t>stopgezet</a:t>
            </a:r>
            <a:r>
              <a:rPr lang="en-US" sz="1600" dirty="0"/>
              <a:t>.</a:t>
            </a:r>
          </a:p>
          <a:p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684" y="3022792"/>
            <a:ext cx="469433" cy="640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CABB25-6CA7-4E0B-9BCA-859AAADFF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26" y="5834058"/>
            <a:ext cx="231668" cy="323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64F111-CD54-4CAA-8D31-08073754E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674" y="161605"/>
            <a:ext cx="6558652" cy="2497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51EE1-B163-41B4-94FB-A17667FC6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674" y="4197619"/>
            <a:ext cx="6184778" cy="2281986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EFBCFE8-5F5E-4B7F-AE4D-19BCC8610E45}"/>
              </a:ext>
            </a:extLst>
          </p:cNvPr>
          <p:cNvSpPr txBox="1">
            <a:spLocks/>
          </p:cNvSpPr>
          <p:nvPr/>
        </p:nvSpPr>
        <p:spPr>
          <a:xfrm>
            <a:off x="8040216" y="79853"/>
            <a:ext cx="376975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6: </a:t>
            </a:r>
            <a:r>
              <a:rPr lang="en-GB" dirty="0" err="1"/>
              <a:t>Werking</a:t>
            </a:r>
            <a:r>
              <a:rPr lang="en-GB" dirty="0"/>
              <a:t> van het </a:t>
            </a:r>
            <a:r>
              <a:rPr lang="en-GB" dirty="0" err="1"/>
              <a:t>beveiligingssysteem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511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326D9-8E6A-4BA6-9E4A-B274AF81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29" y="4112091"/>
            <a:ext cx="89834" cy="6950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2039838" y="3567531"/>
            <a:ext cx="1" cy="5445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135"/>
          <p:cNvCxnSpPr>
            <a:cxnSpLocks noChangeShapeType="1"/>
            <a:endCxn id="9" idx="0"/>
          </p:cNvCxnSpPr>
          <p:nvPr/>
        </p:nvCxnSpPr>
        <p:spPr bwMode="auto">
          <a:xfrm>
            <a:off x="2051905" y="1772816"/>
            <a:ext cx="1" cy="1332753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med" len="med"/>
          </a:ln>
        </p:spPr>
      </p:cxnSp>
      <p:sp>
        <p:nvSpPr>
          <p:cNvPr id="9" name="Rounded Rectangle 122"/>
          <p:cNvSpPr>
            <a:spLocks noChangeArrowheads="1"/>
          </p:cNvSpPr>
          <p:nvPr/>
        </p:nvSpPr>
        <p:spPr bwMode="auto">
          <a:xfrm>
            <a:off x="1701068" y="3105569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bg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werk hernemen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51905" y="2848767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3245288" y="5233646"/>
            <a:ext cx="6719596" cy="910224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 err="1">
                <a:latin typeface="+mn-lt"/>
              </a:rPr>
              <a:t>Alvorens</a:t>
            </a:r>
            <a:r>
              <a:rPr lang="en-US" sz="1600" dirty="0">
                <a:latin typeface="+mn-lt"/>
              </a:rPr>
              <a:t> het </a:t>
            </a:r>
            <a:r>
              <a:rPr lang="en-US" sz="1600" dirty="0" err="1">
                <a:latin typeface="+mn-lt"/>
              </a:rPr>
              <a:t>werk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hernemen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controleert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grenswachter</a:t>
            </a:r>
            <a:r>
              <a:rPr lang="en-US" sz="1600" dirty="0">
                <a:latin typeface="+mn-lt"/>
              </a:rPr>
              <a:t> of de </a:t>
            </a:r>
            <a:r>
              <a:rPr lang="en-US" sz="1600" dirty="0" err="1">
                <a:latin typeface="+mn-lt"/>
              </a:rPr>
              <a:t>zichtbaarheidsvoorwaarden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terug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voldaan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zijn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bv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dat</a:t>
            </a:r>
            <a:r>
              <a:rPr lang="en-US" sz="1600" dirty="0">
                <a:latin typeface="+mn-lt"/>
              </a:rPr>
              <a:t> de </a:t>
            </a:r>
            <a:r>
              <a:rPr lang="en-US" sz="1600" dirty="0" err="1">
                <a:latin typeface="+mn-lt"/>
              </a:rPr>
              <a:t>werkpost</a:t>
            </a:r>
            <a:r>
              <a:rPr lang="en-US" sz="1600" dirty="0">
                <a:latin typeface="+mn-lt"/>
              </a:rPr>
              <a:t> het </a:t>
            </a:r>
            <a:r>
              <a:rPr lang="en-US" sz="1600" dirty="0" err="1">
                <a:latin typeface="+mn-lt"/>
              </a:rPr>
              <a:t>zicht</a:t>
            </a:r>
            <a:r>
              <a:rPr lang="en-US" sz="1600" dirty="0">
                <a:latin typeface="+mn-lt"/>
              </a:rPr>
              <a:t> op de </a:t>
            </a:r>
            <a:r>
              <a:rPr lang="en-US" sz="1600" dirty="0" err="1">
                <a:latin typeface="+mn-lt"/>
              </a:rPr>
              <a:t>grens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niet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belemmert</a:t>
            </a:r>
            <a:r>
              <a:rPr lang="en-US" sz="1600" dirty="0">
                <a:latin typeface="+mn-lt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506" y="4809450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/>
          <p:nvPr/>
        </p:nvCxnSpPr>
        <p:spPr bwMode="auto">
          <a:xfrm>
            <a:off x="2036240" y="4112091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4799856" y="821174"/>
            <a:ext cx="1728192" cy="4475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E4EE07-E017-4579-9F5F-2E456E267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44" y="4581128"/>
            <a:ext cx="231668" cy="323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F587FF-427E-478E-AE1C-1BFF4E1B4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135" y="2152976"/>
            <a:ext cx="6456731" cy="1959115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7676021-444B-4267-A0B6-748D9BDF5978}"/>
              </a:ext>
            </a:extLst>
          </p:cNvPr>
          <p:cNvSpPr txBox="1">
            <a:spLocks/>
          </p:cNvSpPr>
          <p:nvPr/>
        </p:nvSpPr>
        <p:spPr>
          <a:xfrm>
            <a:off x="7896200" y="79853"/>
            <a:ext cx="3913770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</a:p>
          <a:p>
            <a:pPr fontAlgn="auto">
              <a:spcAft>
                <a:spcPts val="0"/>
              </a:spcAft>
            </a:pPr>
            <a:r>
              <a:rPr lang="en-GB" dirty="0"/>
              <a:t>Stap 6: </a:t>
            </a:r>
            <a:r>
              <a:rPr lang="en-GB" dirty="0" err="1"/>
              <a:t>Werking</a:t>
            </a:r>
            <a:r>
              <a:rPr lang="en-GB" dirty="0"/>
              <a:t> van het </a:t>
            </a:r>
            <a:r>
              <a:rPr lang="en-GB" dirty="0" err="1"/>
              <a:t>beveiligingssysteem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1514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Plannen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werken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bijhorende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veiligheidsmaatregel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36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38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40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42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44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46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48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49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>
                    <a:solidFill>
                      <a:schemeClr val="tx2"/>
                    </a:solidFill>
                  </a:rPr>
                  <a:t>Een beveiligingssysteem opstellen? Hoe pak ik dit aan?</a:t>
                </a:r>
                <a:endParaRPr lang="nl-BE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5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516986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2" y="4925282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45" y="2972427"/>
            <a:ext cx="692186" cy="11748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538157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49734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  <a:cs typeface="Calibri Light" panose="020F0302020204030204" pitchFamily="34" charset="0"/>
              </a:rPr>
              <a:t>Plannen</a:t>
            </a:r>
            <a:r>
              <a:rPr lang="en-US" sz="1400" dirty="0">
                <a:latin typeface="+mn-lt"/>
                <a:cs typeface="Calibri Light" panose="020F0302020204030204" pitchFamily="34" charset="0"/>
              </a:rPr>
              <a:t> van de </a:t>
            </a:r>
            <a:r>
              <a:rPr lang="en-US" sz="1400" dirty="0" err="1">
                <a:latin typeface="+mn-lt"/>
                <a:cs typeface="Calibri Light" panose="020F0302020204030204" pitchFamily="34" charset="0"/>
              </a:rPr>
              <a:t>werken</a:t>
            </a:r>
            <a:r>
              <a:rPr lang="en-US" sz="14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latin typeface="+mn-lt"/>
                <a:cs typeface="Calibri Light" panose="020F0302020204030204" pitchFamily="34" charset="0"/>
              </a:rPr>
              <a:t>en</a:t>
            </a:r>
            <a:r>
              <a:rPr lang="en-US" sz="1400" dirty="0">
                <a:latin typeface="+mn-lt"/>
                <a:cs typeface="Calibri Light" panose="020F0302020204030204" pitchFamily="34" charset="0"/>
              </a:rPr>
              <a:t> de </a:t>
            </a:r>
            <a:r>
              <a:rPr lang="en-US" sz="1400" dirty="0" err="1">
                <a:latin typeface="+mn-lt"/>
                <a:cs typeface="Calibri Light" panose="020F0302020204030204" pitchFamily="34" charset="0"/>
              </a:rPr>
              <a:t>bijhorende</a:t>
            </a:r>
            <a:r>
              <a:rPr lang="en-US" sz="14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latin typeface="+mn-lt"/>
                <a:cs typeface="Calibri Light" panose="020F0302020204030204" pitchFamily="34" charset="0"/>
              </a:rPr>
              <a:t>veiligheidsmaatregel</a:t>
            </a:r>
            <a:endParaRPr lang="en-US" sz="14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1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15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17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19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21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23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25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26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>
                    <a:solidFill>
                      <a:schemeClr val="tx2"/>
                    </a:solidFill>
                  </a:rPr>
                  <a:t>Een beveiligingssysteem opstellen? Hoe pak ik dit aan?</a:t>
                </a:r>
                <a:endParaRPr lang="nl-BE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3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516986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2" y="4925282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230" y="4912320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16" y="3019054"/>
            <a:ext cx="692186" cy="11748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538157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6112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AE8648-E5D4-4E8D-8FF7-660FFD8BA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03" y="5381468"/>
            <a:ext cx="63923" cy="695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22"/>
          <p:cNvSpPr>
            <a:spLocks noChangeArrowheads="1"/>
          </p:cNvSpPr>
          <p:nvPr/>
        </p:nvSpPr>
        <p:spPr bwMode="auto">
          <a:xfrm>
            <a:off x="1639263" y="348262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bg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werken</a:t>
            </a:r>
          </a:p>
        </p:txBody>
      </p:sp>
      <p:cxnSp>
        <p:nvCxnSpPr>
          <p:cNvPr id="15" name="Straight Arrow Connector 135"/>
          <p:cNvCxnSpPr>
            <a:cxnSpLocks noChangeShapeType="1"/>
            <a:endCxn id="14" idx="0"/>
          </p:cNvCxnSpPr>
          <p:nvPr/>
        </p:nvCxnSpPr>
        <p:spPr bwMode="auto">
          <a:xfrm>
            <a:off x="1971156" y="2852936"/>
            <a:ext cx="0" cy="629692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 bwMode="auto">
          <a:xfrm>
            <a:off x="1971156" y="3225825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967387" y="3944590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35"/>
          <p:cNvCxnSpPr>
            <a:cxnSpLocks noChangeShapeType="1"/>
          </p:cNvCxnSpPr>
          <p:nvPr/>
        </p:nvCxnSpPr>
        <p:spPr bwMode="auto">
          <a:xfrm flipH="1">
            <a:off x="1967387" y="3927646"/>
            <a:ext cx="0" cy="1002230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prstDash val="dash"/>
            <a:round/>
            <a:headEnd/>
            <a:tailEnd type="none" w="med" len="med"/>
          </a:ln>
        </p:spPr>
      </p:cxnSp>
      <p:sp>
        <p:nvSpPr>
          <p:cNvPr id="20" name="Rounded Rectangle 122"/>
          <p:cNvSpPr>
            <a:spLocks noChangeArrowheads="1"/>
          </p:cNvSpPr>
          <p:nvPr/>
        </p:nvSpPr>
        <p:spPr bwMode="auto">
          <a:xfrm>
            <a:off x="1639262" y="4929876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bg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werken</a:t>
            </a:r>
          </a:p>
          <a:p>
            <a:pPr algn="ctr"/>
            <a:r>
              <a:rPr lang="nl-BE" sz="900" b="1" dirty="0">
                <a:latin typeface="+mn-lt"/>
              </a:rPr>
              <a:t>beëindigd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967387" y="4673073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967387" y="5391838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551384" y="47667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Stap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7: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Einde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895350" indent="-895350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Stopzetting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het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beveiligingssysteem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grenswachter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9656" y="1323442"/>
            <a:ext cx="8026966" cy="93871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just">
              <a:defRPr sz="1100">
                <a:solidFill>
                  <a:srgbClr val="0070C0"/>
                </a:solidFill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Op het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einde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werken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: de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beveiliging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werfzone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wordt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pas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stopgezet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als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werkposten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voldoende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ver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zijn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verwijderd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grens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van de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werfzone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geen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enkele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verplaatsing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richting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spoor in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dienst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nog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mogelijk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is.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8173" y="1516952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88F61F-24F0-4A72-9C95-43BD59F1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387" y="5843430"/>
            <a:ext cx="231668" cy="3231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1B75D9-A5D5-4054-9306-85560A0ED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600" y="2423111"/>
            <a:ext cx="5437576" cy="1649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3AB72-162D-4FF9-91B8-6A46E4C406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600" y="4309470"/>
            <a:ext cx="5590862" cy="1730700"/>
          </a:xfrm>
          <a:prstGeom prst="rect">
            <a:avLst/>
          </a:prstGeom>
        </p:spPr>
      </p:pic>
      <p:sp>
        <p:nvSpPr>
          <p:cNvPr id="30" name="Rectangular Callout 50">
            <a:extLst>
              <a:ext uri="{FF2B5EF4-FFF2-40B4-BE49-F238E27FC236}">
                <a16:creationId xmlns:a16="http://schemas.microsoft.com/office/drawing/2014/main" id="{516C9732-9085-4F81-9F85-261ADB859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011" y="4007981"/>
            <a:ext cx="2166126" cy="288925"/>
          </a:xfrm>
          <a:prstGeom prst="wedgeRectCallout">
            <a:avLst>
              <a:gd name="adj1" fmla="val -60530"/>
              <a:gd name="adj2" fmla="val 215862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+mn-lt"/>
              </a:rPr>
              <a:t>BEVEILIGING WORDT STOPGEZET </a:t>
            </a:r>
            <a:r>
              <a:rPr lang="en-US" sz="1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21C42B2-0229-4172-885A-306D27D8303E}"/>
              </a:ext>
            </a:extLst>
          </p:cNvPr>
          <p:cNvSpPr txBox="1">
            <a:spLocks/>
          </p:cNvSpPr>
          <p:nvPr/>
        </p:nvSpPr>
        <p:spPr>
          <a:xfrm>
            <a:off x="8086462" y="199757"/>
            <a:ext cx="3962134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dirty="0"/>
              <a:t>2. Afbakening van de werfzone: toezicht door een persoon – grenswachter</a:t>
            </a:r>
          </a:p>
          <a:p>
            <a:r>
              <a:rPr lang="en-GB" kern="0" dirty="0"/>
              <a:t>Stap 7: </a:t>
            </a:r>
            <a:r>
              <a:rPr lang="en-GB" kern="0" dirty="0" err="1"/>
              <a:t>Einde</a:t>
            </a:r>
            <a:r>
              <a:rPr lang="en-GB" kern="0" dirty="0"/>
              <a:t> van de </a:t>
            </a:r>
            <a:r>
              <a:rPr lang="en-GB" kern="0" dirty="0" err="1"/>
              <a:t>werken</a:t>
            </a:r>
            <a:r>
              <a:rPr lang="en-GB" kern="0" dirty="0"/>
              <a:t> – </a:t>
            </a:r>
            <a:r>
              <a:rPr lang="en-GB" kern="0" dirty="0" err="1"/>
              <a:t>stopzetten</a:t>
            </a:r>
            <a:r>
              <a:rPr lang="en-GB" kern="0" dirty="0"/>
              <a:t> van </a:t>
            </a:r>
            <a:r>
              <a:rPr lang="en-GB" kern="0" dirty="0" err="1"/>
              <a:t>beveiligingssysteem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4188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162282" y="164262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Validatie</a:t>
            </a:r>
            <a:r>
              <a:rPr lang="en-US" sz="1400" dirty="0">
                <a:latin typeface="+mn-lt"/>
              </a:rPr>
              <a:t> ten </a:t>
            </a:r>
            <a:r>
              <a:rPr lang="en-US" sz="1400" dirty="0" err="1">
                <a:latin typeface="+mn-lt"/>
              </a:rPr>
              <a:t>opzichte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terrein</a:t>
            </a:r>
            <a:endParaRPr lang="en-US" sz="1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7725" y="1276570"/>
            <a:ext cx="2121664" cy="75324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  <a:cs typeface="Calibri Light" panose="020F0302020204030204" pitchFamily="34" charset="0"/>
              </a:rPr>
              <a:t>Plannen</a:t>
            </a:r>
            <a:r>
              <a:rPr lang="en-US" sz="1400" dirty="0">
                <a:latin typeface="+mn-lt"/>
                <a:cs typeface="Calibri Light" panose="020F0302020204030204" pitchFamily="34" charset="0"/>
              </a:rPr>
              <a:t> van de </a:t>
            </a:r>
            <a:r>
              <a:rPr lang="en-US" sz="1400" dirty="0" err="1">
                <a:latin typeface="+mn-lt"/>
                <a:cs typeface="Calibri Light" panose="020F0302020204030204" pitchFamily="34" charset="0"/>
              </a:rPr>
              <a:t>werken</a:t>
            </a:r>
            <a:r>
              <a:rPr lang="en-US" sz="14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latin typeface="+mn-lt"/>
                <a:cs typeface="Calibri Light" panose="020F0302020204030204" pitchFamily="34" charset="0"/>
              </a:rPr>
              <a:t>en</a:t>
            </a:r>
            <a:r>
              <a:rPr lang="en-US" sz="1400" dirty="0">
                <a:latin typeface="+mn-lt"/>
                <a:cs typeface="Calibri Light" panose="020F0302020204030204" pitchFamily="34" charset="0"/>
              </a:rPr>
              <a:t> de </a:t>
            </a:r>
            <a:r>
              <a:rPr lang="en-US" sz="1400" dirty="0" err="1">
                <a:latin typeface="+mn-lt"/>
                <a:cs typeface="Calibri Light" panose="020F0302020204030204" pitchFamily="34" charset="0"/>
              </a:rPr>
              <a:t>bijhorende</a:t>
            </a:r>
            <a:r>
              <a:rPr lang="en-US" sz="1400" dirty="0"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latin typeface="+mn-lt"/>
                <a:cs typeface="Calibri Light" panose="020F0302020204030204" pitchFamily="34" charset="0"/>
              </a:rPr>
              <a:t>veiligheidsmaatregel</a:t>
            </a:r>
            <a:endParaRPr lang="en-US" sz="14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0" name="Ovaal 21"/>
          <p:cNvSpPr/>
          <p:nvPr/>
        </p:nvSpPr>
        <p:spPr bwMode="auto">
          <a:xfrm>
            <a:off x="4670175" y="117692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al 22"/>
          <p:cNvSpPr/>
          <p:nvPr/>
        </p:nvSpPr>
        <p:spPr bwMode="auto">
          <a:xfrm>
            <a:off x="7018266" y="1509176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162282" y="2890837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400" dirty="0">
                <a:latin typeface="+mn-lt"/>
              </a:rPr>
              <a:t>Bepalen van de plaats van opstelling van de grenswachter</a:t>
            </a:r>
            <a:endParaRPr lang="en-US" sz="1400" dirty="0">
              <a:latin typeface="+mn-lt"/>
            </a:endParaRPr>
          </a:p>
        </p:txBody>
      </p:sp>
      <p:sp>
        <p:nvSpPr>
          <p:cNvPr id="13" name="Ovaal 22"/>
          <p:cNvSpPr/>
          <p:nvPr/>
        </p:nvSpPr>
        <p:spPr bwMode="auto">
          <a:xfrm>
            <a:off x="7018266" y="2746821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62282" y="4139046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Briefing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Controle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uitrusting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grenswachter</a:t>
            </a:r>
            <a:endParaRPr lang="en-US" sz="1400" dirty="0">
              <a:latin typeface="+mn-lt"/>
            </a:endParaRPr>
          </a:p>
        </p:txBody>
      </p:sp>
      <p:sp>
        <p:nvSpPr>
          <p:cNvPr id="15" name="Ovaal 22"/>
          <p:cNvSpPr/>
          <p:nvPr/>
        </p:nvSpPr>
        <p:spPr bwMode="auto">
          <a:xfrm>
            <a:off x="7018266" y="3995030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62282" y="5354741"/>
            <a:ext cx="259228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Opstelling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Voorafgaande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testen</a:t>
            </a:r>
            <a:endParaRPr lang="en-US" sz="1400" dirty="0">
              <a:latin typeface="+mn-lt"/>
            </a:endParaRPr>
          </a:p>
        </p:txBody>
      </p:sp>
      <p:sp>
        <p:nvSpPr>
          <p:cNvPr id="17" name="Ovaal 22"/>
          <p:cNvSpPr/>
          <p:nvPr/>
        </p:nvSpPr>
        <p:spPr bwMode="auto">
          <a:xfrm>
            <a:off x="7018266" y="5158477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07726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Werking</a:t>
            </a:r>
            <a:r>
              <a:rPr lang="en-US" sz="1400" dirty="0">
                <a:latin typeface="+mn-lt"/>
              </a:rPr>
              <a:t> van het </a:t>
            </a:r>
            <a:r>
              <a:rPr lang="en-US" sz="1400" dirty="0" err="1">
                <a:latin typeface="+mn-lt"/>
              </a:rPr>
              <a:t>beveiligingssysteem</a:t>
            </a:r>
            <a:endParaRPr lang="en-US" sz="1400" dirty="0">
              <a:latin typeface="+mn-lt"/>
            </a:endParaRPr>
          </a:p>
        </p:txBody>
      </p:sp>
      <p:sp>
        <p:nvSpPr>
          <p:cNvPr id="19" name="Ovaal 22"/>
          <p:cNvSpPr/>
          <p:nvPr/>
        </p:nvSpPr>
        <p:spPr bwMode="auto">
          <a:xfrm>
            <a:off x="4663710" y="5003142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31733" y="5123841"/>
            <a:ext cx="2094233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>
                <a:latin typeface="+mn-lt"/>
              </a:rPr>
              <a:t>Einde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werken</a:t>
            </a:r>
            <a:endParaRPr lang="en-US" sz="1400" dirty="0">
              <a:latin typeface="+mn-lt"/>
            </a:endParaRPr>
          </a:p>
          <a:p>
            <a:pPr algn="ctr"/>
            <a:r>
              <a:rPr lang="en-US" sz="1400" dirty="0" err="1">
                <a:latin typeface="+mn-lt"/>
              </a:rPr>
              <a:t>Stopzetting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beveiliging</a:t>
            </a:r>
            <a:endParaRPr lang="en-US" sz="1400" dirty="0">
              <a:latin typeface="+mn-lt"/>
            </a:endParaRPr>
          </a:p>
        </p:txBody>
      </p:sp>
      <p:sp>
        <p:nvSpPr>
          <p:cNvPr id="21" name="Ovaal 22"/>
          <p:cNvSpPr/>
          <p:nvPr/>
        </p:nvSpPr>
        <p:spPr bwMode="auto">
          <a:xfrm>
            <a:off x="2187717" y="5003142"/>
            <a:ext cx="288032" cy="288032"/>
          </a:xfrm>
          <a:prstGeom prst="ellipse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endParaRPr lang="nl-BE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17225" y="2206168"/>
            <a:ext cx="4331041" cy="2404839"/>
            <a:chOff x="693224" y="2400123"/>
            <a:chExt cx="4331041" cy="2404839"/>
          </a:xfrm>
        </p:grpSpPr>
        <p:sp>
          <p:nvSpPr>
            <p:cNvPr id="23" name="Draaiende pijl 15"/>
            <p:cNvSpPr/>
            <p:nvPr/>
          </p:nvSpPr>
          <p:spPr bwMode="auto">
            <a:xfrm rot="1987104">
              <a:off x="2864265" y="2644722"/>
              <a:ext cx="2160000" cy="2126743"/>
            </a:xfrm>
            <a:prstGeom prst="circularArrow">
              <a:avLst>
                <a:gd name="adj1" fmla="val 7689"/>
                <a:gd name="adj2" fmla="val 36663"/>
                <a:gd name="adj3" fmla="val 3785039"/>
                <a:gd name="adj4" fmla="val 12343958"/>
                <a:gd name="adj5" fmla="val 7273"/>
              </a:avLst>
            </a:prstGeom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 dirty="0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93224" y="2400123"/>
              <a:ext cx="4239077" cy="2404839"/>
              <a:chOff x="693224" y="2400123"/>
              <a:chExt cx="4239077" cy="2404839"/>
            </a:xfrm>
          </p:grpSpPr>
          <p:sp>
            <p:nvSpPr>
              <p:cNvPr id="25" name="PIJL-LINKS 27"/>
              <p:cNvSpPr/>
              <p:nvPr/>
            </p:nvSpPr>
            <p:spPr bwMode="auto">
              <a:xfrm>
                <a:off x="2007525" y="4444922"/>
                <a:ext cx="1872208" cy="360040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nl-BE"/>
              </a:p>
            </p:txBody>
          </p:sp>
          <p:sp>
            <p:nvSpPr>
              <p:cNvPr id="26" name="Wolkvormige toelichting 17"/>
              <p:cNvSpPr/>
              <p:nvPr/>
            </p:nvSpPr>
            <p:spPr bwMode="auto">
              <a:xfrm>
                <a:off x="693224" y="2400123"/>
                <a:ext cx="2590502" cy="1096869"/>
              </a:xfrm>
              <a:prstGeom prst="cloudCallout">
                <a:avLst>
                  <a:gd name="adj1" fmla="val 64202"/>
                  <a:gd name="adj2" fmla="val 32311"/>
                </a:avLst>
              </a:prstGeom>
              <a:noFill/>
              <a:ln w="317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nl-BE" sz="1200">
                    <a:solidFill>
                      <a:schemeClr val="tx2"/>
                    </a:solidFill>
                  </a:rPr>
                  <a:t>Een beveiligingssysteem opstellen? Hoe pak ik dit aan?</a:t>
                </a:r>
                <a:endParaRPr lang="nl-BE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Ovaal 14"/>
              <p:cNvSpPr/>
              <p:nvPr/>
            </p:nvSpPr>
            <p:spPr bwMode="auto">
              <a:xfrm>
                <a:off x="3663709" y="2644722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1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Ovaal 18"/>
              <p:cNvSpPr/>
              <p:nvPr/>
            </p:nvSpPr>
            <p:spPr bwMode="auto">
              <a:xfrm>
                <a:off x="4283784" y="2809867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2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Ovaal 18"/>
              <p:cNvSpPr/>
              <p:nvPr/>
            </p:nvSpPr>
            <p:spPr bwMode="auto">
              <a:xfrm>
                <a:off x="4644269" y="3322885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3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Ovaal 18"/>
              <p:cNvSpPr/>
              <p:nvPr/>
            </p:nvSpPr>
            <p:spPr bwMode="auto">
              <a:xfrm>
                <a:off x="4246839" y="437420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5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al 18"/>
              <p:cNvSpPr/>
              <p:nvPr/>
            </p:nvSpPr>
            <p:spPr bwMode="auto">
              <a:xfrm>
                <a:off x="4644269" y="3903091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4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al 18"/>
              <p:cNvSpPr/>
              <p:nvPr/>
            </p:nvSpPr>
            <p:spPr bwMode="auto">
              <a:xfrm>
                <a:off x="3581051" y="4480926"/>
                <a:ext cx="288032" cy="2880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6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al 18"/>
              <p:cNvSpPr/>
              <p:nvPr/>
            </p:nvSpPr>
            <p:spPr bwMode="auto">
              <a:xfrm>
                <a:off x="2943629" y="4480926"/>
                <a:ext cx="288032" cy="288032"/>
              </a:xfrm>
              <a:prstGeom prst="ellipse">
                <a:avLst/>
              </a:prstGeom>
              <a:solidFill>
                <a:schemeClr val="accent4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7</a:t>
                </a:r>
                <a:endParaRPr lang="nl-BE" sz="1600" b="1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3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3" y="107511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1427745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270588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3937197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9" y="5169863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292" y="4925282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230" y="4912320"/>
            <a:ext cx="519343" cy="4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16" y="3019054"/>
            <a:ext cx="692186" cy="11748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538157" y="2369467"/>
            <a:ext cx="201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Een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beveiligingssyteem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opstellen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  <a:p>
            <a:pPr algn="ctr"/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Hoe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doe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 ik </a:t>
            </a:r>
            <a:r>
              <a:rPr lang="fr-BE" sz="1400" b="1" dirty="0" err="1">
                <a:solidFill>
                  <a:srgbClr val="005DA4"/>
                </a:solidFill>
                <a:latin typeface="+mn-lt"/>
              </a:rPr>
              <a:t>dat</a:t>
            </a:r>
            <a:r>
              <a:rPr lang="fr-BE" sz="1400" b="1" dirty="0">
                <a:solidFill>
                  <a:srgbClr val="005DA4"/>
                </a:solidFill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059425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8190797" cy="4244400"/>
          </a:xfrm>
        </p:spPr>
        <p:txBody>
          <a:bodyPr/>
          <a:lstStyle/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Familiefoto "Aannemer"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Inleiding</a:t>
            </a:r>
            <a:br>
              <a:rPr lang="nl-BE" sz="2000" b="1" dirty="0">
                <a:solidFill>
                  <a:schemeClr val="tx1"/>
                </a:solidFill>
              </a:rPr>
            </a:br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1. Afbakening van de werfzone: materiële afbakening 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2. Afbakening van de werfzone: toezicht door een persoon – grenswachter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/>
              <a:t>3. Incidenten	</a:t>
            </a:r>
          </a:p>
          <a:p>
            <a:r>
              <a:rPr lang="nl-BE" sz="2000" dirty="0">
                <a:solidFill>
                  <a:schemeClr val="tx1"/>
                </a:solidFill>
              </a:rPr>
              <a:t>	3.1 geen reactie na alarm</a:t>
            </a:r>
          </a:p>
          <a:p>
            <a:r>
              <a:rPr lang="nl-BE" sz="2000" dirty="0">
                <a:solidFill>
                  <a:schemeClr val="tx1"/>
                </a:solidFill>
              </a:rPr>
              <a:t>	3.2 verminderde zichtbaarheid</a:t>
            </a:r>
          </a:p>
          <a:p>
            <a:r>
              <a:rPr lang="nl-BE" sz="2000" dirty="0">
                <a:solidFill>
                  <a:schemeClr val="tx1"/>
                </a:solidFill>
              </a:rPr>
              <a:t>	3.3 onvoldoende hoorbaarheid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911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912424" y="243261"/>
            <a:ext cx="1912823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3.1 </a:t>
            </a:r>
            <a:r>
              <a:rPr lang="en-GB" dirty="0" err="1"/>
              <a:t>Geen</a:t>
            </a:r>
            <a:r>
              <a:rPr lang="en-GB" dirty="0"/>
              <a:t> reactive </a:t>
            </a:r>
            <a:r>
              <a:rPr lang="en-GB" dirty="0" err="1"/>
              <a:t>na</a:t>
            </a:r>
            <a:r>
              <a:rPr lang="en-GB" dirty="0"/>
              <a:t> alarm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411776" y="851638"/>
            <a:ext cx="6927045" cy="789043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1000" dirty="0">
              <a:solidFill>
                <a:srgbClr val="0070C0"/>
              </a:solidFill>
            </a:endParaRPr>
          </a:p>
          <a:p>
            <a:pPr algn="just"/>
            <a:r>
              <a:rPr lang="en-US" sz="1400" dirty="0" err="1">
                <a:latin typeface="+mn-lt"/>
              </a:rPr>
              <a:t>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gehoor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gegeven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het alarm van de </a:t>
            </a:r>
            <a:r>
              <a:rPr lang="en-US" sz="1400" dirty="0" err="1">
                <a:latin typeface="+mn-lt"/>
              </a:rPr>
              <a:t>grenswachter</a:t>
            </a:r>
            <a:r>
              <a:rPr lang="en-US" sz="1400" dirty="0">
                <a:latin typeface="+mn-lt"/>
              </a:rPr>
              <a:t> door </a:t>
            </a:r>
            <a:r>
              <a:rPr lang="en-US" sz="1400" dirty="0" err="1">
                <a:latin typeface="+mn-lt"/>
              </a:rPr>
              <a:t>één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bedienden</a:t>
            </a:r>
            <a:r>
              <a:rPr lang="en-US" sz="1400" dirty="0">
                <a:latin typeface="+mn-lt"/>
              </a:rPr>
              <a:t> (</a:t>
            </a:r>
            <a:r>
              <a:rPr lang="en-US" sz="1400" dirty="0" err="1">
                <a:latin typeface="+mn-lt"/>
              </a:rPr>
              <a:t>technisch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probleem</a:t>
            </a:r>
            <a:r>
              <a:rPr lang="en-US" sz="1400" dirty="0">
                <a:latin typeface="+mn-lt"/>
              </a:rPr>
              <a:t> of </a:t>
            </a:r>
            <a:r>
              <a:rPr lang="en-US" sz="1400" dirty="0" err="1">
                <a:latin typeface="+mn-lt"/>
              </a:rPr>
              <a:t>niet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naleven</a:t>
            </a:r>
            <a:r>
              <a:rPr lang="en-US" sz="1400" dirty="0">
                <a:latin typeface="+mn-lt"/>
              </a:rPr>
              <a:t> van de </a:t>
            </a:r>
            <a:r>
              <a:rPr lang="en-US" sz="1400" dirty="0" err="1">
                <a:latin typeface="+mn-lt"/>
              </a:rPr>
              <a:t>richtlijnen</a:t>
            </a:r>
            <a:r>
              <a:rPr lang="en-US" sz="1400" dirty="0">
                <a:latin typeface="+mn-lt"/>
              </a:rPr>
              <a:t>).</a:t>
            </a:r>
          </a:p>
          <a:p>
            <a:pPr algn="just"/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352" y="758550"/>
            <a:ext cx="4525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>
                <a:solidFill>
                  <a:schemeClr val="accent2"/>
                </a:solidFill>
              </a:rPr>
              <a:t>Context</a:t>
            </a:r>
            <a:endParaRPr lang="en-US" sz="1100" u="sng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274327" y="37494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3.1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reactie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alarm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activiteiten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worden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gestopt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2056" y="304521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71736" y="478829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53" name="Rectangle 245"/>
          <p:cNvSpPr>
            <a:spLocks noChangeArrowheads="1"/>
          </p:cNvSpPr>
          <p:nvPr/>
        </p:nvSpPr>
        <p:spPr bwMode="auto">
          <a:xfrm>
            <a:off x="5859216" y="2312843"/>
            <a:ext cx="5327650" cy="656986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Overleg tussen de grenswachter en de bedienden over wat er gebeurde en bepalen van de oorzaken van het voorval.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64275" y="4581004"/>
            <a:ext cx="4777600" cy="1881996"/>
            <a:chOff x="2419866" y="4876307"/>
            <a:chExt cx="4017373" cy="1586693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866" y="4876307"/>
              <a:ext cx="4017373" cy="1586693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226" y="5195294"/>
              <a:ext cx="288032" cy="7598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820873" y="5513896"/>
              <a:ext cx="431106" cy="3490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349" y="5264923"/>
              <a:ext cx="284244" cy="767260"/>
            </a:xfrm>
            <a:prstGeom prst="rect">
              <a:avLst/>
            </a:prstGeom>
          </p:spPr>
        </p:pic>
      </p:grpSp>
      <p:cxnSp>
        <p:nvCxnSpPr>
          <p:cNvPr id="26" name="Straight Arrow Connector 135"/>
          <p:cNvCxnSpPr>
            <a:cxnSpLocks noChangeShapeType="1"/>
          </p:cNvCxnSpPr>
          <p:nvPr/>
        </p:nvCxnSpPr>
        <p:spPr bwMode="auto">
          <a:xfrm>
            <a:off x="1145875" y="1214899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7" name="TextBox 370"/>
          <p:cNvSpPr txBox="1">
            <a:spLocks noChangeArrowheads="1"/>
          </p:cNvSpPr>
          <p:nvPr/>
        </p:nvSpPr>
        <p:spPr bwMode="auto">
          <a:xfrm>
            <a:off x="1074438" y="5967875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8" name="Rounded Rectangle 122"/>
          <p:cNvSpPr>
            <a:spLocks noChangeArrowheads="1"/>
          </p:cNvSpPr>
          <p:nvPr/>
        </p:nvSpPr>
        <p:spPr bwMode="auto">
          <a:xfrm>
            <a:off x="827514" y="2506912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analyse oorzaak</a:t>
            </a:r>
          </a:p>
        </p:txBody>
      </p:sp>
      <p:sp>
        <p:nvSpPr>
          <p:cNvPr id="29" name="Rounded Rectangle 122"/>
          <p:cNvSpPr>
            <a:spLocks noChangeArrowheads="1"/>
          </p:cNvSpPr>
          <p:nvPr/>
        </p:nvSpPr>
        <p:spPr bwMode="auto">
          <a:xfrm>
            <a:off x="795037" y="4844622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overleg met VV / HL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365" y="1985924"/>
            <a:ext cx="2751027" cy="1638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020" y="4536142"/>
            <a:ext cx="2435574" cy="1449490"/>
          </a:xfrm>
          <a:prstGeom prst="rect">
            <a:avLst/>
          </a:prstGeom>
        </p:spPr>
      </p:pic>
      <p:sp>
        <p:nvSpPr>
          <p:cNvPr id="37" name="Rectangle 245"/>
          <p:cNvSpPr>
            <a:spLocks noChangeArrowheads="1"/>
          </p:cNvSpPr>
          <p:nvPr/>
        </p:nvSpPr>
        <p:spPr bwMode="auto">
          <a:xfrm>
            <a:off x="7109470" y="4571965"/>
            <a:ext cx="4142911" cy="1613724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latin typeface="+mn-lt"/>
              </a:rPr>
              <a:t>De </a:t>
            </a:r>
            <a:r>
              <a:rPr lang="en-US" sz="1400" dirty="0" err="1">
                <a:latin typeface="+mn-lt"/>
              </a:rPr>
              <a:t>grenswachter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</a:t>
            </a:r>
            <a:r>
              <a:rPr lang="en-US" sz="1400" dirty="0">
                <a:latin typeface="+mn-lt"/>
              </a:rPr>
              <a:t> de VV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hiërarchische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lijn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onmiddellijk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informeren</a:t>
            </a:r>
            <a:r>
              <a:rPr lang="en-US" sz="1400" dirty="0">
                <a:latin typeface="+mn-lt"/>
              </a:rPr>
              <a:t> over het incident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eventuele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oorzaken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r>
              <a:rPr lang="en-US" sz="1400" dirty="0">
                <a:latin typeface="+mn-lt"/>
              </a:rPr>
              <a:t>Om </a:t>
            </a:r>
            <a:r>
              <a:rPr lang="en-US" sz="1400" dirty="0" err="1">
                <a:latin typeface="+mn-lt"/>
              </a:rPr>
              <a:t>dit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verzekeren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</a:t>
            </a:r>
            <a:r>
              <a:rPr lang="en-US" sz="1400" dirty="0">
                <a:latin typeface="+mn-lt"/>
              </a:rPr>
              <a:t> de briefing van de VV </a:t>
            </a:r>
            <a:r>
              <a:rPr lang="en-US" sz="1400" dirty="0" err="1">
                <a:latin typeface="+mn-lt"/>
              </a:rPr>
              <a:t>aannemer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herinneren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aan</a:t>
            </a:r>
            <a:r>
              <a:rPr lang="en-US" sz="1400" dirty="0">
                <a:latin typeface="+mn-lt"/>
              </a:rPr>
              <a:t> de interne procedures die </a:t>
            </a:r>
            <a:r>
              <a:rPr lang="en-US" sz="1400" dirty="0" err="1">
                <a:latin typeface="+mn-lt"/>
              </a:rPr>
              <a:t>bij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incidenten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strikt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moeten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worden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toegepast</a:t>
            </a:r>
            <a:r>
              <a:rPr lang="en-US" sz="1400" dirty="0">
                <a:latin typeface="+mn-lt"/>
              </a:rPr>
              <a:t>.</a:t>
            </a:r>
            <a:endParaRPr lang="nl-B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075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5"/>
          <p:cNvSpPr>
            <a:spLocks noChangeArrowheads="1"/>
          </p:cNvSpPr>
          <p:nvPr/>
        </p:nvSpPr>
        <p:spPr bwMode="auto">
          <a:xfrm>
            <a:off x="1671167" y="1347214"/>
            <a:ext cx="3168352" cy="122993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De beslissing om het werk te hernemen berust NIET bij de grenswachter of de bedienden.  </a:t>
            </a:r>
          </a:p>
          <a:p>
            <a:pPr algn="just"/>
            <a:r>
              <a:rPr lang="nl-BE" sz="1400" dirty="0">
                <a:latin typeface="+mn-lt"/>
              </a:rPr>
              <a:t>Instructies komen van de hiërarchische lijn, conform de interne procedures.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291" y="1196752"/>
            <a:ext cx="407378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29715" y="1747563"/>
            <a:ext cx="504056" cy="42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581699" y="1318325"/>
            <a:ext cx="250605" cy="42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 rot="16364843">
            <a:off x="8419621" y="1483209"/>
            <a:ext cx="306476" cy="42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693E24-65A4-4638-9807-A0178B7D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498" y="1784280"/>
            <a:ext cx="6523285" cy="3664014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D5A08EC-90BF-4CDA-9DD2-4CD30A63CF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12424" y="243261"/>
            <a:ext cx="1912823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3.1 </a:t>
            </a:r>
            <a:r>
              <a:rPr lang="en-GB" dirty="0" err="1"/>
              <a:t>Geen</a:t>
            </a:r>
            <a:r>
              <a:rPr lang="en-GB" dirty="0"/>
              <a:t> reactive </a:t>
            </a:r>
            <a:r>
              <a:rPr lang="en-GB" dirty="0" err="1"/>
              <a:t>na</a:t>
            </a:r>
            <a:r>
              <a:rPr lang="en-GB" dirty="0"/>
              <a:t> alarm</a:t>
            </a:r>
          </a:p>
        </p:txBody>
      </p:sp>
    </p:spTree>
    <p:extLst>
      <p:ext uri="{BB962C8B-B14F-4D97-AF65-F5344CB8AC3E}">
        <p14:creationId xmlns:p14="http://schemas.microsoft.com/office/powerpoint/2010/main" val="392109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271464" y="429443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Familiefoto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"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Aannemer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sp>
        <p:nvSpPr>
          <p:cNvPr id="40" name="Rechthoek 38"/>
          <p:cNvSpPr>
            <a:spLocks noChangeArrowheads="1"/>
          </p:cNvSpPr>
          <p:nvPr/>
        </p:nvSpPr>
        <p:spPr bwMode="auto">
          <a:xfrm>
            <a:off x="4916095" y="2278764"/>
            <a:ext cx="2990975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100" b="1" dirty="0">
                <a:solidFill>
                  <a:schemeClr val="bg1"/>
                </a:solidFill>
              </a:rPr>
              <a:t>WERKPOST</a:t>
            </a:r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8437984" y="2278764"/>
            <a:ext cx="1080120" cy="36023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100" b="1">
                <a:solidFill>
                  <a:schemeClr val="bg1"/>
                </a:solidFill>
              </a:rPr>
              <a:t>LEIDER V/H WERK – VV </a:t>
            </a:r>
            <a:endParaRPr lang="nl-BE" sz="1100" b="1" dirty="0">
              <a:solidFill>
                <a:schemeClr val="bg1"/>
              </a:solidFill>
            </a:endParaRPr>
          </a:p>
        </p:txBody>
      </p:sp>
      <p:sp>
        <p:nvSpPr>
          <p:cNvPr id="46" name="Rechthoek 35"/>
          <p:cNvSpPr>
            <a:spLocks noChangeArrowheads="1"/>
          </p:cNvSpPr>
          <p:nvPr/>
        </p:nvSpPr>
        <p:spPr bwMode="auto">
          <a:xfrm>
            <a:off x="2142599" y="2278763"/>
            <a:ext cx="1080120" cy="36023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HIERARCHISCHE LIJN AANNEMER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02636" y="44624"/>
            <a:ext cx="596541" cy="716974"/>
            <a:chOff x="3483600" y="118407"/>
            <a:chExt cx="596541" cy="716974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539" y="118407"/>
              <a:ext cx="496602" cy="45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Boog 43"/>
            <p:cNvSpPr/>
            <p:nvPr/>
          </p:nvSpPr>
          <p:spPr bwMode="auto">
            <a:xfrm rot="7668973" flipH="1">
              <a:off x="3442452" y="378685"/>
              <a:ext cx="497844" cy="415547"/>
            </a:xfrm>
            <a:prstGeom prst="arc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3750" y="2764951"/>
            <a:ext cx="8064500" cy="2758202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u="sng" dirty="0" err="1">
                <a:latin typeface="+mn-lt"/>
              </a:rPr>
              <a:t>Opmerkingen</a:t>
            </a:r>
            <a:endParaRPr lang="en-US" sz="1200" b="1" u="sng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In de </a:t>
            </a:r>
            <a:r>
              <a:rPr lang="en-US" sz="1200" dirty="0" err="1">
                <a:latin typeface="+mn-lt"/>
              </a:rPr>
              <a:t>huidige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eenheid</a:t>
            </a:r>
            <a:r>
              <a:rPr lang="en-US" sz="1200" dirty="0">
                <a:latin typeface="+mn-lt"/>
              </a:rPr>
              <a:t>:</a:t>
            </a:r>
          </a:p>
          <a:p>
            <a:pPr marL="228600" indent="-228600"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+mn-lt"/>
              </a:rPr>
              <a:t>De </a:t>
            </a:r>
            <a:r>
              <a:rPr lang="en-US" sz="1200" dirty="0" err="1">
                <a:latin typeface="+mn-lt"/>
              </a:rPr>
              <a:t>afkorting</a:t>
            </a:r>
            <a:r>
              <a:rPr lang="en-US" sz="1200" dirty="0">
                <a:latin typeface="+mn-lt"/>
              </a:rPr>
              <a:t> “VV” </a:t>
            </a:r>
            <a:r>
              <a:rPr lang="en-US" sz="1200" dirty="0" err="1">
                <a:latin typeface="+mn-lt"/>
              </a:rPr>
              <a:t>wordt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systematisch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gebruikt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err="1">
                <a:latin typeface="+mn-lt"/>
              </a:rPr>
              <a:t>plaats</a:t>
            </a:r>
            <a:r>
              <a:rPr lang="en-US" sz="1200" dirty="0">
                <a:latin typeface="+mn-lt"/>
              </a:rPr>
              <a:t> van de “</a:t>
            </a:r>
            <a:r>
              <a:rPr lang="en-US" sz="1200" dirty="0" err="1">
                <a:latin typeface="+mn-lt"/>
              </a:rPr>
              <a:t>Verantwoordelijke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voor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Veiligheid</a:t>
            </a:r>
            <a:r>
              <a:rPr lang="en-US" sz="1200" dirty="0">
                <a:latin typeface="+mn-lt"/>
              </a:rPr>
              <a:t>”.</a:t>
            </a:r>
          </a:p>
          <a:p>
            <a:pPr marL="228600" indent="-228600"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+mn-lt"/>
              </a:rPr>
              <a:t>Men </a:t>
            </a:r>
            <a:r>
              <a:rPr lang="en-US" sz="1200" dirty="0" err="1">
                <a:latin typeface="+mn-lt"/>
              </a:rPr>
              <a:t>verwijst</a:t>
            </a:r>
            <a:r>
              <a:rPr lang="en-US" sz="1200" dirty="0">
                <a:latin typeface="+mn-lt"/>
              </a:rPr>
              <a:t> met </a:t>
            </a:r>
            <a:r>
              <a:rPr lang="en-US" sz="1200" b="1" dirty="0" err="1">
                <a:latin typeface="+mn-lt"/>
              </a:rPr>
              <a:t>werkpost</a:t>
            </a:r>
            <a:r>
              <a:rPr lang="en-US" sz="1200" dirty="0">
                <a:latin typeface="+mn-lt"/>
              </a:rPr>
              <a:t>  </a:t>
            </a:r>
            <a:r>
              <a:rPr lang="en-US" sz="1200" dirty="0" err="1">
                <a:latin typeface="+mn-lt"/>
              </a:rPr>
              <a:t>naar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eenheid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bestaande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uit</a:t>
            </a:r>
            <a:r>
              <a:rPr lang="en-US" sz="1200" dirty="0">
                <a:latin typeface="+mn-lt"/>
              </a:rPr>
              <a:t>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ofwel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werf</a:t>
            </a:r>
            <a:r>
              <a:rPr lang="en-US" sz="1200" dirty="0">
                <a:latin typeface="+mn-lt"/>
              </a:rPr>
              <a:t>)</a:t>
            </a:r>
            <a:r>
              <a:rPr lang="en-US" sz="1200" dirty="0" err="1">
                <a:latin typeface="+mn-lt"/>
              </a:rPr>
              <a:t>voertuig</a:t>
            </a:r>
            <a:r>
              <a:rPr lang="en-US" sz="1200" dirty="0">
                <a:latin typeface="+mn-lt"/>
              </a:rPr>
              <a:t>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ofwel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ploeg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het </a:t>
            </a:r>
            <a:r>
              <a:rPr lang="en-US" sz="1200" dirty="0" err="1">
                <a:latin typeface="+mn-lt"/>
              </a:rPr>
              <a:t>werk</a:t>
            </a:r>
            <a:r>
              <a:rPr lang="en-US" sz="1200" dirty="0">
                <a:latin typeface="+mn-lt"/>
              </a:rPr>
              <a:t> (max 4 </a:t>
            </a:r>
            <a:r>
              <a:rPr lang="en-US" sz="1200" dirty="0" err="1">
                <a:latin typeface="+mn-lt"/>
              </a:rPr>
              <a:t>personen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gegroepeerd</a:t>
            </a:r>
            <a:r>
              <a:rPr lang="en-US" sz="1200" dirty="0">
                <a:latin typeface="+mn-lt"/>
              </a:rPr>
              <a:t>);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+mn-lt"/>
              </a:rPr>
              <a:t>ofwel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machine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1 </a:t>
            </a:r>
            <a:r>
              <a:rPr lang="en-US" sz="1200" dirty="0" err="1">
                <a:latin typeface="+mn-lt"/>
              </a:rPr>
              <a:t>ploeg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het </a:t>
            </a:r>
            <a:r>
              <a:rPr lang="en-US" sz="1200" dirty="0" err="1">
                <a:latin typeface="+mn-lt"/>
              </a:rPr>
              <a:t>werk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samenwerkend</a:t>
            </a:r>
            <a:r>
              <a:rPr lang="en-US" sz="1200" dirty="0">
                <a:latin typeface="+mn-lt"/>
              </a:rPr>
              <a:t>).</a:t>
            </a:r>
          </a:p>
          <a:p>
            <a:pPr marL="228600" indent="-228600"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200" dirty="0">
                <a:latin typeface="+mn-lt"/>
              </a:rPr>
              <a:t>Op de </a:t>
            </a:r>
            <a:r>
              <a:rPr lang="en-US" sz="1200" dirty="0" err="1">
                <a:latin typeface="+mn-lt"/>
              </a:rPr>
              <a:t>schetsen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err="1">
                <a:latin typeface="+mn-lt"/>
              </a:rPr>
              <a:t>deze</a:t>
            </a:r>
            <a:r>
              <a:rPr lang="en-US" sz="1200" dirty="0">
                <a:latin typeface="+mn-lt"/>
              </a:rPr>
              <a:t> module </a:t>
            </a:r>
            <a:r>
              <a:rPr lang="en-US" sz="1200" dirty="0" err="1">
                <a:latin typeface="+mn-lt"/>
              </a:rPr>
              <a:t>gebruiken</a:t>
            </a:r>
            <a:r>
              <a:rPr lang="en-US" sz="1200" dirty="0">
                <a:latin typeface="+mn-lt"/>
              </a:rPr>
              <a:t> we </a:t>
            </a:r>
            <a:r>
              <a:rPr lang="en-US" sz="1200" dirty="0" err="1">
                <a:latin typeface="+mn-lt"/>
              </a:rPr>
              <a:t>bijna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altijd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werfvoertuig</a:t>
            </a:r>
            <a:r>
              <a:rPr lang="en-US" sz="1200" dirty="0">
                <a:latin typeface="+mn-lt"/>
              </a:rPr>
              <a:t>. </a:t>
            </a:r>
            <a:r>
              <a:rPr lang="en-US" sz="1200" dirty="0" err="1">
                <a:latin typeface="+mn-lt"/>
              </a:rPr>
              <a:t>Deze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kan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vervangen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worden</a:t>
            </a:r>
            <a:r>
              <a:rPr lang="en-US" sz="1200" dirty="0">
                <a:latin typeface="+mn-lt"/>
              </a:rPr>
              <a:t> door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werkpost</a:t>
            </a:r>
            <a:r>
              <a:rPr lang="en-US" sz="1200" dirty="0">
                <a:latin typeface="+mn-lt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30" y="1019123"/>
            <a:ext cx="341730" cy="1139101"/>
          </a:xfrm>
          <a:prstGeom prst="rect">
            <a:avLst/>
          </a:prstGeom>
          <a:ln w="25400"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95" y="1216974"/>
            <a:ext cx="1373440" cy="816835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89" y="1090100"/>
            <a:ext cx="1454225" cy="1073205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45" y="1065840"/>
            <a:ext cx="427665" cy="1128168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550805" y="884260"/>
            <a:ext cx="1248463" cy="1768419"/>
            <a:chOff x="3550805" y="1982567"/>
            <a:chExt cx="1248463" cy="1768419"/>
          </a:xfrm>
        </p:grpSpPr>
        <p:sp>
          <p:nvSpPr>
            <p:cNvPr id="35" name="Rechthoek 35"/>
            <p:cNvSpPr>
              <a:spLocks noChangeArrowheads="1"/>
            </p:cNvSpPr>
            <p:nvPr/>
          </p:nvSpPr>
          <p:spPr bwMode="auto">
            <a:xfrm>
              <a:off x="3550805" y="3390623"/>
              <a:ext cx="1224137" cy="3603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GRENSWACHTER</a:t>
              </a:r>
            </a:p>
            <a:p>
              <a:pPr algn="ctr"/>
              <a:r>
                <a:rPr lang="nl-BE" sz="1100" b="1" dirty="0">
                  <a:solidFill>
                    <a:schemeClr val="bg1"/>
                  </a:solidFill>
                </a:rPr>
                <a:t>AANNEMER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736" y="2041802"/>
              <a:ext cx="419096" cy="1226172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09" y="1982567"/>
              <a:ext cx="428659" cy="33271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EE1CB96-1AF7-404C-BB41-05283A8E9772}"/>
              </a:ext>
            </a:extLst>
          </p:cNvPr>
          <p:cNvSpPr txBox="1"/>
          <p:nvPr/>
        </p:nvSpPr>
        <p:spPr>
          <a:xfrm>
            <a:off x="2118626" y="5931827"/>
            <a:ext cx="78928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+mn-lt"/>
              </a:rPr>
              <a:t>Het </a:t>
            </a:r>
            <a:r>
              <a:rPr lang="en-US" sz="1200" dirty="0" err="1">
                <a:latin typeface="+mn-lt"/>
              </a:rPr>
              <a:t>woord</a:t>
            </a:r>
            <a:r>
              <a:rPr lang="en-US" sz="1200" dirty="0">
                <a:latin typeface="+mn-lt"/>
              </a:rPr>
              <a:t> </a:t>
            </a:r>
            <a:r>
              <a:rPr lang="en-US" sz="1200" b="1" dirty="0" err="1">
                <a:latin typeface="+mn-lt"/>
              </a:rPr>
              <a:t>bediende</a:t>
            </a:r>
            <a:r>
              <a:rPr lang="en-US" sz="1200" dirty="0">
                <a:latin typeface="+mn-lt"/>
              </a:rPr>
              <a:t> is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term die </a:t>
            </a:r>
            <a:r>
              <a:rPr lang="en-US" sz="1200" dirty="0" err="1">
                <a:latin typeface="+mn-lt"/>
              </a:rPr>
              <a:t>veelvuldig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wordt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gebruikt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binnen</a:t>
            </a:r>
            <a:r>
              <a:rPr lang="en-US" sz="1200" dirty="0">
                <a:latin typeface="+mn-lt"/>
              </a:rPr>
              <a:t> Infrabel. </a:t>
            </a:r>
            <a:r>
              <a:rPr lang="en-US" sz="1200" dirty="0" err="1">
                <a:latin typeface="+mn-lt"/>
              </a:rPr>
              <a:t>Hieronder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verstaan</a:t>
            </a:r>
            <a:r>
              <a:rPr lang="en-US" sz="1200" dirty="0">
                <a:latin typeface="+mn-lt"/>
              </a:rPr>
              <a:t> we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persoon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aan</a:t>
            </a:r>
            <a:r>
              <a:rPr lang="en-US" sz="1200" dirty="0">
                <a:latin typeface="+mn-lt"/>
              </a:rPr>
              <a:t> het </a:t>
            </a:r>
            <a:r>
              <a:rPr lang="en-US" sz="1200" dirty="0" err="1">
                <a:latin typeface="+mn-lt"/>
              </a:rPr>
              <a:t>werk</a:t>
            </a:r>
            <a:r>
              <a:rPr lang="en-US" sz="1200" dirty="0">
                <a:latin typeface="+mn-lt"/>
              </a:rPr>
              <a:t>. Men </a:t>
            </a:r>
            <a:r>
              <a:rPr lang="en-US" sz="1200" dirty="0" err="1">
                <a:latin typeface="+mn-lt"/>
              </a:rPr>
              <a:t>verwijst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hier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niet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naar</a:t>
            </a:r>
            <a:r>
              <a:rPr lang="en-US" sz="1200" dirty="0">
                <a:latin typeface="+mn-lt"/>
              </a:rPr>
              <a:t> het </a:t>
            </a:r>
            <a:r>
              <a:rPr lang="en-US" sz="1200" dirty="0" err="1">
                <a:latin typeface="+mn-lt"/>
              </a:rPr>
              <a:t>statuut</a:t>
            </a:r>
            <a:r>
              <a:rPr lang="en-US" sz="1200" dirty="0">
                <a:latin typeface="+mn-lt"/>
              </a:rPr>
              <a:t> van </a:t>
            </a:r>
            <a:r>
              <a:rPr lang="en-US" sz="1200" dirty="0" err="1">
                <a:latin typeface="+mn-lt"/>
              </a:rPr>
              <a:t>een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werknemer</a:t>
            </a:r>
            <a:r>
              <a:rPr lang="en-US" sz="1200" dirty="0">
                <a:latin typeface="+mn-lt"/>
              </a:rPr>
              <a:t>.</a:t>
            </a:r>
          </a:p>
          <a:p>
            <a:pPr algn="just"/>
            <a:endParaRPr lang="en-US" sz="1400" dirty="0">
              <a:latin typeface="+mn-lt"/>
            </a:endParaRP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69B6634D-923D-4F4A-913A-6C720A5A9918}"/>
              </a:ext>
            </a:extLst>
          </p:cNvPr>
          <p:cNvSpPr/>
          <p:nvPr/>
        </p:nvSpPr>
        <p:spPr bwMode="auto">
          <a:xfrm>
            <a:off x="2063948" y="5905687"/>
            <a:ext cx="8064896" cy="764804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3D150F-C9E9-49EB-B1E5-A5EE5762A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9934" y="5905687"/>
            <a:ext cx="493819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66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760089" y="1012947"/>
            <a:ext cx="6495599" cy="5542171"/>
            <a:chOff x="-5264365" y="2137671"/>
            <a:chExt cx="6495599" cy="5542171"/>
          </a:xfrm>
        </p:grpSpPr>
        <p:grpSp>
          <p:nvGrpSpPr>
            <p:cNvPr id="60" name="Group 59"/>
            <p:cNvGrpSpPr/>
            <p:nvPr/>
          </p:nvGrpSpPr>
          <p:grpSpPr>
            <a:xfrm>
              <a:off x="-5208535" y="2137671"/>
              <a:ext cx="6315265" cy="2473514"/>
              <a:chOff x="-5891084" y="2786109"/>
              <a:chExt cx="8602534" cy="3312369"/>
            </a:xfrm>
          </p:grpSpPr>
          <p:sp>
            <p:nvSpPr>
              <p:cNvPr id="105" name="Rectangle 137"/>
              <p:cNvSpPr/>
              <p:nvPr/>
            </p:nvSpPr>
            <p:spPr bwMode="auto">
              <a:xfrm rot="10800000">
                <a:off x="-5891084" y="2786109"/>
                <a:ext cx="8208912" cy="3312369"/>
              </a:xfrm>
              <a:prstGeom prst="rect">
                <a:avLst/>
              </a:prstGeom>
              <a:gradFill>
                <a:gsLst>
                  <a:gs pos="26000">
                    <a:schemeClr val="bg1">
                      <a:alpha val="32000"/>
                    </a:schemeClr>
                  </a:gs>
                  <a:gs pos="26000">
                    <a:schemeClr val="bg1">
                      <a:alpha val="32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13" name="TextBox 228"/>
              <p:cNvSpPr txBox="1">
                <a:spLocks noChangeArrowheads="1"/>
              </p:cNvSpPr>
              <p:nvPr/>
            </p:nvSpPr>
            <p:spPr bwMode="auto">
              <a:xfrm>
                <a:off x="2387600" y="3719513"/>
                <a:ext cx="323850" cy="329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-5055953" y="4916865"/>
              <a:ext cx="6287187" cy="2762977"/>
              <a:chOff x="-6060165" y="2459374"/>
              <a:chExt cx="8771614" cy="3312368"/>
            </a:xfrm>
          </p:grpSpPr>
          <p:sp>
            <p:nvSpPr>
              <p:cNvPr id="81" name="Rectangle 137"/>
              <p:cNvSpPr/>
              <p:nvPr/>
            </p:nvSpPr>
            <p:spPr bwMode="auto">
              <a:xfrm rot="10800000">
                <a:off x="-6060165" y="2459374"/>
                <a:ext cx="8208913" cy="3312368"/>
              </a:xfrm>
              <a:prstGeom prst="rect">
                <a:avLst/>
              </a:prstGeom>
              <a:gradFill>
                <a:gsLst>
                  <a:gs pos="26000">
                    <a:schemeClr val="bg1">
                      <a:alpha val="32000"/>
                    </a:schemeClr>
                  </a:gs>
                  <a:gs pos="26000">
                    <a:schemeClr val="bg1">
                      <a:alpha val="32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88" name="TextBox 228"/>
              <p:cNvSpPr txBox="1">
                <a:spLocks noChangeArrowheads="1"/>
              </p:cNvSpPr>
              <p:nvPr/>
            </p:nvSpPr>
            <p:spPr bwMode="auto">
              <a:xfrm>
                <a:off x="2387600" y="3359597"/>
                <a:ext cx="323849" cy="295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sz="1000" dirty="0"/>
              </a:p>
            </p:txBody>
          </p:sp>
        </p:grpSp>
        <p:sp>
          <p:nvSpPr>
            <p:cNvPr id="70" name="Rectangle 137"/>
            <p:cNvSpPr/>
            <p:nvPr/>
          </p:nvSpPr>
          <p:spPr bwMode="auto">
            <a:xfrm>
              <a:off x="-5264365" y="4929342"/>
              <a:ext cx="6110054" cy="2722889"/>
            </a:xfrm>
            <a:prstGeom prst="rect">
              <a:avLst/>
            </a:prstGeom>
            <a:blipFill dpi="0" rotWithShape="1">
              <a:blip r:embed="rId2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22" name="Rectangle 245"/>
          <p:cNvSpPr>
            <a:spLocks noChangeArrowheads="1"/>
          </p:cNvSpPr>
          <p:nvPr/>
        </p:nvSpPr>
        <p:spPr bwMode="auto">
          <a:xfrm>
            <a:off x="7860494" y="2151596"/>
            <a:ext cx="4103860" cy="1140187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De grenswachter dreigt het visueel contact met de grenzen van de werfzone en/of de werkpost te verliezen door regen, sneeuw, mist, rook, stoom, stof of andere omstandigheden.</a:t>
            </a:r>
          </a:p>
        </p:txBody>
      </p:sp>
      <p:sp>
        <p:nvSpPr>
          <p:cNvPr id="2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912424" y="169388"/>
            <a:ext cx="1912823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3.2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zichtbaarheid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368879" y="16399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3.2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Verminderde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zichtbaarheid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45"/>
          <p:cNvSpPr>
            <a:spLocks noChangeArrowheads="1"/>
          </p:cNvSpPr>
          <p:nvPr/>
        </p:nvSpPr>
        <p:spPr bwMode="auto">
          <a:xfrm>
            <a:off x="7946255" y="5030136"/>
            <a:ext cx="4009596" cy="1048308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Indien aan bepaalde minimale zichtbaarheidsvoorwaarden niet of niet meer voldaan is, moet(en) de bediende(n) zijn (hun) werkzaamheden staken.</a:t>
            </a:r>
          </a:p>
        </p:txBody>
      </p:sp>
      <p:grpSp>
        <p:nvGrpSpPr>
          <p:cNvPr id="144" name="Groep 120"/>
          <p:cNvGrpSpPr>
            <a:grpSpLocks/>
          </p:cNvGrpSpPr>
          <p:nvPr/>
        </p:nvGrpSpPr>
        <p:grpSpPr bwMode="auto">
          <a:xfrm>
            <a:off x="8056524" y="403598"/>
            <a:ext cx="2015927" cy="1223492"/>
            <a:chOff x="6803182" y="5085878"/>
            <a:chExt cx="2016125" cy="1223963"/>
          </a:xfrm>
          <a:solidFill>
            <a:schemeClr val="bg1"/>
          </a:solidFill>
        </p:grpSpPr>
        <p:grpSp>
          <p:nvGrpSpPr>
            <p:cNvPr id="145" name="Group 26"/>
            <p:cNvGrpSpPr>
              <a:grpSpLocks/>
            </p:cNvGrpSpPr>
            <p:nvPr/>
          </p:nvGrpSpPr>
          <p:grpSpPr bwMode="auto">
            <a:xfrm>
              <a:off x="6803182" y="5085878"/>
              <a:ext cx="2016125" cy="1223963"/>
              <a:chOff x="5364088" y="2996952"/>
              <a:chExt cx="2880320" cy="2584287"/>
            </a:xfrm>
            <a:grpFill/>
          </p:grpSpPr>
          <p:grpSp>
            <p:nvGrpSpPr>
              <p:cNvPr id="148" name="Group 22"/>
              <p:cNvGrpSpPr>
                <a:grpSpLocks/>
              </p:cNvGrpSpPr>
              <p:nvPr/>
            </p:nvGrpSpPr>
            <p:grpSpPr bwMode="auto">
              <a:xfrm>
                <a:off x="5364088" y="2996952"/>
                <a:ext cx="2880320" cy="2584287"/>
                <a:chOff x="4427984" y="3429000"/>
                <a:chExt cx="2880320" cy="2584287"/>
              </a:xfrm>
              <a:grpFill/>
            </p:grpSpPr>
            <p:sp>
              <p:nvSpPr>
                <p:cNvPr id="150" name="Rectangle 18"/>
                <p:cNvSpPr>
                  <a:spLocks noChangeArrowheads="1"/>
                </p:cNvSpPr>
                <p:nvPr/>
              </p:nvSpPr>
              <p:spPr bwMode="auto">
                <a:xfrm>
                  <a:off x="4427984" y="3429000"/>
                  <a:ext cx="2880320" cy="2584287"/>
                </a:xfrm>
                <a:prstGeom prst="rect">
                  <a:avLst/>
                </a:prstGeom>
                <a:grp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  <a:p>
                  <a:pPr algn="ctr"/>
                  <a:r>
                    <a:rPr lang="nl-BE">
                      <a:solidFill>
                        <a:schemeClr val="accent2"/>
                      </a:solidFill>
                    </a:rPr>
                    <a:t>            </a:t>
                  </a:r>
                </a:p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151" name="Picture 11" descr="D:\Documents And Settings\GQR7802\Local Settings\Temporary Internet Files\Content.IE5\HNYX0581\MC900441310[1]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41" y="5100428"/>
                  <a:ext cx="431800" cy="51845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9" name="TextBox 23"/>
              <p:cNvSpPr txBox="1">
                <a:spLocks noChangeArrowheads="1"/>
              </p:cNvSpPr>
              <p:nvPr/>
            </p:nvSpPr>
            <p:spPr bwMode="auto">
              <a:xfrm>
                <a:off x="5958090" y="3303397"/>
                <a:ext cx="2208343" cy="9751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l-BE" sz="1200" dirty="0"/>
                  <a:t> </a:t>
                </a:r>
                <a:r>
                  <a:rPr lang="nl-BE" sz="1200" dirty="0">
                    <a:latin typeface="+mn-lt"/>
                  </a:rPr>
                  <a:t>zichtbaarheid onvoldoende</a:t>
                </a:r>
              </a:p>
            </p:txBody>
          </p:sp>
        </p:grpSp>
        <p:sp>
          <p:nvSpPr>
            <p:cNvPr id="146" name="TextBox 23"/>
            <p:cNvSpPr txBox="1">
              <a:spLocks noChangeArrowheads="1"/>
            </p:cNvSpPr>
            <p:nvPr/>
          </p:nvSpPr>
          <p:spPr bwMode="auto">
            <a:xfrm>
              <a:off x="7290978" y="5807302"/>
              <a:ext cx="1478899" cy="2771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 dirty="0">
                  <a:latin typeface="+mn-lt"/>
                </a:rPr>
                <a:t>goede hoorbaarheid </a:t>
              </a:r>
            </a:p>
          </p:txBody>
        </p:sp>
        <p:pic>
          <p:nvPicPr>
            <p:cNvPr id="147" name="Picture 5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3" y="5278703"/>
              <a:ext cx="239664" cy="2384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2" name="Afgeronde rechthoek 116"/>
          <p:cNvSpPr>
            <a:spLocks noChangeArrowheads="1"/>
          </p:cNvSpPr>
          <p:nvPr/>
        </p:nvSpPr>
        <p:spPr bwMode="auto">
          <a:xfrm>
            <a:off x="7624724" y="258667"/>
            <a:ext cx="720725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BE" sz="1100" b="1" dirty="0">
                <a:solidFill>
                  <a:schemeClr val="bg1"/>
                </a:solidFill>
              </a:rPr>
              <a:t>NOT OK</a:t>
            </a:r>
          </a:p>
        </p:txBody>
      </p:sp>
      <p:sp>
        <p:nvSpPr>
          <p:cNvPr id="153" name="TextBox 370"/>
          <p:cNvSpPr txBox="1">
            <a:spLocks noChangeArrowheads="1"/>
          </p:cNvSpPr>
          <p:nvPr/>
        </p:nvSpPr>
        <p:spPr bwMode="auto">
          <a:xfrm>
            <a:off x="615544" y="6101321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154" name="Straight Arrow Connector 135"/>
          <p:cNvCxnSpPr>
            <a:cxnSpLocks noChangeShapeType="1"/>
          </p:cNvCxnSpPr>
          <p:nvPr/>
        </p:nvCxnSpPr>
        <p:spPr bwMode="auto">
          <a:xfrm>
            <a:off x="785569" y="1182594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56" name="Rounded Rectangle 122"/>
          <p:cNvSpPr>
            <a:spLocks noChangeArrowheads="1"/>
          </p:cNvSpPr>
          <p:nvPr/>
        </p:nvSpPr>
        <p:spPr bwMode="auto">
          <a:xfrm>
            <a:off x="361476" y="2154948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zichtbaarheid niet verzekerd</a:t>
            </a:r>
            <a:endParaRPr lang="en-US" sz="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67416" y="1199579"/>
            <a:ext cx="6685306" cy="2155506"/>
            <a:chOff x="2279651" y="1678937"/>
            <a:chExt cx="7993062" cy="2686688"/>
          </a:xfrm>
        </p:grpSpPr>
        <p:pic>
          <p:nvPicPr>
            <p:cNvPr id="137" name="Picture 5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19" y="2949714"/>
              <a:ext cx="239664" cy="23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5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150" y="2548306"/>
              <a:ext cx="239664" cy="23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9" name="Straight Connector 16"/>
            <p:cNvCxnSpPr>
              <a:cxnSpLocks noChangeShapeType="1"/>
            </p:cNvCxnSpPr>
            <p:nvPr/>
          </p:nvCxnSpPr>
          <p:spPr bwMode="auto">
            <a:xfrm flipV="1">
              <a:off x="2640013" y="3875089"/>
              <a:ext cx="7632700" cy="3175"/>
            </a:xfrm>
            <a:prstGeom prst="line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/>
            </a:ln>
          </p:spPr>
        </p:cxn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5541577" y="2897580"/>
              <a:ext cx="2275378" cy="446280"/>
            </a:xfrm>
            <a:prstGeom prst="rect">
              <a:avLst/>
            </a:prstGeom>
            <a:solidFill>
              <a:srgbClr val="FFFF00"/>
            </a:solidFill>
            <a:ln w="3175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6"/>
            <p:cNvCxnSpPr>
              <a:cxnSpLocks noChangeShapeType="1"/>
            </p:cNvCxnSpPr>
            <p:nvPr/>
          </p:nvCxnSpPr>
          <p:spPr bwMode="auto">
            <a:xfrm flipV="1">
              <a:off x="2640013" y="4211639"/>
              <a:ext cx="7632700" cy="1587"/>
            </a:xfrm>
            <a:prstGeom prst="line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/>
            </a:ln>
          </p:spPr>
        </p:cxnSp>
        <p:sp>
          <p:nvSpPr>
            <p:cNvPr id="158" name="Chevron 29"/>
            <p:cNvSpPr>
              <a:spLocks noChangeArrowheads="1"/>
            </p:cNvSpPr>
            <p:nvPr/>
          </p:nvSpPr>
          <p:spPr bwMode="auto">
            <a:xfrm>
              <a:off x="2803526" y="3789363"/>
              <a:ext cx="142875" cy="14446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17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9" name="Chevron 30"/>
            <p:cNvSpPr>
              <a:spLocks noChangeAspect="1"/>
            </p:cNvSpPr>
            <p:nvPr/>
          </p:nvSpPr>
          <p:spPr bwMode="auto">
            <a:xfrm flipH="1">
              <a:off x="2803526" y="4149726"/>
              <a:ext cx="142875" cy="14287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17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0" name="TextBox 228"/>
            <p:cNvSpPr txBox="1">
              <a:spLocks noChangeArrowheads="1"/>
            </p:cNvSpPr>
            <p:nvPr/>
          </p:nvSpPr>
          <p:spPr bwMode="auto">
            <a:xfrm>
              <a:off x="2387600" y="3719513"/>
              <a:ext cx="3238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A</a:t>
              </a:r>
            </a:p>
          </p:txBody>
        </p:sp>
        <p:sp>
          <p:nvSpPr>
            <p:cNvPr id="161" name="TextBox 229"/>
            <p:cNvSpPr txBox="1">
              <a:spLocks noChangeArrowheads="1"/>
            </p:cNvSpPr>
            <p:nvPr/>
          </p:nvSpPr>
          <p:spPr bwMode="auto">
            <a:xfrm>
              <a:off x="2387600" y="4119563"/>
              <a:ext cx="3238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B</a:t>
              </a:r>
            </a:p>
          </p:txBody>
        </p:sp>
        <p:grpSp>
          <p:nvGrpSpPr>
            <p:cNvPr id="162" name="Group 188"/>
            <p:cNvGrpSpPr>
              <a:grpSpLocks noChangeAspect="1"/>
            </p:cNvGrpSpPr>
            <p:nvPr/>
          </p:nvGrpSpPr>
          <p:grpSpPr bwMode="auto">
            <a:xfrm>
              <a:off x="5548939" y="3814765"/>
              <a:ext cx="107950" cy="73025"/>
              <a:chOff x="7956376" y="548680"/>
              <a:chExt cx="216024" cy="144016"/>
            </a:xfrm>
          </p:grpSpPr>
          <p:cxnSp>
            <p:nvCxnSpPr>
              <p:cNvPr id="163" name="Straight Connector 189"/>
              <p:cNvCxnSpPr>
                <a:cxnSpLocks noChangeShapeType="1"/>
              </p:cNvCxnSpPr>
              <p:nvPr/>
            </p:nvCxnSpPr>
            <p:spPr bwMode="auto">
              <a:xfrm>
                <a:off x="7956376" y="548680"/>
                <a:ext cx="216024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4" name="Straight Connector 190"/>
              <p:cNvCxnSpPr>
                <a:cxnSpLocks noChangeShapeType="1"/>
              </p:cNvCxnSpPr>
              <p:nvPr/>
            </p:nvCxnSpPr>
            <p:spPr bwMode="auto">
              <a:xfrm flipH="1">
                <a:off x="7956376" y="548680"/>
                <a:ext cx="207640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165" name="Group 188"/>
            <p:cNvGrpSpPr>
              <a:grpSpLocks noChangeAspect="1"/>
            </p:cNvGrpSpPr>
            <p:nvPr/>
          </p:nvGrpSpPr>
          <p:grpSpPr bwMode="auto">
            <a:xfrm>
              <a:off x="7788053" y="3814764"/>
              <a:ext cx="107950" cy="73025"/>
              <a:chOff x="7956376" y="548680"/>
              <a:chExt cx="216024" cy="144016"/>
            </a:xfrm>
          </p:grpSpPr>
          <p:cxnSp>
            <p:nvCxnSpPr>
              <p:cNvPr id="166" name="Straight Connector 189"/>
              <p:cNvCxnSpPr>
                <a:cxnSpLocks noChangeShapeType="1"/>
              </p:cNvCxnSpPr>
              <p:nvPr/>
            </p:nvCxnSpPr>
            <p:spPr bwMode="auto">
              <a:xfrm>
                <a:off x="7956376" y="548680"/>
                <a:ext cx="216024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7" name="Straight Connector 190"/>
              <p:cNvCxnSpPr>
                <a:cxnSpLocks noChangeShapeType="1"/>
              </p:cNvCxnSpPr>
              <p:nvPr/>
            </p:nvCxnSpPr>
            <p:spPr bwMode="auto">
              <a:xfrm flipH="1">
                <a:off x="7956376" y="548680"/>
                <a:ext cx="207640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69" name="TextBox 32"/>
            <p:cNvSpPr txBox="1">
              <a:spLocks noChangeArrowheads="1"/>
            </p:cNvSpPr>
            <p:nvPr/>
          </p:nvSpPr>
          <p:spPr bwMode="auto">
            <a:xfrm>
              <a:off x="2279651" y="3414714"/>
              <a:ext cx="792163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/>
                <a:t>Lokeren</a:t>
              </a:r>
            </a:p>
          </p:txBody>
        </p:sp>
        <p:sp>
          <p:nvSpPr>
            <p:cNvPr id="170" name="Rectangle 20"/>
            <p:cNvSpPr>
              <a:spLocks noChangeArrowheads="1"/>
            </p:cNvSpPr>
            <p:nvPr/>
          </p:nvSpPr>
          <p:spPr bwMode="auto">
            <a:xfrm flipH="1">
              <a:off x="5613259" y="3504385"/>
              <a:ext cx="2206541" cy="619942"/>
            </a:xfrm>
            <a:prstGeom prst="rect">
              <a:avLst/>
            </a:prstGeom>
            <a:noFill/>
            <a:ln w="31750" algn="ctr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1" name="Rechthoek 35"/>
            <p:cNvSpPr>
              <a:spLocks noChangeArrowheads="1"/>
            </p:cNvSpPr>
            <p:nvPr/>
          </p:nvSpPr>
          <p:spPr bwMode="auto">
            <a:xfrm>
              <a:off x="4541074" y="1678937"/>
              <a:ext cx="1359845" cy="360362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</a:rPr>
                <a:t>GRENSWACHTER AANNEMER</a:t>
              </a:r>
            </a:p>
          </p:txBody>
        </p:sp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9266" y="2606780"/>
              <a:ext cx="651755" cy="52955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71101" y="2576868"/>
              <a:ext cx="295396" cy="249950"/>
            </a:xfrm>
            <a:prstGeom prst="rect">
              <a:avLst/>
            </a:prstGeom>
          </p:spPr>
        </p:pic>
        <p:grpSp>
          <p:nvGrpSpPr>
            <p:cNvPr id="176" name="Groep 99"/>
            <p:cNvGrpSpPr>
              <a:grpSpLocks/>
            </p:cNvGrpSpPr>
            <p:nvPr/>
          </p:nvGrpSpPr>
          <p:grpSpPr bwMode="auto">
            <a:xfrm>
              <a:off x="7679531" y="3461521"/>
              <a:ext cx="865187" cy="388373"/>
              <a:chOff x="4427984" y="2636912"/>
              <a:chExt cx="864096" cy="432048"/>
            </a:xfrm>
          </p:grpSpPr>
          <p:cxnSp>
            <p:nvCxnSpPr>
              <p:cNvPr id="177" name="Rechte verbindingslijn met pijl 102"/>
              <p:cNvCxnSpPr/>
              <p:nvPr/>
            </p:nvCxnSpPr>
            <p:spPr bwMode="auto">
              <a:xfrm>
                <a:off x="4716545" y="2636912"/>
                <a:ext cx="0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8" name="Tekstvak 104"/>
              <p:cNvSpPr txBox="1"/>
              <p:nvPr/>
            </p:nvSpPr>
            <p:spPr>
              <a:xfrm>
                <a:off x="4427984" y="2708390"/>
                <a:ext cx="864096" cy="2462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1000" dirty="0">
                    <a:solidFill>
                      <a:schemeClr val="accent3"/>
                    </a:solidFill>
                  </a:rPr>
                  <a:t>VA</a:t>
                </a:r>
              </a:p>
            </p:txBody>
          </p:sp>
        </p:grpSp>
        <p:cxnSp>
          <p:nvCxnSpPr>
            <p:cNvPr id="179" name="Straight Connector 111"/>
            <p:cNvCxnSpPr/>
            <p:nvPr/>
          </p:nvCxnSpPr>
          <p:spPr bwMode="auto">
            <a:xfrm flipV="1">
              <a:off x="5162675" y="3438205"/>
              <a:ext cx="2922582" cy="81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94191" y="2473885"/>
              <a:ext cx="280440" cy="682811"/>
            </a:xfrm>
            <a:prstGeom prst="rect">
              <a:avLst/>
            </a:prstGeom>
          </p:spPr>
        </p:pic>
        <p:cxnSp>
          <p:nvCxnSpPr>
            <p:cNvPr id="181" name="Straight Connector 111"/>
            <p:cNvCxnSpPr/>
            <p:nvPr/>
          </p:nvCxnSpPr>
          <p:spPr bwMode="auto">
            <a:xfrm flipV="1">
              <a:off x="4571738" y="3348781"/>
              <a:ext cx="4104456" cy="28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Arrow Connector 287"/>
            <p:cNvCxnSpPr>
              <a:cxnSpLocks noChangeShapeType="1"/>
            </p:cNvCxnSpPr>
            <p:nvPr/>
          </p:nvCxnSpPr>
          <p:spPr bwMode="auto">
            <a:xfrm>
              <a:off x="5034411" y="2617744"/>
              <a:ext cx="1689822" cy="14316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183" name="Straight Arrow Connector 287"/>
            <p:cNvCxnSpPr>
              <a:cxnSpLocks noChangeShapeType="1"/>
            </p:cNvCxnSpPr>
            <p:nvPr/>
          </p:nvCxnSpPr>
          <p:spPr bwMode="auto">
            <a:xfrm>
              <a:off x="5034411" y="2643091"/>
              <a:ext cx="186585" cy="71288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</p:grpSp>
      <p:pic>
        <p:nvPicPr>
          <p:cNvPr id="184" name="Picture 1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3192" y="1544622"/>
            <a:ext cx="128027" cy="292633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87" y="1568528"/>
            <a:ext cx="124497" cy="291633"/>
          </a:xfrm>
          <a:prstGeom prst="rect">
            <a:avLst/>
          </a:prstGeom>
        </p:spPr>
      </p:pic>
      <p:cxnSp>
        <p:nvCxnSpPr>
          <p:cNvPr id="186" name="Straight Arrow Connector 287"/>
          <p:cNvCxnSpPr>
            <a:cxnSpLocks noChangeShapeType="1"/>
          </p:cNvCxnSpPr>
          <p:nvPr/>
        </p:nvCxnSpPr>
        <p:spPr bwMode="auto">
          <a:xfrm>
            <a:off x="3445710" y="1753252"/>
            <a:ext cx="1224006" cy="87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187" name="Picture 186" descr="D:\Documents And Settings\GQR7802\Local Settings\Temporary Internet Files\Content.IE5\HNYX0581\MC900441310[1]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6358" y="1601059"/>
            <a:ext cx="182665" cy="243362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878588" y="4527872"/>
            <a:ext cx="6657572" cy="1762180"/>
            <a:chOff x="1260953" y="3409891"/>
            <a:chExt cx="7993062" cy="2326813"/>
          </a:xfrm>
        </p:grpSpPr>
        <p:cxnSp>
          <p:nvCxnSpPr>
            <p:cNvPr id="188" name="Straight Connector 16"/>
            <p:cNvCxnSpPr>
              <a:cxnSpLocks noChangeShapeType="1"/>
            </p:cNvCxnSpPr>
            <p:nvPr/>
          </p:nvCxnSpPr>
          <p:spPr bwMode="auto">
            <a:xfrm flipV="1">
              <a:off x="1621315" y="5246168"/>
              <a:ext cx="7632700" cy="3175"/>
            </a:xfrm>
            <a:prstGeom prst="line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89" name="Straight Connector 16"/>
            <p:cNvCxnSpPr>
              <a:cxnSpLocks noChangeShapeType="1"/>
            </p:cNvCxnSpPr>
            <p:nvPr/>
          </p:nvCxnSpPr>
          <p:spPr bwMode="auto">
            <a:xfrm flipV="1">
              <a:off x="1621315" y="5582718"/>
              <a:ext cx="7632700" cy="1587"/>
            </a:xfrm>
            <a:prstGeom prst="line">
              <a:avLst/>
            </a:prstGeom>
            <a:noFill/>
            <a:ln w="31750" algn="ctr">
              <a:solidFill>
                <a:schemeClr val="accent2"/>
              </a:solidFill>
              <a:round/>
              <a:headEnd/>
              <a:tailEnd/>
            </a:ln>
          </p:spPr>
        </p:cxnSp>
        <p:sp>
          <p:nvSpPr>
            <p:cNvPr id="190" name="Chevron 29"/>
            <p:cNvSpPr>
              <a:spLocks noChangeArrowheads="1"/>
            </p:cNvSpPr>
            <p:nvPr/>
          </p:nvSpPr>
          <p:spPr bwMode="auto">
            <a:xfrm>
              <a:off x="1784828" y="5160442"/>
              <a:ext cx="142875" cy="14446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17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1" name="Chevron 30"/>
            <p:cNvSpPr>
              <a:spLocks noChangeAspect="1"/>
            </p:cNvSpPr>
            <p:nvPr/>
          </p:nvSpPr>
          <p:spPr bwMode="auto">
            <a:xfrm flipH="1">
              <a:off x="1784828" y="5520805"/>
              <a:ext cx="142875" cy="14287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3175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2" name="TextBox 228"/>
            <p:cNvSpPr txBox="1">
              <a:spLocks noChangeArrowheads="1"/>
            </p:cNvSpPr>
            <p:nvPr/>
          </p:nvSpPr>
          <p:spPr bwMode="auto">
            <a:xfrm>
              <a:off x="1368902" y="5090592"/>
              <a:ext cx="3238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A</a:t>
              </a:r>
            </a:p>
          </p:txBody>
        </p:sp>
        <p:sp>
          <p:nvSpPr>
            <p:cNvPr id="193" name="TextBox 229"/>
            <p:cNvSpPr txBox="1">
              <a:spLocks noChangeArrowheads="1"/>
            </p:cNvSpPr>
            <p:nvPr/>
          </p:nvSpPr>
          <p:spPr bwMode="auto">
            <a:xfrm>
              <a:off x="1368902" y="5490642"/>
              <a:ext cx="3238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B</a:t>
              </a:r>
            </a:p>
          </p:txBody>
        </p:sp>
        <p:sp>
          <p:nvSpPr>
            <p:cNvPr id="194" name="Rectangle 20"/>
            <p:cNvSpPr>
              <a:spLocks noChangeArrowheads="1"/>
            </p:cNvSpPr>
            <p:nvPr/>
          </p:nvSpPr>
          <p:spPr bwMode="auto">
            <a:xfrm>
              <a:off x="4729455" y="4370151"/>
              <a:ext cx="1877646" cy="365125"/>
            </a:xfrm>
            <a:prstGeom prst="rect">
              <a:avLst/>
            </a:prstGeom>
            <a:solidFill>
              <a:srgbClr val="FFFF00"/>
            </a:solidFill>
            <a:ln w="31750" algn="ctr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95" name="Group 188"/>
            <p:cNvGrpSpPr>
              <a:grpSpLocks noChangeAspect="1"/>
            </p:cNvGrpSpPr>
            <p:nvPr/>
          </p:nvGrpSpPr>
          <p:grpSpPr bwMode="auto">
            <a:xfrm>
              <a:off x="4608988" y="5209655"/>
              <a:ext cx="107950" cy="73025"/>
              <a:chOff x="7956376" y="548680"/>
              <a:chExt cx="216024" cy="144016"/>
            </a:xfrm>
          </p:grpSpPr>
          <p:cxnSp>
            <p:nvCxnSpPr>
              <p:cNvPr id="196" name="Straight Connector 189"/>
              <p:cNvCxnSpPr>
                <a:cxnSpLocks noChangeShapeType="1"/>
              </p:cNvCxnSpPr>
              <p:nvPr/>
            </p:nvCxnSpPr>
            <p:spPr bwMode="auto">
              <a:xfrm>
                <a:off x="7956376" y="548680"/>
                <a:ext cx="216024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97" name="Straight Connector 190"/>
              <p:cNvCxnSpPr>
                <a:cxnSpLocks noChangeShapeType="1"/>
              </p:cNvCxnSpPr>
              <p:nvPr/>
            </p:nvCxnSpPr>
            <p:spPr bwMode="auto">
              <a:xfrm flipH="1">
                <a:off x="7956376" y="548680"/>
                <a:ext cx="207640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198" name="Group 188"/>
            <p:cNvGrpSpPr>
              <a:grpSpLocks noChangeAspect="1"/>
            </p:cNvGrpSpPr>
            <p:nvPr/>
          </p:nvGrpSpPr>
          <p:grpSpPr bwMode="auto">
            <a:xfrm>
              <a:off x="6458428" y="5220771"/>
              <a:ext cx="107950" cy="73025"/>
              <a:chOff x="7956376" y="548680"/>
              <a:chExt cx="216024" cy="144016"/>
            </a:xfrm>
          </p:grpSpPr>
          <p:cxnSp>
            <p:nvCxnSpPr>
              <p:cNvPr id="199" name="Straight Connector 189"/>
              <p:cNvCxnSpPr>
                <a:cxnSpLocks noChangeShapeType="1"/>
              </p:cNvCxnSpPr>
              <p:nvPr/>
            </p:nvCxnSpPr>
            <p:spPr bwMode="auto">
              <a:xfrm>
                <a:off x="7956376" y="548680"/>
                <a:ext cx="216024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00" name="Straight Connector 190"/>
              <p:cNvCxnSpPr>
                <a:cxnSpLocks noChangeShapeType="1"/>
              </p:cNvCxnSpPr>
              <p:nvPr/>
            </p:nvCxnSpPr>
            <p:spPr bwMode="auto">
              <a:xfrm flipH="1">
                <a:off x="7956376" y="548680"/>
                <a:ext cx="207640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01" name="TextBox 32"/>
            <p:cNvSpPr txBox="1">
              <a:spLocks noChangeArrowheads="1"/>
            </p:cNvSpPr>
            <p:nvPr/>
          </p:nvSpPr>
          <p:spPr bwMode="auto">
            <a:xfrm>
              <a:off x="8075095" y="4941372"/>
              <a:ext cx="1136491" cy="30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err="1"/>
                <a:t>Dendermonde</a:t>
              </a:r>
              <a:endParaRPr lang="en-US" sz="900" dirty="0"/>
            </a:p>
          </p:txBody>
        </p:sp>
        <p:sp>
          <p:nvSpPr>
            <p:cNvPr id="202" name="TextBox 32"/>
            <p:cNvSpPr txBox="1">
              <a:spLocks noChangeArrowheads="1"/>
            </p:cNvSpPr>
            <p:nvPr/>
          </p:nvSpPr>
          <p:spPr bwMode="auto">
            <a:xfrm>
              <a:off x="1260953" y="4785793"/>
              <a:ext cx="792163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/>
                <a:t>Lokeren</a:t>
              </a:r>
            </a:p>
          </p:txBody>
        </p:sp>
        <p:sp>
          <p:nvSpPr>
            <p:cNvPr id="203" name="Rectangle 20"/>
            <p:cNvSpPr>
              <a:spLocks noChangeArrowheads="1"/>
            </p:cNvSpPr>
            <p:nvPr/>
          </p:nvSpPr>
          <p:spPr bwMode="auto">
            <a:xfrm flipH="1">
              <a:off x="4681217" y="4929716"/>
              <a:ext cx="1820073" cy="541877"/>
            </a:xfrm>
            <a:prstGeom prst="rect">
              <a:avLst/>
            </a:prstGeom>
            <a:noFill/>
            <a:ln w="31750" algn="ctr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8" name="Rectangular Callout 50"/>
            <p:cNvSpPr>
              <a:spLocks noChangeArrowheads="1"/>
            </p:cNvSpPr>
            <p:nvPr/>
          </p:nvSpPr>
          <p:spPr bwMode="auto">
            <a:xfrm>
              <a:off x="1937857" y="4009392"/>
              <a:ext cx="1081088" cy="215900"/>
            </a:xfrm>
            <a:prstGeom prst="wedgeRectCallout">
              <a:avLst>
                <a:gd name="adj1" fmla="val 92455"/>
                <a:gd name="adj2" fmla="val -15341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ALARM !</a:t>
              </a:r>
              <a:endParaRPr lang="nl-B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0" name="Rechthoek 35"/>
            <p:cNvSpPr>
              <a:spLocks noChangeArrowheads="1"/>
            </p:cNvSpPr>
            <p:nvPr/>
          </p:nvSpPr>
          <p:spPr bwMode="auto">
            <a:xfrm>
              <a:off x="2885934" y="3409891"/>
              <a:ext cx="1090161" cy="360362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</a:rPr>
                <a:t>GRENSWACHTER AANNEMER</a:t>
              </a:r>
            </a:p>
          </p:txBody>
        </p:sp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9899" y="4102227"/>
              <a:ext cx="674509" cy="548039"/>
            </a:xfrm>
            <a:prstGeom prst="rect">
              <a:avLst/>
            </a:prstGeom>
          </p:spPr>
        </p:pic>
        <p:cxnSp>
          <p:nvCxnSpPr>
            <p:cNvPr id="213" name="Straight Arrow Connector 287"/>
            <p:cNvCxnSpPr>
              <a:cxnSpLocks noChangeShapeType="1"/>
            </p:cNvCxnSpPr>
            <p:nvPr/>
          </p:nvCxnSpPr>
          <p:spPr bwMode="auto">
            <a:xfrm>
              <a:off x="3823406" y="4065206"/>
              <a:ext cx="2049434" cy="346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grpSp>
          <p:nvGrpSpPr>
            <p:cNvPr id="215" name="Groep 99"/>
            <p:cNvGrpSpPr>
              <a:grpSpLocks/>
            </p:cNvGrpSpPr>
            <p:nvPr/>
          </p:nvGrpSpPr>
          <p:grpSpPr bwMode="auto">
            <a:xfrm>
              <a:off x="6651265" y="4929716"/>
              <a:ext cx="865187" cy="339636"/>
              <a:chOff x="4427984" y="2636912"/>
              <a:chExt cx="864096" cy="432048"/>
            </a:xfrm>
          </p:grpSpPr>
          <p:cxnSp>
            <p:nvCxnSpPr>
              <p:cNvPr id="216" name="Rechte verbindingslijn met pijl 102"/>
              <p:cNvCxnSpPr/>
              <p:nvPr/>
            </p:nvCxnSpPr>
            <p:spPr bwMode="auto">
              <a:xfrm>
                <a:off x="4716545" y="2636912"/>
                <a:ext cx="0" cy="43204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17" name="Tekstvak 104"/>
              <p:cNvSpPr txBox="1"/>
              <p:nvPr/>
            </p:nvSpPr>
            <p:spPr>
              <a:xfrm>
                <a:off x="4427984" y="2708390"/>
                <a:ext cx="864096" cy="2462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nl-BE" sz="1000" dirty="0">
                    <a:solidFill>
                      <a:schemeClr val="accent3"/>
                    </a:solidFill>
                  </a:rPr>
                  <a:t>VA</a:t>
                </a:r>
              </a:p>
            </p:txBody>
          </p:sp>
        </p:grpSp>
        <p:cxnSp>
          <p:nvCxnSpPr>
            <p:cNvPr id="218" name="Straight Connector 111"/>
            <p:cNvCxnSpPr/>
            <p:nvPr/>
          </p:nvCxnSpPr>
          <p:spPr bwMode="auto">
            <a:xfrm>
              <a:off x="3793257" y="4893771"/>
              <a:ext cx="3192221" cy="109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04439" y="3934427"/>
              <a:ext cx="280440" cy="682811"/>
            </a:xfrm>
            <a:prstGeom prst="rect">
              <a:avLst/>
            </a:prstGeom>
          </p:spPr>
        </p:pic>
        <p:cxnSp>
          <p:nvCxnSpPr>
            <p:cNvPr id="221" name="Straight Connector 111"/>
            <p:cNvCxnSpPr/>
            <p:nvPr/>
          </p:nvCxnSpPr>
          <p:spPr bwMode="auto">
            <a:xfrm flipV="1">
              <a:off x="3421157" y="4784489"/>
              <a:ext cx="4104456" cy="286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Arrow Connector 287"/>
            <p:cNvCxnSpPr>
              <a:cxnSpLocks noChangeShapeType="1"/>
            </p:cNvCxnSpPr>
            <p:nvPr/>
          </p:nvCxnSpPr>
          <p:spPr bwMode="auto">
            <a:xfrm>
              <a:off x="3777363" y="4159230"/>
              <a:ext cx="676408" cy="56839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02177" y="3775412"/>
              <a:ext cx="128027" cy="292633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059" y="3770661"/>
              <a:ext cx="124497" cy="291633"/>
            </a:xfrm>
            <a:prstGeom prst="rect">
              <a:avLst/>
            </a:prstGeom>
          </p:spPr>
        </p:pic>
        <p:cxnSp>
          <p:nvCxnSpPr>
            <p:cNvPr id="226" name="Straight Arrow Connector 287"/>
            <p:cNvCxnSpPr>
              <a:cxnSpLocks noChangeShapeType="1"/>
            </p:cNvCxnSpPr>
            <p:nvPr/>
          </p:nvCxnSpPr>
          <p:spPr bwMode="auto">
            <a:xfrm flipV="1">
              <a:off x="4202382" y="3971124"/>
              <a:ext cx="1819347" cy="22844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pic>
          <p:nvPicPr>
            <p:cNvPr id="227" name="Picture 226" descr="D:\Documents And Settings\GQR7802\Local Settings\Temporary Internet Files\Content.IE5\HNYX0581\MC900441310[1].png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80672" y="3839740"/>
              <a:ext cx="182665" cy="243362"/>
            </a:xfrm>
            <a:prstGeom prst="rect">
              <a:avLst/>
            </a:prstGeom>
            <a:noFill/>
          </p:spPr>
        </p:pic>
        <p:pic>
          <p:nvPicPr>
            <p:cNvPr id="228" name="Picture 5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941" y="4318665"/>
              <a:ext cx="200452" cy="19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9" name="Picture 5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795" y="4077948"/>
              <a:ext cx="200452" cy="19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0" name="Rectangular Callout 50"/>
          <p:cNvSpPr>
            <a:spLocks noChangeArrowheads="1"/>
          </p:cNvSpPr>
          <p:nvPr/>
        </p:nvSpPr>
        <p:spPr bwMode="auto">
          <a:xfrm>
            <a:off x="4393698" y="4391941"/>
            <a:ext cx="900459" cy="163509"/>
          </a:xfrm>
          <a:prstGeom prst="wedgeRectCallout">
            <a:avLst>
              <a:gd name="adj1" fmla="val 11005"/>
              <a:gd name="adj2" fmla="val 194372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ALARM !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231" name="Cloud Callout 230"/>
          <p:cNvSpPr/>
          <p:nvPr/>
        </p:nvSpPr>
        <p:spPr>
          <a:xfrm>
            <a:off x="5497662" y="4460850"/>
            <a:ext cx="840614" cy="296967"/>
          </a:xfrm>
          <a:prstGeom prst="cloudCallout">
            <a:avLst>
              <a:gd name="adj1" fmla="val -79941"/>
              <a:gd name="adj2" fmla="val 1196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STOP</a:t>
            </a:r>
          </a:p>
        </p:txBody>
      </p:sp>
      <p:sp>
        <p:nvSpPr>
          <p:cNvPr id="232" name="Rounded Rectangle 122"/>
          <p:cNvSpPr>
            <a:spLocks noChangeArrowheads="1"/>
          </p:cNvSpPr>
          <p:nvPr/>
        </p:nvSpPr>
        <p:spPr bwMode="auto">
          <a:xfrm>
            <a:off x="423318" y="4817122"/>
            <a:ext cx="701675" cy="5114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grenswachter laat de werken stopzetten</a:t>
            </a:r>
            <a:endParaRPr lang="en-US" sz="800" dirty="0"/>
          </a:p>
        </p:txBody>
      </p:sp>
      <p:sp>
        <p:nvSpPr>
          <p:cNvPr id="122" name="Rectangle 137"/>
          <p:cNvSpPr/>
          <p:nvPr/>
        </p:nvSpPr>
        <p:spPr bwMode="auto">
          <a:xfrm>
            <a:off x="722162" y="3836446"/>
            <a:ext cx="6185908" cy="2722889"/>
          </a:xfrm>
          <a:prstGeom prst="rect">
            <a:avLst/>
          </a:prstGeom>
          <a:blipFill dpi="0" rotWithShape="1">
            <a:blip r:embed="rId2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33" name="Rectangle 137"/>
          <p:cNvSpPr/>
          <p:nvPr/>
        </p:nvSpPr>
        <p:spPr bwMode="auto">
          <a:xfrm>
            <a:off x="873220" y="791038"/>
            <a:ext cx="6110054" cy="2722889"/>
          </a:xfrm>
          <a:prstGeom prst="rect">
            <a:avLst/>
          </a:prstGeom>
          <a:blipFill dpi="0" rotWithShape="1">
            <a:blip r:embed="rId2" cstate="print">
              <a:alphaModFix am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</p:spPr>
        <p:txBody>
          <a:bodyPr wrap="none"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34" name="TextBox 32"/>
          <p:cNvSpPr txBox="1">
            <a:spLocks noChangeArrowheads="1"/>
          </p:cNvSpPr>
          <p:nvPr/>
        </p:nvSpPr>
        <p:spPr bwMode="auto">
          <a:xfrm>
            <a:off x="6580032" y="2743422"/>
            <a:ext cx="94660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err="1"/>
              <a:t>Dendermonde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873058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928831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160856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Rechthoek 35"/>
          <p:cNvSpPr>
            <a:spLocks noChangeArrowheads="1"/>
          </p:cNvSpPr>
          <p:nvPr/>
        </p:nvSpPr>
        <p:spPr bwMode="auto">
          <a:xfrm>
            <a:off x="4356475" y="4612395"/>
            <a:ext cx="1078747" cy="372706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GRENSWACHTER  AANNEMER</a:t>
            </a:r>
          </a:p>
        </p:txBody>
      </p:sp>
      <p:sp>
        <p:nvSpPr>
          <p:cNvPr id="25" name="Rechthoek 41"/>
          <p:cNvSpPr>
            <a:spLocks noChangeArrowheads="1"/>
          </p:cNvSpPr>
          <p:nvPr/>
        </p:nvSpPr>
        <p:spPr bwMode="auto">
          <a:xfrm>
            <a:off x="6752478" y="461239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29" name="Rechthoek 35"/>
          <p:cNvSpPr>
            <a:spLocks noChangeArrowheads="1"/>
          </p:cNvSpPr>
          <p:nvPr/>
        </p:nvSpPr>
        <p:spPr bwMode="auto">
          <a:xfrm>
            <a:off x="5614044" y="4612462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8729" y="404442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en</a:t>
            </a:r>
            <a:r>
              <a:rPr lang="en-US" sz="1200" dirty="0"/>
              <a:t>/of</a:t>
            </a:r>
            <a:endParaRPr lang="nl-BE" sz="1200" dirty="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3.2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zichtbaarheid</a:t>
            </a:r>
            <a:endParaRPr lang="en-GB" dirty="0"/>
          </a:p>
        </p:txBody>
      </p:sp>
      <p:sp>
        <p:nvSpPr>
          <p:cNvPr id="51208" name="Ovale toelichting 9"/>
          <p:cNvSpPr>
            <a:spLocks noChangeArrowheads="1"/>
          </p:cNvSpPr>
          <p:nvPr/>
        </p:nvSpPr>
        <p:spPr bwMode="auto">
          <a:xfrm>
            <a:off x="4109012" y="2431707"/>
            <a:ext cx="1081088" cy="431800"/>
          </a:xfrm>
          <a:prstGeom prst="wedgeEllipseCallout">
            <a:avLst>
              <a:gd name="adj1" fmla="val 17290"/>
              <a:gd name="adj2" fmla="val 130157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93" y="3176945"/>
            <a:ext cx="416778" cy="1407782"/>
          </a:xfrm>
          <a:prstGeom prst="rect">
            <a:avLst/>
          </a:prstGeom>
        </p:spPr>
      </p:pic>
      <p:sp>
        <p:nvSpPr>
          <p:cNvPr id="58" name="Ovale toelichting 57"/>
          <p:cNvSpPr/>
          <p:nvPr/>
        </p:nvSpPr>
        <p:spPr bwMode="auto">
          <a:xfrm>
            <a:off x="5441718" y="2344539"/>
            <a:ext cx="1079500" cy="431800"/>
          </a:xfrm>
          <a:prstGeom prst="wedgeEllipseCallout">
            <a:avLst>
              <a:gd name="adj1" fmla="val 5897"/>
              <a:gd name="adj2" fmla="val 135519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87" y="3176945"/>
            <a:ext cx="553941" cy="1370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76808" y="1419820"/>
            <a:ext cx="6843148" cy="340519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De grenswachter contacteert de VV aannemer en zijn HL om te overleggen.</a:t>
            </a:r>
          </a:p>
        </p:txBody>
      </p:sp>
      <p:cxnSp>
        <p:nvCxnSpPr>
          <p:cNvPr id="21" name="Straight Arrow Connector 135"/>
          <p:cNvCxnSpPr>
            <a:cxnSpLocks noChangeShapeType="1"/>
          </p:cNvCxnSpPr>
          <p:nvPr/>
        </p:nvCxnSpPr>
        <p:spPr bwMode="auto">
          <a:xfrm>
            <a:off x="1145875" y="1214899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7" name="TextBox 370"/>
          <p:cNvSpPr txBox="1">
            <a:spLocks noChangeArrowheads="1"/>
          </p:cNvSpPr>
          <p:nvPr/>
        </p:nvSpPr>
        <p:spPr bwMode="auto">
          <a:xfrm>
            <a:off x="1074438" y="5967875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8" name="Rounded Rectangle 122"/>
          <p:cNvSpPr>
            <a:spLocks noChangeArrowheads="1"/>
          </p:cNvSpPr>
          <p:nvPr/>
        </p:nvSpPr>
        <p:spPr bwMode="auto">
          <a:xfrm>
            <a:off x="829089" y="371633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overleg met VV / HL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301" y="3284984"/>
            <a:ext cx="656836" cy="1225111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toelichting 13"/>
          <p:cNvSpPr/>
          <p:nvPr/>
        </p:nvSpPr>
        <p:spPr bwMode="auto">
          <a:xfrm>
            <a:off x="6302233" y="1766788"/>
            <a:ext cx="1081088" cy="431800"/>
          </a:xfrm>
          <a:prstGeom prst="wedgeEllipseCallout">
            <a:avLst>
              <a:gd name="adj1" fmla="val 54124"/>
              <a:gd name="adj2" fmla="val 33473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graphicFrame>
        <p:nvGraphicFramePr>
          <p:cNvPr id="27" name="Tabel 26"/>
          <p:cNvGraphicFramePr>
            <a:graphicFrameLocks noGrp="1"/>
          </p:cNvGraphicFramePr>
          <p:nvPr/>
        </p:nvGraphicFramePr>
        <p:xfrm>
          <a:off x="2925809" y="5018662"/>
          <a:ext cx="6407125" cy="1123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568">
                <a:tc>
                  <a:txBody>
                    <a:bodyPr/>
                    <a:lstStyle/>
                    <a:p>
                      <a:pPr algn="ctr"/>
                      <a:endParaRPr lang="nl-BE" sz="1050" dirty="0"/>
                    </a:p>
                    <a:p>
                      <a:pPr algn="ctr"/>
                      <a:endParaRPr lang="nl-BE" sz="1050" dirty="0"/>
                    </a:p>
                    <a:p>
                      <a:pPr algn="ctr"/>
                      <a:r>
                        <a:rPr lang="nl-BE" sz="1100" dirty="0">
                          <a:latin typeface="+mn-lt"/>
                        </a:rPr>
                        <a:t>Wachten tot situatie</a:t>
                      </a:r>
                      <a:r>
                        <a:rPr lang="nl-BE" sz="1100" baseline="0" dirty="0">
                          <a:latin typeface="+mn-lt"/>
                        </a:rPr>
                        <a:t> verbetert en daarna werken hernemen</a:t>
                      </a:r>
                      <a:endParaRPr lang="nl-BE" sz="1100" dirty="0">
                        <a:latin typeface="+mn-lt"/>
                      </a:endParaRPr>
                    </a:p>
                  </a:txBody>
                  <a:tcPr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Ander organisatorisch model</a:t>
                      </a:r>
                    </a:p>
                    <a:p>
                      <a:pPr algn="ctr"/>
                      <a:endParaRPr lang="nl-BE" sz="1050" dirty="0"/>
                    </a:p>
                  </a:txBody>
                  <a:tcPr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Einde van de werken</a:t>
                      </a:r>
                    </a:p>
                    <a:p>
                      <a:pPr algn="ctr"/>
                      <a:endParaRPr lang="nl-BE" sz="1050" dirty="0"/>
                    </a:p>
                  </a:txBody>
                  <a:tcPr anchor="b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56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2" y="5306001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05" y="5268005"/>
            <a:ext cx="622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352022" y="5288154"/>
            <a:ext cx="13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  <a:endParaRPr lang="nl-BE" dirty="0"/>
          </a:p>
        </p:txBody>
      </p:sp>
      <p:grpSp>
        <p:nvGrpSpPr>
          <p:cNvPr id="46" name="Groep 33"/>
          <p:cNvGrpSpPr>
            <a:grpSpLocks/>
          </p:cNvGrpSpPr>
          <p:nvPr/>
        </p:nvGrpSpPr>
        <p:grpSpPr bwMode="auto">
          <a:xfrm>
            <a:off x="7703965" y="3716957"/>
            <a:ext cx="1414665" cy="936178"/>
            <a:chOff x="6887135" y="2996615"/>
            <a:chExt cx="1413400" cy="936091"/>
          </a:xfrm>
        </p:grpSpPr>
        <p:sp>
          <p:nvSpPr>
            <p:cNvPr id="48" name="Ovale toelichting 16"/>
            <p:cNvSpPr/>
            <p:nvPr/>
          </p:nvSpPr>
          <p:spPr bwMode="auto">
            <a:xfrm>
              <a:off x="6887135" y="2996615"/>
              <a:ext cx="1413400" cy="936091"/>
            </a:xfrm>
            <a:prstGeom prst="wedgeEllipseCallout">
              <a:avLst>
                <a:gd name="adj1" fmla="val -8753"/>
                <a:gd name="adj2" fmla="val -103995"/>
              </a:avLst>
            </a:prstGeom>
            <a:solidFill>
              <a:schemeClr val="bg1"/>
            </a:solidFill>
            <a:ln w="3175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l-BE"/>
            </a:p>
          </p:txBody>
        </p:sp>
        <p:grpSp>
          <p:nvGrpSpPr>
            <p:cNvPr id="53" name="Groep 27"/>
            <p:cNvGrpSpPr>
              <a:grpSpLocks/>
            </p:cNvGrpSpPr>
            <p:nvPr/>
          </p:nvGrpSpPr>
          <p:grpSpPr bwMode="auto">
            <a:xfrm>
              <a:off x="7297231" y="3111451"/>
              <a:ext cx="647561" cy="647899"/>
              <a:chOff x="6342758" y="2479972"/>
              <a:chExt cx="1727201" cy="1555751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2758" y="2479972"/>
                <a:ext cx="1727201" cy="1555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774" y="2575815"/>
                <a:ext cx="1656185" cy="864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8" name="Rechte verbindingslijn met pijl 19"/>
          <p:cNvCxnSpPr>
            <a:cxnSpLocks noChangeShapeType="1"/>
          </p:cNvCxnSpPr>
          <p:nvPr/>
        </p:nvCxnSpPr>
        <p:spPr bwMode="auto">
          <a:xfrm>
            <a:off x="5483762" y="2809669"/>
            <a:ext cx="1081088" cy="0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60" name="Ovale toelichting 11"/>
          <p:cNvSpPr/>
          <p:nvPr/>
        </p:nvSpPr>
        <p:spPr bwMode="auto">
          <a:xfrm>
            <a:off x="3501549" y="1880643"/>
            <a:ext cx="1079500" cy="431800"/>
          </a:xfrm>
          <a:prstGeom prst="wedgeEllipseCallout">
            <a:avLst>
              <a:gd name="adj1" fmla="val -12161"/>
              <a:gd name="adj2" fmla="val 142332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3" name="Tekstvak 34"/>
          <p:cNvSpPr txBox="1">
            <a:spLocks noChangeArrowheads="1"/>
          </p:cNvSpPr>
          <p:nvPr/>
        </p:nvSpPr>
        <p:spPr bwMode="auto">
          <a:xfrm>
            <a:off x="8068933" y="1965575"/>
            <a:ext cx="5762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 dirty="0"/>
              <a:t>OF</a:t>
            </a:r>
          </a:p>
        </p:txBody>
      </p:sp>
      <p:sp>
        <p:nvSpPr>
          <p:cNvPr id="64" name="Tekstvak 35"/>
          <p:cNvSpPr txBox="1">
            <a:spLocks noChangeArrowheads="1"/>
          </p:cNvSpPr>
          <p:nvPr/>
        </p:nvSpPr>
        <p:spPr bwMode="auto">
          <a:xfrm>
            <a:off x="8945273" y="3667916"/>
            <a:ext cx="57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/>
              <a:t>OF</a:t>
            </a:r>
          </a:p>
        </p:txBody>
      </p:sp>
      <p:sp>
        <p:nvSpPr>
          <p:cNvPr id="65" name="Tekstvak 36"/>
          <p:cNvSpPr txBox="1">
            <a:spLocks noChangeArrowheads="1"/>
          </p:cNvSpPr>
          <p:nvPr/>
        </p:nvSpPr>
        <p:spPr bwMode="auto">
          <a:xfrm>
            <a:off x="6743701" y="2636839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 dirty="0"/>
              <a:t>OF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2063750" y="2278063"/>
            <a:ext cx="719138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4295776" y="2278063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72949" y="1652397"/>
            <a:ext cx="13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  <a:endParaRPr lang="nl-BE" dirty="0"/>
          </a:p>
        </p:txBody>
      </p:sp>
      <p:sp>
        <p:nvSpPr>
          <p:cNvPr id="73" name="Rechthoek 41"/>
          <p:cNvSpPr>
            <a:spLocks noChangeArrowheads="1"/>
          </p:cNvSpPr>
          <p:nvPr/>
        </p:nvSpPr>
        <p:spPr bwMode="auto">
          <a:xfrm>
            <a:off x="4573987" y="3846376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76" name="Rechthoek 35"/>
          <p:cNvSpPr>
            <a:spLocks noChangeArrowheads="1"/>
          </p:cNvSpPr>
          <p:nvPr/>
        </p:nvSpPr>
        <p:spPr bwMode="auto">
          <a:xfrm>
            <a:off x="3435553" y="3846443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40238" y="325944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en</a:t>
            </a:r>
            <a:r>
              <a:rPr lang="en-US" sz="1200" dirty="0"/>
              <a:t>/of</a:t>
            </a:r>
            <a:endParaRPr lang="nl-BE" sz="1200" dirty="0"/>
          </a:p>
        </p:txBody>
      </p:sp>
      <p:sp>
        <p:nvSpPr>
          <p:cNvPr id="78" name="Rechthoek 41"/>
          <p:cNvSpPr>
            <a:spLocks noChangeArrowheads="1"/>
          </p:cNvSpPr>
          <p:nvPr/>
        </p:nvSpPr>
        <p:spPr bwMode="auto">
          <a:xfrm>
            <a:off x="8431299" y="310321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79" name="Rechthoek 35"/>
          <p:cNvSpPr>
            <a:spLocks noChangeArrowheads="1"/>
          </p:cNvSpPr>
          <p:nvPr/>
        </p:nvSpPr>
        <p:spPr bwMode="auto">
          <a:xfrm>
            <a:off x="7068517" y="3088720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69074" y="2724124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en</a:t>
            </a:r>
            <a:r>
              <a:rPr lang="en-US" sz="1200" dirty="0"/>
              <a:t>/of</a:t>
            </a:r>
            <a:endParaRPr lang="nl-BE" sz="1200" dirty="0"/>
          </a:p>
        </p:txBody>
      </p:sp>
      <p:pic>
        <p:nvPicPr>
          <p:cNvPr id="39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7" y="1796947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hthoek 35"/>
          <p:cNvSpPr>
            <a:spLocks noChangeArrowheads="1"/>
          </p:cNvSpPr>
          <p:nvPr/>
        </p:nvSpPr>
        <p:spPr bwMode="auto">
          <a:xfrm>
            <a:off x="2243311" y="4035868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GRENSWACHTER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AANNEMER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4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31838" y="142393"/>
            <a:ext cx="2790605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3.2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zichtbaarheid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472" y="2693881"/>
            <a:ext cx="314827" cy="1053987"/>
          </a:xfrm>
          <a:prstGeom prst="rect">
            <a:avLst/>
          </a:prstGeom>
        </p:spPr>
      </p:pic>
      <p:sp>
        <p:nvSpPr>
          <p:cNvPr id="59" name="Ovale toelichting 9"/>
          <p:cNvSpPr>
            <a:spLocks noChangeArrowheads="1"/>
          </p:cNvSpPr>
          <p:nvPr/>
        </p:nvSpPr>
        <p:spPr bwMode="auto">
          <a:xfrm>
            <a:off x="2711450" y="2349500"/>
            <a:ext cx="1081088" cy="431800"/>
          </a:xfrm>
          <a:prstGeom prst="wedgeEllipseCallout">
            <a:avLst>
              <a:gd name="adj1" fmla="val -32737"/>
              <a:gd name="adj2" fmla="val 74567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778" y="2046145"/>
            <a:ext cx="293787" cy="992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389" y="2724608"/>
            <a:ext cx="397273" cy="9822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202" y="2088439"/>
            <a:ext cx="397273" cy="982268"/>
          </a:xfrm>
          <a:prstGeom prst="rect">
            <a:avLst/>
          </a:prstGeom>
        </p:spPr>
      </p:pic>
      <p:sp>
        <p:nvSpPr>
          <p:cNvPr id="62" name="Ovale toelichting 22"/>
          <p:cNvSpPr/>
          <p:nvPr/>
        </p:nvSpPr>
        <p:spPr bwMode="auto">
          <a:xfrm>
            <a:off x="9131838" y="1661443"/>
            <a:ext cx="1657350" cy="431800"/>
          </a:xfrm>
          <a:prstGeom prst="wedgeEllipseCallout">
            <a:avLst>
              <a:gd name="adj1" fmla="val -38389"/>
              <a:gd name="adj2" fmla="val 71538"/>
            </a:avLst>
          </a:prstGeom>
          <a:noFill/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49" name="TextBox 48"/>
          <p:cNvSpPr txBox="1"/>
          <p:nvPr/>
        </p:nvSpPr>
        <p:spPr>
          <a:xfrm>
            <a:off x="2243312" y="772566"/>
            <a:ext cx="7562650" cy="578882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Na het overleg neemt de VV aannemer een beslissing over het verdere verloop van de werken.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6364" y="2986924"/>
            <a:ext cx="501457" cy="93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80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/>
              <a:t>werken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3.3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Onvoldoende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hoorbaarheid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68" y="1059826"/>
            <a:ext cx="1005927" cy="963251"/>
          </a:xfrm>
          <a:prstGeom prst="rect">
            <a:avLst/>
          </a:prstGeom>
        </p:spPr>
      </p:pic>
      <p:cxnSp>
        <p:nvCxnSpPr>
          <p:cNvPr id="4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541577" y="2897580"/>
            <a:ext cx="2275378" cy="44628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4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4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grpSp>
        <p:nvGrpSpPr>
          <p:cNvPr id="50" name="Group 188"/>
          <p:cNvGrpSpPr>
            <a:grpSpLocks noChangeAspect="1"/>
          </p:cNvGrpSpPr>
          <p:nvPr/>
        </p:nvGrpSpPr>
        <p:grpSpPr bwMode="auto">
          <a:xfrm>
            <a:off x="5548939" y="3814765"/>
            <a:ext cx="107950" cy="73025"/>
            <a:chOff x="7956376" y="548680"/>
            <a:chExt cx="216024" cy="144016"/>
          </a:xfrm>
        </p:grpSpPr>
        <p:cxnSp>
          <p:nvCxnSpPr>
            <p:cNvPr id="5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3" name="Group 188"/>
          <p:cNvGrpSpPr>
            <a:grpSpLocks noChangeAspect="1"/>
          </p:cNvGrpSpPr>
          <p:nvPr/>
        </p:nvGrpSpPr>
        <p:grpSpPr bwMode="auto">
          <a:xfrm>
            <a:off x="7788053" y="3814764"/>
            <a:ext cx="107950" cy="73025"/>
            <a:chOff x="7956376" y="548680"/>
            <a:chExt cx="216024" cy="144016"/>
          </a:xfrm>
        </p:grpSpPr>
        <p:cxnSp>
          <p:nvCxnSpPr>
            <p:cNvPr id="54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5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0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 flipH="1">
            <a:off x="5613259" y="3504385"/>
            <a:ext cx="2206541" cy="61994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" name="Rechthoek 35"/>
          <p:cNvSpPr>
            <a:spLocks noChangeArrowheads="1"/>
          </p:cNvSpPr>
          <p:nvPr/>
        </p:nvSpPr>
        <p:spPr bwMode="auto">
          <a:xfrm>
            <a:off x="4554969" y="1955293"/>
            <a:ext cx="109772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GRENSWACHTER AANNEMER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266" y="2606780"/>
            <a:ext cx="651755" cy="5295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305" y="2296076"/>
            <a:ext cx="295396" cy="249951"/>
          </a:xfrm>
          <a:prstGeom prst="rect">
            <a:avLst/>
          </a:prstGeom>
        </p:spPr>
      </p:pic>
      <p:pic>
        <p:nvPicPr>
          <p:cNvPr id="65" name="Picture 64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0916" y="3077368"/>
            <a:ext cx="182665" cy="243362"/>
          </a:xfrm>
          <a:prstGeom prst="rect">
            <a:avLst/>
          </a:prstGeom>
          <a:noFill/>
        </p:spPr>
      </p:pic>
      <p:pic>
        <p:nvPicPr>
          <p:cNvPr id="66" name="Picture 65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7413" y="2568160"/>
            <a:ext cx="182665" cy="243362"/>
          </a:xfrm>
          <a:prstGeom prst="rect">
            <a:avLst/>
          </a:prstGeom>
          <a:noFill/>
        </p:spPr>
      </p:pic>
      <p:grpSp>
        <p:nvGrpSpPr>
          <p:cNvPr id="67" name="Groep 99"/>
          <p:cNvGrpSpPr>
            <a:grpSpLocks/>
          </p:cNvGrpSpPr>
          <p:nvPr/>
        </p:nvGrpSpPr>
        <p:grpSpPr bwMode="auto">
          <a:xfrm>
            <a:off x="7679531" y="3461521"/>
            <a:ext cx="865187" cy="388373"/>
            <a:chOff x="4427984" y="2636912"/>
            <a:chExt cx="864096" cy="432048"/>
          </a:xfrm>
        </p:grpSpPr>
        <p:cxnSp>
          <p:nvCxnSpPr>
            <p:cNvPr id="68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9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0" name="Straight Connector 111"/>
          <p:cNvCxnSpPr/>
          <p:nvPr/>
        </p:nvCxnSpPr>
        <p:spPr bwMode="auto">
          <a:xfrm flipV="1">
            <a:off x="5162675" y="3438205"/>
            <a:ext cx="2922582" cy="8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4191" y="2473885"/>
            <a:ext cx="280440" cy="682811"/>
          </a:xfrm>
          <a:prstGeom prst="rect">
            <a:avLst/>
          </a:prstGeom>
        </p:spPr>
      </p:pic>
      <p:cxnSp>
        <p:nvCxnSpPr>
          <p:cNvPr id="73" name="Straight Connector 111"/>
          <p:cNvCxnSpPr/>
          <p:nvPr/>
        </p:nvCxnSpPr>
        <p:spPr bwMode="auto">
          <a:xfrm flipV="1">
            <a:off x="4571738" y="3348781"/>
            <a:ext cx="4104456" cy="28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287"/>
          <p:cNvCxnSpPr>
            <a:cxnSpLocks noChangeShapeType="1"/>
          </p:cNvCxnSpPr>
          <p:nvPr/>
        </p:nvCxnSpPr>
        <p:spPr bwMode="auto">
          <a:xfrm>
            <a:off x="5034411" y="2617744"/>
            <a:ext cx="1689822" cy="14316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5" name="Straight Arrow Connector 287"/>
          <p:cNvCxnSpPr>
            <a:cxnSpLocks noChangeShapeType="1"/>
          </p:cNvCxnSpPr>
          <p:nvPr/>
        </p:nvCxnSpPr>
        <p:spPr bwMode="auto">
          <a:xfrm>
            <a:off x="5034411" y="2643091"/>
            <a:ext cx="186585" cy="7128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2453" y="2306213"/>
            <a:ext cx="128027" cy="2926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83" y="2301284"/>
            <a:ext cx="124497" cy="291633"/>
          </a:xfrm>
          <a:prstGeom prst="rect">
            <a:avLst/>
          </a:prstGeom>
        </p:spPr>
      </p:pic>
      <p:cxnSp>
        <p:nvCxnSpPr>
          <p:cNvPr id="82" name="Straight Arrow Connector 287"/>
          <p:cNvCxnSpPr>
            <a:cxnSpLocks noChangeShapeType="1"/>
          </p:cNvCxnSpPr>
          <p:nvPr/>
        </p:nvCxnSpPr>
        <p:spPr bwMode="auto">
          <a:xfrm flipV="1">
            <a:off x="5523058" y="2466815"/>
            <a:ext cx="1137926" cy="2348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83" name="Picture 82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0667" y="2359167"/>
            <a:ext cx="182665" cy="243362"/>
          </a:xfrm>
          <a:prstGeom prst="rect">
            <a:avLst/>
          </a:prstGeom>
          <a:noFill/>
        </p:spPr>
      </p:pic>
      <p:sp>
        <p:nvSpPr>
          <p:cNvPr id="8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31838" y="142393"/>
            <a:ext cx="2790605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3.3 </a:t>
            </a:r>
            <a:r>
              <a:rPr lang="en-GB" dirty="0" err="1"/>
              <a:t>Onvoldoende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1408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hoorbaarheid alarm </a:t>
            </a:r>
          </a:p>
          <a:p>
            <a:pPr algn="ctr"/>
            <a:r>
              <a:rPr lang="nl-BE" sz="800" dirty="0"/>
              <a:t>onzeker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3.3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Onvoldoende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hoorbaarheid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541577" y="2897580"/>
            <a:ext cx="2275378" cy="44628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4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4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grpSp>
        <p:nvGrpSpPr>
          <p:cNvPr id="50" name="Group 188"/>
          <p:cNvGrpSpPr>
            <a:grpSpLocks noChangeAspect="1"/>
          </p:cNvGrpSpPr>
          <p:nvPr/>
        </p:nvGrpSpPr>
        <p:grpSpPr bwMode="auto">
          <a:xfrm>
            <a:off x="5548939" y="3814765"/>
            <a:ext cx="107950" cy="73025"/>
            <a:chOff x="7956376" y="548680"/>
            <a:chExt cx="216024" cy="144016"/>
          </a:xfrm>
        </p:grpSpPr>
        <p:cxnSp>
          <p:nvCxnSpPr>
            <p:cNvPr id="5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3" name="Group 188"/>
          <p:cNvGrpSpPr>
            <a:grpSpLocks noChangeAspect="1"/>
          </p:cNvGrpSpPr>
          <p:nvPr/>
        </p:nvGrpSpPr>
        <p:grpSpPr bwMode="auto">
          <a:xfrm>
            <a:off x="7788053" y="3814764"/>
            <a:ext cx="107950" cy="73025"/>
            <a:chOff x="7956376" y="548680"/>
            <a:chExt cx="216024" cy="144016"/>
          </a:xfrm>
        </p:grpSpPr>
        <p:cxnSp>
          <p:nvCxnSpPr>
            <p:cNvPr id="54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5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0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 flipH="1">
            <a:off x="5613259" y="3504385"/>
            <a:ext cx="2206541" cy="61994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" name="Rechthoek 35"/>
          <p:cNvSpPr>
            <a:spLocks noChangeArrowheads="1"/>
          </p:cNvSpPr>
          <p:nvPr/>
        </p:nvSpPr>
        <p:spPr bwMode="auto">
          <a:xfrm>
            <a:off x="4554969" y="1955293"/>
            <a:ext cx="109772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GRENSWACHTER AANNEMER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266" y="2606780"/>
            <a:ext cx="651755" cy="5295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305" y="2296076"/>
            <a:ext cx="295396" cy="249951"/>
          </a:xfrm>
          <a:prstGeom prst="rect">
            <a:avLst/>
          </a:prstGeom>
        </p:spPr>
      </p:pic>
      <p:pic>
        <p:nvPicPr>
          <p:cNvPr id="65" name="Picture 64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0916" y="3077368"/>
            <a:ext cx="182665" cy="243362"/>
          </a:xfrm>
          <a:prstGeom prst="rect">
            <a:avLst/>
          </a:prstGeom>
          <a:noFill/>
        </p:spPr>
      </p:pic>
      <p:pic>
        <p:nvPicPr>
          <p:cNvPr id="66" name="Picture 65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7413" y="2568160"/>
            <a:ext cx="182665" cy="243362"/>
          </a:xfrm>
          <a:prstGeom prst="rect">
            <a:avLst/>
          </a:prstGeom>
          <a:noFill/>
        </p:spPr>
      </p:pic>
      <p:grpSp>
        <p:nvGrpSpPr>
          <p:cNvPr id="67" name="Groep 99"/>
          <p:cNvGrpSpPr>
            <a:grpSpLocks/>
          </p:cNvGrpSpPr>
          <p:nvPr/>
        </p:nvGrpSpPr>
        <p:grpSpPr bwMode="auto">
          <a:xfrm>
            <a:off x="7679531" y="3461521"/>
            <a:ext cx="865187" cy="388373"/>
            <a:chOff x="4427984" y="2636912"/>
            <a:chExt cx="864096" cy="432048"/>
          </a:xfrm>
        </p:grpSpPr>
        <p:cxnSp>
          <p:nvCxnSpPr>
            <p:cNvPr id="68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9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0" name="Straight Connector 111"/>
          <p:cNvCxnSpPr/>
          <p:nvPr/>
        </p:nvCxnSpPr>
        <p:spPr bwMode="auto">
          <a:xfrm flipV="1">
            <a:off x="5162675" y="3438205"/>
            <a:ext cx="2922582" cy="8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191" y="2473885"/>
            <a:ext cx="280440" cy="682811"/>
          </a:xfrm>
          <a:prstGeom prst="rect">
            <a:avLst/>
          </a:prstGeom>
        </p:spPr>
      </p:pic>
      <p:cxnSp>
        <p:nvCxnSpPr>
          <p:cNvPr id="73" name="Straight Connector 111"/>
          <p:cNvCxnSpPr/>
          <p:nvPr/>
        </p:nvCxnSpPr>
        <p:spPr bwMode="auto">
          <a:xfrm flipV="1">
            <a:off x="4571738" y="3348781"/>
            <a:ext cx="4104456" cy="28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287"/>
          <p:cNvCxnSpPr>
            <a:cxnSpLocks noChangeShapeType="1"/>
          </p:cNvCxnSpPr>
          <p:nvPr/>
        </p:nvCxnSpPr>
        <p:spPr bwMode="auto">
          <a:xfrm>
            <a:off x="5034411" y="2617744"/>
            <a:ext cx="1689822" cy="14316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5" name="Straight Arrow Connector 287"/>
          <p:cNvCxnSpPr>
            <a:cxnSpLocks noChangeShapeType="1"/>
          </p:cNvCxnSpPr>
          <p:nvPr/>
        </p:nvCxnSpPr>
        <p:spPr bwMode="auto">
          <a:xfrm>
            <a:off x="5034411" y="2643091"/>
            <a:ext cx="186585" cy="7128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453" y="2306213"/>
            <a:ext cx="128027" cy="2926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83" y="2301284"/>
            <a:ext cx="124497" cy="291633"/>
          </a:xfrm>
          <a:prstGeom prst="rect">
            <a:avLst/>
          </a:prstGeom>
        </p:spPr>
      </p:pic>
      <p:cxnSp>
        <p:nvCxnSpPr>
          <p:cNvPr id="82" name="Straight Arrow Connector 287"/>
          <p:cNvCxnSpPr>
            <a:cxnSpLocks noChangeShapeType="1"/>
          </p:cNvCxnSpPr>
          <p:nvPr/>
        </p:nvCxnSpPr>
        <p:spPr bwMode="auto">
          <a:xfrm flipV="1">
            <a:off x="5523058" y="2466815"/>
            <a:ext cx="1137926" cy="2348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961" y="1149306"/>
            <a:ext cx="981541" cy="9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1645" y="1055259"/>
            <a:ext cx="5718544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6431" y="2312605"/>
            <a:ext cx="237765" cy="237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8358" y="1750994"/>
            <a:ext cx="688908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2244" y="4722907"/>
            <a:ext cx="2469094" cy="1383912"/>
          </a:xfrm>
          <a:prstGeom prst="rect">
            <a:avLst/>
          </a:prstGeom>
        </p:spPr>
      </p:pic>
      <p:sp>
        <p:nvSpPr>
          <p:cNvPr id="56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31838" y="142393"/>
            <a:ext cx="2790605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3.3 </a:t>
            </a:r>
            <a:r>
              <a:rPr lang="en-GB" dirty="0" err="1"/>
              <a:t>Onvoldoende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0623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grenswachter laat activiteiten stoppen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3.3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Onvoldoende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hoorbaarheid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541577" y="2897580"/>
            <a:ext cx="2275378" cy="44628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4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4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grpSp>
        <p:nvGrpSpPr>
          <p:cNvPr id="50" name="Group 188"/>
          <p:cNvGrpSpPr>
            <a:grpSpLocks noChangeAspect="1"/>
          </p:cNvGrpSpPr>
          <p:nvPr/>
        </p:nvGrpSpPr>
        <p:grpSpPr bwMode="auto">
          <a:xfrm>
            <a:off x="5548939" y="3814765"/>
            <a:ext cx="107950" cy="73025"/>
            <a:chOff x="7956376" y="548680"/>
            <a:chExt cx="216024" cy="144016"/>
          </a:xfrm>
        </p:grpSpPr>
        <p:cxnSp>
          <p:nvCxnSpPr>
            <p:cNvPr id="5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3" name="Group 188"/>
          <p:cNvGrpSpPr>
            <a:grpSpLocks noChangeAspect="1"/>
          </p:cNvGrpSpPr>
          <p:nvPr/>
        </p:nvGrpSpPr>
        <p:grpSpPr bwMode="auto">
          <a:xfrm>
            <a:off x="7788053" y="3814764"/>
            <a:ext cx="107950" cy="73025"/>
            <a:chOff x="7956376" y="548680"/>
            <a:chExt cx="216024" cy="144016"/>
          </a:xfrm>
        </p:grpSpPr>
        <p:cxnSp>
          <p:nvCxnSpPr>
            <p:cNvPr id="54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5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60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 flipH="1">
            <a:off x="5613259" y="3504385"/>
            <a:ext cx="2206541" cy="61994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" name="Rechthoek 35"/>
          <p:cNvSpPr>
            <a:spLocks noChangeArrowheads="1"/>
          </p:cNvSpPr>
          <p:nvPr/>
        </p:nvSpPr>
        <p:spPr bwMode="auto">
          <a:xfrm>
            <a:off x="4554969" y="1955293"/>
            <a:ext cx="109772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GRENSWACHTER AANNEMER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266" y="2606780"/>
            <a:ext cx="651755" cy="529551"/>
          </a:xfrm>
          <a:prstGeom prst="rect">
            <a:avLst/>
          </a:prstGeom>
        </p:spPr>
      </p:pic>
      <p:pic>
        <p:nvPicPr>
          <p:cNvPr id="65" name="Picture 64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0916" y="3077368"/>
            <a:ext cx="182665" cy="243362"/>
          </a:xfrm>
          <a:prstGeom prst="rect">
            <a:avLst/>
          </a:prstGeom>
          <a:noFill/>
        </p:spPr>
      </p:pic>
      <p:pic>
        <p:nvPicPr>
          <p:cNvPr id="66" name="Picture 65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413" y="2568160"/>
            <a:ext cx="182665" cy="243362"/>
          </a:xfrm>
          <a:prstGeom prst="rect">
            <a:avLst/>
          </a:prstGeom>
          <a:noFill/>
        </p:spPr>
      </p:pic>
      <p:grpSp>
        <p:nvGrpSpPr>
          <p:cNvPr id="67" name="Groep 99"/>
          <p:cNvGrpSpPr>
            <a:grpSpLocks/>
          </p:cNvGrpSpPr>
          <p:nvPr/>
        </p:nvGrpSpPr>
        <p:grpSpPr bwMode="auto">
          <a:xfrm>
            <a:off x="7679531" y="3461521"/>
            <a:ext cx="865187" cy="388373"/>
            <a:chOff x="4427984" y="2636912"/>
            <a:chExt cx="864096" cy="432048"/>
          </a:xfrm>
        </p:grpSpPr>
        <p:cxnSp>
          <p:nvCxnSpPr>
            <p:cNvPr id="68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9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70" name="Straight Connector 111"/>
          <p:cNvCxnSpPr/>
          <p:nvPr/>
        </p:nvCxnSpPr>
        <p:spPr bwMode="auto">
          <a:xfrm flipV="1">
            <a:off x="5162675" y="3438205"/>
            <a:ext cx="2922582" cy="8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191" y="2473885"/>
            <a:ext cx="280440" cy="682811"/>
          </a:xfrm>
          <a:prstGeom prst="rect">
            <a:avLst/>
          </a:prstGeom>
        </p:spPr>
      </p:pic>
      <p:cxnSp>
        <p:nvCxnSpPr>
          <p:cNvPr id="73" name="Straight Connector 111"/>
          <p:cNvCxnSpPr/>
          <p:nvPr/>
        </p:nvCxnSpPr>
        <p:spPr bwMode="auto">
          <a:xfrm flipV="1">
            <a:off x="4571738" y="3348781"/>
            <a:ext cx="4104456" cy="28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287"/>
          <p:cNvCxnSpPr>
            <a:cxnSpLocks noChangeShapeType="1"/>
          </p:cNvCxnSpPr>
          <p:nvPr/>
        </p:nvCxnSpPr>
        <p:spPr bwMode="auto">
          <a:xfrm>
            <a:off x="5034411" y="2617744"/>
            <a:ext cx="1689822" cy="14316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5" name="Straight Arrow Connector 287"/>
          <p:cNvCxnSpPr>
            <a:cxnSpLocks noChangeShapeType="1"/>
          </p:cNvCxnSpPr>
          <p:nvPr/>
        </p:nvCxnSpPr>
        <p:spPr bwMode="auto">
          <a:xfrm>
            <a:off x="5034411" y="2643091"/>
            <a:ext cx="186585" cy="7128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453" y="2306213"/>
            <a:ext cx="128027" cy="2926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83" y="2301284"/>
            <a:ext cx="124497" cy="291633"/>
          </a:xfrm>
          <a:prstGeom prst="rect">
            <a:avLst/>
          </a:prstGeom>
        </p:spPr>
      </p:pic>
      <p:cxnSp>
        <p:nvCxnSpPr>
          <p:cNvPr id="82" name="Straight Arrow Connector 287"/>
          <p:cNvCxnSpPr>
            <a:cxnSpLocks noChangeShapeType="1"/>
          </p:cNvCxnSpPr>
          <p:nvPr/>
        </p:nvCxnSpPr>
        <p:spPr bwMode="auto">
          <a:xfrm flipV="1">
            <a:off x="5523058" y="2466815"/>
            <a:ext cx="1137926" cy="2348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4961" y="1149306"/>
            <a:ext cx="981541" cy="9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1645" y="1055259"/>
            <a:ext cx="5718544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6431" y="2312605"/>
            <a:ext cx="237765" cy="237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8358" y="1750994"/>
            <a:ext cx="688908" cy="640135"/>
          </a:xfrm>
          <a:prstGeom prst="rect">
            <a:avLst/>
          </a:prstGeom>
        </p:spPr>
      </p:pic>
      <p:sp>
        <p:nvSpPr>
          <p:cNvPr id="56" name="Text Placeholder 1"/>
          <p:cNvSpPr txBox="1">
            <a:spLocks/>
          </p:cNvSpPr>
          <p:nvPr/>
        </p:nvSpPr>
        <p:spPr>
          <a:xfrm>
            <a:off x="9192344" y="160221"/>
            <a:ext cx="2790605" cy="360363"/>
          </a:xfrm>
          <a:prstGeom prst="rect">
            <a:avLst/>
          </a:prstGeom>
        </p:spPr>
        <p:txBody>
          <a:bodyPr/>
          <a:lstStyle>
            <a:lvl1pPr marL="0" indent="0" algn="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/>
              <a:t>3.3 </a:t>
            </a:r>
            <a:r>
              <a:rPr lang="en-GB" dirty="0" err="1"/>
              <a:t>Onvoldoende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  <p:sp>
        <p:nvSpPr>
          <p:cNvPr id="57" name="Rectangular Callout 50"/>
          <p:cNvSpPr>
            <a:spLocks noChangeArrowheads="1"/>
          </p:cNvSpPr>
          <p:nvPr/>
        </p:nvSpPr>
        <p:spPr bwMode="auto">
          <a:xfrm>
            <a:off x="3908266" y="2296076"/>
            <a:ext cx="663838" cy="215900"/>
          </a:xfrm>
          <a:prstGeom prst="wedgeRectCallout">
            <a:avLst>
              <a:gd name="adj1" fmla="val 90348"/>
              <a:gd name="adj2" fmla="val 106545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ALARM!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59" name="Rectangular Callout 50"/>
          <p:cNvSpPr>
            <a:spLocks noChangeArrowheads="1"/>
          </p:cNvSpPr>
          <p:nvPr/>
        </p:nvSpPr>
        <p:spPr bwMode="auto">
          <a:xfrm>
            <a:off x="2296389" y="2871555"/>
            <a:ext cx="2111716" cy="215900"/>
          </a:xfrm>
          <a:prstGeom prst="wedgeRectCallout">
            <a:avLst>
              <a:gd name="adj1" fmla="val 65919"/>
              <a:gd name="adj2" fmla="val -121864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STOPPEN MET WERKEN !</a:t>
            </a: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1618" y="2373882"/>
            <a:ext cx="341406" cy="35969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269602" y="4801394"/>
            <a:ext cx="6843148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+mn-lt"/>
              </a:rPr>
              <a:t>Bij twijfel over de hoorbaarheid doet de grenswachter alle activiteiten die een indringing kunnen veroorzaken stoppen.</a:t>
            </a:r>
            <a:endParaRPr lang="nl-BE" sz="14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1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928831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160856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Rechthoek 35"/>
          <p:cNvSpPr>
            <a:spLocks noChangeArrowheads="1"/>
          </p:cNvSpPr>
          <p:nvPr/>
        </p:nvSpPr>
        <p:spPr bwMode="auto">
          <a:xfrm>
            <a:off x="4295800" y="4624802"/>
            <a:ext cx="100673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GRENSWACHTER AANNEMER</a:t>
            </a:r>
          </a:p>
        </p:txBody>
      </p:sp>
      <p:sp>
        <p:nvSpPr>
          <p:cNvPr id="25" name="Rechthoek 41"/>
          <p:cNvSpPr>
            <a:spLocks noChangeArrowheads="1"/>
          </p:cNvSpPr>
          <p:nvPr/>
        </p:nvSpPr>
        <p:spPr bwMode="auto">
          <a:xfrm>
            <a:off x="6752478" y="461239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29" name="Rechthoek 35"/>
          <p:cNvSpPr>
            <a:spLocks noChangeArrowheads="1"/>
          </p:cNvSpPr>
          <p:nvPr/>
        </p:nvSpPr>
        <p:spPr bwMode="auto">
          <a:xfrm>
            <a:off x="5614044" y="4612462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8729" y="404442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en</a:t>
            </a:r>
            <a:r>
              <a:rPr lang="en-US" sz="1200" dirty="0"/>
              <a:t>/of</a:t>
            </a:r>
            <a:endParaRPr lang="nl-BE" sz="1200" dirty="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3.3 </a:t>
            </a:r>
            <a:r>
              <a:rPr lang="en-GB" dirty="0" err="1"/>
              <a:t>Onvoldoende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  <p:sp>
        <p:nvSpPr>
          <p:cNvPr id="51208" name="Ovale toelichting 9"/>
          <p:cNvSpPr>
            <a:spLocks noChangeArrowheads="1"/>
          </p:cNvSpPr>
          <p:nvPr/>
        </p:nvSpPr>
        <p:spPr bwMode="auto">
          <a:xfrm>
            <a:off x="4109012" y="2431707"/>
            <a:ext cx="1081088" cy="431800"/>
          </a:xfrm>
          <a:prstGeom prst="wedgeEllipseCallout">
            <a:avLst>
              <a:gd name="adj1" fmla="val 17290"/>
              <a:gd name="adj2" fmla="val 130157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93" y="3176945"/>
            <a:ext cx="416778" cy="1407782"/>
          </a:xfrm>
          <a:prstGeom prst="rect">
            <a:avLst/>
          </a:prstGeom>
        </p:spPr>
      </p:pic>
      <p:sp>
        <p:nvSpPr>
          <p:cNvPr id="58" name="Ovale toelichting 57"/>
          <p:cNvSpPr/>
          <p:nvPr/>
        </p:nvSpPr>
        <p:spPr bwMode="auto">
          <a:xfrm>
            <a:off x="5441718" y="2344539"/>
            <a:ext cx="1079500" cy="431800"/>
          </a:xfrm>
          <a:prstGeom prst="wedgeEllipseCallout">
            <a:avLst>
              <a:gd name="adj1" fmla="val 5897"/>
              <a:gd name="adj2" fmla="val 135519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87" y="3176945"/>
            <a:ext cx="553941" cy="1370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76808" y="1419820"/>
            <a:ext cx="6843148" cy="340519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De grenswachter contacteert de VV aannemer en zijn HL om te overleggen.</a:t>
            </a:r>
          </a:p>
        </p:txBody>
      </p:sp>
      <p:cxnSp>
        <p:nvCxnSpPr>
          <p:cNvPr id="21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7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8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overleg met VV / HL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920" y="3356993"/>
            <a:ext cx="501457" cy="11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1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e toelichting 13"/>
          <p:cNvSpPr/>
          <p:nvPr/>
        </p:nvSpPr>
        <p:spPr bwMode="auto">
          <a:xfrm>
            <a:off x="6302233" y="1766788"/>
            <a:ext cx="1081088" cy="431800"/>
          </a:xfrm>
          <a:prstGeom prst="wedgeEllipseCallout">
            <a:avLst>
              <a:gd name="adj1" fmla="val 54124"/>
              <a:gd name="adj2" fmla="val 33473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graphicFrame>
        <p:nvGraphicFramePr>
          <p:cNvPr id="27" name="Tabel 26"/>
          <p:cNvGraphicFramePr>
            <a:graphicFrameLocks noGrp="1"/>
          </p:cNvGraphicFramePr>
          <p:nvPr/>
        </p:nvGraphicFramePr>
        <p:xfrm>
          <a:off x="2925809" y="5018662"/>
          <a:ext cx="6407125" cy="1123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568">
                <a:tc>
                  <a:txBody>
                    <a:bodyPr/>
                    <a:lstStyle/>
                    <a:p>
                      <a:pPr algn="ctr"/>
                      <a:endParaRPr lang="nl-BE" sz="1050" dirty="0"/>
                    </a:p>
                    <a:p>
                      <a:pPr algn="ctr"/>
                      <a:endParaRPr lang="nl-BE" sz="1050" dirty="0"/>
                    </a:p>
                    <a:p>
                      <a:pPr algn="ctr"/>
                      <a:r>
                        <a:rPr lang="nl-BE" sz="1100" dirty="0">
                          <a:latin typeface="+mn-lt"/>
                        </a:rPr>
                        <a:t>Wachten tot situatie</a:t>
                      </a:r>
                      <a:r>
                        <a:rPr lang="nl-BE" sz="1100" baseline="0" dirty="0">
                          <a:latin typeface="+mn-lt"/>
                        </a:rPr>
                        <a:t> verbetert en daarna werken hernemen</a:t>
                      </a:r>
                      <a:endParaRPr lang="nl-BE" sz="1100" dirty="0">
                        <a:latin typeface="+mn-lt"/>
                      </a:endParaRPr>
                    </a:p>
                  </a:txBody>
                  <a:tcPr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Ander organisatorisch model</a:t>
                      </a:r>
                    </a:p>
                    <a:p>
                      <a:pPr algn="ctr"/>
                      <a:endParaRPr lang="nl-BE" sz="1050" dirty="0"/>
                    </a:p>
                  </a:txBody>
                  <a:tcPr anchor="b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Einde van de werken</a:t>
                      </a:r>
                    </a:p>
                    <a:p>
                      <a:pPr algn="ctr"/>
                      <a:endParaRPr lang="nl-BE" sz="1050" dirty="0"/>
                    </a:p>
                  </a:txBody>
                  <a:tcPr anchor="b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56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2" y="5306001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05" y="5268005"/>
            <a:ext cx="622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352022" y="5288154"/>
            <a:ext cx="13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  <a:endParaRPr lang="nl-BE" dirty="0"/>
          </a:p>
        </p:txBody>
      </p:sp>
      <p:grpSp>
        <p:nvGrpSpPr>
          <p:cNvPr id="46" name="Groep 33"/>
          <p:cNvGrpSpPr>
            <a:grpSpLocks/>
          </p:cNvGrpSpPr>
          <p:nvPr/>
        </p:nvGrpSpPr>
        <p:grpSpPr bwMode="auto">
          <a:xfrm>
            <a:off x="7703965" y="3716957"/>
            <a:ext cx="1414665" cy="936178"/>
            <a:chOff x="6887135" y="2996615"/>
            <a:chExt cx="1413400" cy="936091"/>
          </a:xfrm>
        </p:grpSpPr>
        <p:sp>
          <p:nvSpPr>
            <p:cNvPr id="48" name="Ovale toelichting 16"/>
            <p:cNvSpPr/>
            <p:nvPr/>
          </p:nvSpPr>
          <p:spPr bwMode="auto">
            <a:xfrm>
              <a:off x="6887135" y="2996615"/>
              <a:ext cx="1413400" cy="936091"/>
            </a:xfrm>
            <a:prstGeom prst="wedgeEllipseCallout">
              <a:avLst>
                <a:gd name="adj1" fmla="val -8753"/>
                <a:gd name="adj2" fmla="val -103995"/>
              </a:avLst>
            </a:prstGeom>
            <a:solidFill>
              <a:schemeClr val="bg1"/>
            </a:solidFill>
            <a:ln w="3175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l-BE"/>
            </a:p>
          </p:txBody>
        </p:sp>
        <p:grpSp>
          <p:nvGrpSpPr>
            <p:cNvPr id="53" name="Groep 27"/>
            <p:cNvGrpSpPr>
              <a:grpSpLocks/>
            </p:cNvGrpSpPr>
            <p:nvPr/>
          </p:nvGrpSpPr>
          <p:grpSpPr bwMode="auto">
            <a:xfrm>
              <a:off x="7297231" y="3111451"/>
              <a:ext cx="647561" cy="647899"/>
              <a:chOff x="6342758" y="2479972"/>
              <a:chExt cx="1727201" cy="1555751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2758" y="2479972"/>
                <a:ext cx="1727201" cy="1555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774" y="2575815"/>
                <a:ext cx="1656185" cy="864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8" name="Rechte verbindingslijn met pijl 19"/>
          <p:cNvCxnSpPr>
            <a:cxnSpLocks noChangeShapeType="1"/>
          </p:cNvCxnSpPr>
          <p:nvPr/>
        </p:nvCxnSpPr>
        <p:spPr bwMode="auto">
          <a:xfrm>
            <a:off x="5483762" y="2809669"/>
            <a:ext cx="1081088" cy="0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60" name="Ovale toelichting 11"/>
          <p:cNvSpPr/>
          <p:nvPr/>
        </p:nvSpPr>
        <p:spPr bwMode="auto">
          <a:xfrm>
            <a:off x="3501549" y="1880643"/>
            <a:ext cx="1079500" cy="431800"/>
          </a:xfrm>
          <a:prstGeom prst="wedgeEllipseCallout">
            <a:avLst>
              <a:gd name="adj1" fmla="val -12161"/>
              <a:gd name="adj2" fmla="val 142332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3" name="Tekstvak 34"/>
          <p:cNvSpPr txBox="1">
            <a:spLocks noChangeArrowheads="1"/>
          </p:cNvSpPr>
          <p:nvPr/>
        </p:nvSpPr>
        <p:spPr bwMode="auto">
          <a:xfrm>
            <a:off x="8068933" y="1965575"/>
            <a:ext cx="5762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 dirty="0"/>
              <a:t>OF</a:t>
            </a:r>
          </a:p>
        </p:txBody>
      </p:sp>
      <p:sp>
        <p:nvSpPr>
          <p:cNvPr id="64" name="Tekstvak 35"/>
          <p:cNvSpPr txBox="1">
            <a:spLocks noChangeArrowheads="1"/>
          </p:cNvSpPr>
          <p:nvPr/>
        </p:nvSpPr>
        <p:spPr bwMode="auto">
          <a:xfrm>
            <a:off x="8945273" y="3667916"/>
            <a:ext cx="57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/>
              <a:t>OF</a:t>
            </a:r>
          </a:p>
        </p:txBody>
      </p:sp>
      <p:sp>
        <p:nvSpPr>
          <p:cNvPr id="65" name="Tekstvak 36"/>
          <p:cNvSpPr txBox="1">
            <a:spLocks noChangeArrowheads="1"/>
          </p:cNvSpPr>
          <p:nvPr/>
        </p:nvSpPr>
        <p:spPr bwMode="auto">
          <a:xfrm>
            <a:off x="6743701" y="2636839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100" dirty="0"/>
              <a:t>OF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2063750" y="2278063"/>
            <a:ext cx="719138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4295776" y="2278063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72949" y="1652397"/>
            <a:ext cx="136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  <a:endParaRPr lang="nl-BE" dirty="0"/>
          </a:p>
        </p:txBody>
      </p:sp>
      <p:sp>
        <p:nvSpPr>
          <p:cNvPr id="73" name="Rechthoek 41"/>
          <p:cNvSpPr>
            <a:spLocks noChangeArrowheads="1"/>
          </p:cNvSpPr>
          <p:nvPr/>
        </p:nvSpPr>
        <p:spPr bwMode="auto">
          <a:xfrm>
            <a:off x="4573987" y="3846376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76" name="Rechthoek 35"/>
          <p:cNvSpPr>
            <a:spLocks noChangeArrowheads="1"/>
          </p:cNvSpPr>
          <p:nvPr/>
        </p:nvSpPr>
        <p:spPr bwMode="auto">
          <a:xfrm>
            <a:off x="3435553" y="3846443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40238" y="325944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en</a:t>
            </a:r>
            <a:r>
              <a:rPr lang="en-US" sz="1200" dirty="0"/>
              <a:t>/of</a:t>
            </a:r>
            <a:endParaRPr lang="nl-BE" sz="1200" dirty="0"/>
          </a:p>
        </p:txBody>
      </p:sp>
      <p:sp>
        <p:nvSpPr>
          <p:cNvPr id="78" name="Rechthoek 41"/>
          <p:cNvSpPr>
            <a:spLocks noChangeArrowheads="1"/>
          </p:cNvSpPr>
          <p:nvPr/>
        </p:nvSpPr>
        <p:spPr bwMode="auto">
          <a:xfrm>
            <a:off x="8431299" y="310321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LEIDER V/H WERK 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VV AANNEMER</a:t>
            </a:r>
          </a:p>
        </p:txBody>
      </p:sp>
      <p:sp>
        <p:nvSpPr>
          <p:cNvPr id="79" name="Rechthoek 35"/>
          <p:cNvSpPr>
            <a:spLocks noChangeArrowheads="1"/>
          </p:cNvSpPr>
          <p:nvPr/>
        </p:nvSpPr>
        <p:spPr bwMode="auto">
          <a:xfrm>
            <a:off x="7068517" y="3088720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HIERARCHISCHE LIJN AANNEMER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69074" y="2724124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en</a:t>
            </a:r>
            <a:r>
              <a:rPr lang="en-US" sz="1200" dirty="0"/>
              <a:t>/of</a:t>
            </a:r>
            <a:endParaRPr lang="nl-BE" sz="1200" dirty="0"/>
          </a:p>
        </p:txBody>
      </p:sp>
      <p:pic>
        <p:nvPicPr>
          <p:cNvPr id="39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7" y="1796947"/>
            <a:ext cx="287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hthoek 35"/>
          <p:cNvSpPr>
            <a:spLocks noChangeArrowheads="1"/>
          </p:cNvSpPr>
          <p:nvPr/>
        </p:nvSpPr>
        <p:spPr bwMode="auto">
          <a:xfrm>
            <a:off x="2243311" y="4035868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GRENSWACHTER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AANNEMER</a:t>
            </a:r>
            <a:endParaRPr lang="nl-BE" sz="800" b="1" dirty="0">
              <a:solidFill>
                <a:schemeClr val="bg1"/>
              </a:solidFill>
            </a:endParaRPr>
          </a:p>
        </p:txBody>
      </p:sp>
      <p:sp>
        <p:nvSpPr>
          <p:cNvPr id="4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3.3 </a:t>
            </a:r>
            <a:r>
              <a:rPr lang="en-GB" dirty="0" err="1"/>
              <a:t>Onvoldoende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472" y="2693881"/>
            <a:ext cx="314827" cy="10539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778" y="2046145"/>
            <a:ext cx="293787" cy="992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389" y="2724608"/>
            <a:ext cx="397273" cy="9822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202" y="2088439"/>
            <a:ext cx="397273" cy="982268"/>
          </a:xfrm>
          <a:prstGeom prst="rect">
            <a:avLst/>
          </a:prstGeom>
        </p:spPr>
      </p:pic>
      <p:sp>
        <p:nvSpPr>
          <p:cNvPr id="62" name="Ovale toelichting 22"/>
          <p:cNvSpPr/>
          <p:nvPr/>
        </p:nvSpPr>
        <p:spPr bwMode="auto">
          <a:xfrm>
            <a:off x="9131838" y="1661443"/>
            <a:ext cx="1657350" cy="431800"/>
          </a:xfrm>
          <a:prstGeom prst="wedgeEllipseCallout">
            <a:avLst>
              <a:gd name="adj1" fmla="val -38389"/>
              <a:gd name="adj2" fmla="val 71538"/>
            </a:avLst>
          </a:prstGeom>
          <a:noFill/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49" name="TextBox 48"/>
          <p:cNvSpPr txBox="1"/>
          <p:nvPr/>
        </p:nvSpPr>
        <p:spPr>
          <a:xfrm>
            <a:off x="2243312" y="772566"/>
            <a:ext cx="7562650" cy="578882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Na het overleg neemt de VV aannemer een beslissing over het verdere verloop van de werken.</a:t>
            </a:r>
          </a:p>
        </p:txBody>
      </p:sp>
      <p:sp>
        <p:nvSpPr>
          <p:cNvPr id="59" name="Ovale toelichting 9"/>
          <p:cNvSpPr>
            <a:spLocks noChangeArrowheads="1"/>
          </p:cNvSpPr>
          <p:nvPr/>
        </p:nvSpPr>
        <p:spPr bwMode="auto">
          <a:xfrm>
            <a:off x="2711450" y="2349500"/>
            <a:ext cx="1081088" cy="431800"/>
          </a:xfrm>
          <a:prstGeom prst="wedgeEllipseCallout">
            <a:avLst>
              <a:gd name="adj1" fmla="val -30094"/>
              <a:gd name="adj2" fmla="val 85596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364" y="2912624"/>
            <a:ext cx="501457" cy="1025882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27448" y="41345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b="1" kern="0" dirty="0" err="1">
                <a:solidFill>
                  <a:srgbClr val="0070C0"/>
                </a:solidFill>
              </a:rPr>
              <a:t>Uitzonderlijk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en-US" b="1" kern="0" dirty="0" err="1">
                <a:solidFill>
                  <a:srgbClr val="0070C0"/>
                </a:solidFill>
              </a:rPr>
              <a:t>luidruchtige</a:t>
            </a:r>
            <a:r>
              <a:rPr lang="en-US" b="1" kern="0" dirty="0">
                <a:solidFill>
                  <a:srgbClr val="0070C0"/>
                </a:solidFill>
              </a:rPr>
              <a:t> </a:t>
            </a:r>
            <a:r>
              <a:rPr lang="en-US" b="1" kern="0" dirty="0" err="1">
                <a:solidFill>
                  <a:srgbClr val="0070C0"/>
                </a:solidFill>
              </a:rPr>
              <a:t>werken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45"/>
          <p:cNvSpPr>
            <a:spLocks noChangeArrowheads="1"/>
          </p:cNvSpPr>
          <p:nvPr/>
        </p:nvSpPr>
        <p:spPr bwMode="auto">
          <a:xfrm>
            <a:off x="1361391" y="5364420"/>
            <a:ext cx="9428888" cy="1232931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Bij activiteiten van </a:t>
            </a:r>
            <a:r>
              <a:rPr lang="nl-BE" sz="1400" b="1" dirty="0">
                <a:solidFill>
                  <a:srgbClr val="FF0000"/>
                </a:solidFill>
                <a:latin typeface="+mn-lt"/>
              </a:rPr>
              <a:t>korte duur én </a:t>
            </a:r>
            <a:r>
              <a:rPr lang="nl-BE" sz="1400" dirty="0">
                <a:latin typeface="+mn-lt"/>
              </a:rPr>
              <a:t>bij risico op indringing </a:t>
            </a:r>
            <a:r>
              <a:rPr lang="nl-BE" sz="1400" b="1" dirty="0">
                <a:solidFill>
                  <a:srgbClr val="FF0000"/>
                </a:solidFill>
                <a:latin typeface="+mn-lt"/>
              </a:rPr>
              <a:t>type I</a:t>
            </a:r>
            <a:r>
              <a:rPr lang="nl-BE" sz="1400" dirty="0">
                <a:latin typeface="+mn-lt"/>
              </a:rPr>
              <a:t>: </a:t>
            </a:r>
          </a:p>
          <a:p>
            <a:pPr algn="just"/>
            <a:endParaRPr lang="nl-BE" sz="1400" dirty="0">
              <a:latin typeface="+mn-lt"/>
            </a:endParaRPr>
          </a:p>
          <a:p>
            <a:pPr algn="just"/>
            <a:r>
              <a:rPr lang="nl-BE" sz="1400" dirty="0">
                <a:latin typeface="+mn-lt"/>
              </a:rPr>
              <a:t>De grenswachter kan de waarschuwing doorgeven aan de bedienden aan het werk door te trekken aan de arm of te tikken op de schouders.</a:t>
            </a:r>
          </a:p>
          <a:p>
            <a:pPr algn="just"/>
            <a:r>
              <a:rPr lang="nl-BE" sz="1400" dirty="0">
                <a:latin typeface="+mn-lt"/>
              </a:rPr>
              <a:t>Hij waakt erover dat hij hierbij zichzelf niet in gevaar brengt.</a:t>
            </a:r>
          </a:p>
        </p:txBody>
      </p:sp>
      <p:sp>
        <p:nvSpPr>
          <p:cNvPr id="2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899580" y="140848"/>
            <a:ext cx="1912823" cy="360363"/>
          </a:xfrm>
        </p:spPr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Incidenten</a:t>
            </a:r>
            <a:endParaRPr lang="en-GB" dirty="0"/>
          </a:p>
          <a:p>
            <a:r>
              <a:rPr lang="en-GB" dirty="0"/>
              <a:t>3.3 </a:t>
            </a:r>
            <a:r>
              <a:rPr lang="en-GB" dirty="0" err="1"/>
              <a:t>Onvoldoende</a:t>
            </a:r>
            <a:r>
              <a:rPr lang="en-GB" dirty="0"/>
              <a:t> </a:t>
            </a:r>
            <a:r>
              <a:rPr lang="en-GB" dirty="0" err="1"/>
              <a:t>hoorbaarheid</a:t>
            </a:r>
            <a:endParaRPr lang="en-GB" dirty="0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930050" y="1641480"/>
            <a:ext cx="0" cy="16030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930050" y="2988471"/>
            <a:ext cx="0" cy="364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993517" y="3067756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5DA4"/>
                </a:solidFill>
              </a:rPr>
              <a:t>t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03D98AF2-51F8-461A-944E-FC09EDF5A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634" y="4029787"/>
            <a:ext cx="9428888" cy="1178332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600" dirty="0">
                <a:latin typeface="Calibri" panose="020F0502020204030204" pitchFamily="34" charset="0"/>
                <a:cs typeface="Calibri" panose="020F0502020204030204" pitchFamily="34" charset="0"/>
              </a:rPr>
              <a:t>Tijdens het plannen van uitzonderlijk luidruchtige werken waakt de hiërarchische erover een andere veiligheidsmaatregel te kiezen (buiten dienststelling of een systeem voor sperren van de beweging).</a:t>
            </a:r>
          </a:p>
        </p:txBody>
      </p:sp>
      <p:sp>
        <p:nvSpPr>
          <p:cNvPr id="10" name="Rounded Rectangle 122">
            <a:extLst>
              <a:ext uri="{FF2B5EF4-FFF2-40B4-BE49-F238E27FC236}">
                <a16:creationId xmlns:a16="http://schemas.microsoft.com/office/drawing/2014/main" id="{647BBE91-B762-4C71-9642-67352797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213" y="2260204"/>
            <a:ext cx="701675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endParaRPr lang="nl-BE" sz="800" dirty="0"/>
          </a:p>
        </p:txBody>
      </p: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F040BE8E-1D71-4712-8738-FF8C340DFD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0013" y="3584534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2" name="Rectangle 20">
            <a:extLst>
              <a:ext uri="{FF2B5EF4-FFF2-40B4-BE49-F238E27FC236}">
                <a16:creationId xmlns:a16="http://schemas.microsoft.com/office/drawing/2014/main" id="{C946B814-48FB-4A76-A746-C866E7812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577" y="2607025"/>
            <a:ext cx="2275378" cy="44628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B379B028-15FC-4A26-8F06-8AB6A1AEC68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0013" y="3921084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5" name="Chevron 29">
            <a:extLst>
              <a:ext uri="{FF2B5EF4-FFF2-40B4-BE49-F238E27FC236}">
                <a16:creationId xmlns:a16="http://schemas.microsoft.com/office/drawing/2014/main" id="{F2D6DF0C-76FD-41FB-B2EF-D2B46A09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6" y="3498808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Chevron 30">
            <a:extLst>
              <a:ext uri="{FF2B5EF4-FFF2-40B4-BE49-F238E27FC236}">
                <a16:creationId xmlns:a16="http://schemas.microsoft.com/office/drawing/2014/main" id="{18C3D932-0496-4963-8313-E9875232C629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2803526" y="3859171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TextBox 228">
            <a:extLst>
              <a:ext uri="{FF2B5EF4-FFF2-40B4-BE49-F238E27FC236}">
                <a16:creationId xmlns:a16="http://schemas.microsoft.com/office/drawing/2014/main" id="{2FC77969-7756-4427-9A5D-6B73F80F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428958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18" name="TextBox 229">
            <a:extLst>
              <a:ext uri="{FF2B5EF4-FFF2-40B4-BE49-F238E27FC236}">
                <a16:creationId xmlns:a16="http://schemas.microsoft.com/office/drawing/2014/main" id="{BB2F2056-DDC8-45DC-B471-74FD873E1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829008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grpSp>
        <p:nvGrpSpPr>
          <p:cNvPr id="19" name="Group 188">
            <a:extLst>
              <a:ext uri="{FF2B5EF4-FFF2-40B4-BE49-F238E27FC236}">
                <a16:creationId xmlns:a16="http://schemas.microsoft.com/office/drawing/2014/main" id="{355DF5D9-E49D-4856-A1C1-01628BDAD2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48939" y="3524210"/>
            <a:ext cx="107950" cy="73025"/>
            <a:chOff x="7956376" y="548680"/>
            <a:chExt cx="216024" cy="144016"/>
          </a:xfrm>
        </p:grpSpPr>
        <p:cxnSp>
          <p:nvCxnSpPr>
            <p:cNvPr id="20" name="Straight Connector 189">
              <a:extLst>
                <a:ext uri="{FF2B5EF4-FFF2-40B4-BE49-F238E27FC236}">
                  <a16:creationId xmlns:a16="http://schemas.microsoft.com/office/drawing/2014/main" id="{BD14AB82-41FE-48D2-AFE8-9307C132F9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" name="Straight Connector 190">
              <a:extLst>
                <a:ext uri="{FF2B5EF4-FFF2-40B4-BE49-F238E27FC236}">
                  <a16:creationId xmlns:a16="http://schemas.microsoft.com/office/drawing/2014/main" id="{481C6493-8D6A-4D7C-9871-C4274B27C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2" name="Group 188">
            <a:extLst>
              <a:ext uri="{FF2B5EF4-FFF2-40B4-BE49-F238E27FC236}">
                <a16:creationId xmlns:a16="http://schemas.microsoft.com/office/drawing/2014/main" id="{FE28666E-2B37-470E-AD2D-BB7222226A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88053" y="3524209"/>
            <a:ext cx="107950" cy="73025"/>
            <a:chOff x="7956376" y="548680"/>
            <a:chExt cx="216024" cy="144016"/>
          </a:xfrm>
        </p:grpSpPr>
        <p:cxnSp>
          <p:nvCxnSpPr>
            <p:cNvPr id="25" name="Straight Connector 189">
              <a:extLst>
                <a:ext uri="{FF2B5EF4-FFF2-40B4-BE49-F238E27FC236}">
                  <a16:creationId xmlns:a16="http://schemas.microsoft.com/office/drawing/2014/main" id="{B14796F0-23E8-4362-935E-BF5783DA4E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" name="Straight Connector 190">
              <a:extLst>
                <a:ext uri="{FF2B5EF4-FFF2-40B4-BE49-F238E27FC236}">
                  <a16:creationId xmlns:a16="http://schemas.microsoft.com/office/drawing/2014/main" id="{6F6E114D-0205-4AC4-9315-D56C0D3AC6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9" name="TextBox 32">
            <a:extLst>
              <a:ext uri="{FF2B5EF4-FFF2-40B4-BE49-F238E27FC236}">
                <a16:creationId xmlns:a16="http://schemas.microsoft.com/office/drawing/2014/main" id="{CC77A940-EC2B-4D4C-8086-D8B8679B0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9" y="3119395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Dendermonde</a:t>
            </a: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17027D7F-D539-4037-83FD-D5CD1135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124159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Lokeren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00A4FF33-B2BB-4F78-963E-19F2788FBA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13259" y="3213830"/>
            <a:ext cx="2206541" cy="61994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Rechthoek 35">
            <a:extLst>
              <a:ext uri="{FF2B5EF4-FFF2-40B4-BE49-F238E27FC236}">
                <a16:creationId xmlns:a16="http://schemas.microsoft.com/office/drawing/2014/main" id="{269B4320-D044-4A68-98D8-F55F80C9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969" y="1664738"/>
            <a:ext cx="109772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GRENSWACHTER AANNEMER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A240B8B-97AC-49F0-83C3-4D29D8AE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266" y="2316225"/>
            <a:ext cx="651755" cy="529551"/>
          </a:xfrm>
          <a:prstGeom prst="rect">
            <a:avLst/>
          </a:prstGeom>
        </p:spPr>
      </p:pic>
      <p:pic>
        <p:nvPicPr>
          <p:cNvPr id="34" name="Picture 33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584882BD-694B-49FF-97A0-B9D153403B1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0916" y="2786813"/>
            <a:ext cx="182665" cy="243362"/>
          </a:xfrm>
          <a:prstGeom prst="rect">
            <a:avLst/>
          </a:prstGeom>
          <a:noFill/>
        </p:spPr>
      </p:pic>
      <p:pic>
        <p:nvPicPr>
          <p:cNvPr id="35" name="Picture 34" descr="D:\Documents And Settings\GQR7802\Local Settings\Temporary Internet Files\Content.IE5\HNYX0581\MC900441310[1].png">
            <a:extLst>
              <a:ext uri="{FF2B5EF4-FFF2-40B4-BE49-F238E27FC236}">
                <a16:creationId xmlns:a16="http://schemas.microsoft.com/office/drawing/2014/main" id="{085329AC-1138-4D03-8BEB-99E36D695BD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413" y="2277605"/>
            <a:ext cx="182665" cy="243362"/>
          </a:xfrm>
          <a:prstGeom prst="rect">
            <a:avLst/>
          </a:prstGeom>
          <a:noFill/>
        </p:spPr>
      </p:pic>
      <p:grpSp>
        <p:nvGrpSpPr>
          <p:cNvPr id="36" name="Groep 99">
            <a:extLst>
              <a:ext uri="{FF2B5EF4-FFF2-40B4-BE49-F238E27FC236}">
                <a16:creationId xmlns:a16="http://schemas.microsoft.com/office/drawing/2014/main" id="{B6AF7583-DF1D-461E-8090-1C6609D93339}"/>
              </a:ext>
            </a:extLst>
          </p:cNvPr>
          <p:cNvGrpSpPr>
            <a:grpSpLocks/>
          </p:cNvGrpSpPr>
          <p:nvPr/>
        </p:nvGrpSpPr>
        <p:grpSpPr bwMode="auto">
          <a:xfrm>
            <a:off x="7679531" y="3170966"/>
            <a:ext cx="865187" cy="388373"/>
            <a:chOff x="4427984" y="2636912"/>
            <a:chExt cx="864096" cy="432048"/>
          </a:xfrm>
        </p:grpSpPr>
        <p:cxnSp>
          <p:nvCxnSpPr>
            <p:cNvPr id="37" name="Rechte verbindingslijn met pijl 102">
              <a:extLst>
                <a:ext uri="{FF2B5EF4-FFF2-40B4-BE49-F238E27FC236}">
                  <a16:creationId xmlns:a16="http://schemas.microsoft.com/office/drawing/2014/main" id="{2933745E-92FD-4665-B03C-20C6951EBB3A}"/>
                </a:ext>
              </a:extLst>
            </p:cNvPr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kstvak 104">
              <a:extLst>
                <a:ext uri="{FF2B5EF4-FFF2-40B4-BE49-F238E27FC236}">
                  <a16:creationId xmlns:a16="http://schemas.microsoft.com/office/drawing/2014/main" id="{BFCCDE13-0446-41F4-8332-792127D9BC9D}"/>
                </a:ext>
              </a:extLst>
            </p:cNvPr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VA</a:t>
              </a:r>
            </a:p>
          </p:txBody>
        </p:sp>
      </p:grpSp>
      <p:cxnSp>
        <p:nvCxnSpPr>
          <p:cNvPr id="39" name="Straight Connector 111">
            <a:extLst>
              <a:ext uri="{FF2B5EF4-FFF2-40B4-BE49-F238E27FC236}">
                <a16:creationId xmlns:a16="http://schemas.microsoft.com/office/drawing/2014/main" id="{ED0B9193-3B50-48DB-98A0-DD8E9412E090}"/>
              </a:ext>
            </a:extLst>
          </p:cNvPr>
          <p:cNvCxnSpPr/>
          <p:nvPr/>
        </p:nvCxnSpPr>
        <p:spPr bwMode="auto">
          <a:xfrm flipV="1">
            <a:off x="5162675" y="3147650"/>
            <a:ext cx="2922582" cy="8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E29CC36-B3A1-4CC5-8B77-CBE2D1BEE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191" y="2183330"/>
            <a:ext cx="280440" cy="682811"/>
          </a:xfrm>
          <a:prstGeom prst="rect">
            <a:avLst/>
          </a:prstGeom>
        </p:spPr>
      </p:pic>
      <p:cxnSp>
        <p:nvCxnSpPr>
          <p:cNvPr id="41" name="Straight Connector 111">
            <a:extLst>
              <a:ext uri="{FF2B5EF4-FFF2-40B4-BE49-F238E27FC236}">
                <a16:creationId xmlns:a16="http://schemas.microsoft.com/office/drawing/2014/main" id="{DC137DF3-EEC5-426E-A54B-D7D060319B58}"/>
              </a:ext>
            </a:extLst>
          </p:cNvPr>
          <p:cNvCxnSpPr/>
          <p:nvPr/>
        </p:nvCxnSpPr>
        <p:spPr bwMode="auto">
          <a:xfrm flipV="1">
            <a:off x="4571738" y="3058226"/>
            <a:ext cx="4104456" cy="286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287">
            <a:extLst>
              <a:ext uri="{FF2B5EF4-FFF2-40B4-BE49-F238E27FC236}">
                <a16:creationId xmlns:a16="http://schemas.microsoft.com/office/drawing/2014/main" id="{A1CC52B2-75F1-4872-90EB-8DA0511EBA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34411" y="2327189"/>
            <a:ext cx="1689822" cy="14316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3" name="Straight Arrow Connector 287">
            <a:extLst>
              <a:ext uri="{FF2B5EF4-FFF2-40B4-BE49-F238E27FC236}">
                <a16:creationId xmlns:a16="http://schemas.microsoft.com/office/drawing/2014/main" id="{AFA3B2D9-7FFD-4D4E-BFDC-F812D0C136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34411" y="2352536"/>
            <a:ext cx="186585" cy="71288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CD59045D-6CD8-49C9-B18A-FBCB1FDA8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453" y="2015658"/>
            <a:ext cx="128027" cy="2926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5EB8643-CFBB-464D-B8B0-725504231E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83" y="2010729"/>
            <a:ext cx="124497" cy="291633"/>
          </a:xfrm>
          <a:prstGeom prst="rect">
            <a:avLst/>
          </a:prstGeom>
        </p:spPr>
      </p:pic>
      <p:cxnSp>
        <p:nvCxnSpPr>
          <p:cNvPr id="46" name="Straight Arrow Connector 287">
            <a:extLst>
              <a:ext uri="{FF2B5EF4-FFF2-40B4-BE49-F238E27FC236}">
                <a16:creationId xmlns:a16="http://schemas.microsoft.com/office/drawing/2014/main" id="{19625135-7028-4B1B-AAE8-E9643006B43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23058" y="2176260"/>
            <a:ext cx="1137926" cy="2348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46DC1FFD-954E-4B99-A1D5-C756CAD15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645" y="764704"/>
            <a:ext cx="5718544" cy="7742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DADA224-6D00-47CE-8CC7-E0BB81F67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6431" y="2022050"/>
            <a:ext cx="237765" cy="2377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875DFB1-13A0-4C3F-AC1B-65F60B9FF8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8358" y="1460439"/>
            <a:ext cx="688908" cy="64013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D1683E7-2A39-4A1B-A847-7C9DEC53CF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1618" y="2083327"/>
            <a:ext cx="34140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595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4583113" y="188914"/>
            <a:ext cx="3009900" cy="61880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0">
                <a:solidFill>
                  <a:srgbClr val="BDE2F6"/>
                </a:solidFill>
              </a:rPr>
              <a:t>?</a:t>
            </a:r>
            <a:endParaRPr 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2063750" y="2852739"/>
            <a:ext cx="8135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6600" b="1">
                <a:solidFill>
                  <a:srgbClr val="1660A4"/>
                </a:solidFill>
              </a:rPr>
              <a:t>VRAGEN?</a:t>
            </a:r>
            <a:endParaRPr lang="en-US" sz="6600">
              <a:solidFill>
                <a:srgbClr val="1660A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77203" y="1484784"/>
            <a:ext cx="8190797" cy="4244400"/>
          </a:xfr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Familiefoto aannemer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/>
              <a:t>0. Inleiding</a:t>
            </a:r>
            <a:br>
              <a:rPr lang="nl-BE" sz="2000" b="1" dirty="0"/>
            </a:br>
            <a:endParaRPr lang="nl-BE" sz="2000" b="1" dirty="0"/>
          </a:p>
          <a:p>
            <a:r>
              <a:rPr lang="nl-BE" sz="2000" b="1" dirty="0">
                <a:solidFill>
                  <a:schemeClr val="tx1"/>
                </a:solidFill>
              </a:rPr>
              <a:t>1. Afbakening van de werfzone: materiële afbakening 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2. Afbakening van de werfzone: toezicht door een persoon – grenswachter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Incidenten	</a:t>
            </a: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 err="1">
                <a:latin typeface="+mn-lt"/>
                <a:cs typeface="Arial" panose="020B0604020202020204" pitchFamily="34" charset="0"/>
              </a:rPr>
              <a:t>Inhoud</a:t>
            </a:r>
            <a:endParaRPr lang="fr-FR" sz="4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41"/>
          <p:cNvCxnSpPr/>
          <p:nvPr/>
        </p:nvCxnSpPr>
        <p:spPr bwMode="auto">
          <a:xfrm flipH="1" flipV="1">
            <a:off x="6726805" y="5231033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40"/>
          <p:cNvCxnSpPr/>
          <p:nvPr/>
        </p:nvCxnSpPr>
        <p:spPr bwMode="auto">
          <a:xfrm flipH="1">
            <a:off x="6721841" y="2846024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BAE1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12"/>
          <p:cNvCxnSpPr/>
          <p:nvPr/>
        </p:nvCxnSpPr>
        <p:spPr bwMode="auto">
          <a:xfrm flipH="1">
            <a:off x="6525479" y="1203975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13"/>
          <p:cNvCxnSpPr/>
          <p:nvPr/>
        </p:nvCxnSpPr>
        <p:spPr bwMode="auto">
          <a:xfrm flipH="1">
            <a:off x="6525479" y="1950451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14"/>
          <p:cNvCxnSpPr/>
          <p:nvPr/>
        </p:nvCxnSpPr>
        <p:spPr bwMode="auto">
          <a:xfrm flipH="1">
            <a:off x="6220694" y="3528173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15"/>
          <p:cNvCxnSpPr/>
          <p:nvPr/>
        </p:nvCxnSpPr>
        <p:spPr bwMode="auto">
          <a:xfrm flipH="1" flipV="1">
            <a:off x="6717644" y="4354258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orme libre 17"/>
          <p:cNvSpPr/>
          <p:nvPr/>
        </p:nvSpPr>
        <p:spPr>
          <a:xfrm>
            <a:off x="3365495" y="922642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00B05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FR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39" name="Forme libre 18"/>
          <p:cNvSpPr/>
          <p:nvPr/>
        </p:nvSpPr>
        <p:spPr>
          <a:xfrm>
            <a:off x="2065855" y="836713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00B050">
              <a:lumMod val="75000"/>
            </a:srgbClr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Totale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lijnsonder-breking</a:t>
            </a:r>
            <a:endParaRPr lang="fr-FR" sz="1200" b="1" kern="0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sp>
        <p:nvSpPr>
          <p:cNvPr id="40" name="Forme libre 19"/>
          <p:cNvSpPr/>
          <p:nvPr/>
        </p:nvSpPr>
        <p:spPr>
          <a:xfrm>
            <a:off x="3366934" y="1669118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BE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41" name="Forme libre 20"/>
          <p:cNvSpPr/>
          <p:nvPr/>
        </p:nvSpPr>
        <p:spPr>
          <a:xfrm>
            <a:off x="2064992" y="1607338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Spoor</a:t>
            </a: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buiten</a:t>
            </a: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dienst</a:t>
            </a:r>
            <a:endParaRPr lang="fr-BE" sz="1200" b="1" kern="0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sp>
        <p:nvSpPr>
          <p:cNvPr id="42" name="Forme libre 21"/>
          <p:cNvSpPr/>
          <p:nvPr/>
        </p:nvSpPr>
        <p:spPr>
          <a:xfrm>
            <a:off x="3377351" y="3246840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FFFF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fr-BE" sz="11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cs typeface="Arial"/>
            </a:endParaRPr>
          </a:p>
        </p:txBody>
      </p:sp>
      <p:sp>
        <p:nvSpPr>
          <p:cNvPr id="43" name="Forme libre 22"/>
          <p:cNvSpPr/>
          <p:nvPr/>
        </p:nvSpPr>
        <p:spPr>
          <a:xfrm>
            <a:off x="2075409" y="3185059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Gematerialiseerd</a:t>
            </a: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sperren</a:t>
            </a: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 van de 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bewegingen</a:t>
            </a:r>
            <a:endParaRPr lang="fr-BE" sz="1200" b="1" kern="0" dirty="0">
              <a:solidFill>
                <a:prstClr val="black"/>
              </a:solidFill>
              <a:latin typeface="+mn-lt"/>
              <a:cs typeface="Arial"/>
            </a:endParaRPr>
          </a:p>
        </p:txBody>
      </p:sp>
      <p:sp>
        <p:nvSpPr>
          <p:cNvPr id="44" name="Forme libre 23"/>
          <p:cNvSpPr/>
          <p:nvPr/>
        </p:nvSpPr>
        <p:spPr>
          <a:xfrm>
            <a:off x="3365494" y="4093600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FFCC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fr-BE" sz="11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cs typeface="Arial"/>
            </a:endParaRPr>
          </a:p>
        </p:txBody>
      </p:sp>
      <p:sp>
        <p:nvSpPr>
          <p:cNvPr id="45" name="Forme libre 24"/>
          <p:cNvSpPr/>
          <p:nvPr/>
        </p:nvSpPr>
        <p:spPr>
          <a:xfrm>
            <a:off x="2063552" y="4037372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D04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Niet-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gematerialiseerd</a:t>
            </a: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sperren</a:t>
            </a: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 van de </a:t>
            </a:r>
            <a:r>
              <a:rPr lang="fr-FR" sz="1200" b="1" kern="0" dirty="0" err="1">
                <a:solidFill>
                  <a:prstClr val="black"/>
                </a:solidFill>
                <a:latin typeface="+mn-lt"/>
                <a:cs typeface="Arial"/>
              </a:rPr>
              <a:t>bewegingen</a:t>
            </a:r>
            <a:endParaRPr lang="fr-BE" sz="1200" b="1" kern="0" dirty="0">
              <a:solidFill>
                <a:prstClr val="black"/>
              </a:solidFill>
              <a:latin typeface="+mn-lt"/>
              <a:cs typeface="Arial"/>
            </a:endParaRPr>
          </a:p>
        </p:txBody>
      </p:sp>
      <p:pic>
        <p:nvPicPr>
          <p:cNvPr id="46" name="Image 2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898034"/>
            <a:ext cx="771250" cy="571674"/>
          </a:xfrm>
          <a:prstGeom prst="rect">
            <a:avLst/>
          </a:prstGeom>
          <a:solidFill>
            <a:schemeClr val="bg1"/>
          </a:solidFill>
          <a:ln w="76200">
            <a:solidFill>
              <a:srgbClr val="00843C"/>
            </a:solidFill>
          </a:ln>
        </p:spPr>
      </p:pic>
      <p:pic>
        <p:nvPicPr>
          <p:cNvPr id="47" name="Image 2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44" y="1664251"/>
            <a:ext cx="770400" cy="5724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8" name="Image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3241973"/>
            <a:ext cx="770400" cy="5724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9" name="Image 2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4083434"/>
            <a:ext cx="770400" cy="572400"/>
          </a:xfrm>
          <a:prstGeom prst="rect">
            <a:avLst/>
          </a:prstGeom>
          <a:ln w="76200">
            <a:solidFill>
              <a:srgbClr val="FFD040"/>
            </a:solidFill>
          </a:ln>
        </p:spPr>
      </p:pic>
      <p:grpSp>
        <p:nvGrpSpPr>
          <p:cNvPr id="50" name="Groupe 30"/>
          <p:cNvGrpSpPr/>
          <p:nvPr/>
        </p:nvGrpSpPr>
        <p:grpSpPr>
          <a:xfrm>
            <a:off x="7527051" y="898164"/>
            <a:ext cx="2851929" cy="5872979"/>
            <a:chOff x="8327091" y="1121193"/>
            <a:chExt cx="2528883" cy="5628456"/>
          </a:xfrm>
        </p:grpSpPr>
        <p:pic>
          <p:nvPicPr>
            <p:cNvPr id="51" name="Picture 8" descr="Les diffÃ©rentes jauges pour cuve Ã  fioul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552" r="20845"/>
            <a:stretch/>
          </p:blipFill>
          <p:spPr bwMode="auto">
            <a:xfrm rot="16200000" flipV="1">
              <a:off x="6777305" y="2670979"/>
              <a:ext cx="5628456" cy="2528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ZoneTexte 32"/>
            <p:cNvSpPr txBox="1"/>
            <p:nvPr/>
          </p:nvSpPr>
          <p:spPr>
            <a:xfrm rot="1627498">
              <a:off x="8631325" y="1365678"/>
              <a:ext cx="864096" cy="3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spc="50" dirty="0">
                  <a:ln w="0"/>
                  <a:solidFill>
                    <a:srgbClr val="DCEBFA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HIGH</a:t>
              </a:r>
            </a:p>
          </p:txBody>
        </p:sp>
        <p:sp>
          <p:nvSpPr>
            <p:cNvPr id="53" name="ZoneTexte 33"/>
            <p:cNvSpPr txBox="1"/>
            <p:nvPr/>
          </p:nvSpPr>
          <p:spPr>
            <a:xfrm rot="19630101">
              <a:off x="8708901" y="5974111"/>
              <a:ext cx="864096" cy="3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spc="50" dirty="0">
                  <a:ln w="0"/>
                  <a:solidFill>
                    <a:srgbClr val="DCEBFA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LOW</a:t>
              </a:r>
            </a:p>
          </p:txBody>
        </p:sp>
      </p:grpSp>
      <p:sp>
        <p:nvSpPr>
          <p:cNvPr id="55" name="Forme libre 37"/>
          <p:cNvSpPr/>
          <p:nvPr/>
        </p:nvSpPr>
        <p:spPr>
          <a:xfrm>
            <a:off x="3364055" y="4912531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endParaRPr lang="fr-FR" sz="900" dirty="0"/>
          </a:p>
        </p:txBody>
      </p:sp>
      <p:sp>
        <p:nvSpPr>
          <p:cNvPr id="56" name="Forme libre 38"/>
          <p:cNvSpPr/>
          <p:nvPr/>
        </p:nvSpPr>
        <p:spPr>
          <a:xfrm>
            <a:off x="2063840" y="4829577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Aankondigings-systemen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7" name="Forme libre 36"/>
          <p:cNvSpPr/>
          <p:nvPr/>
        </p:nvSpPr>
        <p:spPr>
          <a:xfrm>
            <a:off x="3377351" y="2456307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BAE18F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BE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58" name="Forme libre 39"/>
          <p:cNvSpPr/>
          <p:nvPr/>
        </p:nvSpPr>
        <p:spPr>
          <a:xfrm>
            <a:off x="2075410" y="2394527"/>
            <a:ext cx="1288645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BAE18F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Fysieke</a:t>
            </a: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 of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technische</a:t>
            </a: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prstClr val="white"/>
                </a:solidFill>
                <a:latin typeface="+mn-lt"/>
                <a:cs typeface="Arial"/>
              </a:rPr>
              <a:t>afscherming</a:t>
            </a:r>
            <a:endParaRPr lang="fr-BE" sz="1200" b="1" kern="0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pic>
        <p:nvPicPr>
          <p:cNvPr id="59" name="Image 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2462751"/>
            <a:ext cx="770400" cy="572400"/>
          </a:xfrm>
          <a:prstGeom prst="rect">
            <a:avLst/>
          </a:prstGeom>
          <a:ln w="76200">
            <a:solidFill>
              <a:srgbClr val="BAE18F"/>
            </a:solidFill>
          </a:ln>
        </p:spPr>
      </p:pic>
      <p:pic>
        <p:nvPicPr>
          <p:cNvPr id="60" name="Image 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44" y="4944832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cxnSp>
        <p:nvCxnSpPr>
          <p:cNvPr id="61" name="Connecteur droit 42"/>
          <p:cNvCxnSpPr/>
          <p:nvPr/>
        </p:nvCxnSpPr>
        <p:spPr bwMode="auto">
          <a:xfrm flipH="1" flipV="1">
            <a:off x="6741152" y="5978134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orme libre 43"/>
          <p:cNvSpPr/>
          <p:nvPr/>
        </p:nvSpPr>
        <p:spPr>
          <a:xfrm>
            <a:off x="3320778" y="5743073"/>
            <a:ext cx="2314565" cy="539695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CC66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1) </a:t>
            </a:r>
            <a:r>
              <a:rPr lang="fr-FR" sz="900" dirty="0" err="1"/>
              <a:t>materiële</a:t>
            </a:r>
            <a:r>
              <a:rPr lang="fr-FR" sz="900" dirty="0"/>
              <a:t> </a:t>
            </a:r>
            <a:r>
              <a:rPr lang="fr-FR" sz="900" dirty="0" err="1"/>
              <a:t>afbakening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2) </a:t>
            </a:r>
            <a:r>
              <a:rPr lang="fr-FR" sz="900" dirty="0" err="1"/>
              <a:t>immateriële</a:t>
            </a:r>
            <a:r>
              <a:rPr lang="fr-FR" sz="900" dirty="0"/>
              <a:t> </a:t>
            </a:r>
            <a:r>
              <a:rPr lang="fr-FR" sz="900" dirty="0" err="1"/>
              <a:t>afbakening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3) </a:t>
            </a:r>
            <a:r>
              <a:rPr lang="fr-FR" sz="900" dirty="0" err="1"/>
              <a:t>toezicht</a:t>
            </a:r>
            <a:r>
              <a:rPr lang="fr-FR" sz="900" dirty="0"/>
              <a:t> </a:t>
            </a:r>
            <a:r>
              <a:rPr lang="fr-FR" sz="900" dirty="0" err="1"/>
              <a:t>door</a:t>
            </a:r>
            <a:r>
              <a:rPr lang="fr-FR" sz="900" dirty="0"/>
              <a:t> </a:t>
            </a:r>
            <a:r>
              <a:rPr lang="fr-FR" sz="900" dirty="0" err="1"/>
              <a:t>een</a:t>
            </a:r>
            <a:r>
              <a:rPr lang="fr-FR" sz="900" dirty="0"/>
              <a:t> </a:t>
            </a:r>
            <a:r>
              <a:rPr lang="fr-FR" sz="900" dirty="0" err="1"/>
              <a:t>persoon</a:t>
            </a:r>
            <a:r>
              <a:rPr lang="fr-FR" sz="900" dirty="0"/>
              <a:t> - </a:t>
            </a:r>
            <a:r>
              <a:rPr lang="fr-FR" sz="900" dirty="0" err="1"/>
              <a:t>grenswachter</a:t>
            </a:r>
            <a:endParaRPr lang="fr-FR" sz="900" dirty="0"/>
          </a:p>
        </p:txBody>
      </p:sp>
      <p:sp>
        <p:nvSpPr>
          <p:cNvPr id="63" name="Forme libre 44"/>
          <p:cNvSpPr/>
          <p:nvPr/>
        </p:nvSpPr>
        <p:spPr>
          <a:xfrm>
            <a:off x="2087060" y="5661248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CC66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Systemen</a:t>
            </a: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voo</a:t>
            </a: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r de </a:t>
            </a: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afbakening</a:t>
            </a: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 van de </a:t>
            </a:r>
            <a:r>
              <a:rPr lang="fr-FR" sz="1200" b="1" kern="0" dirty="0" err="1">
                <a:solidFill>
                  <a:schemeClr val="bg1"/>
                </a:solidFill>
                <a:latin typeface="+mn-lt"/>
                <a:cs typeface="Arial"/>
              </a:rPr>
              <a:t>werfzone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4" name="Image 4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5" y="5710181"/>
            <a:ext cx="770400" cy="566658"/>
          </a:xfrm>
          <a:prstGeom prst="rect">
            <a:avLst/>
          </a:prstGeom>
          <a:ln w="76200">
            <a:solidFill>
              <a:srgbClr val="CC6600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252" y="859401"/>
            <a:ext cx="4938188" cy="5931922"/>
          </a:xfrm>
          <a:prstGeom prst="rect">
            <a:avLst/>
          </a:prstGeom>
        </p:spPr>
      </p:pic>
      <p:sp>
        <p:nvSpPr>
          <p:cNvPr id="73" name="Title 1"/>
          <p:cNvSpPr txBox="1">
            <a:spLocks/>
          </p:cNvSpPr>
          <p:nvPr/>
        </p:nvSpPr>
        <p:spPr bwMode="auto">
          <a:xfrm>
            <a:off x="2108689" y="406242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0.1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herinnering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Hiërarchie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veiligheidsmaatregelen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378981" y="92277"/>
            <a:ext cx="1677881" cy="360363"/>
          </a:xfrm>
        </p:spPr>
        <p:txBody>
          <a:bodyPr/>
          <a:lstStyle/>
          <a:p>
            <a:r>
              <a:rPr lang="en-GB" dirty="0"/>
              <a:t>0. </a:t>
            </a:r>
            <a:r>
              <a:rPr lang="en-GB" dirty="0" err="1"/>
              <a:t>Inleiding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85874"/>
      </p:ext>
    </p:extLst>
  </p:cSld>
  <p:clrMapOvr>
    <a:masterClrMapping/>
  </p:clrMapOvr>
</p:sld>
</file>

<file path=ppt/theme/theme1.xml><?xml version="1.0" encoding="utf-8"?>
<a:theme xmlns:a="http://schemas.openxmlformats.org/drawingml/2006/main" name="nieuwe Infrabel template_v4">
  <a:themeElements>
    <a:clrScheme name="INFRABEL">
      <a:dk1>
        <a:sysClr val="windowText" lastClr="000000"/>
      </a:dk1>
      <a:lt1>
        <a:sysClr val="window" lastClr="FFFFFF"/>
      </a:lt1>
      <a:dk2>
        <a:srgbClr val="005DA4"/>
      </a:dk2>
      <a:lt2>
        <a:srgbClr val="DCEBFA"/>
      </a:lt2>
      <a:accent1>
        <a:srgbClr val="00B0F0"/>
      </a:accent1>
      <a:accent2>
        <a:srgbClr val="005DA4"/>
      </a:accent2>
      <a:accent3>
        <a:srgbClr val="FFC000"/>
      </a:accent3>
      <a:accent4>
        <a:srgbClr val="FF0000"/>
      </a:accent4>
      <a:accent5>
        <a:srgbClr val="FFFF00"/>
      </a:accent5>
      <a:accent6>
        <a:srgbClr val="00B050"/>
      </a:accent6>
      <a:hlink>
        <a:srgbClr val="005DA4"/>
      </a:hlink>
      <a:folHlink>
        <a:srgbClr val="00BCF0"/>
      </a:folHlink>
    </a:clrScheme>
    <a:fontScheme name="Infrab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83D0F0"/>
        </a:accent1>
        <a:accent2>
          <a:srgbClr val="005DA4"/>
        </a:accent2>
        <a:accent3>
          <a:srgbClr val="FFFFFF"/>
        </a:accent3>
        <a:accent4>
          <a:srgbClr val="000000"/>
        </a:accent4>
        <a:accent5>
          <a:srgbClr val="C1E4F6"/>
        </a:accent5>
        <a:accent6>
          <a:srgbClr val="005394"/>
        </a:accent6>
        <a:hlink>
          <a:srgbClr val="00BCF0"/>
        </a:hlink>
        <a:folHlink>
          <a:srgbClr val="BDE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CB7E5"/>
        </a:accent1>
        <a:accent2>
          <a:srgbClr val="1660A4"/>
        </a:accent2>
        <a:accent3>
          <a:srgbClr val="FFFFFF"/>
        </a:accent3>
        <a:accent4>
          <a:srgbClr val="000000"/>
        </a:accent4>
        <a:accent5>
          <a:srgbClr val="BAD8F0"/>
        </a:accent5>
        <a:accent6>
          <a:srgbClr val="135694"/>
        </a:accent6>
        <a:hlink>
          <a:srgbClr val="008BCB"/>
        </a:hlink>
        <a:folHlink>
          <a:srgbClr val="1B43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 Cover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31BE245E-9840-43BA-82CC-424A0EFF3C80}"/>
    </a:ext>
  </a:extLst>
</a:theme>
</file>

<file path=ppt/theme/theme3.xml><?xml version="1.0" encoding="utf-8"?>
<a:theme xmlns:a="http://schemas.openxmlformats.org/drawingml/2006/main" name="Content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B6D51653-5D8F-4A8B-9BFA-1B05C355D8D1}"/>
    </a:ext>
  </a:extLst>
</a:theme>
</file>

<file path=ppt/theme/theme4.xml><?xml version="1.0" encoding="utf-8"?>
<a:theme xmlns:a="http://schemas.openxmlformats.org/drawingml/2006/main" name="Closing Slide Light Blue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7C912F14-0B74-47A2-893B-4FFF78FE047C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CB7E5"/>
      </a:accent1>
      <a:accent2>
        <a:srgbClr val="1660A4"/>
      </a:accent2>
      <a:accent3>
        <a:srgbClr val="FFFFFF"/>
      </a:accent3>
      <a:accent4>
        <a:srgbClr val="000000"/>
      </a:accent4>
      <a:accent5>
        <a:srgbClr val="BAD8F0"/>
      </a:accent5>
      <a:accent6>
        <a:srgbClr val="135694"/>
      </a:accent6>
      <a:hlink>
        <a:srgbClr val="008BCB"/>
      </a:hlink>
      <a:folHlink>
        <a:srgbClr val="1B43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CB7E5"/>
      </a:accent1>
      <a:accent2>
        <a:srgbClr val="1660A4"/>
      </a:accent2>
      <a:accent3>
        <a:srgbClr val="FFFFFF"/>
      </a:accent3>
      <a:accent4>
        <a:srgbClr val="000000"/>
      </a:accent4>
      <a:accent5>
        <a:srgbClr val="BAD8F0"/>
      </a:accent5>
      <a:accent6>
        <a:srgbClr val="135694"/>
      </a:accent6>
      <a:hlink>
        <a:srgbClr val="008BCB"/>
      </a:hlink>
      <a:folHlink>
        <a:srgbClr val="1B43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iningDoc" ma:contentTypeID="0x01010044B80FA2B241CF4BB5B8F282D59514D700774AD85D2B894F4E9494D4B6650E2CD2" ma:contentTypeVersion="8" ma:contentTypeDescription="" ma:contentTypeScope="" ma:versionID="3b2b72c410bb3c900a961b5a8e3423f4">
  <xsd:schema xmlns:xsd="http://www.w3.org/2001/XMLSchema" xmlns:xs="http://www.w3.org/2001/XMLSchema" xmlns:p="http://schemas.microsoft.com/office/2006/metadata/properties" xmlns:ns2="8d486e39-ab1c-480d-b3ba-4103af2aaa63" xmlns:ns3="http://schemas.microsoft.com/sharepoint.v3" xmlns:ns4="df30133b-4ddb-49ec-ab27-5b2946f1a346" xmlns:ns5="http://schemas.microsoft.com/sharepoint/v3/fields" targetNamespace="http://schemas.microsoft.com/office/2006/metadata/properties" ma:root="true" ma:fieldsID="7ef4bf0945b2a983eb1c7584450b364c" ns2:_="" ns3:_="" ns4:_="" ns5:_="">
    <xsd:import namespace="8d486e39-ab1c-480d-b3ba-4103af2aaa63"/>
    <xsd:import namespace="http://schemas.microsoft.com/sharepoint.v3"/>
    <xsd:import namespace="df30133b-4ddb-49ec-ab27-5b2946f1a34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Title1" minOccurs="0"/>
                <xsd:element ref="ns3:CategoryDescription" minOccurs="0"/>
                <xsd:element ref="ns2:Safety_x0020_function" minOccurs="0"/>
                <xsd:element ref="ns4:Document_x0020_language" minOccurs="0"/>
                <xsd:element ref="ns5:_Version" minOccurs="0"/>
                <xsd:element ref="ns4:Filière_x0020_Tracks_x003f_" minOccurs="0"/>
                <xsd:element ref="ns2:Filière_x0020_TracksSupervisor02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86e39-ab1c-480d-b3ba-4103af2aaa63" elementFormDefault="qualified">
    <xsd:import namespace="http://schemas.microsoft.com/office/2006/documentManagement/types"/>
    <xsd:import namespace="http://schemas.microsoft.com/office/infopath/2007/PartnerControls"/>
    <xsd:element name="Title1" ma:index="1" nillable="true" ma:displayName="Title" ma:internalName="Title1">
      <xsd:simpleType>
        <xsd:restriction base="dms:Note">
          <xsd:maxLength value="255"/>
        </xsd:restriction>
      </xsd:simpleType>
    </xsd:element>
    <xsd:element name="Safety_x0020_function" ma:index="4" nillable="true" ma:displayName="Safety function" ma:format="Dropdown" ma:internalName="Safety_x0020_function">
      <xsd:simpleType>
        <xsd:restriction base="dms:Choice">
          <xsd:enumeration value="Aannemer/Entrepreneur"/>
          <xsd:enumeration value="BEST/COND"/>
          <xsd:enumeration value="BGWT/AETT"/>
          <xsd:enumeration value="OTW"/>
          <xsd:enumeration value="OWWA/GABA"/>
          <xsd:enumeration value="SCWA/FACT"/>
          <xsd:enumeration value="VBUW/ARET"/>
        </xsd:restriction>
      </xsd:simpleType>
    </xsd:element>
    <xsd:element name="Filière_x0020_TracksSupervisor02_x003f_" ma:index="14" nillable="true" ma:displayName="Filière TracksSupervisor02?" ma:default="0" ma:internalName="Fili_x00e8_re_x0020_TracksSupervisor02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3" nillable="true" ma:displayName="Description" ma:hidden="true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0133b-4ddb-49ec-ab27-5b2946f1a346" elementFormDefault="qualified">
    <xsd:import namespace="http://schemas.microsoft.com/office/2006/documentManagement/types"/>
    <xsd:import namespace="http://schemas.microsoft.com/office/infopath/2007/PartnerControls"/>
    <xsd:element name="Document_x0020_language" ma:index="5" nillable="true" ma:displayName="Language" ma:format="Dropdown" ma:internalName="Document_x0020_language" ma:readOnly="false">
      <xsd:simpleType>
        <xsd:restriction base="dms:Choice">
          <xsd:enumeration value="NL"/>
          <xsd:enumeration value="FR"/>
          <xsd:enumeration value="NL/FR"/>
        </xsd:restriction>
      </xsd:simpleType>
    </xsd:element>
    <xsd:element name="Filière_x0020_Tracks_x003f_" ma:index="13" nillable="true" ma:displayName="Filière Tracks?" ma:default="0" ma:internalName="Fili_x00e8_re_x0020_Tracks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6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Filière_x0020_Tracks_x003f_ xmlns="df30133b-4ddb-49ec-ab27-5b2946f1a346">false</Filière_x0020_Tracks_x003f_>
    <Title1 xmlns="8d486e39-ab1c-480d-b3ba-4103af2aaa63">Leider van het werk – Verantwoordelijke voor de Veiligheid - Beveiligingssysteem door afbakening werfzone - Grenswachter</Title1>
    <CategoryDescription xmlns="http://schemas.microsoft.com/sharepoint.v3" xsi:nil="true"/>
    <Safety_x0020_function xmlns="8d486e39-ab1c-480d-b3ba-4103af2aaa63">Aannemer/Entrepreneur</Safety_x0020_function>
    <Filière_x0020_TracksSupervisor02_x003f_ xmlns="8d486e39-ab1c-480d-b3ba-4103af2aaa63">false</Filière_x0020_TracksSupervisor02_x003f_>
    <Document_x0020_language xmlns="df30133b-4ddb-49ec-ab27-5b2946f1a346">NL</Document_x0020_language>
  </documentManagement>
</p:properties>
</file>

<file path=customXml/itemProps1.xml><?xml version="1.0" encoding="utf-8"?>
<ds:datastoreItem xmlns:ds="http://schemas.openxmlformats.org/officeDocument/2006/customXml" ds:itemID="{A9B9E7D3-1452-4033-9809-97E7C599E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034A1-80C1-469E-B9DA-D47FA7EA6220}"/>
</file>

<file path=customXml/itemProps3.xml><?xml version="1.0" encoding="utf-8"?>
<ds:datastoreItem xmlns:ds="http://schemas.openxmlformats.org/officeDocument/2006/customXml" ds:itemID="{C68111D0-A839-4A02-A971-10D600E4953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cd80e9e3-add3-4dfe-a89d-13996849c1a9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7462</Words>
  <Application>Microsoft Office PowerPoint</Application>
  <PresentationFormat>Grand écran</PresentationFormat>
  <Paragraphs>1326</Paragraphs>
  <Slides>79</Slides>
  <Notes>19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79</vt:i4>
      </vt:variant>
    </vt:vector>
  </HeadingPairs>
  <TitlesOfParts>
    <vt:vector size="88" baseType="lpstr">
      <vt:lpstr>Arial</vt:lpstr>
      <vt:lpstr>Calibri</vt:lpstr>
      <vt:lpstr>Calibri Light</vt:lpstr>
      <vt:lpstr>Courier New</vt:lpstr>
      <vt:lpstr>Wingdings</vt:lpstr>
      <vt:lpstr>nieuwe Infrabel template_v4</vt:lpstr>
      <vt:lpstr>Presentation Cover Slides</vt:lpstr>
      <vt:lpstr>Content Slides</vt:lpstr>
      <vt:lpstr>Closing Slide Light Blue</vt:lpstr>
      <vt:lpstr>  Directie Asset Management  Eenheid 67 (versie aannemer)   Leider van het werk – Verantwoordelijke voor de Veiligheid  Beveiligingssysteem door afbakening werfzone - Grenswachter Indringing type I en II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Basisprincipe</vt:lpstr>
      <vt:lpstr>Bepalen in welke zone de werken zullen doorgaan: oranje of gele zone</vt:lpstr>
      <vt:lpstr>Présentation PowerPoint</vt:lpstr>
      <vt:lpstr>plaatsing voor werken in de oranje zone: de afbakening wordt geplaatst op minstens 1,75 m, loodrecht gemeten van de buitenkant van de dichtstbijgelegen rail (scheidingsafstand van minstens 25 cm tov gevarenzone) </vt:lpstr>
      <vt:lpstr>Présentation PowerPoint</vt:lpstr>
      <vt:lpstr>Présentation PowerPoint</vt:lpstr>
      <vt:lpstr>  </vt:lpstr>
      <vt:lpstr>Présentation PowerPoint</vt:lpstr>
      <vt:lpstr>Présentation PowerPoint</vt:lpstr>
      <vt:lpstr>Présentation PowerPoint</vt:lpstr>
      <vt:lpstr> Basisprincipe</vt:lpstr>
      <vt:lpstr>Bepalen in welke zone de werken zullen doorgaan: oranje of gele zone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Zichtbaarheid van de grenzen - basisprincipe</vt:lpstr>
      <vt:lpstr>Controle van de zichtbaarheid van de grenzen en de werkpost door de grenswachter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SNCB-Holding / NMBS-Holding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SNCB-Holding/NMBS-Holding</dc:creator>
  <cp:lastModifiedBy>Campet Simon</cp:lastModifiedBy>
  <cp:revision>1974</cp:revision>
  <cp:lastPrinted>2021-07-23T13:28:56Z</cp:lastPrinted>
  <dcterms:created xsi:type="dcterms:W3CDTF">2011-12-13T08:10:21Z</dcterms:created>
  <dcterms:modified xsi:type="dcterms:W3CDTF">2022-01-21T10:38:12Z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0x01010044B80FA2B241CF4BB5B8F282D59514D700774AD85D2B894F4E9494D4B6650E2CD2</vt:lpwstr>
  </property>
</Properties>
</file>