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 id="2147483739" r:id="rId5"/>
    <p:sldMasterId id="2147483733" r:id="rId6"/>
  </p:sldMasterIdLst>
  <p:notesMasterIdLst>
    <p:notesMasterId r:id="rId58"/>
  </p:notesMasterIdLst>
  <p:handoutMasterIdLst>
    <p:handoutMasterId r:id="rId59"/>
  </p:handoutMasterIdLst>
  <p:sldIdLst>
    <p:sldId id="694" r:id="rId7"/>
    <p:sldId id="365" r:id="rId8"/>
    <p:sldId id="674" r:id="rId9"/>
    <p:sldId id="695" r:id="rId10"/>
    <p:sldId id="696" r:id="rId11"/>
    <p:sldId id="697" r:id="rId12"/>
    <p:sldId id="698" r:id="rId13"/>
    <p:sldId id="699" r:id="rId14"/>
    <p:sldId id="730" r:id="rId15"/>
    <p:sldId id="675" r:id="rId16"/>
    <p:sldId id="700" r:id="rId17"/>
    <p:sldId id="676" r:id="rId18"/>
    <p:sldId id="731" r:id="rId19"/>
    <p:sldId id="740" r:id="rId20"/>
    <p:sldId id="712" r:id="rId21"/>
    <p:sldId id="713" r:id="rId22"/>
    <p:sldId id="714" r:id="rId23"/>
    <p:sldId id="715" r:id="rId24"/>
    <p:sldId id="716" r:id="rId25"/>
    <p:sldId id="717" r:id="rId26"/>
    <p:sldId id="720" r:id="rId27"/>
    <p:sldId id="732" r:id="rId28"/>
    <p:sldId id="741" r:id="rId29"/>
    <p:sldId id="635" r:id="rId30"/>
    <p:sldId id="742" r:id="rId31"/>
    <p:sldId id="636" r:id="rId32"/>
    <p:sldId id="569" r:id="rId33"/>
    <p:sldId id="739" r:id="rId34"/>
    <p:sldId id="637" r:id="rId35"/>
    <p:sldId id="733" r:id="rId36"/>
    <p:sldId id="570" r:id="rId37"/>
    <p:sldId id="749" r:id="rId38"/>
    <p:sldId id="672" r:id="rId39"/>
    <p:sldId id="750" r:id="rId40"/>
    <p:sldId id="843" r:id="rId41"/>
    <p:sldId id="642" r:id="rId42"/>
    <p:sldId id="679" r:id="rId43"/>
    <p:sldId id="680" r:id="rId44"/>
    <p:sldId id="681" r:id="rId45"/>
    <p:sldId id="682" r:id="rId46"/>
    <p:sldId id="738" r:id="rId47"/>
    <p:sldId id="735" r:id="rId48"/>
    <p:sldId id="647" r:id="rId49"/>
    <p:sldId id="736" r:id="rId50"/>
    <p:sldId id="571" r:id="rId51"/>
    <p:sldId id="737" r:id="rId52"/>
    <p:sldId id="844" r:id="rId53"/>
    <p:sldId id="845" r:id="rId54"/>
    <p:sldId id="848" r:id="rId55"/>
    <p:sldId id="849" r:id="rId56"/>
    <p:sldId id="595" r:id="rId57"/>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FTv7Af76wlNEjZuoBkEHEg==" hashData="mJiAwvrAkQT3/6jbSYM7KIhTPXKAsEXaKWZV7DgfWAtNEizHt+7cOg98tSqSmjTTiRlkUi/B2/2IKvKN265YOQ=="/>
  <p:extLst>
    <p:ext uri="{EFAFB233-063F-42B5-8137-9DF3F51BA10A}">
      <p15:sldGuideLst xmlns:p15="http://schemas.microsoft.com/office/powerpoint/2012/main">
        <p15:guide id="1" orient="horz" pos="2160"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45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Ilse Festjens" initials="IF" lastIdx="22" clrIdx="0">
    <p:extLst>
      <p:ext uri="{19B8F6BF-5375-455C-9EA6-DF929625EA0E}">
        <p15:presenceInfo xmlns:p15="http://schemas.microsoft.com/office/powerpoint/2012/main" userId="S-1-5-21-3675852479-2980802970-892884109-284260" providerId="AD"/>
      </p:ext>
    </p:extLst>
  </p:cmAuthor>
  <p:cmAuthor id="3" name="Laurent Alexis" initials="LA" lastIdx="11" clrIdx="1">
    <p:extLst>
      <p:ext uri="{19B8F6BF-5375-455C-9EA6-DF929625EA0E}">
        <p15:presenceInfo xmlns:p15="http://schemas.microsoft.com/office/powerpoint/2012/main" userId="S-1-5-21-3675852479-2980802970-892884109-7083387" providerId="AD"/>
      </p:ext>
    </p:extLst>
  </p:cmAuthor>
  <p:cmAuthor id="4" name="Campet Simon" initials="CS" lastIdx="2" clrIdx="2">
    <p:extLst>
      <p:ext uri="{19B8F6BF-5375-455C-9EA6-DF929625EA0E}">
        <p15:presenceInfo xmlns:p15="http://schemas.microsoft.com/office/powerpoint/2012/main" userId="S::simon.campet@infrabel.be::5f4507e4-a304-492b-a660-ef8bdaf71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80808"/>
    <a:srgbClr val="111111"/>
    <a:srgbClr val="00B0F0"/>
    <a:srgbClr val="EEA512"/>
    <a:srgbClr val="1EE269"/>
    <a:srgbClr val="009900"/>
    <a:srgbClr val="97DA00"/>
    <a:srgbClr val="7DAE50"/>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3" autoAdjust="0"/>
    <p:restoredTop sz="80761" autoAdjust="0"/>
  </p:normalViewPr>
  <p:slideViewPr>
    <p:cSldViewPr>
      <p:cViewPr varScale="1">
        <p:scale>
          <a:sx n="50" d="100"/>
          <a:sy n="50" d="100"/>
        </p:scale>
        <p:origin x="1260" y="48"/>
      </p:cViewPr>
      <p:guideLst>
        <p:guide orient="horz" pos="2160"/>
        <p:guide orient="horz" pos="1207"/>
        <p:guide orient="horz" pos="3838"/>
        <p:guide orient="horz" pos="618"/>
        <p:guide pos="3840"/>
        <p:guide pos="453"/>
        <p:guide pos="7227"/>
      </p:guideLst>
    </p:cSldViewPr>
  </p:slideViewPr>
  <p:outlineViewPr>
    <p:cViewPr>
      <p:scale>
        <a:sx n="33" d="100"/>
        <a:sy n="33" d="100"/>
      </p:scale>
      <p:origin x="48" y="36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454" y="-64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15T12:13:54.062" idx="14">
    <p:pos x="10" y="10"/>
    <p:text>recupereren of vereenvoudigen?</p:text>
    <p:extLst>
      <p:ext uri="{C676402C-5697-4E1C-873F-D02D1690AC5C}">
        <p15:threadingInfo xmlns:p15="http://schemas.microsoft.com/office/powerpoint/2012/main" timeZoneBias="-60"/>
      </p:ext>
    </p:extLst>
  </p:cm>
  <p:cm authorId="2" dt="2021-03-25T13:57:45.784" idx="22">
    <p:pos x="10" y="146"/>
    <p:text>faire un teste général</p:text>
    <p:extLst>
      <p:ext uri="{C676402C-5697-4E1C-873F-D02D1690AC5C}">
        <p15:threadingInfo xmlns:p15="http://schemas.microsoft.com/office/powerpoint/2012/main" timeZoneBias="-60">
          <p15:parentCm authorId="2" idx="1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27" y="9321802"/>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6" y="9321802"/>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0" y="9321802"/>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a:t>
            </a:fld>
            <a:endParaRPr lang="en-GB" sz="1000" b="1"/>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0" y="4714877"/>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6" y="9321802"/>
            <a:ext cx="1416050"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2"/>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3" y="9321802"/>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a:t>
            </a:fld>
            <a:endParaRPr lang="en-GB" sz="1000" b="1"/>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01633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dirty="0"/>
          </a:p>
        </p:txBody>
      </p:sp>
    </p:spTree>
    <p:extLst>
      <p:ext uri="{BB962C8B-B14F-4D97-AF65-F5344CB8AC3E}">
        <p14:creationId xmlns:p14="http://schemas.microsoft.com/office/powerpoint/2010/main" val="3016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noProof="0" dirty="0"/>
              <a:t>Les </a:t>
            </a:r>
            <a:r>
              <a:rPr lang="en-GB" baseline="0" noProof="0" dirty="0" err="1"/>
              <a:t>mesures</a:t>
            </a:r>
            <a:r>
              <a:rPr lang="en-GB" baseline="0" noProof="0" dirty="0"/>
              <a:t> </a:t>
            </a:r>
            <a:r>
              <a:rPr lang="en-GB" baseline="0" noProof="0" dirty="0" err="1"/>
              <a:t>dépendent</a:t>
            </a:r>
            <a:r>
              <a:rPr lang="en-GB" baseline="0" noProof="0" dirty="0"/>
              <a:t> du </a:t>
            </a:r>
            <a:r>
              <a:rPr lang="en-GB" baseline="0" noProof="0" dirty="0" err="1"/>
              <a:t>niveau</a:t>
            </a:r>
            <a:r>
              <a:rPr lang="en-GB" baseline="0" noProof="0" dirty="0"/>
              <a:t> de </a:t>
            </a:r>
            <a:r>
              <a:rPr lang="en-GB" baseline="0" noProof="0" dirty="0" err="1"/>
              <a:t>risque</a:t>
            </a:r>
            <a:r>
              <a:rPr lang="en-GB" baseline="0" noProof="0" dirty="0"/>
              <a:t> (</a:t>
            </a:r>
            <a:r>
              <a:rPr lang="en-GB" baseline="0" noProof="0" dirty="0" err="1"/>
              <a:t>approche</a:t>
            </a:r>
            <a:r>
              <a:rPr lang="en-GB" baseline="0" noProof="0" dirty="0"/>
              <a:t> </a:t>
            </a:r>
            <a:r>
              <a:rPr lang="en-GB" baseline="0" noProof="0" dirty="0" err="1"/>
              <a:t>basée</a:t>
            </a:r>
            <a:r>
              <a:rPr lang="en-GB" baseline="0" noProof="0" dirty="0"/>
              <a:t> sur le </a:t>
            </a:r>
            <a:r>
              <a:rPr lang="en-GB" baseline="0" noProof="0" dirty="0" err="1"/>
              <a:t>risque</a:t>
            </a:r>
            <a:r>
              <a:rPr lang="en-GB" baseline="0" noProof="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noProof="0" dirty="0"/>
              <a:t>Plus le </a:t>
            </a:r>
            <a:r>
              <a:rPr lang="en-GB" baseline="0" noProof="0" dirty="0" err="1"/>
              <a:t>risque</a:t>
            </a:r>
            <a:r>
              <a:rPr lang="en-GB" baseline="0" noProof="0" dirty="0"/>
              <a:t> </a:t>
            </a:r>
            <a:r>
              <a:rPr lang="en-GB" baseline="0" noProof="0" dirty="0" err="1"/>
              <a:t>est</a:t>
            </a:r>
            <a:r>
              <a:rPr lang="en-GB" baseline="0" noProof="0" dirty="0"/>
              <a:t> </a:t>
            </a:r>
            <a:r>
              <a:rPr lang="en-GB" baseline="0" noProof="0" dirty="0" err="1"/>
              <a:t>élevé</a:t>
            </a:r>
            <a:r>
              <a:rPr lang="en-GB" baseline="0" noProof="0" dirty="0"/>
              <a:t>, plus le </a:t>
            </a:r>
            <a:r>
              <a:rPr lang="en-GB" baseline="0" noProof="0" dirty="0" err="1"/>
              <a:t>niveau</a:t>
            </a:r>
            <a:r>
              <a:rPr lang="en-GB" baseline="0" noProof="0" dirty="0"/>
              <a:t> de protection que </a:t>
            </a:r>
            <a:r>
              <a:rPr lang="en-GB" baseline="0" noProof="0" dirty="0" err="1"/>
              <a:t>donne</a:t>
            </a:r>
            <a:r>
              <a:rPr lang="en-GB" baseline="0" noProof="0" dirty="0"/>
              <a:t> la </a:t>
            </a:r>
            <a:r>
              <a:rPr lang="en-GB" baseline="0" noProof="0" dirty="0" err="1"/>
              <a:t>mesure</a:t>
            </a:r>
            <a:r>
              <a:rPr lang="en-GB" baseline="0" noProof="0" dirty="0"/>
              <a:t> de </a:t>
            </a:r>
            <a:r>
              <a:rPr lang="en-GB" baseline="0" noProof="0" dirty="0" err="1"/>
              <a:t>sécurité</a:t>
            </a:r>
            <a:r>
              <a:rPr lang="en-GB" baseline="0" noProof="0" dirty="0"/>
              <a:t> </a:t>
            </a:r>
            <a:r>
              <a:rPr lang="en-GB" baseline="0" noProof="0" dirty="0" err="1"/>
              <a:t>est</a:t>
            </a:r>
            <a:r>
              <a:rPr lang="en-GB" baseline="0" noProof="0" dirty="0"/>
              <a:t> </a:t>
            </a:r>
            <a:r>
              <a:rPr lang="en-GB" baseline="0" noProof="0" dirty="0" err="1"/>
              <a:t>élevé</a:t>
            </a:r>
            <a:r>
              <a:rPr lang="en-GB" baseline="0" noProof="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noProof="0" dirty="0" err="1"/>
              <a:t>Ces</a:t>
            </a:r>
            <a:r>
              <a:rPr lang="en-GB" baseline="0" noProof="0" dirty="0"/>
              <a:t> </a:t>
            </a:r>
            <a:r>
              <a:rPr lang="en-GB" baseline="0" noProof="0" dirty="0" err="1"/>
              <a:t>mesures</a:t>
            </a:r>
            <a:r>
              <a:rPr lang="en-GB" baseline="0" noProof="0" dirty="0"/>
              <a:t> de </a:t>
            </a:r>
            <a:r>
              <a:rPr lang="en-GB" baseline="0" noProof="0" dirty="0" err="1"/>
              <a:t>sécurité</a:t>
            </a:r>
            <a:r>
              <a:rPr lang="en-GB" baseline="0" noProof="0" dirty="0"/>
              <a:t> </a:t>
            </a:r>
            <a:r>
              <a:rPr lang="en-GB" baseline="0" noProof="0" dirty="0" err="1"/>
              <a:t>peuvent</a:t>
            </a:r>
            <a:r>
              <a:rPr lang="en-GB" baseline="0" noProof="0" dirty="0"/>
              <a:t> </a:t>
            </a:r>
            <a:r>
              <a:rPr lang="en-GB" baseline="0" noProof="0" dirty="0" err="1"/>
              <a:t>être</a:t>
            </a:r>
            <a:r>
              <a:rPr lang="en-GB" baseline="0" noProof="0" dirty="0"/>
              <a:t> </a:t>
            </a:r>
            <a:r>
              <a:rPr lang="en-GB" baseline="0" noProof="0" dirty="0" err="1"/>
              <a:t>combinées</a:t>
            </a:r>
            <a:r>
              <a:rPr lang="en-GB" baseline="0" noProof="0" dirty="0"/>
              <a:t>. </a:t>
            </a:r>
            <a:endParaRPr lang="fr-FR" dirty="0"/>
          </a:p>
        </p:txBody>
      </p:sp>
    </p:spTree>
    <p:extLst>
      <p:ext uri="{BB962C8B-B14F-4D97-AF65-F5344CB8AC3E}">
        <p14:creationId xmlns:p14="http://schemas.microsoft.com/office/powerpoint/2010/main" val="8982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baseline="0" noProof="0" dirty="0"/>
              <a:t>Principes de la </a:t>
            </a:r>
            <a:r>
              <a:rPr lang="fr-FR" b="1" baseline="0" noProof="0" dirty="0"/>
              <a:t>Mise hors service </a:t>
            </a:r>
            <a:r>
              <a:rPr lang="fr-FR" baseline="0" noProof="0" dirty="0"/>
              <a:t>:</a:t>
            </a:r>
          </a:p>
          <a:p>
            <a:r>
              <a:rPr lang="fr-FR" sz="1000" kern="1200" dirty="0">
                <a:solidFill>
                  <a:schemeClr val="tx1"/>
                </a:solidFill>
                <a:effectLst/>
                <a:latin typeface="Arial" charset="0"/>
                <a:ea typeface="+mn-ea"/>
                <a:cs typeface="Arial" charset="0"/>
              </a:rPr>
              <a:t>Une mise hors service d’une ou plusieurs voies signifie que la (les) voie(s) sont temporairement fermées à l’exploitation ferroviaire (commerciale), et est (sont) uniquement mise(s) à disposition des services techniques pour l'exécution de leurs travaux. Seuls des véhicules techniques et trains de travaux qui doivent évoluer sur le chantier sont encore autorisés à circuler (circulation à vitesse réduite).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La mise hors service d’une ou de plusieurs voies (zone) est la mesure de sécurité optimale pour la réalisation des travaux. </a:t>
            </a:r>
            <a:endParaRPr lang="fr-BE" sz="10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000" b="0" i="0" u="none" strike="noStrike" kern="1200" baseline="0" dirty="0">
                <a:solidFill>
                  <a:schemeClr val="tx1"/>
                </a:solidFill>
                <a:latin typeface="Arial" charset="0"/>
                <a:ea typeface="+mn-ea"/>
                <a:cs typeface="Arial" charset="0"/>
              </a:rPr>
              <a:t>Les travaux entraînant une modification des conditions de sécurité ou des conditions d’exploitation, doivent, selon les prescriptions techniques associées, toujours être réalisés sur voie hors service. </a:t>
            </a:r>
            <a:endParaRPr lang="fr-FR" noProof="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fr-BE"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4093423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Principe</a:t>
            </a:r>
            <a:r>
              <a:rPr lang="fr-FR" baseline="0" dirty="0"/>
              <a:t> de la </a:t>
            </a:r>
            <a:r>
              <a:rPr lang="fr-FR" b="1" baseline="0" dirty="0"/>
              <a:t>Séparation physique ou technique </a:t>
            </a:r>
            <a:r>
              <a:rPr lang="fr-FR" baseline="0" dirty="0"/>
              <a:t>:</a:t>
            </a:r>
          </a:p>
          <a:p>
            <a:pPr algn="just"/>
            <a:endParaRPr lang="fr-FR" baseline="0" dirty="0"/>
          </a:p>
          <a:p>
            <a:pPr algn="just"/>
            <a:r>
              <a:rPr lang="fr-BE" sz="1000" b="0" i="0" u="none" strike="noStrike" kern="1200" baseline="0" dirty="0">
                <a:solidFill>
                  <a:schemeClr val="tx1"/>
                </a:solidFill>
                <a:latin typeface="Arial" charset="0"/>
                <a:ea typeface="+mn-ea"/>
                <a:cs typeface="Arial" charset="0"/>
              </a:rPr>
              <a:t>On entend par « séparation physique ou technique », une méthode de protection qui permet de garantir une séparation entre le matériel manipulé par les travailleurs, les engins, ou par les charges manipulées par les engins, et la dangereuse (type I) ou le gabarit de la voie en service (type II). </a:t>
            </a:r>
          </a:p>
          <a:p>
            <a:pPr algn="just"/>
            <a:r>
              <a:rPr lang="fr-BE" sz="1000" b="0" i="0" u="none" strike="noStrike" kern="1200" baseline="0" dirty="0">
                <a:solidFill>
                  <a:schemeClr val="tx1"/>
                </a:solidFill>
                <a:latin typeface="Arial" charset="0"/>
                <a:ea typeface="+mn-ea"/>
                <a:cs typeface="Arial" charset="0"/>
              </a:rPr>
              <a:t>Cette séparation peut être assurée : </a:t>
            </a:r>
          </a:p>
          <a:p>
            <a:pPr marL="171450" indent="-171450" algn="just">
              <a:buFontTx/>
              <a:buChar char="-"/>
            </a:pPr>
            <a:r>
              <a:rPr lang="fr-BE" sz="1000" b="0" i="0" u="none" strike="noStrike" kern="1200" baseline="0" dirty="0">
                <a:solidFill>
                  <a:schemeClr val="tx1"/>
                </a:solidFill>
                <a:latin typeface="Arial" charset="0"/>
                <a:ea typeface="+mn-ea"/>
                <a:cs typeface="Arial" charset="0"/>
              </a:rPr>
              <a:t>soit par des mesures physiques permettant de prévenir les chutes d'équipements ou de matériaux sur la voie contigüe à l'aide d'une </a:t>
            </a:r>
            <a:r>
              <a:rPr lang="fr-BE" sz="1000" b="1" i="0" u="none" strike="noStrike" kern="1200" baseline="0" dirty="0">
                <a:solidFill>
                  <a:schemeClr val="tx1"/>
                </a:solidFill>
                <a:latin typeface="Arial" charset="0"/>
                <a:ea typeface="+mn-ea"/>
                <a:cs typeface="Arial" charset="0"/>
              </a:rPr>
              <a:t>séparation physique </a:t>
            </a:r>
            <a:r>
              <a:rPr lang="fr-BE" sz="1000" b="0" i="0" u="none" strike="noStrike" kern="1200" baseline="0" dirty="0">
                <a:solidFill>
                  <a:schemeClr val="tx1"/>
                </a:solidFill>
                <a:latin typeface="Arial" charset="0"/>
                <a:ea typeface="+mn-ea"/>
                <a:cs typeface="Arial" charset="0"/>
              </a:rPr>
              <a:t>appropriée et infranchissable (écran) ; </a:t>
            </a:r>
          </a:p>
          <a:p>
            <a:pPr marL="0" indent="0" algn="just">
              <a:buFontTx/>
              <a:buNone/>
            </a:pPr>
            <a:r>
              <a:rPr lang="fr-BE" sz="1000" b="0" i="0" u="none" strike="noStrike" kern="1200" baseline="0" dirty="0">
                <a:solidFill>
                  <a:schemeClr val="tx1"/>
                </a:solidFill>
                <a:latin typeface="Arial" charset="0"/>
                <a:ea typeface="+mn-ea"/>
                <a:cs typeface="Arial" charset="0"/>
              </a:rPr>
              <a:t>Aucune mesure de sécurité supplémentaire n'est nécessaire vis-à-vis du trafic ferroviaire, à condition :  </a:t>
            </a:r>
          </a:p>
          <a:p>
            <a:pPr marL="1085850" lvl="2" indent="-171450" algn="just">
              <a:buFont typeface="Arial" panose="020B0604020202020204" pitchFamily="34" charset="0"/>
              <a:buChar char="•"/>
            </a:pPr>
            <a:r>
              <a:rPr lang="fr-BE" sz="1000" b="0" i="0" u="none" strike="noStrike" kern="1200" baseline="0" dirty="0">
                <a:solidFill>
                  <a:schemeClr val="tx1"/>
                </a:solidFill>
                <a:latin typeface="Arial" charset="0"/>
                <a:ea typeface="+mn-ea"/>
                <a:cs typeface="Arial" charset="0"/>
              </a:rPr>
              <a:t>qu’une analyse de risques complémentaire démontre l’efficacité de cette séparation physique (au regard des engins et activités réalisés) ; </a:t>
            </a:r>
          </a:p>
          <a:p>
            <a:pPr marL="1085850" lvl="2" indent="-171450" algn="just">
              <a:buFont typeface="Arial" panose="020B0604020202020204" pitchFamily="34" charset="0"/>
              <a:buChar char="•"/>
            </a:pPr>
            <a:r>
              <a:rPr lang="fr-BE" sz="1000" b="0" i="0" u="none" strike="noStrike" kern="1200" baseline="0" dirty="0">
                <a:solidFill>
                  <a:schemeClr val="tx1"/>
                </a:solidFill>
                <a:latin typeface="Arial" charset="0"/>
                <a:ea typeface="+mn-ea"/>
                <a:cs typeface="Arial" charset="0"/>
              </a:rPr>
              <a:t>qu’une note de calcul démontre le respect des exigences de résistance et de stabilité de la séparation. </a:t>
            </a:r>
          </a:p>
          <a:p>
            <a:pPr marL="0" indent="0" algn="just">
              <a:buFontTx/>
              <a:buNone/>
            </a:pPr>
            <a:endParaRPr lang="fr-BE" sz="1000" b="0" i="0" u="none" strike="noStrike" kern="1200" baseline="0" dirty="0">
              <a:solidFill>
                <a:schemeClr val="tx1"/>
              </a:solidFill>
              <a:latin typeface="Arial" charset="0"/>
              <a:ea typeface="+mn-ea"/>
              <a:cs typeface="Arial" charset="0"/>
            </a:endParaRPr>
          </a:p>
          <a:p>
            <a:pPr marL="0" indent="0" algn="just">
              <a:buFontTx/>
              <a:buNone/>
            </a:pPr>
            <a:r>
              <a:rPr lang="fr-BE" sz="1000" b="0" i="0" u="none" strike="noStrike" kern="1200" baseline="0" dirty="0">
                <a:solidFill>
                  <a:schemeClr val="tx1"/>
                </a:solidFill>
                <a:latin typeface="Arial" charset="0"/>
                <a:ea typeface="+mn-ea"/>
                <a:cs typeface="Arial" charset="0"/>
              </a:rPr>
              <a:t> - soit par des mesures permettant de prévenir les mouvements (involontaires) des machines opérant sur la voie contigüe, telles que des dispositifs limiteurs de débattement (</a:t>
            </a:r>
            <a:r>
              <a:rPr lang="fr-BE" sz="1000" b="1" i="0" u="none" strike="noStrike" kern="1200" baseline="0" dirty="0">
                <a:solidFill>
                  <a:schemeClr val="tx1"/>
                </a:solidFill>
                <a:latin typeface="Arial" charset="0"/>
                <a:ea typeface="+mn-ea"/>
                <a:cs typeface="Arial" charset="0"/>
              </a:rPr>
              <a:t>séparation technique</a:t>
            </a:r>
            <a:r>
              <a:rPr lang="fr-BE" sz="1000" b="0" i="0" u="none" strike="noStrike" kern="1200" baseline="0" dirty="0">
                <a:solidFill>
                  <a:schemeClr val="tx1"/>
                </a:solidFill>
                <a:latin typeface="Arial" charset="0"/>
                <a:ea typeface="+mn-ea"/>
                <a:cs typeface="Arial" charset="0"/>
              </a:rPr>
              <a:t>). </a:t>
            </a:r>
          </a:p>
          <a:p>
            <a:pPr marL="0" indent="0" algn="just">
              <a:buFontTx/>
              <a:buNone/>
            </a:pPr>
            <a:r>
              <a:rPr lang="fr-BE" sz="1000" b="0" i="0" u="none" strike="noStrike" kern="1200" baseline="0" dirty="0">
                <a:solidFill>
                  <a:schemeClr val="tx1"/>
                </a:solidFill>
                <a:latin typeface="Arial" charset="0"/>
                <a:ea typeface="+mn-ea"/>
                <a:cs typeface="Arial" charset="0"/>
              </a:rPr>
              <a:t>Aucune mesure de sécurité supplémentaire n'est nécessaire vis-à-vis du trafic ferroviaire, à condition : </a:t>
            </a:r>
          </a:p>
          <a:p>
            <a:pPr marL="1085850" lvl="2" indent="-171450" algn="just">
              <a:buFont typeface="Arial" panose="020B0604020202020204" pitchFamily="34" charset="0"/>
              <a:buChar char="•"/>
            </a:pPr>
            <a:r>
              <a:rPr lang="fr-BE" sz="1000" b="0" i="0" u="none" strike="noStrike" kern="1200" baseline="0" dirty="0">
                <a:solidFill>
                  <a:schemeClr val="tx1"/>
                </a:solidFill>
                <a:latin typeface="Arial" charset="0"/>
                <a:ea typeface="+mn-ea"/>
                <a:cs typeface="Arial" charset="0"/>
              </a:rPr>
              <a:t>qu'aucun empiètement de type II ne puisse être généré par les charges et éléments manipulés lors de l’exécution du travail ; </a:t>
            </a:r>
          </a:p>
          <a:p>
            <a:pPr marL="1085850" lvl="2" indent="-171450" algn="just">
              <a:buFont typeface="Arial" panose="020B0604020202020204" pitchFamily="34" charset="0"/>
              <a:buChar char="•"/>
            </a:pPr>
            <a:r>
              <a:rPr lang="fr-BE" sz="1000" b="0" i="0" u="none" strike="noStrike" kern="1200" baseline="0" dirty="0">
                <a:solidFill>
                  <a:schemeClr val="tx1"/>
                </a:solidFill>
                <a:latin typeface="Arial" charset="0"/>
                <a:ea typeface="+mn-ea"/>
                <a:cs typeface="Arial" charset="0"/>
              </a:rPr>
              <a:t>que la stabilité de l’engin opérant sur les voies, sur un chemin de roulement, puisse être garantie durant l’exécution du travail. </a:t>
            </a:r>
          </a:p>
          <a:p>
            <a:pPr marL="0" indent="0" algn="just">
              <a:buFontTx/>
              <a:buNone/>
            </a:pPr>
            <a:endParaRPr lang="fr-BE" sz="1000" b="0" i="0" u="none" strike="noStrike" kern="1200" baseline="0" dirty="0">
              <a:solidFill>
                <a:schemeClr val="tx1"/>
              </a:solidFill>
              <a:latin typeface="Arial" charset="0"/>
              <a:ea typeface="+mn-ea"/>
              <a:cs typeface="Arial" charset="0"/>
            </a:endParaRPr>
          </a:p>
          <a:p>
            <a:pPr marL="0" indent="0" algn="just">
              <a:buFontTx/>
              <a:buNone/>
            </a:pPr>
            <a:r>
              <a:rPr lang="fr-BE" sz="1000" b="0" i="0" u="none" strike="noStrike" kern="1200" baseline="0" dirty="0">
                <a:solidFill>
                  <a:schemeClr val="tx1"/>
                </a:solidFill>
                <a:latin typeface="Arial" charset="0"/>
                <a:ea typeface="+mn-ea"/>
                <a:cs typeface="Arial" charset="0"/>
              </a:rPr>
              <a:t>Cette méthode de protection n’est pas d’application pour les travaux avec empiètements de type II prévus. </a:t>
            </a:r>
          </a:p>
          <a:p>
            <a:pPr algn="just"/>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marL="228600" indent="-228600" algn="just">
              <a:buAutoNum type="alphaUcPeriod"/>
            </a:pPr>
            <a:r>
              <a:rPr lang="fr-FR" sz="1000" b="1" i="0" u="none" strike="noStrike" kern="1200" baseline="0" dirty="0">
                <a:solidFill>
                  <a:schemeClr val="tx1"/>
                </a:solidFill>
                <a:latin typeface="Arial" charset="0"/>
                <a:ea typeface="+mn-ea"/>
                <a:cs typeface="Arial" charset="0"/>
              </a:rPr>
              <a:t>SEPARATION PHYSIQUE </a:t>
            </a:r>
          </a:p>
          <a:p>
            <a:pPr marL="228600" indent="-228600" algn="just">
              <a:buAutoNum type="alphaUcPeriod"/>
            </a:pPr>
            <a:endParaRPr lang="fr-FR" sz="1000" b="1" i="0" u="none" strike="noStrike" kern="1200" baseline="0" dirty="0">
              <a:solidFill>
                <a:schemeClr val="tx1"/>
              </a:solidFill>
              <a:latin typeface="Arial" charset="0"/>
              <a:ea typeface="+mn-ea"/>
              <a:cs typeface="Arial" charset="0"/>
            </a:endParaRPr>
          </a:p>
          <a:p>
            <a:pPr marL="0" indent="0" algn="just">
              <a:buNone/>
            </a:pPr>
            <a:r>
              <a:rPr lang="fr-FR" sz="1000" b="0" i="0" u="none" strike="noStrike" kern="1200" baseline="0" dirty="0">
                <a:solidFill>
                  <a:schemeClr val="tx1"/>
                </a:solidFill>
                <a:latin typeface="Arial" charset="0"/>
                <a:ea typeface="+mn-ea"/>
                <a:cs typeface="Arial" charset="0"/>
              </a:rPr>
              <a:t>Cette séparation physique doit répondre aux exigences suivantes : </a:t>
            </a:r>
          </a:p>
          <a:p>
            <a:pPr marL="171450" indent="-171450" algn="just">
              <a:buFontTx/>
              <a:buChar char="-"/>
            </a:pPr>
            <a:r>
              <a:rPr lang="fr-FR" sz="1000" b="0" i="0" u="none" strike="noStrike" kern="1200" baseline="0" dirty="0">
                <a:solidFill>
                  <a:schemeClr val="tx1"/>
                </a:solidFill>
                <a:latin typeface="Arial" charset="0"/>
                <a:ea typeface="+mn-ea"/>
                <a:cs typeface="Arial" charset="0"/>
              </a:rPr>
              <a:t>disposer d’une résistance suffisante (rupture, déformation permanente) en cas de choc avec les éléments manipulés ou projetés ; </a:t>
            </a:r>
          </a:p>
          <a:p>
            <a:pPr marL="171450" indent="-171450" algn="just">
              <a:buFontTx/>
              <a:buChar char="-"/>
            </a:pPr>
            <a:r>
              <a:rPr lang="fr-FR" sz="1000" b="0" i="0" u="none" strike="noStrike" kern="1200" baseline="0" dirty="0">
                <a:solidFill>
                  <a:schemeClr val="tx1"/>
                </a:solidFill>
                <a:latin typeface="Arial" charset="0"/>
                <a:ea typeface="+mn-ea"/>
                <a:cs typeface="Arial" charset="0"/>
              </a:rPr>
              <a:t>disposer d’un ancrage suffisant (dans le sol ou sur autre élément de fixation) garantissant la stabilité de la séparation en cas de choc avec les éléments manipulés ou projetés; </a:t>
            </a:r>
          </a:p>
          <a:p>
            <a:pPr marL="0" indent="0" algn="just">
              <a:buFontTx/>
              <a:buNone/>
            </a:pPr>
            <a:r>
              <a:rPr lang="fr-FR" sz="1000" b="0" i="0" u="none" strike="noStrike" kern="1200" baseline="0" dirty="0">
                <a:solidFill>
                  <a:schemeClr val="tx1"/>
                </a:solidFill>
                <a:latin typeface="Arial" charset="0"/>
                <a:ea typeface="+mn-ea"/>
                <a:cs typeface="Arial" charset="0"/>
              </a:rPr>
              <a:t>- être plein ou présenter un maillage inférieur au diamètre des éléments projetés ou manipulés ; </a:t>
            </a:r>
          </a:p>
          <a:p>
            <a:pPr marL="171450" indent="-171450" algn="just">
              <a:buFontTx/>
              <a:buChar char="-"/>
            </a:pPr>
            <a:r>
              <a:rPr lang="fr-FR" sz="1000" b="0" i="0" u="none" strike="noStrike" kern="1200" baseline="0" dirty="0">
                <a:solidFill>
                  <a:schemeClr val="tx1"/>
                </a:solidFill>
                <a:latin typeface="Arial" charset="0"/>
                <a:ea typeface="+mn-ea"/>
                <a:cs typeface="Arial" charset="0"/>
              </a:rPr>
              <a:t>être d’une hauteur suffisante pour assurer une protection efficace pour l’ensemble des éléments manipulés ou projetés dans le cadre de l’exécution des travaux (cette hauteur ne peut jamais être inférieure à 1,00 mètre, mesuré par rapport au niveau du plan de travail) ;</a:t>
            </a:r>
          </a:p>
          <a:p>
            <a:pPr marL="171450" indent="-171450" algn="just">
              <a:buFontTx/>
              <a:buChar char="-"/>
            </a:pPr>
            <a:r>
              <a:rPr lang="fr-FR" sz="1000" b="0" i="0" u="none" strike="noStrike" kern="1200" baseline="0" dirty="0">
                <a:solidFill>
                  <a:schemeClr val="tx1"/>
                </a:solidFill>
                <a:latin typeface="Arial" charset="0"/>
                <a:ea typeface="+mn-ea"/>
                <a:cs typeface="Arial" charset="0"/>
              </a:rPr>
              <a:t>être positionnée sur toute la longueur de la zone de chantier où le risque d’empiètement de type II est présent ; </a:t>
            </a:r>
          </a:p>
          <a:p>
            <a:pPr marL="171450" indent="-171450" algn="just">
              <a:buFontTx/>
              <a:buChar char="-"/>
            </a:pPr>
            <a:r>
              <a:rPr lang="fr-FR" sz="1000" b="0" i="0" u="none" strike="noStrike" kern="1200" baseline="0" dirty="0">
                <a:solidFill>
                  <a:schemeClr val="tx1"/>
                </a:solidFill>
                <a:latin typeface="Arial" charset="0"/>
                <a:ea typeface="+mn-ea"/>
                <a:cs typeface="Arial" charset="0"/>
              </a:rPr>
              <a:t>la distance d’implantation de cette séparation physique par rapport au gabarit de la voie en service sera établie en tenant compte de l’éventuelle déformation élastique des éléments constitutifs de cette séparation en cas de choc avec les éléments manipulés ou projetés. </a:t>
            </a:r>
          </a:p>
          <a:p>
            <a:pPr marL="171450" indent="-171450" algn="just">
              <a:buFontTx/>
              <a:buChar char="-"/>
            </a:pPr>
            <a:endParaRPr lang="fr-FR" sz="1000" b="0" i="0" u="none" strike="noStrike" kern="1200" baseline="0" dirty="0">
              <a:solidFill>
                <a:schemeClr val="tx1"/>
              </a:solidFill>
              <a:latin typeface="Arial" charset="0"/>
              <a:ea typeface="+mn-ea"/>
              <a:cs typeface="Arial" charset="0"/>
            </a:endParaRPr>
          </a:p>
          <a:p>
            <a:pPr marL="0" indent="0" algn="just">
              <a:buFontTx/>
              <a:buNone/>
            </a:pPr>
            <a:r>
              <a:rPr lang="fr-FR" sz="1000" b="0" i="0" u="none" strike="noStrike" kern="1200" baseline="0" dirty="0">
                <a:solidFill>
                  <a:schemeClr val="tx1"/>
                </a:solidFill>
                <a:latin typeface="Arial" charset="0"/>
                <a:ea typeface="+mn-ea"/>
                <a:cs typeface="Arial" charset="0"/>
              </a:rPr>
              <a:t>Aucune mesure de sécurité supplémentaire n'est nécessaire vis-à-vis du trafic ferroviaire, à condition : </a:t>
            </a:r>
          </a:p>
          <a:p>
            <a:pPr marL="171450" indent="-171450" algn="just">
              <a:buFontTx/>
              <a:buChar char="-"/>
            </a:pPr>
            <a:r>
              <a:rPr lang="fr-FR" sz="1000" b="0" i="0" u="none" strike="noStrike" kern="1200" baseline="0" dirty="0">
                <a:solidFill>
                  <a:schemeClr val="tx1"/>
                </a:solidFill>
                <a:latin typeface="Arial" charset="0"/>
                <a:ea typeface="+mn-ea"/>
                <a:cs typeface="Arial" charset="0"/>
              </a:rPr>
              <a:t>qu’une analyse de risques complémentaire démontre l’efficacité de cette séparation physique (au regard des engins et activités réalisés) ; </a:t>
            </a:r>
          </a:p>
          <a:p>
            <a:pPr marL="171450" indent="-171450" algn="just">
              <a:buFontTx/>
              <a:buChar char="-"/>
            </a:pPr>
            <a:r>
              <a:rPr lang="fr-FR" sz="1000" b="0" i="0" u="none" strike="noStrike" kern="1200" baseline="0" dirty="0">
                <a:solidFill>
                  <a:schemeClr val="tx1"/>
                </a:solidFill>
                <a:latin typeface="Arial" charset="0"/>
                <a:ea typeface="+mn-ea"/>
                <a:cs typeface="Arial" charset="0"/>
              </a:rPr>
              <a:t>qu’une note de calcul démontre le respect des exigences de résistance et de stabilité de la séparation. </a:t>
            </a:r>
          </a:p>
          <a:p>
            <a:pPr marL="171450" indent="-171450" algn="just">
              <a:buFontTx/>
              <a:buChar char="-"/>
            </a:pPr>
            <a:endParaRPr lang="fr-FR" sz="1000" b="0" i="0" u="none" strike="noStrike" kern="1200" baseline="0" dirty="0">
              <a:solidFill>
                <a:schemeClr val="tx1"/>
              </a:solidFill>
              <a:latin typeface="Arial" charset="0"/>
              <a:ea typeface="+mn-ea"/>
              <a:cs typeface="Arial" charset="0"/>
            </a:endParaRPr>
          </a:p>
          <a:p>
            <a:pPr marL="0" indent="0" algn="just">
              <a:buFontTx/>
              <a:buNone/>
            </a:pPr>
            <a:r>
              <a:rPr lang="fr-FR" sz="1000" b="0" i="0" u="none" strike="noStrike" kern="1200" baseline="0" dirty="0">
                <a:solidFill>
                  <a:schemeClr val="tx1"/>
                </a:solidFill>
                <a:latin typeface="Arial" charset="0"/>
                <a:ea typeface="+mn-ea"/>
                <a:cs typeface="Arial" charset="0"/>
              </a:rPr>
              <a:t>La note de calcul sera annexée à l’analyse de risques complémentaire. </a:t>
            </a:r>
            <a:endParaRPr lang="en-GB" sz="1000" kern="1200" dirty="0">
              <a:solidFill>
                <a:schemeClr val="tx1"/>
              </a:solidFill>
              <a:effectLst/>
              <a:latin typeface="Arial" charset="0"/>
              <a:ea typeface="+mn-ea"/>
              <a:cs typeface="Arial" charset="0"/>
            </a:endParaRPr>
          </a:p>
          <a:p>
            <a:pPr algn="just"/>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algn="just"/>
            <a:r>
              <a:rPr lang="en-GB" sz="1000" b="1" kern="1200" cap="all" dirty="0">
                <a:solidFill>
                  <a:schemeClr val="tx1"/>
                </a:solidFill>
                <a:effectLst/>
                <a:latin typeface="Arial" charset="0"/>
                <a:ea typeface="+mn-ea"/>
                <a:cs typeface="Arial" charset="0"/>
              </a:rPr>
              <a:t>B.</a:t>
            </a:r>
            <a:r>
              <a:rPr lang="en-GB" sz="1000" b="1" kern="1200" cap="all" baseline="0" dirty="0">
                <a:solidFill>
                  <a:schemeClr val="tx1"/>
                </a:solidFill>
                <a:effectLst/>
                <a:latin typeface="Arial" charset="0"/>
                <a:ea typeface="+mn-ea"/>
                <a:cs typeface="Arial" charset="0"/>
              </a:rPr>
              <a:t> </a:t>
            </a:r>
            <a:r>
              <a:rPr lang="fr-FR" sz="1000" b="1" i="0" u="none" strike="noStrike" kern="1200" baseline="0" dirty="0">
                <a:solidFill>
                  <a:schemeClr val="tx1"/>
                </a:solidFill>
                <a:latin typeface="Arial" charset="0"/>
                <a:ea typeface="+mn-ea"/>
                <a:cs typeface="Arial" charset="0"/>
              </a:rPr>
              <a:t>SEPARATION TECHNIQUE </a:t>
            </a:r>
          </a:p>
          <a:p>
            <a:pPr algn="just"/>
            <a:endParaRPr lang="fr-FR" sz="1000" b="1" i="0" u="none" strike="noStrike" kern="1200" baseline="0" dirty="0">
              <a:solidFill>
                <a:schemeClr val="tx1"/>
              </a:solidFill>
              <a:latin typeface="Arial" charset="0"/>
              <a:ea typeface="+mn-ea"/>
              <a:cs typeface="Arial" charset="0"/>
            </a:endParaRPr>
          </a:p>
          <a:p>
            <a:pPr algn="just"/>
            <a:r>
              <a:rPr lang="fr-FR" sz="1000" b="0" i="0" u="none" strike="noStrike" kern="1200" baseline="0" dirty="0">
                <a:solidFill>
                  <a:schemeClr val="tx1"/>
                </a:solidFill>
                <a:latin typeface="Arial" charset="0"/>
                <a:ea typeface="+mn-ea"/>
                <a:cs typeface="Arial" charset="0"/>
              </a:rPr>
              <a:t>La séparation technique est une solution technique (dispositif mécanique, électromécanique, et/ou électronique) permettant de limiter le déplacement (débattement) des organes de travail ou d’éléments structurels des engins au travail (limiteurs de giration ou d’élévation), lorsque ceux-ci : </a:t>
            </a:r>
          </a:p>
          <a:p>
            <a:pPr marL="171450" indent="-171450" algn="just">
              <a:buFontTx/>
              <a:buChar char="-"/>
            </a:pPr>
            <a:r>
              <a:rPr lang="fr-FR" sz="1000" b="0" i="0" u="none" strike="noStrike" kern="1200" baseline="0" dirty="0">
                <a:solidFill>
                  <a:schemeClr val="tx1"/>
                </a:solidFill>
                <a:latin typeface="Arial" charset="0"/>
                <a:ea typeface="+mn-ea"/>
                <a:cs typeface="Arial" charset="0"/>
              </a:rPr>
              <a:t>travaillent directement sur les voies (par exemple : grues rail-route, engins d’entretien de la voie) ; </a:t>
            </a:r>
          </a:p>
          <a:p>
            <a:pPr marL="171450" indent="-171450" algn="just">
              <a:buFontTx/>
              <a:buChar char="-"/>
            </a:pPr>
            <a:r>
              <a:rPr lang="fr-FR" sz="1000" b="0" i="0" u="none" strike="noStrike" kern="1200" baseline="0" dirty="0">
                <a:solidFill>
                  <a:schemeClr val="tx1"/>
                </a:solidFill>
                <a:latin typeface="Arial" charset="0"/>
                <a:ea typeface="+mn-ea"/>
                <a:cs typeface="Arial" charset="0"/>
              </a:rPr>
              <a:t>opèrent sur wagons (par exemple, portiques de levage) ; </a:t>
            </a:r>
          </a:p>
          <a:p>
            <a:pPr marL="171450" indent="-171450" algn="just">
              <a:buFontTx/>
              <a:buChar char="-"/>
            </a:pPr>
            <a:r>
              <a:rPr lang="fr-FR" sz="1000" b="0" i="0" u="none" strike="noStrike" kern="1200" baseline="0" dirty="0">
                <a:solidFill>
                  <a:schemeClr val="tx1"/>
                </a:solidFill>
                <a:latin typeface="Arial" charset="0"/>
                <a:ea typeface="+mn-ea"/>
                <a:cs typeface="Arial" charset="0"/>
              </a:rPr>
              <a:t>opèrent sur un chemin de roulement fixe établi le long des voies ; </a:t>
            </a:r>
          </a:p>
          <a:p>
            <a:pPr marL="171450" indent="-171450" algn="just">
              <a:buFontTx/>
              <a:buChar char="-"/>
            </a:pPr>
            <a:r>
              <a:rPr lang="fr-FR" sz="1000" b="0" i="0" u="none" strike="noStrike" kern="1200" baseline="0" dirty="0">
                <a:solidFill>
                  <a:schemeClr val="tx1"/>
                </a:solidFill>
                <a:latin typeface="Arial" charset="0"/>
                <a:ea typeface="+mn-ea"/>
                <a:cs typeface="Arial" charset="0"/>
              </a:rPr>
              <a:t>ne peuvent se déplacer par rapport à une voie en service (par exemple : grue tour). </a:t>
            </a:r>
          </a:p>
          <a:p>
            <a:pPr marL="171450" indent="-171450" algn="just">
              <a:buFontTx/>
              <a:buChar char="-"/>
            </a:pPr>
            <a:endParaRPr lang="fr-FR" sz="1000" b="0" i="0" u="none" strike="noStrike" kern="1200" baseline="0" dirty="0">
              <a:solidFill>
                <a:schemeClr val="tx1"/>
              </a:solidFill>
              <a:latin typeface="Arial" charset="0"/>
              <a:ea typeface="+mn-ea"/>
              <a:cs typeface="Arial" charset="0"/>
            </a:endParaRPr>
          </a:p>
          <a:p>
            <a:pPr marL="0" indent="0" algn="just">
              <a:buFontTx/>
              <a:buNone/>
            </a:pPr>
            <a:r>
              <a:rPr lang="fr-FR" sz="1000" b="0" i="0" u="none" strike="noStrike" kern="1200" baseline="0" dirty="0">
                <a:solidFill>
                  <a:schemeClr val="tx1"/>
                </a:solidFill>
                <a:latin typeface="Arial" charset="0"/>
                <a:ea typeface="+mn-ea"/>
                <a:cs typeface="Arial" charset="0"/>
              </a:rPr>
              <a:t>Cette séparation technique doit répondre aux exigences suivantes : </a:t>
            </a:r>
          </a:p>
          <a:p>
            <a:pPr marL="171450" indent="-171450" algn="just">
              <a:buFontTx/>
              <a:buChar char="-"/>
            </a:pPr>
            <a:r>
              <a:rPr lang="fr-FR" sz="1000" b="0" i="0" u="none" strike="noStrike" kern="1200" baseline="0" dirty="0">
                <a:solidFill>
                  <a:schemeClr val="tx1"/>
                </a:solidFill>
                <a:latin typeface="Arial" charset="0"/>
                <a:ea typeface="+mn-ea"/>
                <a:cs typeface="Arial" charset="0"/>
              </a:rPr>
              <a:t>être testée avant le début des travaux ; </a:t>
            </a:r>
          </a:p>
          <a:p>
            <a:pPr marL="171450" indent="-171450" algn="just">
              <a:buFontTx/>
              <a:buChar char="-"/>
            </a:pPr>
            <a:r>
              <a:rPr lang="fr-FR" sz="1000" b="0" i="0" u="none" strike="noStrike" kern="1200" baseline="0" dirty="0">
                <a:solidFill>
                  <a:schemeClr val="tx1"/>
                </a:solidFill>
                <a:latin typeface="Arial" charset="0"/>
                <a:ea typeface="+mn-ea"/>
                <a:cs typeface="Arial" charset="0"/>
              </a:rPr>
              <a:t>être verrouillée lors de l’exécution normale des travaux (Il sera fait usage de préférence, de solutions permettant une consignation de la commande du limiteur de débattement) ; </a:t>
            </a:r>
          </a:p>
          <a:p>
            <a:pPr marL="171450" indent="-171450" algn="just">
              <a:buFontTx/>
              <a:buChar char="-"/>
            </a:pPr>
            <a:r>
              <a:rPr lang="fr-FR" sz="1000" b="0" i="0" u="none" strike="noStrike" kern="1200" baseline="0" dirty="0">
                <a:solidFill>
                  <a:schemeClr val="tx1"/>
                </a:solidFill>
                <a:latin typeface="Arial" charset="0"/>
                <a:ea typeface="+mn-ea"/>
                <a:cs typeface="Arial" charset="0"/>
              </a:rPr>
              <a:t>faire l’objet d’un contrôle technique périodique, garantissant son bon fonctionnement ; </a:t>
            </a:r>
          </a:p>
          <a:p>
            <a:pPr marL="171450" indent="-171450" algn="just">
              <a:buFontTx/>
              <a:buChar char="-"/>
            </a:pPr>
            <a:r>
              <a:rPr lang="fr-FR" sz="1000" b="0" i="0" u="none" strike="noStrike" kern="1200" baseline="0" dirty="0">
                <a:solidFill>
                  <a:schemeClr val="tx1"/>
                </a:solidFill>
                <a:latin typeface="Arial" charset="0"/>
                <a:ea typeface="+mn-ea"/>
                <a:cs typeface="Arial" charset="0"/>
              </a:rPr>
              <a:t>garantir le respect du gabarit de la voie en service sur toute la longueur de la zone de chantier où opèrent les engins (la séparation technique sera calibrée par rapport à la situation la plus défavorable rencontrée sur la zone de chantier). </a:t>
            </a:r>
          </a:p>
          <a:p>
            <a:pPr marL="171450" indent="-171450" algn="just">
              <a:buFontTx/>
              <a:buChar char="-"/>
            </a:pPr>
            <a:endParaRPr lang="fr-FR" sz="1000" b="0" i="0" u="none" strike="noStrike" kern="1200" baseline="0" dirty="0">
              <a:solidFill>
                <a:schemeClr val="tx1"/>
              </a:solidFill>
              <a:effectLst/>
              <a:latin typeface="Arial" charset="0"/>
              <a:ea typeface="+mn-ea"/>
              <a:cs typeface="Arial" charset="0"/>
            </a:endParaRPr>
          </a:p>
          <a:p>
            <a:pPr marL="0" indent="0" algn="just">
              <a:buFontTx/>
              <a:buNone/>
            </a:pPr>
            <a:r>
              <a:rPr lang="fr-FR" sz="1000" b="0" i="0" u="none" strike="noStrike" kern="1200" baseline="0" dirty="0">
                <a:solidFill>
                  <a:schemeClr val="tx1"/>
                </a:solidFill>
                <a:latin typeface="Arial" charset="0"/>
                <a:ea typeface="+mn-ea"/>
                <a:cs typeface="Arial" charset="0"/>
              </a:rPr>
              <a:t>Le réglage de cette séparation technique par rapport au gabarit de la voie en service sera établi en tenant compte des éléments manipulés et/ou des accessoires positionnés sur les organes de travail et parties mobiles de l’engin. </a:t>
            </a:r>
          </a:p>
          <a:p>
            <a:pPr marL="0" indent="0" algn="just">
              <a:buFontTx/>
              <a:buNone/>
            </a:pPr>
            <a:endParaRPr lang="fr-FR" sz="1000" b="0" i="0" u="none" strike="noStrike" kern="1200" baseline="0" dirty="0">
              <a:solidFill>
                <a:schemeClr val="tx1"/>
              </a:solidFill>
              <a:latin typeface="Arial" charset="0"/>
              <a:ea typeface="+mn-ea"/>
              <a:cs typeface="Arial" charset="0"/>
            </a:endParaRPr>
          </a:p>
          <a:p>
            <a:pPr marL="0" indent="0" algn="just">
              <a:buFontTx/>
              <a:buNone/>
            </a:pPr>
            <a:r>
              <a:rPr lang="fr-FR" sz="1000" b="0" i="0" u="none" strike="noStrike" kern="1200" baseline="0" dirty="0">
                <a:solidFill>
                  <a:schemeClr val="tx1"/>
                </a:solidFill>
                <a:latin typeface="Arial" charset="0"/>
                <a:ea typeface="+mn-ea"/>
                <a:cs typeface="Arial" charset="0"/>
              </a:rPr>
              <a:t>Aucune mesure de sécurité supplémentaire n'est nécessaire vis-à-vis du trafic ferroviaire, à condition : </a:t>
            </a:r>
          </a:p>
          <a:p>
            <a:pPr marL="171450" indent="-171450" algn="just">
              <a:buFontTx/>
              <a:buChar char="-"/>
            </a:pPr>
            <a:r>
              <a:rPr lang="fr-FR" sz="1000" b="0" i="0" u="none" strike="noStrike" kern="1200" baseline="0" dirty="0">
                <a:solidFill>
                  <a:schemeClr val="tx1"/>
                </a:solidFill>
                <a:latin typeface="Arial" charset="0"/>
                <a:ea typeface="+mn-ea"/>
                <a:cs typeface="Arial" charset="0"/>
              </a:rPr>
              <a:t>qu'aucun empiètement de type II ne puisse être généré par les charges et éléments manipulés lors de l’exécution du travail ; </a:t>
            </a:r>
          </a:p>
          <a:p>
            <a:pPr marL="0" indent="0" algn="just">
              <a:buFontTx/>
              <a:buNone/>
            </a:pPr>
            <a:r>
              <a:rPr lang="fr-FR" sz="1000" b="0" i="0" u="none" strike="noStrike" kern="1200" baseline="0" dirty="0">
                <a:solidFill>
                  <a:schemeClr val="tx1"/>
                </a:solidFill>
                <a:latin typeface="Arial" charset="0"/>
                <a:ea typeface="+mn-ea"/>
                <a:cs typeface="Arial" charset="0"/>
              </a:rPr>
              <a:t>-   que la stabilité de l’engin opérant sur les voies, sur un chemin de roulement, puisse être garantie durant l’exécution du travail. </a:t>
            </a:r>
            <a:endParaRPr lang="en-GB" sz="10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2748933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a:t>Principe du Blocage des Mouvements</a:t>
            </a:r>
            <a:r>
              <a:rPr lang="fr-FR" b="1" baseline="0" dirty="0"/>
              <a:t> </a:t>
            </a:r>
            <a:endParaRPr lang="fr-FR" b="1" dirty="0"/>
          </a:p>
          <a:p>
            <a:pPr algn="just"/>
            <a:endParaRPr lang="nl-BE" sz="1000" kern="1200" dirty="0">
              <a:solidFill>
                <a:schemeClr val="tx1"/>
              </a:solidFill>
              <a:effectLst/>
              <a:latin typeface="Arial" charset="0"/>
              <a:ea typeface="+mn-ea"/>
              <a:cs typeface="Arial" charset="0"/>
            </a:endParaRPr>
          </a:p>
          <a:p>
            <a:pPr algn="just"/>
            <a:r>
              <a:rPr lang="fr-FR" sz="1000" b="0" i="0" u="none" strike="noStrike" kern="1200" baseline="0" dirty="0">
                <a:solidFill>
                  <a:schemeClr val="tx1"/>
                </a:solidFill>
                <a:latin typeface="Arial" charset="0"/>
                <a:ea typeface="+mn-ea"/>
                <a:cs typeface="Arial" charset="0"/>
              </a:rPr>
              <a:t>On entend par « blocage des mouvements », une méthode de protection qui permet l’interruption temporaire de la circulation ferroviaire, au droit de la zone de travail, par le maintien à l’arrêt des signaux encadrant la zone de travail. Les opérations avec empiètement de type I et/ou de type II prévu ou non prévu dans le gabarit de la voie en service, sont réalisées durant les périodes d’interruption de la circulation ferroviaire sur cette voie. </a:t>
            </a:r>
          </a:p>
          <a:p>
            <a:pPr algn="just"/>
            <a:endParaRPr lang="fr-FR" dirty="0"/>
          </a:p>
          <a:p>
            <a:pPr algn="just"/>
            <a:r>
              <a:rPr lang="fr-FR" sz="1000" b="0" i="0" u="none" strike="noStrike" kern="1200" baseline="0" dirty="0">
                <a:solidFill>
                  <a:schemeClr val="tx1"/>
                </a:solidFill>
                <a:latin typeface="Arial" charset="0"/>
                <a:ea typeface="+mn-ea"/>
                <a:cs typeface="Arial" charset="0"/>
              </a:rPr>
              <a:t>Dans les méthodes de protection par </a:t>
            </a:r>
            <a:r>
              <a:rPr lang="fr-FR" sz="1000" b="1" i="0" u="none" strike="noStrike" kern="1200" baseline="0" dirty="0">
                <a:solidFill>
                  <a:schemeClr val="tx1"/>
                </a:solidFill>
                <a:latin typeface="Arial" charset="0"/>
                <a:ea typeface="+mn-ea"/>
                <a:cs typeface="Arial" charset="0"/>
              </a:rPr>
              <a:t>blocage des mouvements matérialisé, </a:t>
            </a:r>
            <a:r>
              <a:rPr lang="fr-FR" sz="1000" b="0" i="0" u="none" strike="noStrike" kern="1200" baseline="0" dirty="0">
                <a:solidFill>
                  <a:schemeClr val="tx1"/>
                </a:solidFill>
                <a:latin typeface="Arial" charset="0"/>
                <a:ea typeface="+mn-ea"/>
                <a:cs typeface="Arial" charset="0"/>
              </a:rPr>
              <a:t>le maintien à l’arrêt des signaux encadrant la zone de travail est assuré : </a:t>
            </a:r>
          </a:p>
          <a:p>
            <a:pPr algn="just"/>
            <a:endParaRPr lang="fr-FR" sz="1000" b="0" i="0" u="none" strike="noStrike" kern="1200" baseline="0" dirty="0">
              <a:solidFill>
                <a:schemeClr val="tx1"/>
              </a:solidFill>
              <a:latin typeface="Arial" charset="0"/>
              <a:ea typeface="+mn-ea"/>
              <a:cs typeface="Arial" charset="0"/>
            </a:endParaRPr>
          </a:p>
          <a:p>
            <a:pPr marL="171450" indent="-171450" algn="just">
              <a:buFontTx/>
              <a:buChar char="-"/>
            </a:pPr>
            <a:r>
              <a:rPr lang="fr-FR" sz="1000" b="0" i="0" u="none" strike="noStrike" kern="1200" baseline="0" dirty="0">
                <a:solidFill>
                  <a:schemeClr val="tx1"/>
                </a:solidFill>
                <a:latin typeface="Arial" charset="0"/>
                <a:ea typeface="+mn-ea"/>
                <a:cs typeface="Arial" charset="0"/>
              </a:rPr>
              <a:t>soit directement et uniquement par la prise de mesures techniques par le chef de travail ou l’agent délégué présent sur le terrain ; </a:t>
            </a:r>
          </a:p>
          <a:p>
            <a:pPr marL="171450" indent="-171450" algn="just">
              <a:buFontTx/>
              <a:buChar char="-"/>
            </a:pPr>
            <a:r>
              <a:rPr lang="fr-FR" sz="1000" b="0" i="0" u="none" strike="noStrike" kern="1200" baseline="0" dirty="0">
                <a:solidFill>
                  <a:schemeClr val="tx1"/>
                </a:solidFill>
                <a:latin typeface="Arial" charset="0"/>
                <a:ea typeface="+mn-ea"/>
                <a:cs typeface="Arial" charset="0"/>
              </a:rPr>
              <a:t>soit par la prise de mesures techniques par le chef de travail ou l’agent délégué présent sur le terrain en complément de mesures de protection prises en cabine de signalisation. </a:t>
            </a:r>
          </a:p>
          <a:p>
            <a:pPr marL="171450" indent="-171450" algn="just">
              <a:buFontTx/>
              <a:buChar char="-"/>
            </a:pPr>
            <a:endParaRPr lang="fr-FR" sz="1000" b="0" i="0" u="none" strike="noStrike" kern="1200" baseline="0" dirty="0">
              <a:solidFill>
                <a:schemeClr val="tx1"/>
              </a:solidFill>
              <a:latin typeface="Arial" charset="0"/>
              <a:ea typeface="+mn-ea"/>
              <a:cs typeface="Arial" charset="0"/>
            </a:endParaRPr>
          </a:p>
          <a:p>
            <a:pPr marL="0" indent="0" algn="just">
              <a:buFontTx/>
              <a:buNone/>
            </a:pPr>
            <a:r>
              <a:rPr lang="fr-FR" sz="1000" b="0" i="0" u="none" strike="noStrike" kern="1200" baseline="0" dirty="0">
                <a:solidFill>
                  <a:schemeClr val="tx1"/>
                </a:solidFill>
                <a:latin typeface="Arial" charset="0"/>
                <a:ea typeface="+mn-ea"/>
                <a:cs typeface="Arial" charset="0"/>
              </a:rPr>
              <a:t>Cette matérialisation (consignation technique) réduit le risque d’ouverture des signaux encadrant le chantier (avec reprise des circulations) sans dégagement de la zone dangereuse (sans l’autorisation du chef de travail). </a:t>
            </a:r>
            <a:endParaRPr lang="fr-FR" dirty="0"/>
          </a:p>
        </p:txBody>
      </p:sp>
    </p:spTree>
    <p:extLst>
      <p:ext uri="{BB962C8B-B14F-4D97-AF65-F5344CB8AC3E}">
        <p14:creationId xmlns:p14="http://schemas.microsoft.com/office/powerpoint/2010/main" val="8117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a:t>Principe du Blocage des Mouvements</a:t>
            </a:r>
            <a:r>
              <a:rPr lang="fr-FR" b="1" baseline="0" dirty="0"/>
              <a:t> </a:t>
            </a:r>
            <a:endParaRPr lang="fr-FR" b="1" dirty="0"/>
          </a:p>
          <a:p>
            <a:pPr algn="just"/>
            <a:endParaRPr lang="nl-BE" sz="1000" kern="1200" dirty="0">
              <a:solidFill>
                <a:schemeClr val="tx1"/>
              </a:solidFill>
              <a:effectLst/>
              <a:latin typeface="Arial" charset="0"/>
              <a:ea typeface="+mn-ea"/>
              <a:cs typeface="Arial" charset="0"/>
            </a:endParaRPr>
          </a:p>
          <a:p>
            <a:pPr algn="just"/>
            <a:r>
              <a:rPr lang="fr-FR" sz="1000" b="0" i="0" u="none" strike="noStrike" kern="1200" baseline="0" dirty="0">
                <a:solidFill>
                  <a:schemeClr val="tx1"/>
                </a:solidFill>
                <a:latin typeface="Arial" charset="0"/>
                <a:ea typeface="+mn-ea"/>
                <a:cs typeface="Arial" charset="0"/>
              </a:rPr>
              <a:t>On entend par « blocage des mouvements », une méthode de protection qui permet l’interruption temporaire de la circulation ferroviaire, au droit de la zone de travail, par le maintien à l’arrêt des signaux encadrant la zone de travail. Les opérations avec empiètement de type II prévu ou non prévu dans le gabarit de la voie en service, sont réalisées durant les périodes d’interruption de la circulation ferroviaire sur cette voie. </a:t>
            </a:r>
          </a:p>
          <a:p>
            <a:endParaRPr lang="fr-FR" dirty="0"/>
          </a:p>
          <a:p>
            <a:pPr marL="0" marR="0" lvl="0" indent="0" algn="just" defTabSz="914400" rtl="0" eaLnBrk="1" fontAlgn="base" latinLnBrk="0" hangingPunct="1">
              <a:lnSpc>
                <a:spcPct val="100000"/>
              </a:lnSpc>
              <a:spcBef>
                <a:spcPct val="30000"/>
              </a:spcBef>
              <a:spcAft>
                <a:spcPct val="0"/>
              </a:spcAft>
              <a:buClrTx/>
              <a:buSzTx/>
              <a:buFontTx/>
              <a:buNone/>
              <a:tabLst/>
              <a:defRPr/>
            </a:pPr>
            <a:r>
              <a:rPr lang="fr-FR" sz="1000" b="0" i="0" u="none" strike="noStrike" kern="1200" baseline="0" dirty="0">
                <a:solidFill>
                  <a:schemeClr val="tx1"/>
                </a:solidFill>
                <a:latin typeface="Arial" charset="0"/>
                <a:ea typeface="+mn-ea"/>
                <a:cs typeface="Arial" charset="0"/>
              </a:rPr>
              <a:t>Dans les méthodes de protection par </a:t>
            </a:r>
            <a:r>
              <a:rPr lang="fr-FR" sz="1000" b="1" i="0" u="none" strike="noStrike" kern="1200" baseline="0" dirty="0">
                <a:solidFill>
                  <a:schemeClr val="tx1"/>
                </a:solidFill>
                <a:latin typeface="Arial" charset="0"/>
                <a:ea typeface="+mn-ea"/>
                <a:cs typeface="Arial" charset="0"/>
              </a:rPr>
              <a:t>blocage des mouvements non matérialisé, </a:t>
            </a:r>
            <a:r>
              <a:rPr lang="fr-FR" sz="1000" b="0" i="0" u="none" strike="noStrike" kern="1200" baseline="0" dirty="0">
                <a:solidFill>
                  <a:schemeClr val="tx1"/>
                </a:solidFill>
                <a:latin typeface="Arial" charset="0"/>
                <a:ea typeface="+mn-ea"/>
                <a:cs typeface="Arial" charset="0"/>
              </a:rPr>
              <a:t>le maintien à l’arrêt des signaux encadrant la zone de travail est assuré par la prise de mesures techniques par un agent présent en cabine de signalisation. La levée de ces mesures (afin de permettre les circulations ferroviaires) est opérée après échanges de télégrammes entre le chef de travail (Agent Responsable de l’Exécution des Travaux) ou l’agent délégué présent sur le terrain, et l’agent en cabine. Les demandes de libération de la zone dangereuse / gabarit de la voie sont intégralement assurées par l’agent présent en cabine de signalisation. </a:t>
            </a:r>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408504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lgn="just"/>
            <a:r>
              <a:rPr lang="nl-NL" sz="1000" b="1" kern="1200" cap="all" dirty="0">
                <a:solidFill>
                  <a:schemeClr val="tx1"/>
                </a:solidFill>
                <a:effectLst/>
                <a:latin typeface="Arial" charset="0"/>
                <a:ea typeface="+mn-ea"/>
                <a:cs typeface="Arial" charset="0"/>
              </a:rPr>
              <a:t>Principe</a:t>
            </a:r>
            <a:endParaRPr lang="en-GB" sz="1000" b="1" kern="1200" cap="all" dirty="0">
              <a:solidFill>
                <a:schemeClr val="tx1"/>
              </a:solidFill>
              <a:effectLst/>
              <a:latin typeface="Arial" charset="0"/>
              <a:ea typeface="+mn-ea"/>
              <a:cs typeface="Arial" charset="0"/>
            </a:endParaRPr>
          </a:p>
          <a:p>
            <a:endParaRPr lang="nl-BE" sz="1000" kern="1200" dirty="0">
              <a:solidFill>
                <a:schemeClr val="tx1"/>
              </a:solidFill>
              <a:effectLst/>
              <a:latin typeface="Arial" charset="0"/>
              <a:ea typeface="+mn-ea"/>
              <a:cs typeface="Arial" charset="0"/>
            </a:endParaRPr>
          </a:p>
          <a:p>
            <a:r>
              <a:rPr lang="fr-FR" sz="1000" b="0" i="0" u="none" strike="noStrike" kern="1200" baseline="0" dirty="0">
                <a:solidFill>
                  <a:schemeClr val="tx1"/>
                </a:solidFill>
                <a:latin typeface="Arial" charset="0"/>
                <a:ea typeface="+mn-ea"/>
                <a:cs typeface="Arial" charset="0"/>
              </a:rPr>
              <a:t>Dans le contexte de la protection des chantiers présentant un risque d’empiètement de type II, une méthode de protection par dispositif d’annonce, est un dispositif par lequel, tout mouvement (d’un véhicule ferroviaire) se dirigeant vers la zone de chantier, est signalé suffisamment à l'avance pour : </a:t>
            </a:r>
          </a:p>
          <a:p>
            <a:endParaRPr lang="fr-FR" sz="1000" b="0" i="0" u="none" strike="noStrike" kern="1200" baseline="0" dirty="0">
              <a:solidFill>
                <a:schemeClr val="tx1"/>
              </a:solidFill>
              <a:latin typeface="Arial" charset="0"/>
              <a:ea typeface="+mn-ea"/>
              <a:cs typeface="Arial" charset="0"/>
            </a:endParaRPr>
          </a:p>
          <a:p>
            <a:r>
              <a:rPr lang="fr-FR" sz="1000" b="0" i="0" u="none" strike="noStrike" kern="1200" baseline="0" dirty="0">
                <a:solidFill>
                  <a:schemeClr val="tx1"/>
                </a:solidFill>
                <a:latin typeface="Arial" charset="0"/>
                <a:ea typeface="+mn-ea"/>
                <a:cs typeface="Arial" charset="0"/>
              </a:rPr>
              <a:t>- arrêter toute activité pouvant occasionner des empiètements de type II (suite à un manque de vigilance du personnel, suite à une erreur d’un opérateur, suite à une manipulation de matériel, suite au déplacement d’une charge) ; </a:t>
            </a:r>
          </a:p>
          <a:p>
            <a:r>
              <a:rPr lang="fr-FR" sz="1000" b="0" i="0" u="none" strike="noStrike" kern="1200" baseline="0" dirty="0">
                <a:solidFill>
                  <a:schemeClr val="tx1"/>
                </a:solidFill>
                <a:latin typeface="Arial" charset="0"/>
                <a:ea typeface="+mn-ea"/>
                <a:cs typeface="Arial" charset="0"/>
              </a:rPr>
              <a:t>- maintenir l’attention du personnel et des opérateurs d’engins durant le passage du mouvement ; </a:t>
            </a:r>
            <a:endParaRPr lang="fr-FR" sz="1000" b="0" i="0" u="none" strike="noStrike" kern="1200" baseline="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en </a:t>
            </a:r>
            <a:r>
              <a:rPr lang="nl-BE" sz="1000" kern="1200" dirty="0" err="1">
                <a:solidFill>
                  <a:schemeClr val="tx1"/>
                </a:solidFill>
                <a:effectLst/>
                <a:latin typeface="Arial" charset="0"/>
                <a:ea typeface="+mn-ea"/>
                <a:cs typeface="Arial" charset="0"/>
              </a:rPr>
              <a:t>cas</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d’empiètement</a:t>
            </a:r>
            <a:r>
              <a:rPr lang="nl-BE" sz="1000" kern="1200" dirty="0">
                <a:solidFill>
                  <a:schemeClr val="tx1"/>
                </a:solidFill>
                <a:effectLst/>
                <a:latin typeface="Arial" charset="0"/>
                <a:ea typeface="+mn-ea"/>
                <a:cs typeface="Arial" charset="0"/>
              </a:rPr>
              <a:t> (suite à </a:t>
            </a:r>
            <a:r>
              <a:rPr lang="nl-BE" sz="1000" kern="1200" dirty="0" err="1">
                <a:solidFill>
                  <a:schemeClr val="tx1"/>
                </a:solidFill>
                <a:effectLst/>
                <a:latin typeface="Arial" charset="0"/>
                <a:ea typeface="+mn-ea"/>
                <a:cs typeface="Arial" charset="0"/>
              </a:rPr>
              <a:t>un</a:t>
            </a:r>
            <a:r>
              <a:rPr lang="nl-BE" sz="1000" kern="1200" dirty="0">
                <a:solidFill>
                  <a:schemeClr val="tx1"/>
                </a:solidFill>
                <a:effectLst/>
                <a:latin typeface="Arial" charset="0"/>
                <a:ea typeface="+mn-ea"/>
                <a:cs typeface="Arial" charset="0"/>
              </a:rPr>
              <a:t> événement </a:t>
            </a:r>
            <a:r>
              <a:rPr lang="nl-BE" sz="1000" kern="1200" dirty="0" err="1">
                <a:solidFill>
                  <a:schemeClr val="tx1"/>
                </a:solidFill>
                <a:effectLst/>
                <a:latin typeface="Arial" charset="0"/>
                <a:ea typeface="+mn-ea"/>
                <a:cs typeface="Arial" charset="0"/>
              </a:rPr>
              <a:t>accidentel</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libérer</a:t>
            </a:r>
            <a:r>
              <a:rPr lang="nl-BE" sz="1000" kern="1200" dirty="0">
                <a:solidFill>
                  <a:schemeClr val="tx1"/>
                </a:solidFill>
                <a:effectLst/>
                <a:latin typeface="Arial" charset="0"/>
                <a:ea typeface="+mn-ea"/>
                <a:cs typeface="Arial" charset="0"/>
              </a:rPr>
              <a:t> le gabarit de la </a:t>
            </a:r>
            <a:r>
              <a:rPr lang="nl-BE" sz="1000" kern="1200" dirty="0" err="1">
                <a:solidFill>
                  <a:schemeClr val="tx1"/>
                </a:solidFill>
                <a:effectLst/>
                <a:latin typeface="Arial" charset="0"/>
                <a:ea typeface="+mn-ea"/>
                <a:cs typeface="Arial" charset="0"/>
              </a:rPr>
              <a:t>voie</a:t>
            </a:r>
            <a:r>
              <a:rPr lang="nl-BE" sz="1000" kern="1200" dirty="0">
                <a:solidFill>
                  <a:schemeClr val="tx1"/>
                </a:solidFill>
                <a:effectLst/>
                <a:latin typeface="Arial" charset="0"/>
                <a:ea typeface="+mn-ea"/>
                <a:cs typeface="Arial" charset="0"/>
              </a:rPr>
              <a:t> et le </a:t>
            </a:r>
            <a:r>
              <a:rPr lang="nl-BE" sz="1000" kern="1200" dirty="0" err="1">
                <a:solidFill>
                  <a:schemeClr val="tx1"/>
                </a:solidFill>
                <a:effectLst/>
                <a:latin typeface="Arial" charset="0"/>
                <a:ea typeface="+mn-ea"/>
                <a:cs typeface="Arial" charset="0"/>
              </a:rPr>
              <a:t>cas</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échéant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provoquer</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l’arrêt</a:t>
            </a:r>
            <a:r>
              <a:rPr lang="nl-BE" sz="1000" kern="1200" dirty="0">
                <a:solidFill>
                  <a:schemeClr val="tx1"/>
                </a:solidFill>
                <a:effectLst/>
                <a:latin typeface="Arial" charset="0"/>
                <a:ea typeface="+mn-ea"/>
                <a:cs typeface="Arial" charset="0"/>
              </a:rPr>
              <a:t> du mouvement en approche de la zone de </a:t>
            </a:r>
            <a:r>
              <a:rPr lang="nl-BE" sz="1000" kern="1200" dirty="0" err="1">
                <a:solidFill>
                  <a:schemeClr val="tx1"/>
                </a:solidFill>
                <a:effectLst/>
                <a:latin typeface="Arial" charset="0"/>
                <a:ea typeface="+mn-ea"/>
                <a:cs typeface="Arial" charset="0"/>
              </a:rPr>
              <a:t>chantier</a:t>
            </a:r>
            <a:r>
              <a:rPr lang="nl-BE" sz="1000" kern="1200" dirty="0">
                <a:solidFill>
                  <a:schemeClr val="tx1"/>
                </a:solidFill>
                <a:effectLst/>
                <a:latin typeface="Arial" charset="0"/>
                <a:ea typeface="+mn-ea"/>
                <a:cs typeface="Arial" charset="0"/>
              </a:rPr>
              <a:t>.</a:t>
            </a:r>
          </a:p>
          <a:p>
            <a:endParaRPr lang="nl-BE" sz="1000" kern="1200" dirty="0">
              <a:solidFill>
                <a:schemeClr val="tx1"/>
              </a:solidFill>
              <a:effectLst/>
              <a:latin typeface="Arial" charset="0"/>
              <a:ea typeface="+mn-ea"/>
              <a:cs typeface="Arial" charset="0"/>
            </a:endParaRPr>
          </a:p>
          <a:p>
            <a:r>
              <a:rPr lang="fr-FR" sz="1000" b="0" i="0" u="none" strike="noStrike" kern="1200" baseline="0" dirty="0">
                <a:solidFill>
                  <a:schemeClr val="tx1"/>
                </a:solidFill>
                <a:latin typeface="Arial" charset="0"/>
                <a:ea typeface="+mn-ea"/>
                <a:cs typeface="Arial" charset="0"/>
              </a:rPr>
              <a:t>Le fonctionnement d’un dispositif d’annonces comprend les étapes constitutives suivantes :</a:t>
            </a:r>
          </a:p>
          <a:p>
            <a:endParaRPr lang="fr-FR" sz="1000" b="0" i="0" u="none" strike="noStrike" kern="1200" baseline="0" dirty="0">
              <a:solidFill>
                <a:schemeClr val="tx1"/>
              </a:solidFill>
              <a:latin typeface="Arial" charset="0"/>
              <a:ea typeface="+mn-ea"/>
              <a:cs typeface="Arial" charset="0"/>
            </a:endParaRPr>
          </a:p>
          <a:p>
            <a:pPr marL="171450" indent="-171450">
              <a:buFontTx/>
              <a:buChar char="-"/>
            </a:pPr>
            <a:r>
              <a:rPr lang="fr-FR" sz="1000" b="0" i="0" u="none" strike="noStrike" kern="1200" baseline="0" dirty="0">
                <a:solidFill>
                  <a:schemeClr val="tx1"/>
                </a:solidFill>
                <a:latin typeface="Arial" charset="0"/>
                <a:ea typeface="+mn-ea"/>
                <a:cs typeface="Arial" charset="0"/>
              </a:rPr>
              <a:t>la détection des mouvements approchant de la zone de chantier ; </a:t>
            </a:r>
          </a:p>
          <a:p>
            <a:pPr marL="171450" indent="-171450">
              <a:buFontTx/>
              <a:buChar char="-"/>
            </a:pPr>
            <a:r>
              <a:rPr lang="fr-FR" sz="1000" b="0" i="0" u="none" strike="noStrike" kern="1200" baseline="0" dirty="0">
                <a:solidFill>
                  <a:schemeClr val="tx1"/>
                </a:solidFill>
                <a:latin typeface="Arial" charset="0"/>
                <a:ea typeface="+mn-ea"/>
                <a:cs typeface="Arial" charset="0"/>
              </a:rPr>
              <a:t>le relais de cette détection (alerte) à l’équipe au travail et/aux opérateurs d’engins ; </a:t>
            </a:r>
          </a:p>
          <a:p>
            <a:pPr marL="171450" indent="-171450">
              <a:buFontTx/>
              <a:buChar char="-"/>
            </a:pPr>
            <a:r>
              <a:rPr lang="fr-FR" sz="1000" b="0" i="0" u="none" strike="noStrike" kern="1200" baseline="0" dirty="0">
                <a:solidFill>
                  <a:schemeClr val="tx1"/>
                </a:solidFill>
                <a:latin typeface="Arial" charset="0"/>
                <a:ea typeface="+mn-ea"/>
                <a:cs typeface="Arial" charset="0"/>
              </a:rPr>
              <a:t>la délivrance d’un avertissement: </a:t>
            </a:r>
          </a:p>
          <a:p>
            <a:pPr marL="0" indent="0">
              <a:buFontTx/>
              <a:buNone/>
            </a:pPr>
            <a:endParaRPr lang="fr-FR" sz="1000" b="0" i="0" u="none" strike="noStrike" kern="1200" baseline="0" dirty="0">
              <a:solidFill>
                <a:schemeClr val="tx1"/>
              </a:solidFill>
              <a:latin typeface="Arial" charset="0"/>
              <a:ea typeface="+mn-ea"/>
              <a:cs typeface="Arial" charset="0"/>
            </a:endParaRPr>
          </a:p>
          <a:p>
            <a:pPr marL="0" indent="0">
              <a:buFontTx/>
              <a:buNone/>
            </a:pPr>
            <a:r>
              <a:rPr lang="fr-FR" sz="1000" b="0" i="0" u="none" strike="noStrike" kern="1200" baseline="0" dirty="0">
                <a:solidFill>
                  <a:schemeClr val="tx1"/>
                </a:solidFill>
                <a:latin typeface="Arial" charset="0"/>
                <a:ea typeface="+mn-ea"/>
                <a:cs typeface="Arial" charset="0"/>
              </a:rPr>
              <a:t>=&gt; Pour les travaux avec (risque d’) empiètement de type I: l’ordre de dégagement de la zone dangereuse (alarme) aux travailleurs ;</a:t>
            </a:r>
          </a:p>
          <a:p>
            <a:pPr marL="171450" indent="-171450">
              <a:buFont typeface="Symbol" panose="05050102010706020507" pitchFamily="18" charset="2"/>
              <a:buChar char="Þ"/>
            </a:pPr>
            <a:r>
              <a:rPr lang="fr-FR" sz="1000" b="0" i="0" u="none" strike="noStrike" kern="1200" baseline="0" dirty="0">
                <a:solidFill>
                  <a:schemeClr val="tx1"/>
                </a:solidFill>
                <a:latin typeface="Arial" charset="0"/>
                <a:ea typeface="+mn-ea"/>
                <a:cs typeface="Arial" charset="0"/>
              </a:rPr>
              <a:t>Pour les travaux avec (risque d’) empiètement de type II: l’ordre de mise à l’arrêt des engins et/ou activités présentant un risque d’empiètement de type II ; </a:t>
            </a:r>
          </a:p>
          <a:p>
            <a:pPr marL="0" indent="0">
              <a:buFont typeface="Symbol" panose="05050102010706020507" pitchFamily="18" charset="2"/>
              <a:buNone/>
            </a:pPr>
            <a:endParaRPr lang="fr-FR" sz="1000" b="0" i="0" u="none" strike="noStrike" kern="1200" baseline="0" dirty="0">
              <a:solidFill>
                <a:schemeClr val="tx1"/>
              </a:solidFill>
              <a:latin typeface="Arial" charset="0"/>
              <a:ea typeface="+mn-ea"/>
              <a:cs typeface="Arial" charset="0"/>
            </a:endParaRPr>
          </a:p>
          <a:p>
            <a:pPr marL="171450" indent="-171450">
              <a:buFontTx/>
              <a:buChar char="-"/>
            </a:pPr>
            <a:r>
              <a:rPr lang="fr-FR" sz="1000" b="0" i="0" u="none" strike="noStrike" kern="1200" baseline="0" dirty="0">
                <a:solidFill>
                  <a:schemeClr val="tx1"/>
                </a:solidFill>
                <a:latin typeface="Arial" charset="0"/>
                <a:ea typeface="+mn-ea"/>
                <a:cs typeface="Arial" charset="0"/>
              </a:rPr>
              <a:t>éventuellement, la présentation de signaux mobiles d’arrêt ou l’actionnement d’un dispositif provoquant l’arrêt et/ou le freinage du mouvement en approche de la zone de chantier (uniquement en cas de survenance d’un événement accidentel). </a:t>
            </a:r>
          </a:p>
          <a:p>
            <a:pPr marL="171450" indent="-171450">
              <a:buFontTx/>
              <a:buChar char="-"/>
            </a:pPr>
            <a:endParaRPr lang="fr-FR" sz="1000" b="0" i="0" u="none" strike="noStrike" kern="1200" baseline="0" dirty="0">
              <a:solidFill>
                <a:schemeClr val="tx1"/>
              </a:solidFill>
              <a:latin typeface="Arial" charset="0"/>
              <a:ea typeface="+mn-ea"/>
              <a:cs typeface="Arial" charset="0"/>
            </a:endParaRPr>
          </a:p>
          <a:p>
            <a:pPr marL="0" indent="0">
              <a:buFontTx/>
              <a:buNone/>
            </a:pPr>
            <a:r>
              <a:rPr lang="fr-FR" sz="1000" b="0" i="0" u="none" strike="noStrike" kern="1200" baseline="0" dirty="0">
                <a:solidFill>
                  <a:schemeClr val="tx1"/>
                </a:solidFill>
                <a:latin typeface="Arial" charset="0"/>
                <a:ea typeface="+mn-ea"/>
                <a:cs typeface="Arial" charset="0"/>
              </a:rPr>
              <a:t>On distingue parmi les différentes méthodes de protection par dispositifs d’annonce : </a:t>
            </a:r>
          </a:p>
          <a:p>
            <a:pPr marL="0" indent="0">
              <a:buFontTx/>
              <a:buNone/>
            </a:pPr>
            <a:endParaRPr lang="fr-FR" sz="1000" b="0" i="0" u="none" strike="noStrike" kern="1200" baseline="0" dirty="0">
              <a:solidFill>
                <a:schemeClr val="tx1"/>
              </a:solidFill>
              <a:latin typeface="Arial" charset="0"/>
              <a:ea typeface="+mn-ea"/>
              <a:cs typeface="Arial" charset="0"/>
            </a:endParaRPr>
          </a:p>
          <a:p>
            <a:pPr marL="171450" indent="-171450">
              <a:buFontTx/>
              <a:buChar char="-"/>
            </a:pPr>
            <a:r>
              <a:rPr lang="fr-FR" sz="1000" b="0" i="0" u="none" strike="noStrike" kern="1200" baseline="0" dirty="0">
                <a:solidFill>
                  <a:schemeClr val="tx1"/>
                </a:solidFill>
                <a:latin typeface="Arial" charset="0"/>
                <a:ea typeface="+mn-ea"/>
                <a:cs typeface="Arial" charset="0"/>
              </a:rPr>
              <a:t>les dispositifs d’annonces par et avec du personnel (factionnaires, vigie, et annonceurs) ; </a:t>
            </a:r>
          </a:p>
          <a:p>
            <a:pPr marL="171450" indent="-171450">
              <a:buFontTx/>
              <a:buChar char="-"/>
            </a:pPr>
            <a:r>
              <a:rPr lang="fr-FR" sz="1000" b="0" i="0" u="none" strike="noStrike" kern="1200" baseline="0" dirty="0">
                <a:solidFill>
                  <a:schemeClr val="tx1"/>
                </a:solidFill>
                <a:latin typeface="Arial" charset="0"/>
                <a:ea typeface="+mn-ea"/>
                <a:cs typeface="Arial" charset="0"/>
              </a:rPr>
              <a:t>les dispositifs d’annonces automatique (ATWS - </a:t>
            </a:r>
            <a:r>
              <a:rPr lang="fr-FR" sz="1000" b="0" i="0" u="none" strike="noStrike" kern="1200" baseline="0" dirty="0" err="1">
                <a:solidFill>
                  <a:schemeClr val="tx1"/>
                </a:solidFill>
                <a:latin typeface="Arial" charset="0"/>
                <a:ea typeface="+mn-ea"/>
                <a:cs typeface="Arial" charset="0"/>
              </a:rPr>
              <a:t>Automatic</a:t>
            </a:r>
            <a:r>
              <a:rPr lang="fr-FR" sz="1000" b="0" i="0" u="none" strike="noStrike" kern="1200" baseline="0" dirty="0">
                <a:solidFill>
                  <a:schemeClr val="tx1"/>
                </a:solidFill>
                <a:latin typeface="Arial" charset="0"/>
                <a:ea typeface="+mn-ea"/>
                <a:cs typeface="Arial" charset="0"/>
              </a:rPr>
              <a:t> </a:t>
            </a:r>
            <a:r>
              <a:rPr lang="fr-FR" sz="1000" b="0" i="0" u="none" strike="noStrike" kern="1200" baseline="0" dirty="0" err="1">
                <a:solidFill>
                  <a:schemeClr val="tx1"/>
                </a:solidFill>
                <a:latin typeface="Arial" charset="0"/>
                <a:ea typeface="+mn-ea"/>
                <a:cs typeface="Arial" charset="0"/>
              </a:rPr>
              <a:t>Track</a:t>
            </a:r>
            <a:r>
              <a:rPr lang="fr-FR" sz="1000" b="0" i="0" u="none" strike="noStrike" kern="1200" baseline="0" dirty="0">
                <a:solidFill>
                  <a:schemeClr val="tx1"/>
                </a:solidFill>
                <a:latin typeface="Arial" charset="0"/>
                <a:ea typeface="+mn-ea"/>
                <a:cs typeface="Arial" charset="0"/>
              </a:rPr>
              <a:t> Warning System). </a:t>
            </a:r>
          </a:p>
          <a:p>
            <a:pPr marL="171450" indent="-171450">
              <a:buFontTx/>
              <a:buChar char="-"/>
            </a:pPr>
            <a:endParaRPr lang="fr-FR" sz="1000" b="0" i="0" u="none" strike="noStrike" kern="1200" baseline="0" dirty="0">
              <a:solidFill>
                <a:schemeClr val="tx1"/>
              </a:solidFill>
              <a:latin typeface="Arial" charset="0"/>
              <a:ea typeface="+mn-ea"/>
              <a:cs typeface="Arial" charset="0"/>
            </a:endParaRPr>
          </a:p>
          <a:p>
            <a:pPr marL="0" indent="0">
              <a:buFontTx/>
              <a:buNone/>
            </a:pPr>
            <a:r>
              <a:rPr lang="fr-FR" sz="1000" b="0" i="0" u="none" strike="noStrike" kern="1200" baseline="0" dirty="0">
                <a:solidFill>
                  <a:schemeClr val="tx1"/>
                </a:solidFill>
                <a:latin typeface="Arial" charset="0"/>
                <a:ea typeface="+mn-ea"/>
                <a:cs typeface="Arial" charset="0"/>
              </a:rPr>
              <a:t>Cette méthode de protection peut être mise en application en complément d’une autre mesure de sécurité, à savoir : </a:t>
            </a:r>
          </a:p>
          <a:p>
            <a:pPr marL="0" indent="0">
              <a:buFontTx/>
              <a:buNone/>
            </a:pPr>
            <a:endParaRPr lang="fr-FR" sz="1000" b="0" i="0" u="none" strike="noStrike" kern="1200" baseline="0" dirty="0">
              <a:solidFill>
                <a:schemeClr val="tx1"/>
              </a:solidFill>
              <a:latin typeface="Arial" charset="0"/>
              <a:ea typeface="+mn-ea"/>
              <a:cs typeface="Arial" charset="0"/>
            </a:endParaRPr>
          </a:p>
          <a:p>
            <a:pPr marL="171450" indent="-171450">
              <a:buFontTx/>
              <a:buChar char="-"/>
            </a:pPr>
            <a:r>
              <a:rPr lang="fr-FR" sz="1000" b="0" i="0" u="none" strike="noStrike" kern="1200" baseline="0" dirty="0">
                <a:solidFill>
                  <a:schemeClr val="tx1"/>
                </a:solidFill>
                <a:latin typeface="Arial" charset="0"/>
                <a:ea typeface="+mn-ea"/>
                <a:cs typeface="Arial" charset="0"/>
              </a:rPr>
              <a:t>d’une mesure de séparation (physique ou technique) ; </a:t>
            </a:r>
          </a:p>
          <a:p>
            <a:pPr marL="171450" indent="-171450">
              <a:buFontTx/>
              <a:buChar char="-"/>
            </a:pPr>
            <a:r>
              <a:rPr lang="fr-FR" sz="1000" b="0" i="0" u="none" strike="noStrike" kern="1200" baseline="0" dirty="0">
                <a:solidFill>
                  <a:schemeClr val="tx1"/>
                </a:solidFill>
                <a:latin typeface="Arial" charset="0"/>
                <a:ea typeface="+mn-ea"/>
                <a:cs typeface="Arial" charset="0"/>
              </a:rPr>
              <a:t>d’une méthode de protection par blocage des mouvements ; </a:t>
            </a:r>
          </a:p>
          <a:p>
            <a:pPr marL="0" indent="0">
              <a:buFontTx/>
              <a:buNone/>
            </a:pPr>
            <a:r>
              <a:rPr lang="fr-FR" sz="1000" b="0" i="0" u="none" strike="noStrike" kern="1200" baseline="0" dirty="0">
                <a:solidFill>
                  <a:schemeClr val="tx1"/>
                </a:solidFill>
                <a:latin typeface="Arial" charset="0"/>
                <a:ea typeface="+mn-ea"/>
                <a:cs typeface="Arial" charset="0"/>
              </a:rPr>
              <a:t>-   d’un dispositif délimitation de la zone de chantier. </a:t>
            </a:r>
            <a:endParaRPr lang="nl-BE" sz="10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BE" sz="10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BE" sz="1000" kern="1200" dirty="0">
                <a:solidFill>
                  <a:schemeClr val="tx1"/>
                </a:solidFill>
                <a:effectLst/>
                <a:latin typeface="Arial" charset="0"/>
                <a:ea typeface="+mn-ea"/>
                <a:cs typeface="Arial" charset="0"/>
              </a:rPr>
              <a:t>A </a:t>
            </a:r>
            <a:r>
              <a:rPr lang="nl-BE" sz="1000" kern="1200" dirty="0" err="1">
                <a:solidFill>
                  <a:schemeClr val="tx1"/>
                </a:solidFill>
                <a:effectLst/>
                <a:latin typeface="Arial" charset="0"/>
                <a:ea typeface="+mn-ea"/>
                <a:cs typeface="Arial" charset="0"/>
              </a:rPr>
              <a:t>défaut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d’instruction</a:t>
            </a:r>
            <a:r>
              <a:rPr lang="nl-BE" sz="1000" kern="1200" dirty="0">
                <a:solidFill>
                  <a:schemeClr val="tx1"/>
                </a:solidFill>
                <a:effectLst/>
                <a:latin typeface="Arial" charset="0"/>
                <a:ea typeface="+mn-ea"/>
                <a:cs typeface="Arial" charset="0"/>
              </a:rPr>
              <a:t> de travail </a:t>
            </a:r>
            <a:r>
              <a:rPr lang="nl-BE" sz="1000" kern="1200" dirty="0" err="1">
                <a:solidFill>
                  <a:schemeClr val="tx1"/>
                </a:solidFill>
                <a:effectLst/>
                <a:latin typeface="Arial" charset="0"/>
                <a:ea typeface="+mn-ea"/>
                <a:cs typeface="Arial" charset="0"/>
              </a:rPr>
              <a:t>spécifique</a:t>
            </a:r>
            <a:r>
              <a:rPr lang="nl-BE" sz="1000" kern="1200" dirty="0">
                <a:solidFill>
                  <a:schemeClr val="tx1"/>
                </a:solidFill>
                <a:effectLst/>
                <a:latin typeface="Arial" charset="0"/>
                <a:ea typeface="+mn-ea"/>
                <a:cs typeface="Arial" charset="0"/>
              </a:rPr>
              <a:t>, le </a:t>
            </a:r>
            <a:r>
              <a:rPr lang="nl-BE" sz="1000" kern="1200" dirty="0" err="1">
                <a:solidFill>
                  <a:schemeClr val="tx1"/>
                </a:solidFill>
                <a:effectLst/>
                <a:latin typeface="Arial" charset="0"/>
                <a:ea typeface="+mn-ea"/>
                <a:cs typeface="Arial" charset="0"/>
              </a:rPr>
              <a:t>délai</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d’annonce</a:t>
            </a:r>
            <a:r>
              <a:rPr lang="nl-BE" sz="1000" kern="1200" dirty="0">
                <a:solidFill>
                  <a:schemeClr val="tx1"/>
                </a:solidFill>
                <a:effectLst/>
                <a:latin typeface="Arial" charset="0"/>
                <a:ea typeface="+mn-ea"/>
                <a:cs typeface="Arial" charset="0"/>
              </a:rPr>
              <a:t> à </a:t>
            </a:r>
            <a:r>
              <a:rPr lang="nl-BE" sz="1000" kern="1200" dirty="0" err="1">
                <a:solidFill>
                  <a:schemeClr val="tx1"/>
                </a:solidFill>
                <a:effectLst/>
                <a:latin typeface="Arial" charset="0"/>
                <a:ea typeface="+mn-ea"/>
                <a:cs typeface="Arial" charset="0"/>
              </a:rPr>
              <a:t>considérer</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est</a:t>
            </a:r>
            <a:r>
              <a:rPr lang="nl-BE" sz="1000" kern="1200" dirty="0">
                <a:solidFill>
                  <a:schemeClr val="tx1"/>
                </a:solidFill>
                <a:effectLst/>
                <a:latin typeface="Arial" charset="0"/>
                <a:ea typeface="+mn-ea"/>
                <a:cs typeface="Arial" charset="0"/>
              </a:rPr>
              <a:t> fixé à </a:t>
            </a:r>
            <a:r>
              <a:rPr lang="nl-BE" sz="1000" kern="1200" dirty="0" err="1">
                <a:solidFill>
                  <a:schemeClr val="tx1"/>
                </a:solidFill>
                <a:effectLst/>
                <a:latin typeface="Arial" charset="0"/>
                <a:ea typeface="+mn-ea"/>
                <a:cs typeface="Arial" charset="0"/>
              </a:rPr>
              <a:t>un</a:t>
            </a:r>
            <a:r>
              <a:rPr lang="nl-BE" sz="1000" kern="1200" dirty="0">
                <a:solidFill>
                  <a:schemeClr val="tx1"/>
                </a:solidFill>
                <a:effectLst/>
                <a:latin typeface="Arial" charset="0"/>
                <a:ea typeface="+mn-ea"/>
                <a:cs typeface="Arial" charset="0"/>
              </a:rPr>
              <a:t> </a:t>
            </a:r>
            <a:r>
              <a:rPr lang="nl-BE" sz="1000" b="1" kern="1200" dirty="0">
                <a:solidFill>
                  <a:schemeClr val="tx1"/>
                </a:solidFill>
                <a:effectLst/>
                <a:latin typeface="Arial" charset="0"/>
                <a:ea typeface="+mn-ea"/>
                <a:cs typeface="Arial" charset="0"/>
              </a:rPr>
              <a:t>minimum de 15 secondes</a:t>
            </a:r>
            <a:r>
              <a:rPr lang="nl-BE" sz="1000" kern="1200" dirty="0">
                <a:solidFill>
                  <a:schemeClr val="tx1"/>
                </a:solidFill>
                <a:effectLst/>
                <a:latin typeface="Arial" charset="0"/>
                <a:ea typeface="+mn-ea"/>
                <a:cs typeface="Arial" charset="0"/>
              </a:rPr>
              <a:t>. (radio </a:t>
            </a:r>
            <a:r>
              <a:rPr lang="nl-BE" sz="1000" kern="1200" dirty="0" err="1">
                <a:solidFill>
                  <a:schemeClr val="tx1"/>
                </a:solidFill>
                <a:effectLst/>
                <a:latin typeface="Arial" charset="0"/>
                <a:ea typeface="+mn-ea"/>
                <a:cs typeface="Arial" charset="0"/>
              </a:rPr>
              <a:t>avec</a:t>
            </a:r>
            <a:r>
              <a:rPr lang="nl-BE" sz="1000" kern="1200" dirty="0">
                <a:solidFill>
                  <a:schemeClr val="tx1"/>
                </a:solidFill>
                <a:effectLst/>
                <a:latin typeface="Arial" charset="0"/>
                <a:ea typeface="+mn-ea"/>
                <a:cs typeface="Arial" charset="0"/>
              </a:rPr>
              <a:t> couverture:</a:t>
            </a:r>
            <a:r>
              <a:rPr lang="nl-BE" sz="1000" kern="1200" baseline="0" dirty="0">
                <a:solidFill>
                  <a:schemeClr val="tx1"/>
                </a:solidFill>
                <a:effectLst/>
                <a:latin typeface="Arial" charset="0"/>
                <a:ea typeface="+mn-ea"/>
                <a:cs typeface="Arial" charset="0"/>
              </a:rPr>
              <a:t> minimum 25 sec)</a:t>
            </a:r>
            <a:endParaRPr lang="en-GB" sz="1000" kern="1200"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116619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000" b="0" i="0" u="none" strike="noStrike" kern="1200" baseline="0" dirty="0">
                <a:solidFill>
                  <a:schemeClr val="tx1"/>
                </a:solidFill>
                <a:latin typeface="Arial" charset="0"/>
                <a:ea typeface="+mn-ea"/>
                <a:cs typeface="Arial" charset="0"/>
              </a:rPr>
              <a:t>Principe de </a:t>
            </a:r>
            <a:r>
              <a:rPr lang="fr-BE" sz="1000" b="1" i="0" u="none" strike="noStrike" kern="1200" baseline="0" dirty="0">
                <a:solidFill>
                  <a:schemeClr val="tx1"/>
                </a:solidFill>
                <a:latin typeface="Arial" charset="0"/>
                <a:ea typeface="+mn-ea"/>
                <a:cs typeface="Arial" charset="0"/>
              </a:rPr>
              <a:t>Délimitation de la zone de chantier  </a:t>
            </a:r>
          </a:p>
          <a:p>
            <a:endParaRPr lang="fr-BE" sz="1000" b="1" i="0" u="none" strike="noStrike" kern="1200" baseline="0" dirty="0">
              <a:solidFill>
                <a:schemeClr val="tx1"/>
              </a:solidFill>
              <a:latin typeface="Arial" charset="0"/>
              <a:ea typeface="+mn-ea"/>
              <a:cs typeface="Arial" charset="0"/>
            </a:endParaRPr>
          </a:p>
          <a:p>
            <a:r>
              <a:rPr lang="en-GB" sz="1000" kern="1200" dirty="0">
                <a:solidFill>
                  <a:schemeClr val="tx1"/>
                </a:solidFill>
                <a:effectLst/>
                <a:latin typeface="Arial" charset="0"/>
                <a:ea typeface="+mn-ea"/>
                <a:cs typeface="Arial" charset="0"/>
              </a:rPr>
              <a:t>On </a:t>
            </a:r>
            <a:r>
              <a:rPr lang="en-GB" sz="1000" kern="1200" dirty="0" err="1">
                <a:solidFill>
                  <a:schemeClr val="tx1"/>
                </a:solidFill>
                <a:effectLst/>
                <a:latin typeface="Arial" charset="0"/>
                <a:ea typeface="+mn-ea"/>
                <a:cs typeface="Arial" charset="0"/>
              </a:rPr>
              <a:t>entend</a:t>
            </a:r>
            <a:r>
              <a:rPr lang="en-GB" sz="1000" kern="1200" dirty="0">
                <a:solidFill>
                  <a:schemeClr val="tx1"/>
                </a:solidFill>
                <a:effectLst/>
                <a:latin typeface="Arial" charset="0"/>
                <a:ea typeface="+mn-ea"/>
                <a:cs typeface="Arial" charset="0"/>
              </a:rPr>
              <a:t> par “</a:t>
            </a:r>
            <a:r>
              <a:rPr lang="en-GB" sz="1000" kern="1200" dirty="0" err="1">
                <a:solidFill>
                  <a:schemeClr val="tx1"/>
                </a:solidFill>
                <a:effectLst/>
                <a:latin typeface="Arial" charset="0"/>
                <a:ea typeface="+mn-ea"/>
                <a:cs typeface="Arial" charset="0"/>
              </a:rPr>
              <a:t>Dispositif</a:t>
            </a:r>
            <a:r>
              <a:rPr lang="en-GB" sz="1000" kern="1200" dirty="0">
                <a:solidFill>
                  <a:schemeClr val="tx1"/>
                </a:solidFill>
                <a:effectLst/>
                <a:latin typeface="Arial" charset="0"/>
                <a:ea typeface="+mn-ea"/>
                <a:cs typeface="Arial" charset="0"/>
              </a:rPr>
              <a:t> de </a:t>
            </a:r>
            <a:r>
              <a:rPr lang="en-GB" sz="1000" kern="1200" dirty="0" err="1">
                <a:solidFill>
                  <a:schemeClr val="tx1"/>
                </a:solidFill>
                <a:effectLst/>
                <a:latin typeface="Arial" charset="0"/>
                <a:ea typeface="+mn-ea"/>
                <a:cs typeface="Arial" charset="0"/>
              </a:rPr>
              <a:t>Délimitation</a:t>
            </a:r>
            <a:r>
              <a:rPr lang="en-GB" sz="1000" kern="1200" baseline="0" dirty="0">
                <a:solidFill>
                  <a:schemeClr val="tx1"/>
                </a:solidFill>
                <a:effectLst/>
                <a:latin typeface="Arial" charset="0"/>
                <a:ea typeface="+mn-ea"/>
                <a:cs typeface="Arial" charset="0"/>
              </a:rPr>
              <a:t> de la Zone de </a:t>
            </a:r>
            <a:r>
              <a:rPr lang="en-GB" sz="1000" kern="1200" baseline="0" dirty="0" err="1">
                <a:solidFill>
                  <a:schemeClr val="tx1"/>
                </a:solidFill>
                <a:effectLst/>
                <a:latin typeface="Arial" charset="0"/>
                <a:ea typeface="+mn-ea"/>
                <a:cs typeface="Arial" charset="0"/>
              </a:rPr>
              <a:t>Chantier</a:t>
            </a:r>
            <a:r>
              <a:rPr lang="en-GB" sz="1000" kern="1200" baseline="0" dirty="0">
                <a:solidFill>
                  <a:schemeClr val="tx1"/>
                </a:solidFill>
                <a:effectLst/>
                <a:latin typeface="Arial" charset="0"/>
                <a:ea typeface="+mn-ea"/>
                <a:cs typeface="Arial" charset="0"/>
              </a:rPr>
              <a:t>”, un </a:t>
            </a:r>
            <a:r>
              <a:rPr lang="en-GB" sz="1000" kern="1200" baseline="0" dirty="0" err="1">
                <a:solidFill>
                  <a:schemeClr val="tx1"/>
                </a:solidFill>
                <a:effectLst/>
                <a:latin typeface="Arial" charset="0"/>
                <a:ea typeface="+mn-ea"/>
                <a:cs typeface="Arial" charset="0"/>
              </a:rPr>
              <a:t>dispositif</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attirant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l’attention</a:t>
            </a:r>
            <a:r>
              <a:rPr lang="en-GB" sz="1000" kern="1200" baseline="0" dirty="0">
                <a:solidFill>
                  <a:schemeClr val="tx1"/>
                </a:solidFill>
                <a:effectLst/>
                <a:latin typeface="Arial" charset="0"/>
                <a:ea typeface="+mn-ea"/>
                <a:cs typeface="Arial" charset="0"/>
              </a:rPr>
              <a:t> du personnel sur </a:t>
            </a:r>
            <a:r>
              <a:rPr lang="en-GB" sz="1000" kern="1200" baseline="0" dirty="0" err="1">
                <a:solidFill>
                  <a:schemeClr val="tx1"/>
                </a:solidFill>
                <a:effectLst/>
                <a:latin typeface="Arial" charset="0"/>
                <a:ea typeface="+mn-ea"/>
                <a:cs typeface="Arial" charset="0"/>
              </a:rPr>
              <a:t>l’emplacement</a:t>
            </a:r>
            <a:r>
              <a:rPr lang="en-GB" sz="1000" kern="1200" baseline="0" dirty="0">
                <a:solidFill>
                  <a:schemeClr val="tx1"/>
                </a:solidFill>
                <a:effectLst/>
                <a:latin typeface="Arial" charset="0"/>
                <a:ea typeface="+mn-ea"/>
                <a:cs typeface="Arial" charset="0"/>
              </a:rPr>
              <a:t> de la </a:t>
            </a:r>
            <a:r>
              <a:rPr lang="en-GB" sz="1000" kern="1200" baseline="0" dirty="0" err="1">
                <a:solidFill>
                  <a:schemeClr val="tx1"/>
                </a:solidFill>
                <a:effectLst/>
                <a:latin typeface="Arial" charset="0"/>
                <a:ea typeface="+mn-ea"/>
                <a:cs typeface="Arial" charset="0"/>
              </a:rPr>
              <a:t>limite</a:t>
            </a:r>
            <a:r>
              <a:rPr lang="en-GB" sz="1000" kern="1200" baseline="0" dirty="0">
                <a:solidFill>
                  <a:schemeClr val="tx1"/>
                </a:solidFill>
                <a:effectLst/>
                <a:latin typeface="Arial" charset="0"/>
                <a:ea typeface="+mn-ea"/>
                <a:cs typeface="Arial" charset="0"/>
              </a:rPr>
              <a:t> de la zone de </a:t>
            </a:r>
            <a:r>
              <a:rPr lang="en-GB" sz="1000" kern="1200" baseline="0" dirty="0" err="1">
                <a:solidFill>
                  <a:schemeClr val="tx1"/>
                </a:solidFill>
                <a:effectLst/>
                <a:latin typeface="Arial" charset="0"/>
                <a:ea typeface="+mn-ea"/>
                <a:cs typeface="Arial" charset="0"/>
              </a:rPr>
              <a:t>chantier</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afin</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d’éviter</a:t>
            </a:r>
            <a:r>
              <a:rPr lang="en-GB" sz="1000" kern="1200" baseline="0" dirty="0">
                <a:solidFill>
                  <a:schemeClr val="tx1"/>
                </a:solidFill>
                <a:effectLst/>
                <a:latin typeface="Arial" charset="0"/>
                <a:ea typeface="+mn-ea"/>
                <a:cs typeface="Arial" charset="0"/>
              </a:rPr>
              <a:t> que les </a:t>
            </a:r>
            <a:r>
              <a:rPr lang="en-GB" sz="1000" kern="1200" baseline="0" dirty="0" err="1">
                <a:solidFill>
                  <a:schemeClr val="tx1"/>
                </a:solidFill>
                <a:effectLst/>
                <a:latin typeface="Arial" charset="0"/>
                <a:ea typeface="+mn-ea"/>
                <a:cs typeface="Arial" charset="0"/>
              </a:rPr>
              <a:t>travailleurs</a:t>
            </a:r>
            <a:r>
              <a:rPr lang="en-GB" sz="1000" kern="1200" baseline="0" dirty="0">
                <a:solidFill>
                  <a:schemeClr val="tx1"/>
                </a:solidFill>
                <a:effectLst/>
                <a:latin typeface="Arial" charset="0"/>
                <a:ea typeface="+mn-ea"/>
                <a:cs typeface="Arial" charset="0"/>
              </a:rPr>
              <a:t>, le </a:t>
            </a:r>
            <a:r>
              <a:rPr lang="en-GB" sz="1000" kern="1200" baseline="0" dirty="0" err="1">
                <a:solidFill>
                  <a:schemeClr val="tx1"/>
                </a:solidFill>
                <a:effectLst/>
                <a:latin typeface="Arial" charset="0"/>
                <a:ea typeface="+mn-ea"/>
                <a:cs typeface="Arial" charset="0"/>
              </a:rPr>
              <a:t>matériel</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manipulé</a:t>
            </a:r>
            <a:r>
              <a:rPr lang="en-GB" sz="1000" kern="1200" baseline="0" dirty="0">
                <a:solidFill>
                  <a:schemeClr val="tx1"/>
                </a:solidFill>
                <a:effectLst/>
                <a:latin typeface="Arial" charset="0"/>
                <a:ea typeface="+mn-ea"/>
                <a:cs typeface="Arial" charset="0"/>
              </a:rPr>
              <a:t> par les </a:t>
            </a:r>
            <a:r>
              <a:rPr lang="en-GB" sz="1000" kern="1200" baseline="0" dirty="0" err="1">
                <a:solidFill>
                  <a:schemeClr val="tx1"/>
                </a:solidFill>
                <a:effectLst/>
                <a:latin typeface="Arial" charset="0"/>
                <a:ea typeface="+mn-ea"/>
                <a:cs typeface="Arial" charset="0"/>
              </a:rPr>
              <a:t>travailleurs</a:t>
            </a:r>
            <a:r>
              <a:rPr lang="en-GB" sz="1000" kern="1200" baseline="0" dirty="0">
                <a:solidFill>
                  <a:schemeClr val="tx1"/>
                </a:solidFill>
                <a:effectLst/>
                <a:latin typeface="Arial" charset="0"/>
                <a:ea typeface="+mn-ea"/>
                <a:cs typeface="Arial" charset="0"/>
              </a:rPr>
              <a:t>, les </a:t>
            </a:r>
            <a:r>
              <a:rPr lang="en-GB" sz="1000" kern="1200" baseline="0" dirty="0" err="1">
                <a:solidFill>
                  <a:schemeClr val="tx1"/>
                </a:solidFill>
                <a:effectLst/>
                <a:latin typeface="Arial" charset="0"/>
                <a:ea typeface="+mn-ea"/>
                <a:cs typeface="Arial" charset="0"/>
              </a:rPr>
              <a:t>engins</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ou</a:t>
            </a:r>
            <a:r>
              <a:rPr lang="en-GB" sz="1000" kern="1200" baseline="0" dirty="0">
                <a:solidFill>
                  <a:schemeClr val="tx1"/>
                </a:solidFill>
                <a:effectLst/>
                <a:latin typeface="Arial" charset="0"/>
                <a:ea typeface="+mn-ea"/>
                <a:cs typeface="Arial" charset="0"/>
              </a:rPr>
              <a:t> les charges </a:t>
            </a:r>
            <a:r>
              <a:rPr lang="en-GB" sz="1000" kern="1200" baseline="0" dirty="0" err="1">
                <a:solidFill>
                  <a:schemeClr val="tx1"/>
                </a:solidFill>
                <a:effectLst/>
                <a:latin typeface="Arial" charset="0"/>
                <a:ea typeface="+mn-ea"/>
                <a:cs typeface="Arial" charset="0"/>
              </a:rPr>
              <a:t>manipulées</a:t>
            </a:r>
            <a:r>
              <a:rPr lang="en-GB" sz="1000" kern="1200" baseline="0" dirty="0">
                <a:solidFill>
                  <a:schemeClr val="tx1"/>
                </a:solidFill>
                <a:effectLst/>
                <a:latin typeface="Arial" charset="0"/>
                <a:ea typeface="+mn-ea"/>
                <a:cs typeface="Arial" charset="0"/>
              </a:rPr>
              <a:t> par les </a:t>
            </a:r>
            <a:r>
              <a:rPr lang="en-GB" sz="1000" kern="1200" baseline="0" dirty="0" err="1">
                <a:solidFill>
                  <a:schemeClr val="tx1"/>
                </a:solidFill>
                <a:effectLst/>
                <a:latin typeface="Arial" charset="0"/>
                <a:ea typeface="+mn-ea"/>
                <a:cs typeface="Arial" charset="0"/>
              </a:rPr>
              <a:t>engins</a:t>
            </a:r>
            <a:r>
              <a:rPr lang="en-GB" sz="1000" kern="1200" baseline="0" dirty="0">
                <a:solidFill>
                  <a:schemeClr val="tx1"/>
                </a:solidFill>
                <a:effectLst/>
                <a:latin typeface="Arial" charset="0"/>
                <a:ea typeface="+mn-ea"/>
                <a:cs typeface="Arial" charset="0"/>
              </a:rPr>
              <a:t> ne </a:t>
            </a:r>
            <a:r>
              <a:rPr lang="en-GB" sz="1000" kern="1200" baseline="0" dirty="0" err="1">
                <a:solidFill>
                  <a:schemeClr val="tx1"/>
                </a:solidFill>
                <a:effectLst/>
                <a:latin typeface="Arial" charset="0"/>
                <a:ea typeface="+mn-ea"/>
                <a:cs typeface="Arial" charset="0"/>
              </a:rPr>
              <a:t>franchissent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cette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limite</a:t>
            </a:r>
            <a:r>
              <a:rPr lang="en-GB" sz="1000" kern="1200" baseline="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Ce </a:t>
            </a:r>
            <a:r>
              <a:rPr lang="nl-BE" sz="1000" kern="1200" dirty="0" err="1">
                <a:solidFill>
                  <a:schemeClr val="tx1"/>
                </a:solidFill>
                <a:effectLst/>
                <a:latin typeface="Arial" charset="0"/>
                <a:ea typeface="+mn-ea"/>
                <a:cs typeface="Arial" charset="0"/>
              </a:rPr>
              <a:t>dispositif</a:t>
            </a:r>
            <a:r>
              <a:rPr lang="nl-BE" sz="1000" kern="1200" dirty="0">
                <a:solidFill>
                  <a:schemeClr val="tx1"/>
                </a:solidFill>
                <a:effectLst/>
                <a:latin typeface="Arial" charset="0"/>
                <a:ea typeface="+mn-ea"/>
                <a:cs typeface="Arial" charset="0"/>
              </a:rPr>
              <a:t> peut </a:t>
            </a:r>
            <a:r>
              <a:rPr lang="nl-BE" sz="1000" kern="1200" dirty="0" err="1">
                <a:solidFill>
                  <a:schemeClr val="tx1"/>
                </a:solidFill>
                <a:effectLst/>
                <a:latin typeface="Arial" charset="0"/>
                <a:ea typeface="+mn-ea"/>
                <a:cs typeface="Arial" charset="0"/>
              </a:rPr>
              <a:t>revêtir</a:t>
            </a:r>
            <a:r>
              <a:rPr lang="nl-BE" sz="1000" kern="1200" dirty="0">
                <a:solidFill>
                  <a:schemeClr val="tx1"/>
                </a:solidFill>
                <a:effectLst/>
                <a:latin typeface="Arial" charset="0"/>
                <a:ea typeface="+mn-ea"/>
                <a:cs typeface="Arial" charset="0"/>
              </a:rPr>
              <a:t> la </a:t>
            </a:r>
            <a:r>
              <a:rPr lang="nl-BE" sz="1000" kern="1200" dirty="0" err="1">
                <a:solidFill>
                  <a:schemeClr val="tx1"/>
                </a:solidFill>
                <a:effectLst/>
                <a:latin typeface="Arial" charset="0"/>
                <a:ea typeface="+mn-ea"/>
                <a:cs typeface="Arial" charset="0"/>
              </a:rPr>
              <a:t>forme</a:t>
            </a:r>
            <a:r>
              <a:rPr lang="nl-BE" sz="1000" kern="1200" dirty="0">
                <a:solidFill>
                  <a:schemeClr val="tx1"/>
                </a:solidFill>
                <a:effectLst/>
                <a:latin typeface="Arial" charset="0"/>
                <a:ea typeface="+mn-ea"/>
                <a:cs typeface="Arial" charset="0"/>
              </a:rPr>
              <a:t> de :</a:t>
            </a:r>
          </a:p>
          <a:p>
            <a:pPr marL="171450" indent="-171450">
              <a:buFontTx/>
              <a:buChar char="-"/>
            </a:pPr>
            <a:r>
              <a:rPr lang="nl-BE" sz="1000" b="1" kern="1200" dirty="0" err="1">
                <a:solidFill>
                  <a:schemeClr val="tx1"/>
                </a:solidFill>
                <a:effectLst/>
                <a:latin typeface="Arial" charset="0"/>
                <a:ea typeface="+mn-ea"/>
                <a:cs typeface="Arial" charset="0"/>
              </a:rPr>
              <a:t>une</a:t>
            </a:r>
            <a:r>
              <a:rPr lang="nl-BE" sz="1000" b="1" kern="1200" dirty="0">
                <a:solidFill>
                  <a:schemeClr val="tx1"/>
                </a:solidFill>
                <a:effectLst/>
                <a:latin typeface="Arial" charset="0"/>
                <a:ea typeface="+mn-ea"/>
                <a:cs typeface="Arial" charset="0"/>
              </a:rPr>
              <a:t> </a:t>
            </a:r>
            <a:r>
              <a:rPr lang="nl-BE" sz="1000" b="1" kern="1200" dirty="0" err="1">
                <a:solidFill>
                  <a:schemeClr val="tx1"/>
                </a:solidFill>
                <a:effectLst/>
                <a:latin typeface="Arial" charset="0"/>
                <a:ea typeface="+mn-ea"/>
                <a:cs typeface="Arial" charset="0"/>
              </a:rPr>
              <a:t>délimitation</a:t>
            </a:r>
            <a:r>
              <a:rPr lang="nl-BE" sz="1000" b="1" kern="1200" dirty="0">
                <a:solidFill>
                  <a:schemeClr val="tx1"/>
                </a:solidFill>
                <a:effectLst/>
                <a:latin typeface="Arial" charset="0"/>
                <a:ea typeface="+mn-ea"/>
                <a:cs typeface="Arial" charset="0"/>
              </a:rPr>
              <a:t> </a:t>
            </a:r>
            <a:r>
              <a:rPr lang="nl-BE" sz="1000" b="1" kern="1200" dirty="0" err="1">
                <a:solidFill>
                  <a:schemeClr val="tx1"/>
                </a:solidFill>
                <a:effectLst/>
                <a:latin typeface="Arial" charset="0"/>
                <a:ea typeface="+mn-ea"/>
                <a:cs typeface="Arial" charset="0"/>
              </a:rPr>
              <a:t>matérielle</a:t>
            </a:r>
            <a:r>
              <a:rPr lang="nl-BE" sz="1000" b="1" kern="1200" dirty="0">
                <a:solidFill>
                  <a:schemeClr val="tx1"/>
                </a:solidFill>
                <a:effectLst/>
                <a:latin typeface="Arial" charset="0"/>
                <a:ea typeface="+mn-ea"/>
                <a:cs typeface="Arial" charset="0"/>
              </a:rPr>
              <a:t> </a:t>
            </a:r>
            <a:r>
              <a:rPr lang="nl-BE" sz="1000" kern="1200" dirty="0">
                <a:solidFill>
                  <a:schemeClr val="tx1"/>
                </a:solidFill>
                <a:effectLst/>
                <a:latin typeface="Arial" charset="0"/>
                <a:ea typeface="+mn-ea"/>
                <a:cs typeface="Arial" charset="0"/>
              </a:rPr>
              <a:t>(</a:t>
            </a:r>
            <a:r>
              <a:rPr lang="nl-BE" sz="1000" kern="1200" dirty="0" err="1">
                <a:solidFill>
                  <a:schemeClr val="tx1"/>
                </a:solidFill>
                <a:effectLst/>
                <a:latin typeface="Arial" charset="0"/>
                <a:ea typeface="+mn-ea"/>
                <a:cs typeface="Arial" charset="0"/>
              </a:rPr>
              <a:t>équipements</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physiques</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ou</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éléments</a:t>
            </a:r>
            <a:r>
              <a:rPr lang="nl-BE" sz="1000" kern="1200" dirty="0">
                <a:solidFill>
                  <a:schemeClr val="tx1"/>
                </a:solidFill>
                <a:effectLst/>
                <a:latin typeface="Arial" charset="0"/>
                <a:ea typeface="+mn-ea"/>
                <a:cs typeface="Arial" charset="0"/>
              </a:rPr>
              <a:t> de </a:t>
            </a:r>
            <a:r>
              <a:rPr lang="nl-BE" sz="1000" kern="1200" dirty="0" err="1">
                <a:solidFill>
                  <a:schemeClr val="tx1"/>
                </a:solidFill>
                <a:effectLst/>
                <a:latin typeface="Arial" charset="0"/>
                <a:ea typeface="+mn-ea"/>
                <a:cs typeface="Arial" charset="0"/>
              </a:rPr>
              <a:t>l’infrastructure</a:t>
            </a:r>
            <a:r>
              <a:rPr lang="nl-BE" sz="1000" kern="1200" dirty="0">
                <a:solidFill>
                  <a:schemeClr val="tx1"/>
                </a:solidFill>
                <a:effectLst/>
                <a:latin typeface="Arial" charset="0"/>
                <a:ea typeface="+mn-ea"/>
                <a:cs typeface="Arial" charset="0"/>
              </a:rPr>
              <a:t>),</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qui</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assure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un</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rôle</a:t>
            </a:r>
            <a:r>
              <a:rPr lang="nl-BE" sz="1000" kern="1200" baseline="0" dirty="0">
                <a:solidFill>
                  <a:schemeClr val="tx1"/>
                </a:solidFill>
                <a:effectLst/>
                <a:latin typeface="Arial" charset="0"/>
                <a:ea typeface="+mn-ea"/>
                <a:cs typeface="Arial" charset="0"/>
              </a:rPr>
              <a:t> de </a:t>
            </a:r>
            <a:r>
              <a:rPr lang="nl-BE" sz="1000" kern="1200" baseline="0" dirty="0" err="1">
                <a:solidFill>
                  <a:schemeClr val="tx1"/>
                </a:solidFill>
                <a:effectLst/>
                <a:latin typeface="Arial" charset="0"/>
                <a:ea typeface="+mn-ea"/>
                <a:cs typeface="Arial" charset="0"/>
              </a:rPr>
              <a:t>délimitation</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balisage</a:t>
            </a:r>
            <a:r>
              <a:rPr lang="nl-BE" sz="1000" kern="1200" baseline="0" dirty="0">
                <a:solidFill>
                  <a:schemeClr val="tx1"/>
                </a:solidFill>
                <a:effectLst/>
                <a:latin typeface="Arial" charset="0"/>
                <a:ea typeface="+mn-ea"/>
                <a:cs typeface="Arial" charset="0"/>
              </a:rPr>
              <a:t>) de la zone de </a:t>
            </a:r>
            <a:r>
              <a:rPr lang="nl-BE" sz="1000" kern="1200" baseline="0" dirty="0" err="1">
                <a:solidFill>
                  <a:schemeClr val="tx1"/>
                </a:solidFill>
                <a:effectLst/>
                <a:latin typeface="Arial" charset="0"/>
                <a:ea typeface="+mn-ea"/>
                <a:cs typeface="Arial" charset="0"/>
              </a:rPr>
              <a:t>chantier</a:t>
            </a:r>
            <a:r>
              <a:rPr lang="nl-BE" sz="1000" kern="1200" baseline="0" dirty="0">
                <a:solidFill>
                  <a:schemeClr val="tx1"/>
                </a:solidFill>
                <a:effectLst/>
                <a:latin typeface="Arial" charset="0"/>
                <a:ea typeface="+mn-ea"/>
                <a:cs typeface="Arial" charset="0"/>
              </a:rPr>
              <a:t>, tel le filet </a:t>
            </a:r>
            <a:r>
              <a:rPr lang="nl-BE" sz="1000" kern="1200" baseline="0" dirty="0" err="1">
                <a:solidFill>
                  <a:schemeClr val="tx1"/>
                </a:solidFill>
                <a:effectLst/>
                <a:latin typeface="Arial" charset="0"/>
                <a:ea typeface="+mn-ea"/>
                <a:cs typeface="Arial" charset="0"/>
              </a:rPr>
              <a:t>orange</a:t>
            </a:r>
            <a:r>
              <a:rPr lang="nl-BE" sz="1000" kern="1200" baseline="0" dirty="0">
                <a:solidFill>
                  <a:schemeClr val="tx1"/>
                </a:solidFill>
                <a:effectLst/>
                <a:latin typeface="Arial" charset="0"/>
                <a:ea typeface="+mn-ea"/>
                <a:cs typeface="Arial" charset="0"/>
              </a:rPr>
              <a:t> et la pose de </a:t>
            </a:r>
            <a:r>
              <a:rPr lang="nl-BE" sz="1000" kern="1200" baseline="0" dirty="0" err="1">
                <a:solidFill>
                  <a:schemeClr val="tx1"/>
                </a:solidFill>
                <a:effectLst/>
                <a:latin typeface="Arial" charset="0"/>
                <a:ea typeface="+mn-ea"/>
                <a:cs typeface="Arial" charset="0"/>
              </a:rPr>
              <a:t>banderoles</a:t>
            </a:r>
            <a:r>
              <a:rPr lang="nl-BE" sz="1000" kern="1200" baseline="0" dirty="0">
                <a:solidFill>
                  <a:schemeClr val="tx1"/>
                </a:solidFill>
                <a:effectLst/>
                <a:latin typeface="Arial" charset="0"/>
                <a:ea typeface="+mn-ea"/>
                <a:cs typeface="Arial" charset="0"/>
              </a:rPr>
              <a:t> </a:t>
            </a:r>
            <a:r>
              <a:rPr lang="nl-BE" sz="1000" kern="1200" dirty="0">
                <a:solidFill>
                  <a:schemeClr val="tx1"/>
                </a:solidFill>
                <a:effectLst/>
                <a:latin typeface="Arial" charset="0"/>
                <a:ea typeface="+mn-ea"/>
                <a:cs typeface="Arial" charset="0"/>
              </a:rPr>
              <a:t>;</a:t>
            </a:r>
          </a:p>
          <a:p>
            <a:pPr marL="0" indent="0">
              <a:buFontTx/>
              <a:buNone/>
            </a:pP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r>
              <a:rPr lang="nl-BE" sz="1000" b="1" kern="1200" dirty="0" err="1">
                <a:solidFill>
                  <a:schemeClr val="tx1"/>
                </a:solidFill>
                <a:effectLst/>
                <a:latin typeface="Arial" charset="0"/>
                <a:ea typeface="+mn-ea"/>
                <a:cs typeface="Arial" charset="0"/>
              </a:rPr>
              <a:t>une</a:t>
            </a:r>
            <a:r>
              <a:rPr lang="nl-BE" sz="1000" b="1" kern="1200" dirty="0">
                <a:solidFill>
                  <a:schemeClr val="tx1"/>
                </a:solidFill>
                <a:effectLst/>
                <a:latin typeface="Arial" charset="0"/>
                <a:ea typeface="+mn-ea"/>
                <a:cs typeface="Arial" charset="0"/>
              </a:rPr>
              <a:t> </a:t>
            </a:r>
            <a:r>
              <a:rPr lang="nl-BE" sz="1000" b="1" kern="1200" dirty="0" err="1">
                <a:solidFill>
                  <a:schemeClr val="tx1"/>
                </a:solidFill>
                <a:effectLst/>
                <a:latin typeface="Arial" charset="0"/>
                <a:ea typeface="+mn-ea"/>
                <a:cs typeface="Arial" charset="0"/>
              </a:rPr>
              <a:t>délimitation</a:t>
            </a:r>
            <a:r>
              <a:rPr lang="nl-BE" sz="1000" b="1" kern="1200" dirty="0">
                <a:solidFill>
                  <a:schemeClr val="tx1"/>
                </a:solidFill>
                <a:effectLst/>
                <a:latin typeface="Arial" charset="0"/>
                <a:ea typeface="+mn-ea"/>
                <a:cs typeface="Arial" charset="0"/>
              </a:rPr>
              <a:t> </a:t>
            </a:r>
            <a:r>
              <a:rPr lang="nl-BE" sz="1000" b="1" kern="1200" dirty="0" err="1">
                <a:solidFill>
                  <a:schemeClr val="tx1"/>
                </a:solidFill>
                <a:effectLst/>
                <a:latin typeface="Arial" charset="0"/>
                <a:ea typeface="+mn-ea"/>
                <a:cs typeface="Arial" charset="0"/>
              </a:rPr>
              <a:t>immatérielle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dispositifs</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technologiques</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qui</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assure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l’avertissement</a:t>
            </a:r>
            <a:r>
              <a:rPr lang="nl-BE" sz="1000" kern="1200" dirty="0">
                <a:solidFill>
                  <a:schemeClr val="tx1"/>
                </a:solidFill>
                <a:effectLst/>
                <a:latin typeface="Arial" charset="0"/>
                <a:ea typeface="+mn-ea"/>
                <a:cs typeface="Arial" charset="0"/>
              </a:rPr>
              <a:t> du </a:t>
            </a:r>
            <a:r>
              <a:rPr lang="nl-BE" sz="1000" kern="1200" dirty="0" err="1">
                <a:solidFill>
                  <a:schemeClr val="tx1"/>
                </a:solidFill>
                <a:effectLst/>
                <a:latin typeface="Arial" charset="0"/>
                <a:ea typeface="+mn-ea"/>
                <a:cs typeface="Arial" charset="0"/>
              </a:rPr>
              <a:t>personnel</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ou</a:t>
            </a:r>
            <a:r>
              <a:rPr lang="nl-BE" sz="1000" kern="1200" dirty="0">
                <a:solidFill>
                  <a:schemeClr val="tx1"/>
                </a:solidFill>
                <a:effectLst/>
                <a:latin typeface="Arial" charset="0"/>
                <a:ea typeface="+mn-ea"/>
                <a:cs typeface="Arial" charset="0"/>
              </a:rPr>
              <a:t> du chef de travail, </a:t>
            </a:r>
            <a:r>
              <a:rPr lang="nl-BE" sz="1000" kern="1200" dirty="0" err="1">
                <a:solidFill>
                  <a:schemeClr val="tx1"/>
                </a:solidFill>
                <a:effectLst/>
                <a:latin typeface="Arial" charset="0"/>
                <a:ea typeface="+mn-ea"/>
                <a:cs typeface="Arial" charset="0"/>
              </a:rPr>
              <a:t>lorsque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le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personnel</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le</a:t>
            </a:r>
            <a:r>
              <a:rPr lang="nl-BE" sz="1000" kern="1200" dirty="0">
                <a:solidFill>
                  <a:schemeClr val="tx1"/>
                </a:solidFill>
                <a:effectLst/>
                <a:latin typeface="Arial" charset="0"/>
                <a:ea typeface="+mn-ea"/>
                <a:cs typeface="Arial" charset="0"/>
              </a:rPr>
              <a:t> matériel (</a:t>
            </a:r>
            <a:r>
              <a:rPr lang="nl-BE" sz="1000" kern="1200" dirty="0" err="1">
                <a:solidFill>
                  <a:schemeClr val="tx1"/>
                </a:solidFill>
                <a:effectLst/>
                <a:latin typeface="Arial" charset="0"/>
                <a:ea typeface="+mn-ea"/>
                <a:cs typeface="Arial" charset="0"/>
              </a:rPr>
              <a:t>manpulé</a:t>
            </a:r>
            <a:r>
              <a:rPr lang="nl-BE" sz="1000" kern="1200" dirty="0">
                <a:solidFill>
                  <a:schemeClr val="tx1"/>
                </a:solidFill>
                <a:effectLst/>
                <a:latin typeface="Arial" charset="0"/>
                <a:ea typeface="+mn-ea"/>
                <a:cs typeface="Arial" charset="0"/>
              </a:rPr>
              <a:t> par </a:t>
            </a:r>
            <a:r>
              <a:rPr lang="nl-BE" sz="1000" kern="1200" dirty="0" err="1">
                <a:solidFill>
                  <a:schemeClr val="tx1"/>
                </a:solidFill>
                <a:effectLst/>
                <a:latin typeface="Arial" charset="0"/>
                <a:ea typeface="+mn-ea"/>
                <a:cs typeface="Arial" charset="0"/>
              </a:rPr>
              <a:t>le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personnel</a:t>
            </a:r>
            <a:r>
              <a:rPr lang="nl-BE" sz="1000" kern="1200" dirty="0">
                <a:solidFill>
                  <a:schemeClr val="tx1"/>
                </a:solidFill>
                <a:effectLst/>
                <a:latin typeface="Arial" charset="0"/>
                <a:ea typeface="+mn-ea"/>
                <a:cs typeface="Arial" charset="0"/>
              </a:rPr>
              <a:t>), les </a:t>
            </a:r>
            <a:r>
              <a:rPr lang="nl-BE" sz="1000" kern="1200" dirty="0" err="1">
                <a:solidFill>
                  <a:schemeClr val="tx1"/>
                </a:solidFill>
                <a:effectLst/>
                <a:latin typeface="Arial" charset="0"/>
                <a:ea typeface="+mn-ea"/>
                <a:cs typeface="Arial" charset="0"/>
              </a:rPr>
              <a:t>engins</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ou</a:t>
            </a:r>
            <a:r>
              <a:rPr lang="nl-BE" sz="1000" kern="1200" dirty="0">
                <a:solidFill>
                  <a:schemeClr val="tx1"/>
                </a:solidFill>
                <a:effectLst/>
                <a:latin typeface="Arial" charset="0"/>
                <a:ea typeface="+mn-ea"/>
                <a:cs typeface="Arial" charset="0"/>
              </a:rPr>
              <a:t> les charges (</a:t>
            </a:r>
            <a:r>
              <a:rPr lang="nl-BE" sz="1000" kern="1200" dirty="0" err="1">
                <a:solidFill>
                  <a:schemeClr val="tx1"/>
                </a:solidFill>
                <a:effectLst/>
                <a:latin typeface="Arial" charset="0"/>
                <a:ea typeface="+mn-ea"/>
                <a:cs typeface="Arial" charset="0"/>
              </a:rPr>
              <a:t>manipulées</a:t>
            </a:r>
            <a:r>
              <a:rPr lang="nl-BE" sz="1000" kern="1200" dirty="0">
                <a:solidFill>
                  <a:schemeClr val="tx1"/>
                </a:solidFill>
                <a:effectLst/>
                <a:latin typeface="Arial" charset="0"/>
                <a:ea typeface="+mn-ea"/>
                <a:cs typeface="Arial" charset="0"/>
              </a:rPr>
              <a:t> par les </a:t>
            </a:r>
            <a:r>
              <a:rPr lang="nl-BE" sz="1000" kern="1200" dirty="0" err="1">
                <a:solidFill>
                  <a:schemeClr val="tx1"/>
                </a:solidFill>
                <a:effectLst/>
                <a:latin typeface="Arial" charset="0"/>
                <a:ea typeface="+mn-ea"/>
                <a:cs typeface="Arial" charset="0"/>
              </a:rPr>
              <a:t>engins</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approchent</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ou</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franchissent</a:t>
            </a:r>
            <a:r>
              <a:rPr lang="nl-BE" sz="1000" kern="1200" baseline="0" dirty="0">
                <a:solidFill>
                  <a:schemeClr val="tx1"/>
                </a:solidFill>
                <a:effectLst/>
                <a:latin typeface="Arial" charset="0"/>
                <a:ea typeface="+mn-ea"/>
                <a:cs typeface="Arial" charset="0"/>
              </a:rPr>
              <a:t> la </a:t>
            </a:r>
            <a:r>
              <a:rPr lang="nl-BE" sz="1000" kern="1200" baseline="0" dirty="0" err="1">
                <a:solidFill>
                  <a:schemeClr val="tx1"/>
                </a:solidFill>
                <a:effectLst/>
                <a:latin typeface="Arial" charset="0"/>
                <a:ea typeface="+mn-ea"/>
                <a:cs typeface="Arial" charset="0"/>
              </a:rPr>
              <a:t>limite</a:t>
            </a:r>
            <a:r>
              <a:rPr lang="nl-BE" sz="1000" kern="1200" baseline="0" dirty="0">
                <a:solidFill>
                  <a:schemeClr val="tx1"/>
                </a:solidFill>
                <a:effectLst/>
                <a:latin typeface="Arial" charset="0"/>
                <a:ea typeface="+mn-ea"/>
                <a:cs typeface="Arial" charset="0"/>
              </a:rPr>
              <a:t> de la zone de </a:t>
            </a:r>
            <a:r>
              <a:rPr lang="nl-BE" sz="1000" kern="1200" baseline="0" dirty="0" err="1">
                <a:solidFill>
                  <a:schemeClr val="tx1"/>
                </a:solidFill>
                <a:effectLst/>
                <a:latin typeface="Arial" charset="0"/>
                <a:ea typeface="+mn-ea"/>
                <a:cs typeface="Arial" charset="0"/>
              </a:rPr>
              <a:t>chantier</a:t>
            </a:r>
            <a:r>
              <a:rPr lang="nl-BE" sz="1000" kern="1200" baseline="0" dirty="0">
                <a:solidFill>
                  <a:schemeClr val="tx1"/>
                </a:solidFill>
                <a:effectLst/>
                <a:latin typeface="Arial" charset="0"/>
                <a:ea typeface="+mn-ea"/>
                <a:cs typeface="Arial" charset="0"/>
              </a:rPr>
              <a:t>. </a:t>
            </a:r>
          </a:p>
          <a:p>
            <a:endParaRPr lang="nl-BE" sz="1000" kern="1200" baseline="0" dirty="0">
              <a:solidFill>
                <a:schemeClr val="tx1"/>
              </a:solidFill>
              <a:effectLst/>
              <a:latin typeface="Arial" charset="0"/>
              <a:ea typeface="+mn-ea"/>
              <a:cs typeface="Arial" charset="0"/>
            </a:endParaRPr>
          </a:p>
          <a:p>
            <a:r>
              <a:rPr lang="nl-BE" sz="1000" kern="1200" baseline="0" dirty="0">
                <a:solidFill>
                  <a:schemeClr val="tx1"/>
                </a:solidFill>
                <a:effectLst/>
                <a:latin typeface="Arial" charset="0"/>
                <a:ea typeface="+mn-ea"/>
                <a:cs typeface="Arial" charset="0"/>
              </a:rPr>
              <a:t>-</a:t>
            </a:r>
            <a:r>
              <a:rPr lang="nl-BE" sz="1000" b="1" kern="1200" baseline="0" dirty="0" err="1">
                <a:solidFill>
                  <a:schemeClr val="tx1"/>
                </a:solidFill>
                <a:effectLst/>
                <a:latin typeface="Arial" charset="0"/>
                <a:ea typeface="+mn-ea"/>
                <a:cs typeface="Arial" charset="0"/>
              </a:rPr>
              <a:t>une</a:t>
            </a:r>
            <a:r>
              <a:rPr lang="nl-BE" sz="1000" b="1" kern="1200" baseline="0" dirty="0">
                <a:solidFill>
                  <a:schemeClr val="tx1"/>
                </a:solidFill>
                <a:effectLst/>
                <a:latin typeface="Arial" charset="0"/>
                <a:ea typeface="+mn-ea"/>
                <a:cs typeface="Arial" charset="0"/>
              </a:rPr>
              <a:t> </a:t>
            </a:r>
            <a:r>
              <a:rPr lang="nl-BE" sz="1000" b="1" kern="1200" baseline="0" dirty="0" err="1">
                <a:solidFill>
                  <a:schemeClr val="tx1"/>
                </a:solidFill>
                <a:effectLst/>
                <a:latin typeface="Arial" charset="0"/>
                <a:ea typeface="+mn-ea"/>
                <a:cs typeface="Arial" charset="0"/>
              </a:rPr>
              <a:t>supervision</a:t>
            </a:r>
            <a:r>
              <a:rPr lang="nl-BE" sz="1000" b="1" kern="1200" baseline="0" dirty="0">
                <a:solidFill>
                  <a:schemeClr val="tx1"/>
                </a:solidFill>
                <a:effectLst/>
                <a:latin typeface="Arial" charset="0"/>
                <a:ea typeface="+mn-ea"/>
                <a:cs typeface="Arial" charset="0"/>
              </a:rPr>
              <a:t> par du </a:t>
            </a:r>
            <a:r>
              <a:rPr lang="nl-BE" sz="1000" b="1" kern="1200" baseline="0" dirty="0" err="1">
                <a:solidFill>
                  <a:schemeClr val="tx1"/>
                </a:solidFill>
                <a:effectLst/>
                <a:latin typeface="Arial" charset="0"/>
                <a:ea typeface="+mn-ea"/>
                <a:cs typeface="Arial" charset="0"/>
              </a:rPr>
              <a:t>personnel</a:t>
            </a:r>
            <a:r>
              <a:rPr lang="nl-BE" sz="1000" b="1" kern="1200" baseline="0" dirty="0">
                <a:solidFill>
                  <a:schemeClr val="tx1"/>
                </a:solidFill>
                <a:effectLst/>
                <a:latin typeface="Arial" charset="0"/>
                <a:ea typeface="+mn-ea"/>
                <a:cs typeface="Arial" charset="0"/>
              </a:rPr>
              <a:t> (agent garde-</a:t>
            </a:r>
            <a:r>
              <a:rPr lang="nl-BE" sz="1000" b="1" kern="1200" baseline="0" dirty="0" err="1">
                <a:solidFill>
                  <a:schemeClr val="tx1"/>
                </a:solidFill>
                <a:effectLst/>
                <a:latin typeface="Arial" charset="0"/>
                <a:ea typeface="+mn-ea"/>
                <a:cs typeface="Arial" charset="0"/>
              </a:rPr>
              <a:t>frontière</a:t>
            </a:r>
            <a:r>
              <a:rPr lang="nl-BE" sz="1000" b="1"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qui</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assure</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l’avertissement</a:t>
            </a:r>
            <a:r>
              <a:rPr lang="nl-BE" sz="1000" b="0" kern="1200" baseline="0" dirty="0">
                <a:solidFill>
                  <a:schemeClr val="tx1"/>
                </a:solidFill>
                <a:effectLst/>
                <a:latin typeface="Arial" charset="0"/>
                <a:ea typeface="+mn-ea"/>
                <a:cs typeface="Arial" charset="0"/>
              </a:rPr>
              <a:t> du </a:t>
            </a:r>
            <a:r>
              <a:rPr lang="nl-BE" sz="1000" b="0" kern="1200" baseline="0" dirty="0" err="1">
                <a:solidFill>
                  <a:schemeClr val="tx1"/>
                </a:solidFill>
                <a:effectLst/>
                <a:latin typeface="Arial" charset="0"/>
                <a:ea typeface="+mn-ea"/>
                <a:cs typeface="Arial" charset="0"/>
              </a:rPr>
              <a:t>personnel</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ou</a:t>
            </a:r>
            <a:r>
              <a:rPr lang="nl-BE" sz="1000" b="0" kern="1200" baseline="0" dirty="0">
                <a:solidFill>
                  <a:schemeClr val="tx1"/>
                </a:solidFill>
                <a:effectLst/>
                <a:latin typeface="Arial" charset="0"/>
                <a:ea typeface="+mn-ea"/>
                <a:cs typeface="Arial" charset="0"/>
              </a:rPr>
              <a:t> du chef de </a:t>
            </a:r>
            <a:r>
              <a:rPr lang="nl-BE" sz="1000" b="0" kern="1200" baseline="0" dirty="0" err="1">
                <a:solidFill>
                  <a:schemeClr val="tx1"/>
                </a:solidFill>
                <a:effectLst/>
                <a:latin typeface="Arial" charset="0"/>
                <a:ea typeface="+mn-ea"/>
                <a:cs typeface="Arial" charset="0"/>
              </a:rPr>
              <a:t>travail</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lorsque</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le</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personnel</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le</a:t>
            </a:r>
            <a:r>
              <a:rPr lang="nl-BE" sz="1000" b="0" kern="1200" baseline="0" dirty="0">
                <a:solidFill>
                  <a:schemeClr val="tx1"/>
                </a:solidFill>
                <a:effectLst/>
                <a:latin typeface="Arial" charset="0"/>
                <a:ea typeface="+mn-ea"/>
                <a:cs typeface="Arial" charset="0"/>
              </a:rPr>
              <a:t> matériel (</a:t>
            </a:r>
            <a:r>
              <a:rPr lang="nl-BE" sz="1000" b="0" kern="1200" baseline="0" dirty="0" err="1">
                <a:solidFill>
                  <a:schemeClr val="tx1"/>
                </a:solidFill>
                <a:effectLst/>
                <a:latin typeface="Arial" charset="0"/>
                <a:ea typeface="+mn-ea"/>
                <a:cs typeface="Arial" charset="0"/>
              </a:rPr>
              <a:t>manipulé</a:t>
            </a:r>
            <a:r>
              <a:rPr lang="nl-BE" sz="1000" b="0" kern="1200" baseline="0" dirty="0">
                <a:solidFill>
                  <a:schemeClr val="tx1"/>
                </a:solidFill>
                <a:effectLst/>
                <a:latin typeface="Arial" charset="0"/>
                <a:ea typeface="+mn-ea"/>
                <a:cs typeface="Arial" charset="0"/>
              </a:rPr>
              <a:t> par </a:t>
            </a:r>
            <a:r>
              <a:rPr lang="nl-BE" sz="1000" b="0" kern="1200" baseline="0" dirty="0" err="1">
                <a:solidFill>
                  <a:schemeClr val="tx1"/>
                </a:solidFill>
                <a:effectLst/>
                <a:latin typeface="Arial" charset="0"/>
                <a:ea typeface="+mn-ea"/>
                <a:cs typeface="Arial" charset="0"/>
              </a:rPr>
              <a:t>le</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personne</a:t>
            </a:r>
            <a:r>
              <a:rPr lang="nl-BE" sz="1000" b="0" kern="1200" baseline="0" dirty="0">
                <a:solidFill>
                  <a:schemeClr val="tx1"/>
                </a:solidFill>
                <a:effectLst/>
                <a:latin typeface="Arial" charset="0"/>
                <a:ea typeface="+mn-ea"/>
                <a:cs typeface="Arial" charset="0"/>
              </a:rPr>
              <a:t>), les </a:t>
            </a:r>
            <a:r>
              <a:rPr lang="nl-BE" sz="1000" b="0" kern="1200" baseline="0" dirty="0" err="1">
                <a:solidFill>
                  <a:schemeClr val="tx1"/>
                </a:solidFill>
                <a:effectLst/>
                <a:latin typeface="Arial" charset="0"/>
                <a:ea typeface="+mn-ea"/>
                <a:cs typeface="Arial" charset="0"/>
              </a:rPr>
              <a:t>engins</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ou</a:t>
            </a:r>
            <a:r>
              <a:rPr lang="nl-BE" sz="1000" b="0" kern="1200" baseline="0" dirty="0">
                <a:solidFill>
                  <a:schemeClr val="tx1"/>
                </a:solidFill>
                <a:effectLst/>
                <a:latin typeface="Arial" charset="0"/>
                <a:ea typeface="+mn-ea"/>
                <a:cs typeface="Arial" charset="0"/>
              </a:rPr>
              <a:t> les charges (</a:t>
            </a:r>
            <a:r>
              <a:rPr lang="nl-BE" sz="1000" b="0" kern="1200" baseline="0" dirty="0" err="1">
                <a:solidFill>
                  <a:schemeClr val="tx1"/>
                </a:solidFill>
                <a:effectLst/>
                <a:latin typeface="Arial" charset="0"/>
                <a:ea typeface="+mn-ea"/>
                <a:cs typeface="Arial" charset="0"/>
              </a:rPr>
              <a:t>manipulées</a:t>
            </a:r>
            <a:r>
              <a:rPr lang="nl-BE" sz="1000" b="0" kern="1200" baseline="0" dirty="0">
                <a:solidFill>
                  <a:schemeClr val="tx1"/>
                </a:solidFill>
                <a:effectLst/>
                <a:latin typeface="Arial" charset="0"/>
                <a:ea typeface="+mn-ea"/>
                <a:cs typeface="Arial" charset="0"/>
              </a:rPr>
              <a:t> par les </a:t>
            </a:r>
            <a:r>
              <a:rPr lang="nl-BE" sz="1000" b="0" kern="1200" baseline="0" dirty="0" err="1">
                <a:solidFill>
                  <a:schemeClr val="tx1"/>
                </a:solidFill>
                <a:effectLst/>
                <a:latin typeface="Arial" charset="0"/>
                <a:ea typeface="+mn-ea"/>
                <a:cs typeface="Arial" charset="0"/>
              </a:rPr>
              <a:t>engins</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approchent</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ou</a:t>
            </a:r>
            <a:r>
              <a:rPr lang="nl-BE" sz="1000" b="0" kern="1200" baseline="0" dirty="0">
                <a:solidFill>
                  <a:schemeClr val="tx1"/>
                </a:solidFill>
                <a:effectLst/>
                <a:latin typeface="Arial" charset="0"/>
                <a:ea typeface="+mn-ea"/>
                <a:cs typeface="Arial" charset="0"/>
              </a:rPr>
              <a:t> </a:t>
            </a:r>
            <a:r>
              <a:rPr lang="nl-BE" sz="1000" b="0" kern="1200" baseline="0" dirty="0" err="1">
                <a:solidFill>
                  <a:schemeClr val="tx1"/>
                </a:solidFill>
                <a:effectLst/>
                <a:latin typeface="Arial" charset="0"/>
                <a:ea typeface="+mn-ea"/>
                <a:cs typeface="Arial" charset="0"/>
              </a:rPr>
              <a:t>franchissent</a:t>
            </a:r>
            <a:r>
              <a:rPr lang="nl-BE" sz="1000" b="0" kern="1200" baseline="0" dirty="0">
                <a:solidFill>
                  <a:schemeClr val="tx1"/>
                </a:solidFill>
                <a:effectLst/>
                <a:latin typeface="Arial" charset="0"/>
                <a:ea typeface="+mn-ea"/>
                <a:cs typeface="Arial" charset="0"/>
              </a:rPr>
              <a:t> la </a:t>
            </a:r>
            <a:r>
              <a:rPr lang="nl-BE" sz="1000" b="0" kern="1200" baseline="0" dirty="0" err="1">
                <a:solidFill>
                  <a:schemeClr val="tx1"/>
                </a:solidFill>
                <a:effectLst/>
                <a:latin typeface="Arial" charset="0"/>
                <a:ea typeface="+mn-ea"/>
                <a:cs typeface="Arial" charset="0"/>
              </a:rPr>
              <a:t>limite</a:t>
            </a:r>
            <a:r>
              <a:rPr lang="nl-BE" sz="1000" b="0" kern="1200" baseline="0" dirty="0">
                <a:solidFill>
                  <a:schemeClr val="tx1"/>
                </a:solidFill>
                <a:effectLst/>
                <a:latin typeface="Arial" charset="0"/>
                <a:ea typeface="+mn-ea"/>
                <a:cs typeface="Arial" charset="0"/>
              </a:rPr>
              <a:t> de la zone de </a:t>
            </a:r>
            <a:r>
              <a:rPr lang="nl-BE" sz="1000" b="0" kern="1200" baseline="0" dirty="0" err="1">
                <a:solidFill>
                  <a:schemeClr val="tx1"/>
                </a:solidFill>
                <a:effectLst/>
                <a:latin typeface="Arial" charset="0"/>
                <a:ea typeface="+mn-ea"/>
                <a:cs typeface="Arial" charset="0"/>
              </a:rPr>
              <a:t>chantier</a:t>
            </a:r>
            <a:r>
              <a:rPr lang="nl-BE" sz="1000" b="0" kern="1200" baseline="0" dirty="0">
                <a:solidFill>
                  <a:schemeClr val="tx1"/>
                </a:solidFill>
                <a:effectLst/>
                <a:latin typeface="Arial" charset="0"/>
                <a:ea typeface="+mn-ea"/>
                <a:cs typeface="Arial" charset="0"/>
              </a:rPr>
              <a:t>. </a:t>
            </a:r>
            <a:endParaRPr lang="nl-BE" sz="1000" kern="1200" dirty="0">
              <a:solidFill>
                <a:schemeClr val="tx1"/>
              </a:solidFill>
              <a:effectLst/>
              <a:latin typeface="Arial" charset="0"/>
              <a:ea typeface="+mn-ea"/>
              <a:cs typeface="Arial" charset="0"/>
            </a:endParaRPr>
          </a:p>
          <a:p>
            <a:endParaRPr lang="nl-BE" sz="1000" kern="1200" dirty="0">
              <a:solidFill>
                <a:schemeClr val="tx1"/>
              </a:solidFill>
              <a:effectLst/>
              <a:latin typeface="Arial" charset="0"/>
              <a:ea typeface="+mn-ea"/>
              <a:cs typeface="Arial" charset="0"/>
            </a:endParaRPr>
          </a:p>
          <a:p>
            <a:r>
              <a:rPr lang="nl-BE" sz="1000" b="1" kern="1200" dirty="0">
                <a:solidFill>
                  <a:schemeClr val="tx1"/>
                </a:solidFill>
                <a:effectLst/>
                <a:latin typeface="Arial" charset="0"/>
                <a:ea typeface="+mn-ea"/>
                <a:cs typeface="Arial" charset="0"/>
              </a:rPr>
              <a:t>1. DELIMITATION MATERIELLE </a:t>
            </a:r>
            <a:r>
              <a:rPr lang="nl-BE" sz="1000" b="1" kern="1200" baseline="0" dirty="0">
                <a:solidFill>
                  <a:schemeClr val="tx1"/>
                </a:solidFill>
                <a:effectLst/>
                <a:latin typeface="Arial" charset="0"/>
                <a:ea typeface="+mn-ea"/>
                <a:cs typeface="Arial" charset="0"/>
              </a:rPr>
              <a:t>- BALISAGE</a:t>
            </a:r>
            <a:endParaRPr lang="nl-BE" sz="1000" b="1" kern="1200" dirty="0">
              <a:solidFill>
                <a:schemeClr val="tx1"/>
              </a:solidFill>
              <a:effectLst/>
              <a:latin typeface="Arial" charset="0"/>
              <a:ea typeface="+mn-ea"/>
              <a:cs typeface="Arial" charset="0"/>
            </a:endParaRPr>
          </a:p>
          <a:p>
            <a:endParaRPr lang="nl-BE" sz="1000" kern="1200" dirty="0">
              <a:solidFill>
                <a:schemeClr val="tx1"/>
              </a:solidFill>
              <a:effectLst/>
              <a:latin typeface="Arial" charset="0"/>
              <a:ea typeface="+mn-ea"/>
              <a:cs typeface="Arial" charset="0"/>
            </a:endParaRPr>
          </a:p>
          <a:p>
            <a:r>
              <a:rPr lang="nl-BE" sz="1000" kern="1200" dirty="0" err="1">
                <a:solidFill>
                  <a:schemeClr val="tx1"/>
                </a:solidFill>
                <a:effectLst/>
                <a:latin typeface="Arial" charset="0"/>
                <a:ea typeface="+mn-ea"/>
                <a:cs typeface="Arial" charset="0"/>
              </a:rPr>
              <a:t>Cette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Délimitation</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Matérielle</a:t>
            </a:r>
            <a:r>
              <a:rPr lang="nl-BE" sz="1000" kern="1200" dirty="0">
                <a:solidFill>
                  <a:schemeClr val="tx1"/>
                </a:solidFill>
                <a:effectLst/>
                <a:latin typeface="Arial" charset="0"/>
                <a:ea typeface="+mn-ea"/>
                <a:cs typeface="Arial" charset="0"/>
              </a:rPr>
              <a:t>” peut </a:t>
            </a:r>
            <a:r>
              <a:rPr lang="nl-BE" sz="1000" kern="1200" dirty="0" err="1">
                <a:solidFill>
                  <a:schemeClr val="tx1"/>
                </a:solidFill>
                <a:effectLst/>
                <a:latin typeface="Arial" charset="0"/>
                <a:ea typeface="+mn-ea"/>
                <a:cs typeface="Arial" charset="0"/>
              </a:rPr>
              <a:t>être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assurée</a:t>
            </a:r>
            <a:r>
              <a:rPr lang="nl-BE" sz="1000" kern="1200" dirty="0">
                <a:solidFill>
                  <a:schemeClr val="tx1"/>
                </a:solidFill>
                <a:effectLst/>
                <a:latin typeface="Arial" charset="0"/>
                <a:ea typeface="+mn-ea"/>
                <a:cs typeface="Arial" charset="0"/>
              </a:rPr>
              <a:t>:</a:t>
            </a:r>
          </a:p>
          <a:p>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par des filets </a:t>
            </a:r>
            <a:r>
              <a:rPr lang="nl-BE" sz="1000" kern="1200" dirty="0" err="1">
                <a:solidFill>
                  <a:schemeClr val="tx1"/>
                </a:solidFill>
                <a:effectLst/>
                <a:latin typeface="Arial" charset="0"/>
                <a:ea typeface="+mn-ea"/>
                <a:cs typeface="Arial" charset="0"/>
              </a:rPr>
              <a:t>orange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fixés</a:t>
            </a:r>
            <a:r>
              <a:rPr lang="nl-BE" sz="1000" kern="1200" dirty="0">
                <a:solidFill>
                  <a:schemeClr val="tx1"/>
                </a:solidFill>
                <a:effectLst/>
                <a:latin typeface="Arial" charset="0"/>
                <a:ea typeface="+mn-ea"/>
                <a:cs typeface="Arial" charset="0"/>
              </a:rPr>
              <a:t> au sol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par </a:t>
            </a:r>
            <a:r>
              <a:rPr lang="nl-BE" sz="1000" kern="1200" dirty="0" err="1">
                <a:solidFill>
                  <a:schemeClr val="tx1"/>
                </a:solidFill>
                <a:effectLst/>
                <a:latin typeface="Arial" charset="0"/>
                <a:ea typeface="+mn-ea"/>
                <a:cs typeface="Arial" charset="0"/>
              </a:rPr>
              <a:t>une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clôture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plastique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ou</a:t>
            </a:r>
            <a:r>
              <a:rPr lang="nl-BE" sz="1000" kern="1200" dirty="0">
                <a:solidFill>
                  <a:schemeClr val="tx1"/>
                </a:solidFill>
                <a:effectLst/>
                <a:latin typeface="Arial" charset="0"/>
                <a:ea typeface="+mn-ea"/>
                <a:cs typeface="Arial" charset="0"/>
              </a:rPr>
              <a:t> HERAS) </a:t>
            </a:r>
            <a:r>
              <a:rPr lang="nl-BE" sz="1000" kern="1200" dirty="0" err="1">
                <a:solidFill>
                  <a:schemeClr val="tx1"/>
                </a:solidFill>
                <a:effectLst/>
                <a:latin typeface="Arial" charset="0"/>
                <a:ea typeface="+mn-ea"/>
                <a:cs typeface="Arial" charset="0"/>
              </a:rPr>
              <a:t>fixée</a:t>
            </a:r>
            <a:r>
              <a:rPr lang="nl-BE" sz="1000" kern="1200" dirty="0">
                <a:solidFill>
                  <a:schemeClr val="tx1"/>
                </a:solidFill>
                <a:effectLst/>
                <a:latin typeface="Arial" charset="0"/>
                <a:ea typeface="+mn-ea"/>
                <a:cs typeface="Arial" charset="0"/>
              </a:rPr>
              <a:t> au sol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pour des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interventions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limitées</a:t>
            </a:r>
            <a:r>
              <a:rPr lang="nl-BE" sz="1000" kern="1200" baseline="0" dirty="0">
                <a:solidFill>
                  <a:schemeClr val="tx1"/>
                </a:solidFill>
                <a:effectLst/>
                <a:latin typeface="Arial" charset="0"/>
                <a:ea typeface="+mn-ea"/>
                <a:cs typeface="Arial" charset="0"/>
              </a:rPr>
              <a:t> dans le </a:t>
            </a:r>
            <a:r>
              <a:rPr lang="nl-BE" sz="1000" kern="1200" baseline="0" dirty="0" err="1">
                <a:solidFill>
                  <a:schemeClr val="tx1"/>
                </a:solidFill>
                <a:effectLst/>
                <a:latin typeface="Arial" charset="0"/>
                <a:ea typeface="+mn-ea"/>
                <a:cs typeface="Arial" charset="0"/>
              </a:rPr>
              <a:t>temps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ponctuelles</a:t>
            </a:r>
            <a:r>
              <a:rPr lang="nl-BE" sz="1000" kern="1200" baseline="0" dirty="0">
                <a:solidFill>
                  <a:schemeClr val="tx1"/>
                </a:solidFill>
                <a:effectLst/>
                <a:latin typeface="Arial" charset="0"/>
                <a:ea typeface="+mn-ea"/>
                <a:cs typeface="Arial" charset="0"/>
              </a:rPr>
              <a:t> et de </a:t>
            </a:r>
            <a:r>
              <a:rPr lang="nl-BE" sz="1000" kern="1200" baseline="0" dirty="0" err="1">
                <a:solidFill>
                  <a:schemeClr val="tx1"/>
                </a:solidFill>
                <a:effectLst/>
                <a:latin typeface="Arial" charset="0"/>
                <a:ea typeface="+mn-ea"/>
                <a:cs typeface="Arial" charset="0"/>
              </a:rPr>
              <a:t>courte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durée</a:t>
            </a:r>
            <a:r>
              <a:rPr lang="nl-BE" sz="1000" kern="1200" baseline="0" dirty="0">
                <a:solidFill>
                  <a:schemeClr val="tx1"/>
                </a:solidFill>
                <a:effectLst/>
                <a:latin typeface="Arial" charset="0"/>
                <a:ea typeface="+mn-ea"/>
                <a:cs typeface="Arial" charset="0"/>
              </a:rPr>
              <a:t>), par </a:t>
            </a:r>
            <a:r>
              <a:rPr lang="nl-BE" sz="1000" kern="1200" baseline="0" dirty="0" err="1">
                <a:solidFill>
                  <a:schemeClr val="tx1"/>
                </a:solidFill>
                <a:effectLst/>
                <a:latin typeface="Arial" charset="0"/>
                <a:ea typeface="+mn-ea"/>
                <a:cs typeface="Arial" charset="0"/>
              </a:rPr>
              <a:t>une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banderole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ruban</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jaune</a:t>
            </a:r>
            <a:r>
              <a:rPr lang="nl-BE" sz="1000" kern="1200" baseline="0" dirty="0">
                <a:solidFill>
                  <a:schemeClr val="tx1"/>
                </a:solidFill>
                <a:effectLst/>
                <a:latin typeface="Arial" charset="0"/>
                <a:ea typeface="+mn-ea"/>
                <a:cs typeface="Arial" charset="0"/>
              </a:rPr>
              <a:t> / </a:t>
            </a:r>
            <a:r>
              <a:rPr lang="nl-BE" sz="1000" kern="1200" baseline="0" dirty="0" err="1">
                <a:solidFill>
                  <a:schemeClr val="tx1"/>
                </a:solidFill>
                <a:effectLst/>
                <a:latin typeface="Arial" charset="0"/>
                <a:ea typeface="+mn-ea"/>
                <a:cs typeface="Arial" charset="0"/>
              </a:rPr>
              <a:t>noir</a:t>
            </a:r>
            <a:r>
              <a:rPr lang="nl-BE" sz="1000" kern="1200" baseline="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r>
              <a:rPr lang="nl-BE" sz="1000" u="none" strike="noStrike"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La </a:t>
            </a:r>
            <a:r>
              <a:rPr lang="nl-BE" sz="1000" kern="1200" dirty="0" err="1">
                <a:solidFill>
                  <a:schemeClr val="tx1"/>
                </a:solidFill>
                <a:effectLst/>
                <a:latin typeface="Arial" charset="0"/>
                <a:ea typeface="+mn-ea"/>
                <a:cs typeface="Arial" charset="0"/>
              </a:rPr>
              <a:t>hauteur</a:t>
            </a:r>
            <a:r>
              <a:rPr lang="nl-BE" sz="1000" kern="1200" dirty="0">
                <a:solidFill>
                  <a:schemeClr val="tx1"/>
                </a:solidFill>
                <a:effectLst/>
                <a:latin typeface="Arial" charset="0"/>
                <a:ea typeface="+mn-ea"/>
                <a:cs typeface="Arial" charset="0"/>
              </a:rPr>
              <a:t> des </a:t>
            </a:r>
            <a:r>
              <a:rPr lang="nl-BE" sz="1000" kern="1200" dirty="0" err="1">
                <a:solidFill>
                  <a:schemeClr val="tx1"/>
                </a:solidFill>
                <a:effectLst/>
                <a:latin typeface="Arial" charset="0"/>
                <a:ea typeface="+mn-ea"/>
                <a:cs typeface="Arial" charset="0"/>
              </a:rPr>
              <a:t>équipements</a:t>
            </a:r>
            <a:r>
              <a:rPr lang="nl-BE" sz="1000" kern="1200" dirty="0">
                <a:solidFill>
                  <a:schemeClr val="tx1"/>
                </a:solidFill>
                <a:effectLst/>
                <a:latin typeface="Arial" charset="0"/>
                <a:ea typeface="+mn-ea"/>
                <a:cs typeface="Arial" charset="0"/>
              </a:rPr>
              <a:t> de </a:t>
            </a:r>
            <a:r>
              <a:rPr lang="nl-BE" sz="1000" kern="1200" dirty="0" err="1">
                <a:solidFill>
                  <a:schemeClr val="tx1"/>
                </a:solidFill>
                <a:effectLst/>
                <a:latin typeface="Arial" charset="0"/>
                <a:ea typeface="+mn-ea"/>
                <a:cs typeface="Arial" charset="0"/>
              </a:rPr>
              <a:t>séparation</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mesurée</a:t>
            </a:r>
            <a:r>
              <a:rPr lang="nl-BE" sz="1000" kern="1200" dirty="0">
                <a:solidFill>
                  <a:schemeClr val="tx1"/>
                </a:solidFill>
                <a:effectLst/>
                <a:latin typeface="Arial" charset="0"/>
                <a:ea typeface="+mn-ea"/>
                <a:cs typeface="Arial" charset="0"/>
              </a:rPr>
              <a:t> par rapport au niveau du sol, </a:t>
            </a:r>
            <a:r>
              <a:rPr lang="nl-BE" sz="1000" kern="1200" dirty="0" err="1">
                <a:solidFill>
                  <a:schemeClr val="tx1"/>
                </a:solidFill>
                <a:effectLst/>
                <a:latin typeface="Arial" charset="0"/>
                <a:ea typeface="+mn-ea"/>
                <a:cs typeface="Arial" charset="0"/>
              </a:rPr>
              <a:t>doit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être</a:t>
            </a:r>
            <a:r>
              <a:rPr lang="nl-BE" sz="1000" kern="1200" dirty="0">
                <a:solidFill>
                  <a:schemeClr val="tx1"/>
                </a:solidFill>
                <a:effectLst/>
                <a:latin typeface="Arial" charset="0"/>
                <a:ea typeface="+mn-ea"/>
                <a:cs typeface="Arial" charset="0"/>
              </a:rPr>
              <a:t> de minimum 1.00 m.</a:t>
            </a:r>
            <a:endParaRPr lang="en-GB" sz="1000" kern="1200" dirty="0">
              <a:solidFill>
                <a:schemeClr val="tx1"/>
              </a:solidFill>
              <a:effectLst/>
              <a:latin typeface="Arial" charset="0"/>
              <a:ea typeface="+mn-ea"/>
              <a:cs typeface="Arial" charset="0"/>
            </a:endParaRPr>
          </a:p>
          <a:p>
            <a:r>
              <a:rPr lang="nl-BE" sz="1000" kern="1200" dirty="0" err="1">
                <a:solidFill>
                  <a:schemeClr val="tx1"/>
                </a:solidFill>
                <a:effectLst/>
                <a:latin typeface="Arial" charset="0"/>
                <a:ea typeface="+mn-ea"/>
                <a:cs typeface="Arial" charset="0"/>
              </a:rPr>
              <a:t>Cette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délimitation</a:t>
            </a:r>
            <a:r>
              <a:rPr lang="nl-BE" sz="1000" kern="1200" dirty="0">
                <a:solidFill>
                  <a:schemeClr val="tx1"/>
                </a:solidFill>
                <a:effectLst/>
                <a:latin typeface="Arial" charset="0"/>
                <a:ea typeface="+mn-ea"/>
                <a:cs typeface="Arial" charset="0"/>
              </a:rPr>
              <a:t> peut </a:t>
            </a:r>
            <a:r>
              <a:rPr lang="nl-BE" sz="1000" kern="1200" dirty="0" err="1">
                <a:solidFill>
                  <a:schemeClr val="tx1"/>
                </a:solidFill>
                <a:effectLst/>
                <a:latin typeface="Arial" charset="0"/>
                <a:ea typeface="+mn-ea"/>
                <a:cs typeface="Arial" charset="0"/>
              </a:rPr>
              <a:t>également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être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assurée</a:t>
            </a:r>
            <a:r>
              <a:rPr lang="nl-BE" sz="1000" kern="1200" dirty="0">
                <a:solidFill>
                  <a:schemeClr val="tx1"/>
                </a:solidFill>
                <a:effectLst/>
                <a:latin typeface="Arial" charset="0"/>
                <a:ea typeface="+mn-ea"/>
                <a:cs typeface="Arial" charset="0"/>
              </a:rPr>
              <a:t> par </a:t>
            </a:r>
            <a:r>
              <a:rPr lang="nl-BE" sz="1000" kern="1200" dirty="0" err="1">
                <a:solidFill>
                  <a:schemeClr val="tx1"/>
                </a:solidFill>
                <a:effectLst/>
                <a:latin typeface="Arial" charset="0"/>
                <a:ea typeface="+mn-ea"/>
                <a:cs typeface="Arial" charset="0"/>
              </a:rPr>
              <a:t>certains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éléments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fixes</a:t>
            </a:r>
            <a:r>
              <a:rPr lang="nl-BE" sz="1000" kern="1200" baseline="0" dirty="0">
                <a:solidFill>
                  <a:schemeClr val="tx1"/>
                </a:solidFill>
                <a:effectLst/>
                <a:latin typeface="Arial" charset="0"/>
                <a:ea typeface="+mn-ea"/>
                <a:cs typeface="Arial" charset="0"/>
              </a:rPr>
              <a:t> de </a:t>
            </a:r>
            <a:r>
              <a:rPr lang="nl-BE" sz="1000" kern="1200" baseline="0" dirty="0" err="1">
                <a:solidFill>
                  <a:schemeClr val="tx1"/>
                </a:solidFill>
                <a:effectLst/>
                <a:latin typeface="Arial" charset="0"/>
                <a:ea typeface="+mn-ea"/>
                <a:cs typeface="Arial" charset="0"/>
              </a:rPr>
              <a:t>l’infrastructure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constituant</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une</a:t>
            </a:r>
            <a:r>
              <a:rPr lang="nl-BE" sz="1000" kern="1200" baseline="0" dirty="0">
                <a:solidFill>
                  <a:schemeClr val="tx1"/>
                </a:solidFill>
                <a:effectLst/>
                <a:latin typeface="Arial" charset="0"/>
                <a:ea typeface="+mn-ea"/>
                <a:cs typeface="Arial" charset="0"/>
              </a:rPr>
              <a:t> barrière continue et </a:t>
            </a:r>
            <a:r>
              <a:rPr lang="nl-BE" sz="1000" kern="1200" baseline="0" dirty="0" err="1">
                <a:solidFill>
                  <a:schemeClr val="tx1"/>
                </a:solidFill>
                <a:effectLst/>
                <a:latin typeface="Arial" charset="0"/>
                <a:ea typeface="+mn-ea"/>
                <a:cs typeface="Arial" charset="0"/>
              </a:rPr>
              <a:t>infranchissable</a:t>
            </a:r>
            <a:r>
              <a:rPr lang="nl-BE" sz="1000" kern="1200" baseline="0" dirty="0">
                <a:solidFill>
                  <a:schemeClr val="tx1"/>
                </a:solidFill>
                <a:effectLst/>
                <a:latin typeface="Arial" charset="0"/>
                <a:ea typeface="+mn-ea"/>
                <a:cs typeface="Arial" charset="0"/>
              </a:rPr>
              <a:t> pour les </a:t>
            </a:r>
            <a:r>
              <a:rPr lang="nl-BE" sz="1000" kern="1200" baseline="0" dirty="0" err="1">
                <a:solidFill>
                  <a:schemeClr val="tx1"/>
                </a:solidFill>
                <a:effectLst/>
                <a:latin typeface="Arial" charset="0"/>
                <a:ea typeface="+mn-ea"/>
                <a:cs typeface="Arial" charset="0"/>
              </a:rPr>
              <a:t>engins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opérant</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sur</a:t>
            </a:r>
            <a:r>
              <a:rPr lang="nl-BE" sz="1000" kern="1200" baseline="0" dirty="0">
                <a:solidFill>
                  <a:schemeClr val="tx1"/>
                </a:solidFill>
                <a:effectLst/>
                <a:latin typeface="Arial" charset="0"/>
                <a:ea typeface="+mn-ea"/>
                <a:cs typeface="Arial" charset="0"/>
              </a:rPr>
              <a:t> le </a:t>
            </a:r>
            <a:r>
              <a:rPr lang="nl-BE" sz="1000" kern="1200" baseline="0" dirty="0" err="1">
                <a:solidFill>
                  <a:schemeClr val="tx1"/>
                </a:solidFill>
                <a:effectLst/>
                <a:latin typeface="Arial" charset="0"/>
                <a:ea typeface="+mn-ea"/>
                <a:cs typeface="Arial" charset="0"/>
              </a:rPr>
              <a:t>terrain</a:t>
            </a:r>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err="1">
                <a:solidFill>
                  <a:schemeClr val="tx1"/>
                </a:solidFill>
                <a:effectLst/>
                <a:latin typeface="Arial" charset="0"/>
                <a:ea typeface="+mn-ea"/>
                <a:cs typeface="Arial" charset="0"/>
              </a:rPr>
              <a:t>Un</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contrôle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périodique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doit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être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assuré</a:t>
            </a:r>
            <a:r>
              <a:rPr lang="nl-BE" sz="1000" kern="1200" dirty="0">
                <a:solidFill>
                  <a:schemeClr val="tx1"/>
                </a:solidFill>
                <a:effectLst/>
                <a:latin typeface="Arial" charset="0"/>
                <a:ea typeface="+mn-ea"/>
                <a:cs typeface="Arial" charset="0"/>
              </a:rPr>
              <a:t> pour </a:t>
            </a:r>
            <a:r>
              <a:rPr lang="nl-BE" sz="1000" kern="1200" dirty="0" err="1">
                <a:solidFill>
                  <a:schemeClr val="tx1"/>
                </a:solidFill>
                <a:effectLst/>
                <a:latin typeface="Arial" charset="0"/>
                <a:ea typeface="+mn-ea"/>
                <a:cs typeface="Arial" charset="0"/>
              </a:rPr>
              <a:t>vérifier</a:t>
            </a:r>
            <a:r>
              <a:rPr lang="nl-BE" sz="1000" kern="1200" dirty="0">
                <a:solidFill>
                  <a:schemeClr val="tx1"/>
                </a:solidFill>
                <a:effectLst/>
                <a:latin typeface="Arial" charset="0"/>
                <a:ea typeface="+mn-ea"/>
                <a:cs typeface="Arial" charset="0"/>
              </a:rPr>
              <a:t> la </a:t>
            </a:r>
            <a:r>
              <a:rPr lang="nl-BE" sz="1000" kern="1200" dirty="0" err="1">
                <a:solidFill>
                  <a:schemeClr val="tx1"/>
                </a:solidFill>
                <a:effectLst/>
                <a:latin typeface="Arial" charset="0"/>
                <a:ea typeface="+mn-ea"/>
                <a:cs typeface="Arial" charset="0"/>
              </a:rPr>
              <a:t>continuité</a:t>
            </a:r>
            <a:r>
              <a:rPr lang="nl-BE" sz="1000" kern="1200" dirty="0">
                <a:solidFill>
                  <a:schemeClr val="tx1"/>
                </a:solidFill>
                <a:effectLst/>
                <a:latin typeface="Arial" charset="0"/>
                <a:ea typeface="+mn-ea"/>
                <a:cs typeface="Arial" charset="0"/>
              </a:rPr>
              <a:t> et </a:t>
            </a:r>
            <a:r>
              <a:rPr lang="nl-BE" sz="1000" kern="1200" dirty="0" err="1">
                <a:solidFill>
                  <a:schemeClr val="tx1"/>
                </a:solidFill>
                <a:effectLst/>
                <a:latin typeface="Arial" charset="0"/>
                <a:ea typeface="+mn-ea"/>
                <a:cs typeface="Arial" charset="0"/>
              </a:rPr>
              <a:t>l’état</a:t>
            </a:r>
            <a:r>
              <a:rPr lang="nl-BE" sz="1000" kern="1200" baseline="0" dirty="0">
                <a:solidFill>
                  <a:schemeClr val="tx1"/>
                </a:solidFill>
                <a:effectLst/>
                <a:latin typeface="Arial" charset="0"/>
                <a:ea typeface="+mn-ea"/>
                <a:cs typeface="Arial" charset="0"/>
              </a:rPr>
              <a:t> de la </a:t>
            </a:r>
            <a:r>
              <a:rPr lang="nl-BE" sz="1000" kern="1200" baseline="0" dirty="0" err="1">
                <a:solidFill>
                  <a:schemeClr val="tx1"/>
                </a:solidFill>
                <a:effectLst/>
                <a:latin typeface="Arial" charset="0"/>
                <a:ea typeface="+mn-ea"/>
                <a:cs typeface="Arial" charset="0"/>
              </a:rPr>
              <a:t>séparation</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matérielle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sur</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l’ensemble</a:t>
            </a:r>
            <a:r>
              <a:rPr lang="nl-BE" sz="1000" kern="1200" baseline="0" dirty="0">
                <a:solidFill>
                  <a:schemeClr val="tx1"/>
                </a:solidFill>
                <a:effectLst/>
                <a:latin typeface="Arial" charset="0"/>
                <a:ea typeface="+mn-ea"/>
                <a:cs typeface="Arial" charset="0"/>
              </a:rPr>
              <a:t> de la zone de </a:t>
            </a:r>
            <a:r>
              <a:rPr lang="nl-BE" sz="1000" kern="1200" baseline="0" dirty="0" err="1">
                <a:solidFill>
                  <a:schemeClr val="tx1"/>
                </a:solidFill>
                <a:effectLst/>
                <a:latin typeface="Arial" charset="0"/>
                <a:ea typeface="+mn-ea"/>
                <a:cs typeface="Arial" charset="0"/>
              </a:rPr>
              <a:t>chantier</a:t>
            </a:r>
            <a:r>
              <a:rPr lang="nl-BE" sz="1000" kern="1200" baseline="0" dirty="0">
                <a:solidFill>
                  <a:schemeClr val="tx1"/>
                </a:solidFill>
                <a:effectLst/>
                <a:latin typeface="Arial" charset="0"/>
                <a:ea typeface="+mn-ea"/>
                <a:cs typeface="Arial" charset="0"/>
              </a:rPr>
              <a:t> et pour </a:t>
            </a:r>
            <a:r>
              <a:rPr lang="nl-BE" sz="1000" kern="1200" baseline="0" dirty="0" err="1">
                <a:solidFill>
                  <a:schemeClr val="tx1"/>
                </a:solidFill>
                <a:effectLst/>
                <a:latin typeface="Arial" charset="0"/>
                <a:ea typeface="+mn-ea"/>
                <a:cs typeface="Arial" charset="0"/>
              </a:rPr>
              <a:t>toute</a:t>
            </a:r>
            <a:r>
              <a:rPr lang="nl-BE" sz="1000" kern="1200" baseline="0" dirty="0">
                <a:solidFill>
                  <a:schemeClr val="tx1"/>
                </a:solidFill>
                <a:effectLst/>
                <a:latin typeface="Arial" charset="0"/>
                <a:ea typeface="+mn-ea"/>
                <a:cs typeface="Arial" charset="0"/>
              </a:rPr>
              <a:t> la </a:t>
            </a:r>
            <a:r>
              <a:rPr lang="nl-BE" sz="1000" kern="1200" baseline="0" dirty="0" err="1">
                <a:solidFill>
                  <a:schemeClr val="tx1"/>
                </a:solidFill>
                <a:effectLst/>
                <a:latin typeface="Arial" charset="0"/>
                <a:ea typeface="+mn-ea"/>
                <a:cs typeface="Arial" charset="0"/>
              </a:rPr>
              <a:t>durée</a:t>
            </a:r>
            <a:r>
              <a:rPr lang="nl-BE" sz="1000" kern="1200" baseline="0" dirty="0">
                <a:solidFill>
                  <a:schemeClr val="tx1"/>
                </a:solidFill>
                <a:effectLst/>
                <a:latin typeface="Arial" charset="0"/>
                <a:ea typeface="+mn-ea"/>
                <a:cs typeface="Arial" charset="0"/>
              </a:rPr>
              <a:t> de la prestation de travail</a:t>
            </a:r>
            <a:r>
              <a:rPr lang="nl-BE" sz="1000" kern="120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r>
              <a:rPr lang="en-GB" sz="1000" kern="1200" dirty="0" err="1">
                <a:solidFill>
                  <a:schemeClr val="tx1"/>
                </a:solidFill>
                <a:effectLst/>
                <a:latin typeface="Arial" charset="0"/>
                <a:ea typeface="+mn-ea"/>
                <a:cs typeface="Arial" charset="0"/>
              </a:rPr>
              <a:t>Lors</a:t>
            </a:r>
            <a:r>
              <a:rPr lang="en-GB" sz="1000" kern="1200" dirty="0">
                <a:solidFill>
                  <a:schemeClr val="tx1"/>
                </a:solidFill>
                <a:effectLst/>
                <a:latin typeface="Arial" charset="0"/>
                <a:ea typeface="+mn-ea"/>
                <a:cs typeface="Arial" charset="0"/>
              </a:rPr>
              <a:t> de </a:t>
            </a:r>
            <a:r>
              <a:rPr lang="en-GB" sz="1000" kern="1200" dirty="0" err="1">
                <a:solidFill>
                  <a:schemeClr val="tx1"/>
                </a:solidFill>
                <a:effectLst/>
                <a:latin typeface="Arial" charset="0"/>
                <a:ea typeface="+mn-ea"/>
                <a:cs typeface="Arial" charset="0"/>
              </a:rPr>
              <a:t>l’exécution</a:t>
            </a:r>
            <a:r>
              <a:rPr lang="en-GB" sz="1000" kern="1200" dirty="0">
                <a:solidFill>
                  <a:schemeClr val="tx1"/>
                </a:solidFill>
                <a:effectLst/>
                <a:latin typeface="Arial" charset="0"/>
                <a:ea typeface="+mn-ea"/>
                <a:cs typeface="Arial" charset="0"/>
              </a:rPr>
              <a:t> de </a:t>
            </a:r>
            <a:r>
              <a:rPr lang="en-GB" sz="1000" kern="1200" dirty="0" err="1">
                <a:solidFill>
                  <a:schemeClr val="tx1"/>
                </a:solidFill>
                <a:effectLst/>
                <a:latin typeface="Arial" charset="0"/>
                <a:ea typeface="+mn-ea"/>
                <a:cs typeface="Arial" charset="0"/>
              </a:rPr>
              <a:t>travaux</a:t>
            </a:r>
            <a:r>
              <a:rPr lang="en-GB" sz="1000" kern="1200" dirty="0">
                <a:solidFill>
                  <a:schemeClr val="tx1"/>
                </a:solidFill>
                <a:effectLst/>
                <a:latin typeface="Arial" charset="0"/>
                <a:ea typeface="+mn-ea"/>
                <a:cs typeface="Arial" charset="0"/>
              </a:rPr>
              <a:t> à </a:t>
            </a:r>
            <a:r>
              <a:rPr lang="en-GB" sz="1000" kern="1200" dirty="0" err="1">
                <a:solidFill>
                  <a:schemeClr val="tx1"/>
                </a:solidFill>
                <a:effectLst/>
                <a:latin typeface="Arial" charset="0"/>
                <a:ea typeface="+mn-ea"/>
                <a:cs typeface="Arial" charset="0"/>
              </a:rPr>
              <a:t>proximité</a:t>
            </a:r>
            <a:r>
              <a:rPr lang="en-GB" sz="1000" kern="1200" dirty="0">
                <a:solidFill>
                  <a:schemeClr val="tx1"/>
                </a:solidFill>
                <a:effectLst/>
                <a:latin typeface="Arial" charset="0"/>
                <a:ea typeface="+mn-ea"/>
                <a:cs typeface="Arial" charset="0"/>
              </a:rPr>
              <a:t> des </a:t>
            </a:r>
            <a:r>
              <a:rPr lang="en-GB" sz="1000" kern="1200" dirty="0" err="1">
                <a:solidFill>
                  <a:schemeClr val="tx1"/>
                </a:solidFill>
                <a:effectLst/>
                <a:latin typeface="Arial" charset="0"/>
                <a:ea typeface="+mn-ea"/>
                <a:cs typeface="Arial" charset="0"/>
              </a:rPr>
              <a:t>voies</a:t>
            </a:r>
            <a:r>
              <a:rPr lang="en-GB" sz="1000" kern="1200" dirty="0">
                <a:solidFill>
                  <a:schemeClr val="tx1"/>
                </a:solidFill>
                <a:effectLst/>
                <a:latin typeface="Arial" charset="0"/>
                <a:ea typeface="+mn-ea"/>
                <a:cs typeface="Arial" charset="0"/>
              </a:rPr>
              <a:t> sans </a:t>
            </a:r>
            <a:r>
              <a:rPr lang="en-GB" sz="1000" kern="1200" dirty="0" err="1">
                <a:solidFill>
                  <a:schemeClr val="tx1"/>
                </a:solidFill>
                <a:effectLst/>
                <a:latin typeface="Arial" charset="0"/>
                <a:ea typeface="+mn-ea"/>
                <a:cs typeface="Arial" charset="0"/>
              </a:rPr>
              <a:t>empiètement</a:t>
            </a:r>
            <a:r>
              <a:rPr lang="en-GB" sz="1000" kern="1200" dirty="0">
                <a:solidFill>
                  <a:schemeClr val="tx1"/>
                </a:solidFill>
                <a:effectLst/>
                <a:latin typeface="Arial" charset="0"/>
                <a:ea typeface="+mn-ea"/>
                <a:cs typeface="Arial" charset="0"/>
              </a:rPr>
              <a:t> </a:t>
            </a:r>
            <a:r>
              <a:rPr lang="en-GB" sz="1000" kern="1200" dirty="0" err="1">
                <a:solidFill>
                  <a:schemeClr val="tx1"/>
                </a:solidFill>
                <a:effectLst/>
                <a:latin typeface="Arial" charset="0"/>
                <a:ea typeface="+mn-ea"/>
                <a:cs typeface="Arial" charset="0"/>
              </a:rPr>
              <a:t>prévu</a:t>
            </a:r>
            <a:r>
              <a:rPr lang="en-GB" sz="1000" kern="1200" dirty="0">
                <a:solidFill>
                  <a:schemeClr val="tx1"/>
                </a:solidFill>
                <a:effectLst/>
                <a:latin typeface="Arial" charset="0"/>
                <a:ea typeface="+mn-ea"/>
                <a:cs typeface="Arial" charset="0"/>
              </a:rPr>
              <a:t>,</a:t>
            </a:r>
            <a:r>
              <a:rPr lang="en-GB" sz="1000" kern="1200" baseline="0" dirty="0">
                <a:solidFill>
                  <a:schemeClr val="tx1"/>
                </a:solidFill>
                <a:effectLst/>
                <a:latin typeface="Arial" charset="0"/>
                <a:ea typeface="+mn-ea"/>
                <a:cs typeface="Arial" charset="0"/>
              </a:rPr>
              <a:t> la </a:t>
            </a:r>
            <a:r>
              <a:rPr lang="en-GB" sz="1000" kern="1200" baseline="0" dirty="0" err="1">
                <a:solidFill>
                  <a:schemeClr val="tx1"/>
                </a:solidFill>
                <a:effectLst/>
                <a:latin typeface="Arial" charset="0"/>
                <a:ea typeface="+mn-ea"/>
                <a:cs typeface="Arial" charset="0"/>
              </a:rPr>
              <a:t>mise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en</a:t>
            </a:r>
            <a:r>
              <a:rPr lang="en-GB" sz="1000" kern="1200" baseline="0" dirty="0">
                <a:solidFill>
                  <a:schemeClr val="tx1"/>
                </a:solidFill>
                <a:effectLst/>
                <a:latin typeface="Arial" charset="0"/>
                <a:ea typeface="+mn-ea"/>
                <a:cs typeface="Arial" charset="0"/>
              </a:rPr>
              <a:t> place </a:t>
            </a:r>
            <a:r>
              <a:rPr lang="en-GB" sz="1000" kern="1200" baseline="0" dirty="0" err="1">
                <a:solidFill>
                  <a:schemeClr val="tx1"/>
                </a:solidFill>
                <a:effectLst/>
                <a:latin typeface="Arial" charset="0"/>
                <a:ea typeface="+mn-ea"/>
                <a:cs typeface="Arial" charset="0"/>
              </a:rPr>
              <a:t>d’une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délimitation</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matérielle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doit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systématiquement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être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envisagée</a:t>
            </a:r>
            <a:r>
              <a:rPr lang="en-GB" sz="1000" kern="1200" baseline="0" dirty="0">
                <a:solidFill>
                  <a:schemeClr val="tx1"/>
                </a:solidFill>
                <a:effectLst/>
                <a:latin typeface="Arial" charset="0"/>
                <a:ea typeface="+mn-ea"/>
                <a:cs typeface="Arial" charset="0"/>
              </a:rPr>
              <a:t>. Si </a:t>
            </a:r>
            <a:r>
              <a:rPr lang="en-GB" sz="1000" kern="1200" baseline="0" dirty="0" err="1">
                <a:solidFill>
                  <a:schemeClr val="tx1"/>
                </a:solidFill>
                <a:effectLst/>
                <a:latin typeface="Arial" charset="0"/>
                <a:ea typeface="+mn-ea"/>
                <a:cs typeface="Arial" charset="0"/>
              </a:rPr>
              <a:t>ces</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travaux</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sont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réalisés</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dans</a:t>
            </a:r>
            <a:r>
              <a:rPr lang="en-GB" sz="1000" kern="1200" baseline="0" dirty="0">
                <a:solidFill>
                  <a:schemeClr val="tx1"/>
                </a:solidFill>
                <a:effectLst/>
                <a:latin typeface="Arial" charset="0"/>
                <a:ea typeface="+mn-ea"/>
                <a:cs typeface="Arial" charset="0"/>
              </a:rPr>
              <a:t> la zone orange, la </a:t>
            </a:r>
            <a:r>
              <a:rPr lang="en-GB" sz="1000" kern="1200" baseline="0" dirty="0" err="1">
                <a:solidFill>
                  <a:schemeClr val="tx1"/>
                </a:solidFill>
                <a:effectLst/>
                <a:latin typeface="Arial" charset="0"/>
                <a:ea typeface="+mn-ea"/>
                <a:cs typeface="Arial" charset="0"/>
              </a:rPr>
              <a:t>mise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en</a:t>
            </a:r>
            <a:r>
              <a:rPr lang="en-GB" sz="1000" kern="1200" baseline="0" dirty="0">
                <a:solidFill>
                  <a:schemeClr val="tx1"/>
                </a:solidFill>
                <a:effectLst/>
                <a:latin typeface="Arial" charset="0"/>
                <a:ea typeface="+mn-ea"/>
                <a:cs typeface="Arial" charset="0"/>
              </a:rPr>
              <a:t> place </a:t>
            </a:r>
            <a:r>
              <a:rPr lang="en-GB" sz="1000" kern="1200" baseline="0" dirty="0" err="1">
                <a:solidFill>
                  <a:schemeClr val="tx1"/>
                </a:solidFill>
                <a:effectLst/>
                <a:latin typeface="Arial" charset="0"/>
                <a:ea typeface="+mn-ea"/>
                <a:cs typeface="Arial" charset="0"/>
              </a:rPr>
              <a:t>d’une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délimitation</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matérielle</a:t>
            </a:r>
            <a:r>
              <a:rPr lang="en-GB" sz="1000" kern="1200" baseline="0" dirty="0">
                <a:solidFill>
                  <a:schemeClr val="tx1"/>
                </a:solidFill>
                <a:effectLst/>
                <a:latin typeface="Arial" charset="0"/>
                <a:ea typeface="+mn-ea"/>
                <a:cs typeface="Arial" charset="0"/>
              </a:rPr>
              <a:t> ne </a:t>
            </a:r>
            <a:r>
              <a:rPr lang="en-GB" sz="1000" kern="1200" baseline="0" dirty="0" err="1">
                <a:solidFill>
                  <a:schemeClr val="tx1"/>
                </a:solidFill>
                <a:effectLst/>
                <a:latin typeface="Arial" charset="0"/>
                <a:ea typeface="+mn-ea"/>
                <a:cs typeface="Arial" charset="0"/>
              </a:rPr>
              <a:t>peut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être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utilisée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seule</a:t>
            </a:r>
            <a:r>
              <a:rPr lang="en-GB" sz="1000" kern="1200" baseline="0" dirty="0">
                <a:solidFill>
                  <a:schemeClr val="tx1"/>
                </a:solidFill>
                <a:effectLst/>
                <a:latin typeface="Arial" charset="0"/>
                <a:ea typeface="+mn-ea"/>
                <a:cs typeface="Arial" charset="0"/>
              </a:rPr>
              <a:t> et </a:t>
            </a:r>
            <a:r>
              <a:rPr lang="en-GB" sz="1000" kern="1200" baseline="0" dirty="0" err="1">
                <a:solidFill>
                  <a:schemeClr val="tx1"/>
                </a:solidFill>
                <a:effectLst/>
                <a:latin typeface="Arial" charset="0"/>
                <a:ea typeface="+mn-ea"/>
                <a:cs typeface="Arial" charset="0"/>
              </a:rPr>
              <a:t>doit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obligatoirement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être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combinée</a:t>
            </a:r>
            <a:r>
              <a:rPr lang="nl-BE" sz="1000" kern="1200" dirty="0">
                <a:solidFill>
                  <a:schemeClr val="tx1"/>
                </a:solidFill>
                <a:effectLst/>
                <a:latin typeface="Arial" charset="0"/>
                <a:ea typeface="+mn-ea"/>
                <a:cs typeface="Arial" charset="0"/>
              </a:rPr>
              <a:t>: </a:t>
            </a:r>
          </a:p>
          <a:p>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soit </a:t>
            </a:r>
            <a:r>
              <a:rPr lang="nl-BE" sz="1000" kern="1200" dirty="0" err="1">
                <a:solidFill>
                  <a:schemeClr val="tx1"/>
                </a:solidFill>
                <a:effectLst/>
                <a:latin typeface="Arial" charset="0"/>
                <a:ea typeface="+mn-ea"/>
                <a:cs typeface="Arial" charset="0"/>
              </a:rPr>
              <a:t>une</a:t>
            </a:r>
            <a:r>
              <a:rPr lang="nl-BE" sz="1000" kern="1200" dirty="0">
                <a:solidFill>
                  <a:schemeClr val="tx1"/>
                </a:solidFill>
                <a:effectLst/>
                <a:latin typeface="Arial" charset="0"/>
                <a:ea typeface="+mn-ea"/>
                <a:cs typeface="Arial" charset="0"/>
              </a:rPr>
              <a:t> méthode de </a:t>
            </a:r>
            <a:r>
              <a:rPr lang="nl-BE" sz="1000" kern="1200" dirty="0" err="1">
                <a:solidFill>
                  <a:schemeClr val="tx1"/>
                </a:solidFill>
                <a:effectLst/>
                <a:latin typeface="Arial" charset="0"/>
                <a:ea typeface="+mn-ea"/>
                <a:cs typeface="Arial" charset="0"/>
              </a:rPr>
              <a:t>protection</a:t>
            </a:r>
            <a:r>
              <a:rPr lang="nl-BE" sz="1000" kern="1200" dirty="0">
                <a:solidFill>
                  <a:schemeClr val="tx1"/>
                </a:solidFill>
                <a:effectLst/>
                <a:latin typeface="Arial" charset="0"/>
                <a:ea typeface="+mn-ea"/>
                <a:cs typeface="Arial" charset="0"/>
              </a:rPr>
              <a:t> par </a:t>
            </a:r>
            <a:r>
              <a:rPr lang="nl-BE" sz="1000" kern="1200" dirty="0" err="1">
                <a:solidFill>
                  <a:schemeClr val="tx1"/>
                </a:solidFill>
                <a:effectLst/>
                <a:latin typeface="Arial" charset="0"/>
                <a:ea typeface="+mn-ea"/>
                <a:cs typeface="Arial" charset="0"/>
              </a:rPr>
              <a:t>blocage</a:t>
            </a:r>
            <a:r>
              <a:rPr lang="nl-BE" sz="1000" kern="1200" dirty="0">
                <a:solidFill>
                  <a:schemeClr val="tx1"/>
                </a:solidFill>
                <a:effectLst/>
                <a:latin typeface="Arial" charset="0"/>
                <a:ea typeface="+mn-ea"/>
                <a:cs typeface="Arial" charset="0"/>
              </a:rPr>
              <a:t> des </a:t>
            </a:r>
            <a:r>
              <a:rPr lang="nl-BE" sz="1000" kern="1200" dirty="0" err="1">
                <a:solidFill>
                  <a:schemeClr val="tx1"/>
                </a:solidFill>
                <a:effectLst/>
                <a:latin typeface="Arial" charset="0"/>
                <a:ea typeface="+mn-ea"/>
                <a:cs typeface="Arial" charset="0"/>
              </a:rPr>
              <a:t>mouvements</a:t>
            </a:r>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soit à </a:t>
            </a:r>
            <a:r>
              <a:rPr lang="nl-BE" sz="1000" kern="1200" dirty="0" err="1">
                <a:solidFill>
                  <a:schemeClr val="tx1"/>
                </a:solidFill>
                <a:effectLst/>
                <a:latin typeface="Arial" charset="0"/>
                <a:ea typeface="+mn-ea"/>
                <a:cs typeface="Arial" charset="0"/>
              </a:rPr>
              <a:t>une</a:t>
            </a:r>
            <a:r>
              <a:rPr lang="nl-BE" sz="1000" kern="1200" dirty="0">
                <a:solidFill>
                  <a:schemeClr val="tx1"/>
                </a:solidFill>
                <a:effectLst/>
                <a:latin typeface="Arial" charset="0"/>
                <a:ea typeface="+mn-ea"/>
                <a:cs typeface="Arial" charset="0"/>
              </a:rPr>
              <a:t> méthode de </a:t>
            </a:r>
            <a:r>
              <a:rPr lang="nl-BE" sz="1000" kern="1200" dirty="0" err="1">
                <a:solidFill>
                  <a:schemeClr val="tx1"/>
                </a:solidFill>
                <a:effectLst/>
                <a:latin typeface="Arial" charset="0"/>
                <a:ea typeface="+mn-ea"/>
                <a:cs typeface="Arial" charset="0"/>
              </a:rPr>
              <a:t>protection</a:t>
            </a:r>
            <a:r>
              <a:rPr lang="nl-BE" sz="1000" kern="1200" dirty="0">
                <a:solidFill>
                  <a:schemeClr val="tx1"/>
                </a:solidFill>
                <a:effectLst/>
                <a:latin typeface="Arial" charset="0"/>
                <a:ea typeface="+mn-ea"/>
                <a:cs typeface="Arial" charset="0"/>
              </a:rPr>
              <a:t> par </a:t>
            </a:r>
            <a:r>
              <a:rPr lang="nl-BE" sz="1000" kern="1200" dirty="0" err="1">
                <a:solidFill>
                  <a:schemeClr val="tx1"/>
                </a:solidFill>
                <a:effectLst/>
                <a:latin typeface="Arial" charset="0"/>
                <a:ea typeface="+mn-ea"/>
                <a:cs typeface="Arial" charset="0"/>
              </a:rPr>
              <a:t>dispositif</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d’annonces</a:t>
            </a:r>
            <a:r>
              <a:rPr lang="nl-BE" sz="1000" kern="120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endParaRPr lang="en-GB" sz="1000" b="1" kern="1200" cap="none" dirty="0">
              <a:solidFill>
                <a:schemeClr val="tx1"/>
              </a:solidFill>
              <a:effectLst/>
              <a:latin typeface="Arial" charset="0"/>
              <a:ea typeface="+mn-ea"/>
              <a:cs typeface="Arial" charset="0"/>
            </a:endParaRPr>
          </a:p>
          <a:p>
            <a:r>
              <a:rPr lang="en-GB" sz="1000" b="1" kern="1200" cap="none" dirty="0">
                <a:solidFill>
                  <a:schemeClr val="tx1"/>
                </a:solidFill>
                <a:effectLst/>
                <a:latin typeface="Arial" charset="0"/>
                <a:ea typeface="+mn-ea"/>
                <a:cs typeface="Arial" charset="0"/>
              </a:rPr>
              <a:t>2. DELIMITATION IMMATERIELLE</a:t>
            </a:r>
          </a:p>
          <a:p>
            <a:endParaRPr lang="en-GB" sz="1000" b="1" kern="1200" cap="none" dirty="0">
              <a:solidFill>
                <a:schemeClr val="tx1"/>
              </a:solidFill>
              <a:effectLst/>
              <a:latin typeface="Arial" charset="0"/>
              <a:ea typeface="+mn-ea"/>
              <a:cs typeface="Arial" charset="0"/>
            </a:endParaRPr>
          </a:p>
          <a:p>
            <a:r>
              <a:rPr lang="nl-BE" sz="1000" kern="1200" dirty="0" err="1">
                <a:solidFill>
                  <a:schemeClr val="tx1"/>
                </a:solidFill>
                <a:effectLst/>
                <a:latin typeface="Arial" charset="0"/>
                <a:ea typeface="+mn-ea"/>
                <a:cs typeface="Arial" charset="0"/>
              </a:rPr>
              <a:t>Cette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Délimitation</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Immatérielle</a:t>
            </a:r>
            <a:r>
              <a:rPr lang="nl-BE" sz="1000" kern="1200" dirty="0">
                <a:solidFill>
                  <a:schemeClr val="tx1"/>
                </a:solidFill>
                <a:effectLst/>
                <a:latin typeface="Arial" charset="0"/>
                <a:ea typeface="+mn-ea"/>
                <a:cs typeface="Arial" charset="0"/>
              </a:rPr>
              <a:t>” peut </a:t>
            </a:r>
            <a:r>
              <a:rPr lang="nl-BE" sz="1000" kern="1200" dirty="0" err="1">
                <a:solidFill>
                  <a:schemeClr val="tx1"/>
                </a:solidFill>
                <a:effectLst/>
                <a:latin typeface="Arial" charset="0"/>
                <a:ea typeface="+mn-ea"/>
                <a:cs typeface="Arial" charset="0"/>
              </a:rPr>
              <a:t>être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assurée</a:t>
            </a:r>
            <a:r>
              <a:rPr lang="nl-BE" sz="1000" kern="1200" dirty="0">
                <a:solidFill>
                  <a:schemeClr val="tx1"/>
                </a:solidFill>
                <a:effectLst/>
                <a:latin typeface="Arial" charset="0"/>
                <a:ea typeface="+mn-ea"/>
                <a:cs typeface="Arial" charset="0"/>
              </a:rPr>
              <a:t> par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a:t>
            </a:r>
            <a:r>
              <a:rPr lang="nl-BE" sz="1000" kern="1200" dirty="0" err="1">
                <a:solidFill>
                  <a:schemeClr val="tx1"/>
                </a:solidFill>
                <a:effectLst/>
                <a:latin typeface="Arial" charset="0"/>
                <a:ea typeface="+mn-ea"/>
                <a:cs typeface="Arial" charset="0"/>
              </a:rPr>
              <a:t>un</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dispositif</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collectif</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donnant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une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alarme</a:t>
            </a:r>
            <a:r>
              <a:rPr lang="nl-BE" sz="1000" kern="1200" dirty="0">
                <a:solidFill>
                  <a:schemeClr val="tx1"/>
                </a:solidFill>
                <a:effectLst/>
                <a:latin typeface="Arial" charset="0"/>
                <a:ea typeface="+mn-ea"/>
                <a:cs typeface="Arial" charset="0"/>
              </a:rPr>
              <a:t> sonore et </a:t>
            </a:r>
            <a:r>
              <a:rPr lang="nl-BE" sz="1000" kern="1200" dirty="0" err="1">
                <a:solidFill>
                  <a:schemeClr val="tx1"/>
                </a:solidFill>
                <a:effectLst/>
                <a:latin typeface="Arial" charset="0"/>
                <a:ea typeface="+mn-ea"/>
                <a:cs typeface="Arial" charset="0"/>
              </a:rPr>
              <a:t>lumineuse</a:t>
            </a:r>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a:t>
            </a:r>
            <a:r>
              <a:rPr lang="nl-BE" sz="1000" kern="1200" dirty="0" err="1">
                <a:solidFill>
                  <a:schemeClr val="tx1"/>
                </a:solidFill>
                <a:effectLst/>
                <a:latin typeface="Arial" charset="0"/>
                <a:ea typeface="+mn-ea"/>
                <a:cs typeface="Arial" charset="0"/>
              </a:rPr>
              <a:t>un</a:t>
            </a:r>
            <a:r>
              <a:rPr lang="nl-BE" sz="1000" kern="1200" dirty="0">
                <a:solidFill>
                  <a:schemeClr val="tx1"/>
                </a:solidFill>
                <a:effectLst/>
                <a:latin typeface="Arial" charset="0"/>
                <a:ea typeface="+mn-ea"/>
                <a:cs typeface="Arial" charset="0"/>
              </a:rPr>
              <a:t> équipement</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individuel</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montre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ou</a:t>
            </a:r>
            <a:r>
              <a:rPr lang="nl-BE" sz="1000" kern="1200" baseline="0" dirty="0">
                <a:solidFill>
                  <a:schemeClr val="tx1"/>
                </a:solidFill>
                <a:effectLst/>
                <a:latin typeface="Arial" charset="0"/>
                <a:ea typeface="+mn-ea"/>
                <a:cs typeface="Arial" charset="0"/>
              </a:rPr>
              <a:t> bracelet </a:t>
            </a:r>
            <a:r>
              <a:rPr lang="nl-BE" sz="1000" kern="1200" baseline="0" dirty="0" err="1">
                <a:solidFill>
                  <a:schemeClr val="tx1"/>
                </a:solidFill>
                <a:effectLst/>
                <a:latin typeface="Arial" charset="0"/>
                <a:ea typeface="+mn-ea"/>
                <a:cs typeface="Arial" charset="0"/>
              </a:rPr>
              <a:t>connecté</a:t>
            </a:r>
            <a:r>
              <a:rPr lang="nl-BE" sz="1000" kern="1200" baseline="0" dirty="0">
                <a:solidFill>
                  <a:schemeClr val="tx1"/>
                </a:solidFill>
                <a:effectLst/>
                <a:latin typeface="Arial" charset="0"/>
                <a:ea typeface="+mn-ea"/>
                <a:cs typeface="Arial" charset="0"/>
              </a:rPr>
              <a:t>, …), </a:t>
            </a:r>
            <a:r>
              <a:rPr lang="nl-BE" sz="1000" kern="1200" baseline="0" dirty="0" err="1">
                <a:solidFill>
                  <a:schemeClr val="tx1"/>
                </a:solidFill>
                <a:effectLst/>
                <a:latin typeface="Arial" charset="0"/>
                <a:ea typeface="+mn-ea"/>
                <a:cs typeface="Arial" charset="0"/>
              </a:rPr>
              <a:t>donnant</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une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alarme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vibrante</a:t>
            </a:r>
            <a:r>
              <a:rPr lang="nl-BE" sz="1000" kern="1200" baseline="0" dirty="0">
                <a:solidFill>
                  <a:schemeClr val="tx1"/>
                </a:solidFill>
                <a:effectLst/>
                <a:latin typeface="Arial" charset="0"/>
                <a:ea typeface="+mn-ea"/>
                <a:cs typeface="Arial" charset="0"/>
              </a:rPr>
              <a:t>, sonore et / </a:t>
            </a:r>
            <a:r>
              <a:rPr lang="nl-BE" sz="1000" kern="1200" baseline="0" dirty="0" err="1">
                <a:solidFill>
                  <a:schemeClr val="tx1"/>
                </a:solidFill>
                <a:effectLst/>
                <a:latin typeface="Arial" charset="0"/>
                <a:ea typeface="+mn-ea"/>
                <a:cs typeface="Arial" charset="0"/>
              </a:rPr>
              <a:t>ou</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lumineuse</a:t>
            </a:r>
            <a:r>
              <a:rPr lang="nl-BE" sz="1000" kern="1200" baseline="0" dirty="0">
                <a:solidFill>
                  <a:schemeClr val="tx1"/>
                </a:solidFill>
                <a:effectLst/>
                <a:latin typeface="Arial" charset="0"/>
                <a:ea typeface="+mn-ea"/>
                <a:cs typeface="Arial" charset="0"/>
              </a:rPr>
              <a:t> </a:t>
            </a:r>
            <a:r>
              <a:rPr lang="nl-BE" sz="1000" kern="120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a:t>
            </a:r>
            <a:r>
              <a:rPr lang="nl-BE" sz="1000" kern="1200" dirty="0" err="1">
                <a:solidFill>
                  <a:schemeClr val="tx1"/>
                </a:solidFill>
                <a:effectLst/>
                <a:latin typeface="Arial" charset="0"/>
                <a:ea typeface="+mn-ea"/>
                <a:cs typeface="Arial" charset="0"/>
              </a:rPr>
              <a:t>une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combinaison</a:t>
            </a:r>
            <a:r>
              <a:rPr lang="nl-BE" sz="1000" kern="1200" dirty="0">
                <a:solidFill>
                  <a:schemeClr val="tx1"/>
                </a:solidFill>
                <a:effectLst/>
                <a:latin typeface="Arial" charset="0"/>
                <a:ea typeface="+mn-ea"/>
                <a:cs typeface="Arial" charset="0"/>
              </a:rPr>
              <a:t> de </a:t>
            </a:r>
            <a:r>
              <a:rPr lang="nl-BE" sz="1000" kern="1200" dirty="0" err="1">
                <a:solidFill>
                  <a:schemeClr val="tx1"/>
                </a:solidFill>
                <a:effectLst/>
                <a:latin typeface="Arial" charset="0"/>
                <a:ea typeface="+mn-ea"/>
                <a:cs typeface="Arial" charset="0"/>
              </a:rPr>
              <a:t>ceux</a:t>
            </a:r>
            <a:r>
              <a:rPr lang="nl-BE" sz="1000" kern="1200" dirty="0">
                <a:solidFill>
                  <a:schemeClr val="tx1"/>
                </a:solidFill>
                <a:effectLst/>
                <a:latin typeface="Arial" charset="0"/>
                <a:ea typeface="+mn-ea"/>
                <a:cs typeface="Arial" charset="0"/>
              </a:rPr>
              <a:t>-ci.</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err="1">
                <a:solidFill>
                  <a:schemeClr val="tx1"/>
                </a:solidFill>
                <a:effectLst/>
                <a:latin typeface="Arial" charset="0"/>
                <a:ea typeface="+mn-ea"/>
                <a:cs typeface="Arial" charset="0"/>
              </a:rPr>
              <a:t>L’alarme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générée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doit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impérativement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être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communiquée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simultanément</a:t>
            </a:r>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au </a:t>
            </a:r>
            <a:r>
              <a:rPr lang="nl-BE" sz="1000" kern="1200" dirty="0" err="1">
                <a:solidFill>
                  <a:schemeClr val="tx1"/>
                </a:solidFill>
                <a:effectLst/>
                <a:latin typeface="Arial" charset="0"/>
                <a:ea typeface="+mn-ea"/>
                <a:cs typeface="Arial" charset="0"/>
              </a:rPr>
              <a:t>personnel</a:t>
            </a:r>
            <a:r>
              <a:rPr lang="nl-BE" sz="1000" kern="1200" dirty="0">
                <a:solidFill>
                  <a:schemeClr val="tx1"/>
                </a:solidFill>
                <a:effectLst/>
                <a:latin typeface="Arial" charset="0"/>
                <a:ea typeface="+mn-ea"/>
                <a:cs typeface="Arial" charset="0"/>
              </a:rPr>
              <a:t> chargé de la </a:t>
            </a:r>
            <a:r>
              <a:rPr lang="nl-BE" sz="1000" kern="1200" dirty="0" err="1">
                <a:solidFill>
                  <a:schemeClr val="tx1"/>
                </a:solidFill>
                <a:effectLst/>
                <a:latin typeface="Arial" charset="0"/>
                <a:ea typeface="+mn-ea"/>
                <a:cs typeface="Arial" charset="0"/>
              </a:rPr>
              <a:t>supervision</a:t>
            </a:r>
            <a:r>
              <a:rPr lang="nl-BE" sz="1000" kern="1200" dirty="0">
                <a:solidFill>
                  <a:schemeClr val="tx1"/>
                </a:solidFill>
                <a:effectLst/>
                <a:latin typeface="Arial" charset="0"/>
                <a:ea typeface="+mn-ea"/>
                <a:cs typeface="Arial" charset="0"/>
              </a:rPr>
              <a:t> des </a:t>
            </a:r>
            <a:r>
              <a:rPr lang="nl-BE" sz="1000" kern="1200" dirty="0" err="1">
                <a:solidFill>
                  <a:schemeClr val="tx1"/>
                </a:solidFill>
                <a:effectLst/>
                <a:latin typeface="Arial" charset="0"/>
                <a:ea typeface="+mn-ea"/>
                <a:cs typeface="Arial" charset="0"/>
              </a:rPr>
              <a:t>travaux</a:t>
            </a:r>
            <a:r>
              <a:rPr lang="nl-BE" sz="1000" kern="1200" dirty="0">
                <a:solidFill>
                  <a:schemeClr val="tx1"/>
                </a:solidFill>
                <a:effectLst/>
                <a:latin typeface="Arial" charset="0"/>
                <a:ea typeface="+mn-ea"/>
                <a:cs typeface="Arial" charset="0"/>
              </a:rPr>
              <a:t> (chef de travail </a:t>
            </a:r>
            <a:r>
              <a:rPr lang="nl-BE" sz="1000" kern="1200" dirty="0" err="1">
                <a:solidFill>
                  <a:schemeClr val="tx1"/>
                </a:solidFill>
                <a:effectLst/>
                <a:latin typeface="Arial" charset="0"/>
                <a:ea typeface="+mn-ea"/>
                <a:cs typeface="Arial" charset="0"/>
              </a:rPr>
              <a:t>ou</a:t>
            </a:r>
            <a:r>
              <a:rPr lang="nl-BE" sz="1000" kern="1200" dirty="0">
                <a:solidFill>
                  <a:schemeClr val="tx1"/>
                </a:solidFill>
                <a:effectLst/>
                <a:latin typeface="Arial" charset="0"/>
                <a:ea typeface="+mn-ea"/>
                <a:cs typeface="Arial" charset="0"/>
              </a:rPr>
              <a:t> agent </a:t>
            </a:r>
            <a:r>
              <a:rPr lang="nl-BE" sz="1000" kern="1200" dirty="0" err="1">
                <a:solidFill>
                  <a:schemeClr val="tx1"/>
                </a:solidFill>
                <a:effectLst/>
                <a:latin typeface="Arial" charset="0"/>
                <a:ea typeface="+mn-ea"/>
                <a:cs typeface="Arial" charset="0"/>
              </a:rPr>
              <a:t>spécialement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dédié</a:t>
            </a:r>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à </a:t>
            </a:r>
            <a:r>
              <a:rPr lang="nl-BE" sz="1000" kern="1200" dirty="0" err="1">
                <a:solidFill>
                  <a:schemeClr val="tx1"/>
                </a:solidFill>
                <a:effectLst/>
                <a:latin typeface="Arial" charset="0"/>
                <a:ea typeface="+mn-ea"/>
                <a:cs typeface="Arial" charset="0"/>
              </a:rPr>
              <a:t>l’opérateur</a:t>
            </a:r>
            <a:r>
              <a:rPr lang="nl-BE" sz="1000" kern="1200" dirty="0">
                <a:solidFill>
                  <a:schemeClr val="tx1"/>
                </a:solidFill>
                <a:effectLst/>
                <a:latin typeface="Arial" charset="0"/>
                <a:ea typeface="+mn-ea"/>
                <a:cs typeface="Arial" charset="0"/>
              </a:rPr>
              <a:t> de </a:t>
            </a:r>
            <a:r>
              <a:rPr lang="nl-BE" sz="1000" kern="1200" dirty="0" err="1">
                <a:solidFill>
                  <a:schemeClr val="tx1"/>
                </a:solidFill>
                <a:effectLst/>
                <a:latin typeface="Arial" charset="0"/>
                <a:ea typeface="+mn-ea"/>
                <a:cs typeface="Arial" charset="0"/>
              </a:rPr>
              <a:t>l’engin</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pouvant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occasionner</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un</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empiètement</a:t>
            </a:r>
            <a:r>
              <a:rPr lang="nl-BE" sz="1000" kern="1200" baseline="0" dirty="0">
                <a:solidFill>
                  <a:schemeClr val="tx1"/>
                </a:solidFill>
                <a:effectLst/>
                <a:latin typeface="Arial" charset="0"/>
                <a:ea typeface="+mn-ea"/>
                <a:cs typeface="Arial" charset="0"/>
              </a:rPr>
              <a:t> de type II</a:t>
            </a:r>
            <a:r>
              <a:rPr lang="nl-BE" sz="1000" kern="1200" dirty="0">
                <a:solidFill>
                  <a:schemeClr val="tx1"/>
                </a:solidFill>
                <a:effectLst/>
                <a:latin typeface="Arial" charset="0"/>
                <a:ea typeface="+mn-ea"/>
                <a:cs typeface="Arial" charset="0"/>
              </a:rPr>
              <a:t>.</a:t>
            </a:r>
          </a:p>
          <a:p>
            <a:endParaRPr lang="nl-BE" sz="100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1" kern="1200" cap="none" dirty="0">
                <a:solidFill>
                  <a:schemeClr val="tx1"/>
                </a:solidFill>
                <a:effectLst/>
                <a:latin typeface="Arial" charset="0"/>
                <a:ea typeface="+mn-ea"/>
                <a:cs typeface="Arial" charset="0"/>
              </a:rPr>
              <a:t>3. SUPERVISION</a:t>
            </a:r>
            <a:r>
              <a:rPr lang="en-GB" sz="1000" b="1" kern="1200" cap="none" baseline="0" dirty="0">
                <a:solidFill>
                  <a:schemeClr val="tx1"/>
                </a:solidFill>
                <a:effectLst/>
                <a:latin typeface="Arial" charset="0"/>
                <a:ea typeface="+mn-ea"/>
                <a:cs typeface="Arial" charset="0"/>
              </a:rPr>
              <a:t> PAR DU PERSONNEL (AGENT GARDE-FRONTIERE)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b="1" kern="1200" cap="none" baseline="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cap="none" baseline="0" dirty="0">
                <a:solidFill>
                  <a:schemeClr val="tx1"/>
                </a:solidFill>
                <a:effectLst/>
                <a:latin typeface="Arial" charset="0"/>
                <a:ea typeface="+mn-ea"/>
                <a:cs typeface="Arial" charset="0"/>
              </a:rPr>
              <a:t>Par “Agent </a:t>
            </a:r>
            <a:r>
              <a:rPr lang="en-GB" sz="1000" b="0" kern="1200" cap="none" baseline="0" dirty="0" err="1">
                <a:solidFill>
                  <a:schemeClr val="tx1"/>
                </a:solidFill>
                <a:effectLst/>
                <a:latin typeface="Arial" charset="0"/>
                <a:ea typeface="+mn-ea"/>
                <a:cs typeface="Arial" charset="0"/>
              </a:rPr>
              <a:t>Garde-Frontière</a:t>
            </a:r>
            <a:r>
              <a:rPr lang="en-GB" sz="1000" b="0" kern="1200" cap="none" baseline="0" dirty="0">
                <a:solidFill>
                  <a:schemeClr val="tx1"/>
                </a:solidFill>
                <a:effectLst/>
                <a:latin typeface="Arial" charset="0"/>
                <a:ea typeface="+mn-ea"/>
                <a:cs typeface="Arial" charset="0"/>
              </a:rPr>
              <a:t>”, on </a:t>
            </a:r>
            <a:r>
              <a:rPr lang="en-GB" sz="1000" b="0" kern="1200" cap="none" baseline="0" dirty="0" err="1">
                <a:solidFill>
                  <a:schemeClr val="tx1"/>
                </a:solidFill>
                <a:effectLst/>
                <a:latin typeface="Arial" charset="0"/>
                <a:ea typeface="+mn-ea"/>
                <a:cs typeface="Arial" charset="0"/>
              </a:rPr>
              <a:t>entend</a:t>
            </a:r>
            <a:r>
              <a:rPr lang="en-GB" sz="1000" b="0" kern="1200" cap="none" baseline="0" dirty="0">
                <a:solidFill>
                  <a:schemeClr val="tx1"/>
                </a:solidFill>
                <a:effectLst/>
                <a:latin typeface="Arial" charset="0"/>
                <a:ea typeface="+mn-ea"/>
                <a:cs typeface="Arial" charset="0"/>
              </a:rPr>
              <a:t> du personnel non </a:t>
            </a:r>
            <a:r>
              <a:rPr lang="en-GB" sz="1000" b="0" kern="1200" cap="none" baseline="0" dirty="0" err="1">
                <a:solidFill>
                  <a:schemeClr val="tx1"/>
                </a:solidFill>
                <a:effectLst/>
                <a:latin typeface="Arial" charset="0"/>
                <a:ea typeface="+mn-ea"/>
                <a:cs typeface="Arial" charset="0"/>
              </a:rPr>
              <a:t>certifié</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formé</a:t>
            </a:r>
            <a:r>
              <a:rPr lang="en-GB" sz="1000" b="0" kern="1200" cap="none" baseline="0" dirty="0">
                <a:solidFill>
                  <a:schemeClr val="tx1"/>
                </a:solidFill>
                <a:effectLst/>
                <a:latin typeface="Arial" charset="0"/>
                <a:ea typeface="+mn-ea"/>
                <a:cs typeface="Arial" charset="0"/>
              </a:rPr>
              <a:t> et </a:t>
            </a:r>
            <a:r>
              <a:rPr lang="en-GB" sz="1000" b="0" kern="1200" cap="none" baseline="0" dirty="0" err="1">
                <a:solidFill>
                  <a:schemeClr val="tx1"/>
                </a:solidFill>
                <a:effectLst/>
                <a:latin typeface="Arial" charset="0"/>
                <a:ea typeface="+mn-ea"/>
                <a:cs typeface="Arial" charset="0"/>
              </a:rPr>
              <a:t>autorisé</a:t>
            </a:r>
            <a:r>
              <a:rPr lang="en-GB" sz="1000" b="0" kern="1200" cap="none" baseline="0" dirty="0">
                <a:solidFill>
                  <a:schemeClr val="tx1"/>
                </a:solidFill>
                <a:effectLst/>
                <a:latin typeface="Arial" charset="0"/>
                <a:ea typeface="+mn-ea"/>
                <a:cs typeface="Arial" charset="0"/>
              </a:rPr>
              <a:t> à attire </a:t>
            </a:r>
            <a:r>
              <a:rPr lang="en-GB" sz="1000" b="0" kern="1200" cap="none" baseline="0" dirty="0" err="1">
                <a:solidFill>
                  <a:schemeClr val="tx1"/>
                </a:solidFill>
                <a:effectLst/>
                <a:latin typeface="Arial" charset="0"/>
                <a:ea typeface="+mn-ea"/>
                <a:cs typeface="Arial" charset="0"/>
              </a:rPr>
              <a:t>l’attention</a:t>
            </a:r>
            <a:r>
              <a:rPr lang="en-GB" sz="1000" b="0" kern="1200" cap="none" baseline="0" dirty="0">
                <a:solidFill>
                  <a:schemeClr val="tx1"/>
                </a:solidFill>
                <a:effectLst/>
                <a:latin typeface="Arial" charset="0"/>
                <a:ea typeface="+mn-ea"/>
                <a:cs typeface="Arial" charset="0"/>
              </a:rPr>
              <a:t> du personnel sur </a:t>
            </a:r>
            <a:r>
              <a:rPr lang="en-GB" sz="1000" b="0" kern="1200" cap="none" baseline="0" dirty="0" err="1">
                <a:solidFill>
                  <a:schemeClr val="tx1"/>
                </a:solidFill>
                <a:effectLst/>
                <a:latin typeface="Arial" charset="0"/>
                <a:ea typeface="+mn-ea"/>
                <a:cs typeface="Arial" charset="0"/>
              </a:rPr>
              <a:t>l’emplacement</a:t>
            </a:r>
            <a:r>
              <a:rPr lang="en-GB" sz="1000" b="0" kern="1200" cap="none" baseline="0" dirty="0">
                <a:solidFill>
                  <a:schemeClr val="tx1"/>
                </a:solidFill>
                <a:effectLst/>
                <a:latin typeface="Arial" charset="0"/>
                <a:ea typeface="+mn-ea"/>
                <a:cs typeface="Arial" charset="0"/>
              </a:rPr>
              <a:t> de la </a:t>
            </a:r>
            <a:r>
              <a:rPr lang="en-GB" sz="1000" b="0" kern="1200" cap="none" baseline="0" dirty="0" err="1">
                <a:solidFill>
                  <a:schemeClr val="tx1"/>
                </a:solidFill>
                <a:effectLst/>
                <a:latin typeface="Arial" charset="0"/>
                <a:ea typeface="+mn-ea"/>
                <a:cs typeface="Arial" charset="0"/>
              </a:rPr>
              <a:t>limite</a:t>
            </a:r>
            <a:r>
              <a:rPr lang="en-GB" sz="1000" b="0" kern="1200" cap="none" baseline="0" dirty="0">
                <a:solidFill>
                  <a:schemeClr val="tx1"/>
                </a:solidFill>
                <a:effectLst/>
                <a:latin typeface="Arial" charset="0"/>
                <a:ea typeface="+mn-ea"/>
                <a:cs typeface="Arial" charset="0"/>
              </a:rPr>
              <a:t> de la zone de </a:t>
            </a:r>
            <a:r>
              <a:rPr lang="en-GB" sz="1000" b="0" kern="1200" cap="none" baseline="0" dirty="0" err="1">
                <a:solidFill>
                  <a:schemeClr val="tx1"/>
                </a:solidFill>
                <a:effectLst/>
                <a:latin typeface="Arial" charset="0"/>
                <a:ea typeface="+mn-ea"/>
                <a:cs typeface="Arial" charset="0"/>
              </a:rPr>
              <a:t>chantier</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afin</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d’éviter</a:t>
            </a:r>
            <a:r>
              <a:rPr lang="en-GB" sz="1000" b="0" kern="1200" cap="none" baseline="0" dirty="0">
                <a:solidFill>
                  <a:schemeClr val="tx1"/>
                </a:solidFill>
                <a:effectLst/>
                <a:latin typeface="Arial" charset="0"/>
                <a:ea typeface="+mn-ea"/>
                <a:cs typeface="Arial" charset="0"/>
              </a:rPr>
              <a:t> que le personnel, le materiel (</a:t>
            </a:r>
            <a:r>
              <a:rPr lang="en-GB" sz="1000" b="0" kern="1200" cap="none" baseline="0" dirty="0" err="1">
                <a:solidFill>
                  <a:schemeClr val="tx1"/>
                </a:solidFill>
                <a:effectLst/>
                <a:latin typeface="Arial" charset="0"/>
                <a:ea typeface="+mn-ea"/>
                <a:cs typeface="Arial" charset="0"/>
              </a:rPr>
              <a:t>manipulé</a:t>
            </a:r>
            <a:r>
              <a:rPr lang="en-GB" sz="1000" b="0" kern="1200" cap="none" baseline="0" dirty="0">
                <a:solidFill>
                  <a:schemeClr val="tx1"/>
                </a:solidFill>
                <a:effectLst/>
                <a:latin typeface="Arial" charset="0"/>
                <a:ea typeface="+mn-ea"/>
                <a:cs typeface="Arial" charset="0"/>
              </a:rPr>
              <a:t> par le personnel), les </a:t>
            </a:r>
            <a:r>
              <a:rPr lang="en-GB" sz="1000" b="0" kern="1200" cap="none" baseline="0" dirty="0" err="1">
                <a:solidFill>
                  <a:schemeClr val="tx1"/>
                </a:solidFill>
                <a:effectLst/>
                <a:latin typeface="Arial" charset="0"/>
                <a:ea typeface="+mn-ea"/>
                <a:cs typeface="Arial" charset="0"/>
              </a:rPr>
              <a:t>engins</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ou</a:t>
            </a:r>
            <a:r>
              <a:rPr lang="en-GB" sz="1000" b="0" kern="1200" cap="none" baseline="0" dirty="0">
                <a:solidFill>
                  <a:schemeClr val="tx1"/>
                </a:solidFill>
                <a:effectLst/>
                <a:latin typeface="Arial" charset="0"/>
                <a:ea typeface="+mn-ea"/>
                <a:cs typeface="Arial" charset="0"/>
              </a:rPr>
              <a:t> les charges (</a:t>
            </a:r>
            <a:r>
              <a:rPr lang="en-GB" sz="1000" b="0" kern="1200" cap="none" baseline="0" dirty="0" err="1">
                <a:solidFill>
                  <a:schemeClr val="tx1"/>
                </a:solidFill>
                <a:effectLst/>
                <a:latin typeface="Arial" charset="0"/>
                <a:ea typeface="+mn-ea"/>
                <a:cs typeface="Arial" charset="0"/>
              </a:rPr>
              <a:t>manipulées</a:t>
            </a:r>
            <a:r>
              <a:rPr lang="en-GB" sz="1000" b="0" kern="1200" cap="none" baseline="0" dirty="0">
                <a:solidFill>
                  <a:schemeClr val="tx1"/>
                </a:solidFill>
                <a:effectLst/>
                <a:latin typeface="Arial" charset="0"/>
                <a:ea typeface="+mn-ea"/>
                <a:cs typeface="Arial" charset="0"/>
              </a:rPr>
              <a:t> par les </a:t>
            </a:r>
            <a:r>
              <a:rPr lang="en-GB" sz="1000" b="0" kern="1200" cap="none" baseline="0" dirty="0" err="1">
                <a:solidFill>
                  <a:schemeClr val="tx1"/>
                </a:solidFill>
                <a:effectLst/>
                <a:latin typeface="Arial" charset="0"/>
                <a:ea typeface="+mn-ea"/>
                <a:cs typeface="Arial" charset="0"/>
              </a:rPr>
              <a:t>engins</a:t>
            </a:r>
            <a:r>
              <a:rPr lang="en-GB" sz="1000" b="0" kern="1200" cap="none" baseline="0" dirty="0">
                <a:solidFill>
                  <a:schemeClr val="tx1"/>
                </a:solidFill>
                <a:effectLst/>
                <a:latin typeface="Arial" charset="0"/>
                <a:ea typeface="+mn-ea"/>
                <a:cs typeface="Arial" charset="0"/>
              </a:rPr>
              <a:t>) ne </a:t>
            </a:r>
            <a:r>
              <a:rPr lang="en-GB" sz="1000" b="0" kern="1200" cap="none" baseline="0" dirty="0" err="1">
                <a:solidFill>
                  <a:schemeClr val="tx1"/>
                </a:solidFill>
                <a:effectLst/>
                <a:latin typeface="Arial" charset="0"/>
                <a:ea typeface="+mn-ea"/>
                <a:cs typeface="Arial" charset="0"/>
              </a:rPr>
              <a:t>franchissent</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cette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limite</a:t>
            </a:r>
            <a:r>
              <a:rPr lang="en-GB" sz="1000" b="0" kern="1200" cap="none" baseline="0" dirty="0">
                <a:solidFill>
                  <a:schemeClr val="tx1"/>
                </a:solidFill>
                <a:effectLst/>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cap="none" baseline="0" dirty="0" err="1">
                <a:solidFill>
                  <a:schemeClr val="tx1"/>
                </a:solidFill>
                <a:effectLst/>
                <a:latin typeface="Arial" charset="0"/>
                <a:ea typeface="+mn-ea"/>
                <a:cs typeface="Arial" charset="0"/>
              </a:rPr>
              <a:t>Cette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fonction</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peut-être</a:t>
            </a:r>
            <a:r>
              <a:rPr lang="en-GB" sz="1000" b="0" kern="1200" cap="none" baseline="0" dirty="0">
                <a:solidFill>
                  <a:schemeClr val="tx1"/>
                </a:solidFill>
                <a:effectLst/>
                <a:latin typeface="Arial" charset="0"/>
                <a:ea typeface="+mn-ea"/>
                <a:cs typeface="Arial" charset="0"/>
              </a:rPr>
              <a:t> assure par du personnel </a:t>
            </a:r>
            <a:r>
              <a:rPr lang="en-GB" sz="1000" b="0" kern="1200" cap="none" baseline="0" dirty="0" err="1">
                <a:solidFill>
                  <a:schemeClr val="tx1"/>
                </a:solidFill>
                <a:effectLst/>
                <a:latin typeface="Arial" charset="0"/>
                <a:ea typeface="+mn-ea"/>
                <a:cs typeface="Arial" charset="0"/>
              </a:rPr>
              <a:t>d’une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firme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extérieure</a:t>
            </a:r>
            <a:r>
              <a:rPr lang="en-GB" sz="1000" b="0" kern="1200" cap="none" baseline="0" dirty="0">
                <a:solidFill>
                  <a:schemeClr val="tx1"/>
                </a:solidFill>
                <a:effectLst/>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cap="none" baseline="0" dirty="0" err="1">
                <a:solidFill>
                  <a:schemeClr val="tx1"/>
                </a:solidFill>
                <a:effectLst/>
                <a:latin typeface="Arial" charset="0"/>
                <a:ea typeface="+mn-ea"/>
                <a:cs typeface="Arial" charset="0"/>
              </a:rPr>
              <a:t>Une</a:t>
            </a:r>
            <a:r>
              <a:rPr lang="en-GB" sz="1000" b="0" kern="1200" cap="none" baseline="0" dirty="0">
                <a:solidFill>
                  <a:schemeClr val="tx1"/>
                </a:solidFill>
                <a:effectLst/>
                <a:latin typeface="Arial" charset="0"/>
                <a:ea typeface="+mn-ea"/>
                <a:cs typeface="Arial" charset="0"/>
              </a:rPr>
              <a:t> distance de separation de 25 cm minimum par rapport à la zone </a:t>
            </a:r>
            <a:r>
              <a:rPr lang="en-GB" sz="1000" b="0" kern="1200" cap="none" baseline="0" dirty="0" err="1">
                <a:solidFill>
                  <a:schemeClr val="tx1"/>
                </a:solidFill>
                <a:effectLst/>
                <a:latin typeface="Arial" charset="0"/>
                <a:ea typeface="+mn-ea"/>
                <a:cs typeface="Arial" charset="0"/>
              </a:rPr>
              <a:t>dangereuse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doit</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être</a:t>
            </a:r>
            <a:r>
              <a:rPr lang="en-GB" sz="1000" b="0" kern="1200" cap="none" baseline="0" dirty="0">
                <a:solidFill>
                  <a:schemeClr val="tx1"/>
                </a:solidFill>
                <a:effectLst/>
                <a:latin typeface="Arial" charset="0"/>
                <a:ea typeface="+mn-ea"/>
                <a:cs typeface="Arial" charset="0"/>
              </a:rPr>
              <a:t> prise </a:t>
            </a:r>
            <a:r>
              <a:rPr lang="en-GB" sz="1000" b="0" kern="1200" cap="none" baseline="0" dirty="0" err="1">
                <a:solidFill>
                  <a:schemeClr val="tx1"/>
                </a:solidFill>
                <a:effectLst/>
                <a:latin typeface="Arial" charset="0"/>
                <a:ea typeface="+mn-ea"/>
                <a:cs typeface="Arial" charset="0"/>
              </a:rPr>
              <a:t>en</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compte</a:t>
            </a:r>
            <a:r>
              <a:rPr lang="en-GB" sz="1000" b="0" kern="1200" cap="none" baseline="0" dirty="0">
                <a:solidFill>
                  <a:schemeClr val="tx1"/>
                </a:solidFill>
                <a:effectLst/>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b="0" kern="1200" cap="none" baseline="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cap="none" baseline="0" dirty="0" err="1">
                <a:solidFill>
                  <a:schemeClr val="tx1"/>
                </a:solidFill>
                <a:effectLst/>
                <a:latin typeface="Arial" charset="0"/>
                <a:ea typeface="+mn-ea"/>
                <a:cs typeface="Arial" charset="0"/>
              </a:rPr>
              <a:t>Cette</a:t>
            </a:r>
            <a:r>
              <a:rPr lang="en-GB" sz="1000" b="0" kern="1200" cap="none" baseline="0" dirty="0">
                <a:solidFill>
                  <a:schemeClr val="tx1"/>
                </a:solidFill>
                <a:effectLst/>
                <a:latin typeface="Arial" charset="0"/>
                <a:ea typeface="+mn-ea"/>
                <a:cs typeface="Arial" charset="0"/>
              </a:rPr>
              <a:t> supervision </a:t>
            </a:r>
            <a:r>
              <a:rPr lang="en-GB" sz="1000" b="0" kern="1200" cap="none" baseline="0" dirty="0" err="1">
                <a:solidFill>
                  <a:schemeClr val="tx1"/>
                </a:solidFill>
                <a:effectLst/>
                <a:latin typeface="Arial" charset="0"/>
                <a:ea typeface="+mn-ea"/>
                <a:cs typeface="Arial" charset="0"/>
              </a:rPr>
              <a:t>comprend</a:t>
            </a:r>
            <a:r>
              <a:rPr lang="en-GB" sz="1000" b="0" kern="1200" cap="none" baseline="0" dirty="0">
                <a:solidFill>
                  <a:schemeClr val="tx1"/>
                </a:solidFill>
                <a:effectLst/>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cap="none" baseline="0" dirty="0">
                <a:solidFill>
                  <a:schemeClr val="tx1"/>
                </a:solidFill>
                <a:effectLst/>
                <a:latin typeface="Arial" charset="0"/>
                <a:ea typeface="+mn-ea"/>
                <a:cs typeface="Arial" charset="0"/>
              </a:rPr>
              <a:t>-Le </a:t>
            </a:r>
            <a:r>
              <a:rPr lang="en-GB" sz="1000" b="0" kern="1200" cap="none" baseline="0" dirty="0" err="1">
                <a:solidFill>
                  <a:schemeClr val="tx1"/>
                </a:solidFill>
                <a:effectLst/>
                <a:latin typeface="Arial" charset="0"/>
                <a:ea typeface="+mn-ea"/>
                <a:cs typeface="Arial" charset="0"/>
              </a:rPr>
              <a:t>contrôle</a:t>
            </a:r>
            <a:r>
              <a:rPr lang="en-GB" sz="1000" b="0" kern="1200" cap="none" baseline="0" dirty="0">
                <a:solidFill>
                  <a:schemeClr val="tx1"/>
                </a:solidFill>
                <a:effectLst/>
                <a:latin typeface="Arial" charset="0"/>
                <a:ea typeface="+mn-ea"/>
                <a:cs typeface="Arial" charset="0"/>
              </a:rPr>
              <a:t> du respect des </a:t>
            </a:r>
            <a:r>
              <a:rPr lang="en-GB" sz="1000" b="0" kern="1200" cap="none" baseline="0" dirty="0" err="1">
                <a:solidFill>
                  <a:schemeClr val="tx1"/>
                </a:solidFill>
                <a:effectLst/>
                <a:latin typeface="Arial" charset="0"/>
                <a:ea typeface="+mn-ea"/>
                <a:cs typeface="Arial" charset="0"/>
              </a:rPr>
              <a:t>limites</a:t>
            </a:r>
            <a:r>
              <a:rPr lang="en-GB" sz="1000" b="0" kern="1200" cap="none" baseline="0" dirty="0">
                <a:solidFill>
                  <a:schemeClr val="tx1"/>
                </a:solidFill>
                <a:effectLst/>
                <a:latin typeface="Arial" charset="0"/>
                <a:ea typeface="+mn-ea"/>
                <a:cs typeface="Arial" charset="0"/>
              </a:rPr>
              <a:t> de la zone de </a:t>
            </a:r>
            <a:r>
              <a:rPr lang="en-GB" sz="1000" b="0" kern="1200" cap="none" baseline="0" dirty="0" err="1">
                <a:solidFill>
                  <a:schemeClr val="tx1"/>
                </a:solidFill>
                <a:effectLst/>
                <a:latin typeface="Arial" charset="0"/>
                <a:ea typeface="+mn-ea"/>
                <a:cs typeface="Arial" charset="0"/>
              </a:rPr>
              <a:t>chantier</a:t>
            </a:r>
            <a:r>
              <a:rPr lang="en-GB" sz="1000" b="0" kern="1200" cap="none" baseline="0" dirty="0">
                <a:solidFill>
                  <a:schemeClr val="tx1"/>
                </a:solidFill>
                <a:effectLst/>
                <a:latin typeface="Arial" charset="0"/>
                <a:ea typeface="+mn-ea"/>
                <a:cs typeface="Arial" charset="0"/>
              </a:rPr>
              <a:t> par le personnel </a:t>
            </a:r>
            <a:r>
              <a:rPr lang="en-GB" sz="1000" b="0" kern="1200" cap="none" baseline="0" dirty="0" err="1">
                <a:solidFill>
                  <a:schemeClr val="tx1"/>
                </a:solidFill>
                <a:effectLst/>
                <a:latin typeface="Arial" charset="0"/>
                <a:ea typeface="+mn-ea"/>
                <a:cs typeface="Arial" charset="0"/>
              </a:rPr>
              <a:t>travaillant</a:t>
            </a:r>
            <a:r>
              <a:rPr lang="en-GB" sz="1000" b="0" kern="1200" cap="none" baseline="0" dirty="0">
                <a:solidFill>
                  <a:schemeClr val="tx1"/>
                </a:solidFill>
                <a:effectLst/>
                <a:latin typeface="Arial" charset="0"/>
                <a:ea typeface="+mn-ea"/>
                <a:cs typeface="Arial" charset="0"/>
              </a:rPr>
              <a:t> sur les </a:t>
            </a:r>
            <a:r>
              <a:rPr lang="en-GB" sz="1000" b="0" kern="1200" cap="none" baseline="0" dirty="0" err="1">
                <a:solidFill>
                  <a:schemeClr val="tx1"/>
                </a:solidFill>
                <a:effectLst/>
                <a:latin typeface="Arial" charset="0"/>
                <a:ea typeface="+mn-ea"/>
                <a:cs typeface="Arial" charset="0"/>
              </a:rPr>
              <a:t>différents</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postes</a:t>
            </a:r>
            <a:r>
              <a:rPr lang="en-GB" sz="1000" b="0" kern="1200" cap="none" baseline="0" dirty="0">
                <a:solidFill>
                  <a:schemeClr val="tx1"/>
                </a:solidFill>
                <a:effectLst/>
                <a:latin typeface="Arial" charset="0"/>
                <a:ea typeface="+mn-ea"/>
                <a:cs typeface="Arial" charset="0"/>
              </a:rPr>
              <a:t> de travail et par les </a:t>
            </a:r>
            <a:r>
              <a:rPr lang="en-GB" sz="1000" b="0" kern="1200" cap="none" baseline="0" dirty="0" err="1">
                <a:solidFill>
                  <a:schemeClr val="tx1"/>
                </a:solidFill>
                <a:effectLst/>
                <a:latin typeface="Arial" charset="0"/>
                <a:ea typeface="+mn-ea"/>
                <a:cs typeface="Arial" charset="0"/>
              </a:rPr>
              <a:t>conducteurs</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d’engins</a:t>
            </a:r>
            <a:r>
              <a:rPr lang="en-GB" sz="1000" b="0" kern="1200" cap="none" baseline="0" dirty="0">
                <a:solidFill>
                  <a:schemeClr val="tx1"/>
                </a:solidFill>
                <a:effectLst/>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cap="none" baseline="0" dirty="0">
                <a:solidFill>
                  <a:schemeClr val="tx1"/>
                </a:solidFill>
                <a:effectLst/>
                <a:latin typeface="Arial" charset="0"/>
                <a:ea typeface="+mn-ea"/>
                <a:cs typeface="Arial" charset="0"/>
              </a:rPr>
              <a:t>-Le rappel de </a:t>
            </a:r>
            <a:r>
              <a:rPr lang="en-GB" sz="1000" b="0" kern="1200" cap="none" baseline="0" dirty="0" err="1">
                <a:solidFill>
                  <a:schemeClr val="tx1"/>
                </a:solidFill>
                <a:effectLst/>
                <a:latin typeface="Arial" charset="0"/>
                <a:ea typeface="+mn-ea"/>
                <a:cs typeface="Arial" charset="0"/>
              </a:rPr>
              <a:t>l’attention</a:t>
            </a:r>
            <a:r>
              <a:rPr lang="en-GB" sz="1000" b="0" kern="1200" cap="none" baseline="0" dirty="0">
                <a:solidFill>
                  <a:schemeClr val="tx1"/>
                </a:solidFill>
                <a:effectLst/>
                <a:latin typeface="Arial" charset="0"/>
                <a:ea typeface="+mn-ea"/>
                <a:cs typeface="Arial" charset="0"/>
              </a:rPr>
              <a:t> du personnel </a:t>
            </a:r>
            <a:r>
              <a:rPr lang="en-GB" sz="1000" b="0" kern="1200" cap="none" baseline="0" dirty="0" err="1">
                <a:solidFill>
                  <a:schemeClr val="tx1"/>
                </a:solidFill>
                <a:effectLst/>
                <a:latin typeface="Arial" charset="0"/>
                <a:ea typeface="+mn-ea"/>
                <a:cs typeface="Arial" charset="0"/>
              </a:rPr>
              <a:t>lorsque</a:t>
            </a:r>
            <a:r>
              <a:rPr lang="en-GB" sz="1000" b="0" kern="1200" cap="none" baseline="0" dirty="0">
                <a:solidFill>
                  <a:schemeClr val="tx1"/>
                </a:solidFill>
                <a:effectLst/>
                <a:latin typeface="Arial" charset="0"/>
                <a:ea typeface="+mn-ea"/>
                <a:cs typeface="Arial" charset="0"/>
              </a:rPr>
              <a:t> le personnel, le materiel (</a:t>
            </a:r>
            <a:r>
              <a:rPr lang="en-GB" sz="1000" b="0" kern="1200" cap="none" baseline="0" dirty="0" err="1">
                <a:solidFill>
                  <a:schemeClr val="tx1"/>
                </a:solidFill>
                <a:effectLst/>
                <a:latin typeface="Arial" charset="0"/>
                <a:ea typeface="+mn-ea"/>
                <a:cs typeface="Arial" charset="0"/>
              </a:rPr>
              <a:t>manipulé</a:t>
            </a:r>
            <a:r>
              <a:rPr lang="en-GB" sz="1000" b="0" kern="1200" cap="none" baseline="0" dirty="0">
                <a:solidFill>
                  <a:schemeClr val="tx1"/>
                </a:solidFill>
                <a:effectLst/>
                <a:latin typeface="Arial" charset="0"/>
                <a:ea typeface="+mn-ea"/>
                <a:cs typeface="Arial" charset="0"/>
              </a:rPr>
              <a:t> par le personnel), les </a:t>
            </a:r>
            <a:r>
              <a:rPr lang="en-GB" sz="1000" b="0" kern="1200" cap="none" baseline="0" dirty="0" err="1">
                <a:solidFill>
                  <a:schemeClr val="tx1"/>
                </a:solidFill>
                <a:effectLst/>
                <a:latin typeface="Arial" charset="0"/>
                <a:ea typeface="+mn-ea"/>
                <a:cs typeface="Arial" charset="0"/>
              </a:rPr>
              <a:t>engins</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ou</a:t>
            </a:r>
            <a:r>
              <a:rPr lang="en-GB" sz="1000" b="0" kern="1200" cap="none" baseline="0" dirty="0">
                <a:solidFill>
                  <a:schemeClr val="tx1"/>
                </a:solidFill>
                <a:effectLst/>
                <a:latin typeface="Arial" charset="0"/>
                <a:ea typeface="+mn-ea"/>
                <a:cs typeface="Arial" charset="0"/>
              </a:rPr>
              <a:t> les charges (</a:t>
            </a:r>
            <a:r>
              <a:rPr lang="en-GB" sz="1000" b="0" kern="1200" cap="none" baseline="0" dirty="0" err="1">
                <a:solidFill>
                  <a:schemeClr val="tx1"/>
                </a:solidFill>
                <a:effectLst/>
                <a:latin typeface="Arial" charset="0"/>
                <a:ea typeface="+mn-ea"/>
                <a:cs typeface="Arial" charset="0"/>
              </a:rPr>
              <a:t>manipulées</a:t>
            </a:r>
            <a:r>
              <a:rPr lang="en-GB" sz="1000" b="0" kern="1200" cap="none" baseline="0" dirty="0">
                <a:solidFill>
                  <a:schemeClr val="tx1"/>
                </a:solidFill>
                <a:effectLst/>
                <a:latin typeface="Arial" charset="0"/>
                <a:ea typeface="+mn-ea"/>
                <a:cs typeface="Arial" charset="0"/>
              </a:rPr>
              <a:t> par les </a:t>
            </a:r>
            <a:r>
              <a:rPr lang="en-GB" sz="1000" b="0" kern="1200" cap="none" baseline="0" dirty="0" err="1">
                <a:solidFill>
                  <a:schemeClr val="tx1"/>
                </a:solidFill>
                <a:effectLst/>
                <a:latin typeface="Arial" charset="0"/>
                <a:ea typeface="+mn-ea"/>
                <a:cs typeface="Arial" charset="0"/>
              </a:rPr>
              <a:t>engins</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s’approchent</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ou</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franchissent</a:t>
            </a:r>
            <a:r>
              <a:rPr lang="en-GB" sz="1000" b="0" kern="1200" cap="none" baseline="0" dirty="0">
                <a:solidFill>
                  <a:schemeClr val="tx1"/>
                </a:solidFill>
                <a:effectLst/>
                <a:latin typeface="Arial" charset="0"/>
                <a:ea typeface="+mn-ea"/>
                <a:cs typeface="Arial" charset="0"/>
              </a:rPr>
              <a:t> les </a:t>
            </a:r>
            <a:r>
              <a:rPr lang="en-GB" sz="1000" b="0" kern="1200" cap="none" baseline="0" dirty="0" err="1">
                <a:solidFill>
                  <a:schemeClr val="tx1"/>
                </a:solidFill>
                <a:effectLst/>
                <a:latin typeface="Arial" charset="0"/>
                <a:ea typeface="+mn-ea"/>
                <a:cs typeface="Arial" charset="0"/>
              </a:rPr>
              <a:t>limites</a:t>
            </a:r>
            <a:r>
              <a:rPr lang="en-GB" sz="1000" b="0" kern="1200" cap="none" baseline="0" dirty="0">
                <a:solidFill>
                  <a:schemeClr val="tx1"/>
                </a:solidFill>
                <a:effectLst/>
                <a:latin typeface="Arial" charset="0"/>
                <a:ea typeface="+mn-ea"/>
                <a:cs typeface="Arial" charset="0"/>
              </a:rPr>
              <a:t> de la zone de </a:t>
            </a:r>
            <a:r>
              <a:rPr lang="en-GB" sz="1000" b="0" kern="1200" cap="none" baseline="0" dirty="0" err="1">
                <a:solidFill>
                  <a:schemeClr val="tx1"/>
                </a:solidFill>
                <a:effectLst/>
                <a:latin typeface="Arial" charset="0"/>
                <a:ea typeface="+mn-ea"/>
                <a:cs typeface="Arial" charset="0"/>
              </a:rPr>
              <a:t>chantier</a:t>
            </a:r>
            <a:r>
              <a:rPr lang="en-GB" sz="1000" b="0" kern="1200" cap="none" baseline="0" dirty="0">
                <a:solidFill>
                  <a:schemeClr val="tx1"/>
                </a:solidFill>
                <a:effectLst/>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cap="none" baseline="0" dirty="0">
                <a:solidFill>
                  <a:schemeClr val="tx1"/>
                </a:solidFill>
                <a:effectLst/>
                <a:latin typeface="Arial" charset="0"/>
                <a:ea typeface="+mn-ea"/>
                <a:cs typeface="Arial" charset="0"/>
              </a:rPr>
              <a:t>-Le </a:t>
            </a:r>
            <a:r>
              <a:rPr lang="en-GB" sz="1000" b="0" kern="1200" cap="none" baseline="0" dirty="0" err="1">
                <a:solidFill>
                  <a:schemeClr val="tx1"/>
                </a:solidFill>
                <a:effectLst/>
                <a:latin typeface="Arial" charset="0"/>
                <a:ea typeface="+mn-ea"/>
                <a:cs typeface="Arial" charset="0"/>
              </a:rPr>
              <a:t>contrôle</a:t>
            </a:r>
            <a:r>
              <a:rPr lang="en-GB" sz="1000" b="0" kern="1200" cap="none" baseline="0" dirty="0">
                <a:solidFill>
                  <a:schemeClr val="tx1"/>
                </a:solidFill>
                <a:effectLst/>
                <a:latin typeface="Arial" charset="0"/>
                <a:ea typeface="+mn-ea"/>
                <a:cs typeface="Arial" charset="0"/>
              </a:rPr>
              <a:t> de </a:t>
            </a:r>
            <a:r>
              <a:rPr lang="en-GB" sz="1000" b="0" kern="1200" cap="none" baseline="0" dirty="0" err="1">
                <a:solidFill>
                  <a:schemeClr val="tx1"/>
                </a:solidFill>
                <a:effectLst/>
                <a:latin typeface="Arial" charset="0"/>
                <a:ea typeface="+mn-ea"/>
                <a:cs typeface="Arial" charset="0"/>
              </a:rPr>
              <a:t>l’arrêt</a:t>
            </a:r>
            <a:r>
              <a:rPr lang="en-GB" sz="1000" b="0" kern="1200" cap="none" baseline="0" dirty="0">
                <a:solidFill>
                  <a:schemeClr val="tx1"/>
                </a:solidFill>
                <a:effectLst/>
                <a:latin typeface="Arial" charset="0"/>
                <a:ea typeface="+mn-ea"/>
                <a:cs typeface="Arial" charset="0"/>
              </a:rPr>
              <a:t> des </a:t>
            </a:r>
            <a:r>
              <a:rPr lang="en-GB" sz="1000" b="0" kern="1200" cap="none" baseline="0" dirty="0" err="1">
                <a:solidFill>
                  <a:schemeClr val="tx1"/>
                </a:solidFill>
                <a:effectLst/>
                <a:latin typeface="Arial" charset="0"/>
                <a:ea typeface="+mn-ea"/>
                <a:cs typeface="Arial" charset="0"/>
              </a:rPr>
              <a:t>activités</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pouvant</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générer</a:t>
            </a:r>
            <a:r>
              <a:rPr lang="en-GB" sz="1000" b="0" kern="1200" cap="none" baseline="0" dirty="0">
                <a:solidFill>
                  <a:schemeClr val="tx1"/>
                </a:solidFill>
                <a:effectLst/>
                <a:latin typeface="Arial" charset="0"/>
                <a:ea typeface="+mn-ea"/>
                <a:cs typeface="Arial" charset="0"/>
              </a:rPr>
              <a:t> un </a:t>
            </a:r>
            <a:r>
              <a:rPr lang="en-GB" sz="1000" b="0" kern="1200" cap="none" baseline="0" dirty="0" err="1">
                <a:solidFill>
                  <a:schemeClr val="tx1"/>
                </a:solidFill>
                <a:effectLst/>
                <a:latin typeface="Arial" charset="0"/>
                <a:ea typeface="+mn-ea"/>
                <a:cs typeface="Arial" charset="0"/>
              </a:rPr>
              <a:t>empiètement</a:t>
            </a:r>
            <a:r>
              <a:rPr lang="en-GB" sz="1000" b="0" kern="1200" cap="none" baseline="0" dirty="0">
                <a:solidFill>
                  <a:schemeClr val="tx1"/>
                </a:solidFill>
                <a:effectLst/>
                <a:latin typeface="Arial" charset="0"/>
                <a:ea typeface="+mn-ea"/>
                <a:cs typeface="Arial" charset="0"/>
              </a:rPr>
              <a:t> de type II, </a:t>
            </a:r>
            <a:r>
              <a:rPr lang="en-GB" sz="1000" b="0" kern="1200" cap="none" baseline="0" dirty="0" err="1">
                <a:solidFill>
                  <a:schemeClr val="tx1"/>
                </a:solidFill>
                <a:effectLst/>
                <a:latin typeface="Arial" charset="0"/>
                <a:ea typeface="+mn-ea"/>
                <a:cs typeface="Arial" charset="0"/>
              </a:rPr>
              <a:t>lorsqu’un</a:t>
            </a:r>
            <a:r>
              <a:rPr lang="en-GB" sz="1000" b="0" kern="1200" cap="none" baseline="0" dirty="0">
                <a:solidFill>
                  <a:schemeClr val="tx1"/>
                </a:solidFill>
                <a:effectLst/>
                <a:latin typeface="Arial" charset="0"/>
                <a:ea typeface="+mn-ea"/>
                <a:cs typeface="Arial" charset="0"/>
              </a:rPr>
              <a:t> dispositive </a:t>
            </a:r>
            <a:r>
              <a:rPr lang="en-GB" sz="1000" b="0" kern="1200" cap="none" baseline="0" dirty="0" err="1">
                <a:solidFill>
                  <a:schemeClr val="tx1"/>
                </a:solidFill>
                <a:effectLst/>
                <a:latin typeface="Arial" charset="0"/>
                <a:ea typeface="+mn-ea"/>
                <a:cs typeface="Arial" charset="0"/>
              </a:rPr>
              <a:t>d’annonce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complémentaire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est</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mis</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en</a:t>
            </a:r>
            <a:r>
              <a:rPr lang="en-GB" sz="1000" b="0" kern="1200" cap="none" baseline="0" dirty="0">
                <a:solidFill>
                  <a:schemeClr val="tx1"/>
                </a:solidFill>
                <a:effectLst/>
                <a:latin typeface="Arial" charset="0"/>
                <a:ea typeface="+mn-ea"/>
                <a:cs typeface="Arial" charset="0"/>
              </a:rPr>
              <a:t> oeuvre.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b="0" kern="1200" cap="none" baseline="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cap="none" baseline="0" dirty="0" err="1">
                <a:solidFill>
                  <a:schemeClr val="tx1"/>
                </a:solidFill>
                <a:effectLst/>
                <a:latin typeface="Arial" charset="0"/>
                <a:ea typeface="+mn-ea"/>
                <a:cs typeface="Arial" charset="0"/>
              </a:rPr>
              <a:t>Cette</a:t>
            </a:r>
            <a:r>
              <a:rPr lang="en-GB" sz="1000" b="0" kern="1200" cap="none" baseline="0" dirty="0">
                <a:solidFill>
                  <a:schemeClr val="tx1"/>
                </a:solidFill>
                <a:effectLst/>
                <a:latin typeface="Arial" charset="0"/>
                <a:ea typeface="+mn-ea"/>
                <a:cs typeface="Arial" charset="0"/>
              </a:rPr>
              <a:t> supervision ne </a:t>
            </a:r>
            <a:r>
              <a:rPr lang="en-GB" sz="1000" b="0" kern="1200" cap="none" baseline="0" dirty="0" err="1">
                <a:solidFill>
                  <a:schemeClr val="tx1"/>
                </a:solidFill>
                <a:effectLst/>
                <a:latin typeface="Arial" charset="0"/>
                <a:ea typeface="+mn-ea"/>
                <a:cs typeface="Arial" charset="0"/>
              </a:rPr>
              <a:t>doit</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être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jamais</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être</a:t>
            </a:r>
            <a:r>
              <a:rPr lang="en-GB" sz="1000" b="0" kern="1200" cap="none" baseline="0" dirty="0">
                <a:solidFill>
                  <a:schemeClr val="tx1"/>
                </a:solidFill>
                <a:effectLst/>
                <a:latin typeface="Arial" charset="0"/>
                <a:ea typeface="+mn-ea"/>
                <a:cs typeface="Arial" charset="0"/>
              </a:rPr>
              <a:t> </a:t>
            </a:r>
            <a:r>
              <a:rPr lang="en-GB" sz="1000" b="0" kern="1200" cap="none" baseline="0" dirty="0" err="1">
                <a:solidFill>
                  <a:schemeClr val="tx1"/>
                </a:solidFill>
                <a:effectLst/>
                <a:latin typeface="Arial" charset="0"/>
                <a:ea typeface="+mn-ea"/>
                <a:cs typeface="Arial" charset="0"/>
              </a:rPr>
              <a:t>déléguée</a:t>
            </a:r>
            <a:r>
              <a:rPr lang="en-GB" sz="1000" b="0" kern="1200" cap="none" baseline="0" dirty="0">
                <a:solidFill>
                  <a:schemeClr val="tx1"/>
                </a:solidFill>
                <a:effectLst/>
                <a:latin typeface="Arial" charset="0"/>
                <a:ea typeface="+mn-ea"/>
                <a:cs typeface="Arial" charset="0"/>
              </a:rPr>
              <a:t> au </a:t>
            </a:r>
            <a:r>
              <a:rPr lang="en-GB" sz="1000" b="0" kern="1200" cap="none" baseline="0" dirty="0" err="1">
                <a:solidFill>
                  <a:schemeClr val="tx1"/>
                </a:solidFill>
                <a:effectLst/>
                <a:latin typeface="Arial" charset="0"/>
                <a:ea typeface="+mn-ea"/>
                <a:cs typeface="Arial" charset="0"/>
              </a:rPr>
              <a:t>conducteur</a:t>
            </a:r>
            <a:r>
              <a:rPr lang="en-GB" sz="1000" b="0" kern="1200" cap="none" baseline="0" dirty="0">
                <a:solidFill>
                  <a:schemeClr val="tx1"/>
                </a:solidFill>
                <a:effectLst/>
                <a:latin typeface="Arial" charset="0"/>
                <a:ea typeface="+mn-ea"/>
                <a:cs typeface="Arial" charset="0"/>
              </a:rPr>
              <a:t> d’un </a:t>
            </a:r>
            <a:r>
              <a:rPr lang="en-GB" sz="1000" b="0" kern="1200" cap="none" baseline="0" dirty="0" err="1">
                <a:solidFill>
                  <a:schemeClr val="tx1"/>
                </a:solidFill>
                <a:effectLst/>
                <a:latin typeface="Arial" charset="0"/>
                <a:ea typeface="+mn-ea"/>
                <a:cs typeface="Arial" charset="0"/>
              </a:rPr>
              <a:t>engin</a:t>
            </a:r>
            <a:r>
              <a:rPr lang="en-GB" sz="1000" b="0" kern="1200" cap="none" baseline="0" dirty="0">
                <a:solidFill>
                  <a:schemeClr val="tx1"/>
                </a:solidFill>
                <a:effectLst/>
                <a:latin typeface="Arial" charset="0"/>
                <a:ea typeface="+mn-ea"/>
                <a:cs typeface="Arial" charset="0"/>
              </a:rPr>
              <a:t>. </a:t>
            </a:r>
            <a:endParaRPr lang="en-GB" sz="1000" b="0" kern="1200" cap="none"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en-GB" sz="1000" b="1" kern="1200" dirty="0">
                <a:solidFill>
                  <a:schemeClr val="tx1"/>
                </a:solidFill>
                <a:effectLst/>
                <a:latin typeface="Arial" charset="0"/>
                <a:ea typeface="+mn-ea"/>
                <a:cs typeface="Arial" charset="0"/>
              </a:rPr>
              <a:t>DISTANCE DE SEPARATION</a:t>
            </a:r>
          </a:p>
          <a:p>
            <a:endParaRPr lang="nl-BE" sz="1000" kern="1200" dirty="0">
              <a:solidFill>
                <a:schemeClr val="tx1"/>
              </a:solidFill>
              <a:effectLst/>
              <a:latin typeface="Arial" charset="0"/>
              <a:ea typeface="+mn-ea"/>
              <a:cs typeface="Arial" charset="0"/>
            </a:endParaRPr>
          </a:p>
          <a:p>
            <a:r>
              <a:rPr lang="nl-BE" sz="1000" kern="1200" dirty="0" err="1">
                <a:solidFill>
                  <a:schemeClr val="tx1"/>
                </a:solidFill>
                <a:effectLst/>
                <a:latin typeface="Arial" charset="0"/>
                <a:ea typeface="+mn-ea"/>
                <a:cs typeface="Arial" charset="0"/>
              </a:rPr>
              <a:t>Une</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distance</a:t>
            </a:r>
            <a:r>
              <a:rPr lang="nl-BE" sz="1000" kern="1200" dirty="0">
                <a:solidFill>
                  <a:schemeClr val="tx1"/>
                </a:solidFill>
                <a:effectLst/>
                <a:latin typeface="Arial" charset="0"/>
                <a:ea typeface="+mn-ea"/>
                <a:cs typeface="Arial" charset="0"/>
              </a:rPr>
              <a:t> de </a:t>
            </a:r>
            <a:r>
              <a:rPr lang="nl-BE" sz="1000" kern="1200" dirty="0" err="1">
                <a:solidFill>
                  <a:schemeClr val="tx1"/>
                </a:solidFill>
                <a:effectLst/>
                <a:latin typeface="Arial" charset="0"/>
                <a:ea typeface="+mn-ea"/>
                <a:cs typeface="Arial" charset="0"/>
              </a:rPr>
              <a:t>séparation</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est</a:t>
            </a:r>
            <a:r>
              <a:rPr lang="nl-BE" sz="1000" kern="1200" dirty="0">
                <a:solidFill>
                  <a:schemeClr val="tx1"/>
                </a:solidFill>
                <a:effectLst/>
                <a:latin typeface="Arial" charset="0"/>
                <a:ea typeface="+mn-ea"/>
                <a:cs typeface="Arial" charset="0"/>
              </a:rPr>
              <a:t> à </a:t>
            </a:r>
            <a:r>
              <a:rPr lang="nl-BE" sz="1000" kern="1200" dirty="0" err="1">
                <a:solidFill>
                  <a:schemeClr val="tx1"/>
                </a:solidFill>
                <a:effectLst/>
                <a:latin typeface="Arial" charset="0"/>
                <a:ea typeface="+mn-ea"/>
                <a:cs typeface="Arial" charset="0"/>
              </a:rPr>
              <a:t>prévoir</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entre</a:t>
            </a:r>
            <a:r>
              <a:rPr lang="nl-BE" sz="1000" kern="1200" dirty="0">
                <a:solidFill>
                  <a:schemeClr val="tx1"/>
                </a:solidFill>
                <a:effectLst/>
                <a:latin typeface="Arial" charset="0"/>
                <a:ea typeface="+mn-ea"/>
                <a:cs typeface="Arial" charset="0"/>
              </a:rPr>
              <a:t> la zone de </a:t>
            </a:r>
            <a:r>
              <a:rPr lang="nl-BE" sz="1000" kern="1200" dirty="0" err="1">
                <a:solidFill>
                  <a:schemeClr val="tx1"/>
                </a:solidFill>
                <a:effectLst/>
                <a:latin typeface="Arial" charset="0"/>
                <a:ea typeface="+mn-ea"/>
                <a:cs typeface="Arial" charset="0"/>
              </a:rPr>
              <a:t>chantier</a:t>
            </a:r>
            <a:r>
              <a:rPr lang="nl-BE" sz="1000" kern="1200" dirty="0">
                <a:solidFill>
                  <a:schemeClr val="tx1"/>
                </a:solidFill>
                <a:effectLst/>
                <a:latin typeface="Arial" charset="0"/>
                <a:ea typeface="+mn-ea"/>
                <a:cs typeface="Arial" charset="0"/>
              </a:rPr>
              <a:t> et la zone </a:t>
            </a:r>
            <a:r>
              <a:rPr lang="nl-BE" sz="1000" kern="1200" dirty="0" err="1">
                <a:solidFill>
                  <a:schemeClr val="tx1"/>
                </a:solidFill>
                <a:effectLst/>
                <a:latin typeface="Arial" charset="0"/>
                <a:ea typeface="+mn-ea"/>
                <a:cs typeface="Arial" charset="0"/>
              </a:rPr>
              <a:t>dangereuse</a:t>
            </a:r>
            <a:r>
              <a:rPr lang="nl-BE" sz="1000" kern="120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endParaRPr lang="nl-BE"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Elle </a:t>
            </a:r>
            <a:r>
              <a:rPr lang="nl-BE" sz="1000" kern="1200" dirty="0" err="1">
                <a:solidFill>
                  <a:schemeClr val="tx1"/>
                </a:solidFill>
                <a:effectLst/>
                <a:latin typeface="Arial" charset="0"/>
                <a:ea typeface="+mn-ea"/>
                <a:cs typeface="Arial" charset="0"/>
              </a:rPr>
              <a:t>est</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établie</a:t>
            </a:r>
            <a:r>
              <a:rPr lang="nl-BE" sz="1000" kern="1200" baseline="0" dirty="0">
                <a:solidFill>
                  <a:schemeClr val="tx1"/>
                </a:solidFill>
                <a:effectLst/>
                <a:latin typeface="Arial" charset="0"/>
                <a:ea typeface="+mn-ea"/>
                <a:cs typeface="Arial" charset="0"/>
              </a:rPr>
              <a:t> en </a:t>
            </a:r>
            <a:r>
              <a:rPr lang="nl-BE" sz="1000" kern="1200" baseline="0" dirty="0" err="1">
                <a:solidFill>
                  <a:schemeClr val="tx1"/>
                </a:solidFill>
                <a:effectLst/>
                <a:latin typeface="Arial" charset="0"/>
                <a:ea typeface="+mn-ea"/>
                <a:cs typeface="Arial" charset="0"/>
              </a:rPr>
              <a:t>fonction</a:t>
            </a:r>
            <a:r>
              <a:rPr lang="nl-BE" sz="1000" kern="1200" baseline="0" dirty="0">
                <a:solidFill>
                  <a:schemeClr val="tx1"/>
                </a:solidFill>
                <a:effectLst/>
                <a:latin typeface="Arial" charset="0"/>
                <a:ea typeface="+mn-ea"/>
                <a:cs typeface="Arial" charset="0"/>
              </a:rPr>
              <a:t> </a:t>
            </a:r>
            <a:r>
              <a:rPr lang="nl-BE" sz="1000" kern="1200" dirty="0">
                <a:solidFill>
                  <a:schemeClr val="tx1"/>
                </a:solidFill>
                <a:effectLst/>
                <a:latin typeface="Arial" charset="0"/>
                <a:ea typeface="+mn-ea"/>
                <a:cs typeface="Arial" charset="0"/>
              </a:rPr>
              <a:t>:</a:t>
            </a:r>
          </a:p>
          <a:p>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de la nature des </a:t>
            </a:r>
            <a:r>
              <a:rPr lang="nl-BE" sz="1000" kern="1200" dirty="0" err="1">
                <a:solidFill>
                  <a:schemeClr val="tx1"/>
                </a:solidFill>
                <a:effectLst/>
                <a:latin typeface="Arial" charset="0"/>
                <a:ea typeface="+mn-ea"/>
                <a:cs typeface="Arial" charset="0"/>
              </a:rPr>
              <a:t>travaux</a:t>
            </a:r>
            <a:r>
              <a:rPr lang="nl-BE" sz="1000" kern="1200" dirty="0">
                <a:solidFill>
                  <a:schemeClr val="tx1"/>
                </a:solidFill>
                <a:effectLst/>
                <a:latin typeface="Arial" charset="0"/>
                <a:ea typeface="+mn-ea"/>
                <a:cs typeface="Arial" charset="0"/>
              </a:rPr>
              <a:t> à </a:t>
            </a:r>
            <a:r>
              <a:rPr lang="nl-BE" sz="1000" kern="1200" dirty="0" err="1">
                <a:solidFill>
                  <a:schemeClr val="tx1"/>
                </a:solidFill>
                <a:effectLst/>
                <a:latin typeface="Arial" charset="0"/>
                <a:ea typeface="+mn-ea"/>
                <a:cs typeface="Arial" charset="0"/>
              </a:rPr>
              <a:t>exécuter</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déplacements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ou</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travaux</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manipulation</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d’objets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longs</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manipulation</a:t>
            </a:r>
            <a:r>
              <a:rPr lang="nl-BE" sz="1000" kern="1200" baseline="0" dirty="0">
                <a:solidFill>
                  <a:schemeClr val="tx1"/>
                </a:solidFill>
                <a:effectLst/>
                <a:latin typeface="Arial" charset="0"/>
                <a:ea typeface="+mn-ea"/>
                <a:cs typeface="Arial" charset="0"/>
              </a:rPr>
              <a:t> de charges instables, </a:t>
            </a:r>
            <a:r>
              <a:rPr lang="nl-BE" sz="1000" kern="1200" baseline="0" dirty="0" err="1">
                <a:solidFill>
                  <a:schemeClr val="tx1"/>
                </a:solidFill>
                <a:effectLst/>
                <a:latin typeface="Arial" charset="0"/>
                <a:ea typeface="+mn-ea"/>
                <a:cs typeface="Arial" charset="0"/>
              </a:rPr>
              <a:t>risques</a:t>
            </a:r>
            <a:r>
              <a:rPr lang="nl-BE" sz="1000" kern="1200" baseline="0" dirty="0">
                <a:solidFill>
                  <a:schemeClr val="tx1"/>
                </a:solidFill>
                <a:effectLst/>
                <a:latin typeface="Arial" charset="0"/>
                <a:ea typeface="+mn-ea"/>
                <a:cs typeface="Arial" charset="0"/>
              </a:rPr>
              <a:t> de </a:t>
            </a:r>
            <a:r>
              <a:rPr lang="nl-BE" sz="1000" kern="1200" baseline="0" dirty="0" err="1">
                <a:solidFill>
                  <a:schemeClr val="tx1"/>
                </a:solidFill>
                <a:effectLst/>
                <a:latin typeface="Arial" charset="0"/>
                <a:ea typeface="+mn-ea"/>
                <a:cs typeface="Arial" charset="0"/>
              </a:rPr>
              <a:t>mouvements</a:t>
            </a:r>
            <a:r>
              <a:rPr lang="nl-BE" sz="1000" kern="1200" baseline="0" dirty="0">
                <a:solidFill>
                  <a:schemeClr val="tx1"/>
                </a:solidFill>
                <a:effectLst/>
                <a:latin typeface="Arial" charset="0"/>
                <a:ea typeface="+mn-ea"/>
                <a:cs typeface="Arial" charset="0"/>
              </a:rPr>
              <a:t> des </a:t>
            </a:r>
            <a:r>
              <a:rPr lang="nl-BE" sz="1000" kern="1200" baseline="0" dirty="0" err="1">
                <a:solidFill>
                  <a:schemeClr val="tx1"/>
                </a:solidFill>
                <a:effectLst/>
                <a:latin typeface="Arial" charset="0"/>
                <a:ea typeface="+mn-ea"/>
                <a:cs typeface="Arial" charset="0"/>
              </a:rPr>
              <a:t>membres</a:t>
            </a:r>
            <a:r>
              <a:rPr lang="nl-BE" sz="1000" kern="1200" baseline="0" dirty="0">
                <a:solidFill>
                  <a:schemeClr val="tx1"/>
                </a:solidFill>
                <a:effectLst/>
                <a:latin typeface="Arial" charset="0"/>
                <a:ea typeface="+mn-ea"/>
                <a:cs typeface="Arial" charset="0"/>
              </a:rPr>
              <a:t> du </a:t>
            </a:r>
            <a:r>
              <a:rPr lang="nl-BE" sz="1000" kern="1200" baseline="0" dirty="0" err="1">
                <a:solidFill>
                  <a:schemeClr val="tx1"/>
                </a:solidFill>
                <a:effectLst/>
                <a:latin typeface="Arial" charset="0"/>
                <a:ea typeface="+mn-ea"/>
                <a:cs typeface="Arial" charset="0"/>
              </a:rPr>
              <a:t>travailleur</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ou</a:t>
            </a:r>
            <a:r>
              <a:rPr lang="nl-BE" sz="1000" kern="1200" baseline="0" dirty="0">
                <a:solidFill>
                  <a:schemeClr val="tx1"/>
                </a:solidFill>
                <a:effectLst/>
                <a:latin typeface="Arial" charset="0"/>
                <a:ea typeface="+mn-ea"/>
                <a:cs typeface="Arial" charset="0"/>
              </a:rPr>
              <a:t> des </a:t>
            </a:r>
            <a:r>
              <a:rPr lang="nl-BE" sz="1000" kern="1200" baseline="0" dirty="0" err="1">
                <a:solidFill>
                  <a:schemeClr val="tx1"/>
                </a:solidFill>
                <a:effectLst/>
                <a:latin typeface="Arial" charset="0"/>
                <a:ea typeface="+mn-ea"/>
                <a:cs typeface="Arial" charset="0"/>
              </a:rPr>
              <a:t>engins</a:t>
            </a:r>
            <a:r>
              <a:rPr lang="nl-BE" sz="1000" kern="1200" baseline="0" dirty="0">
                <a:solidFill>
                  <a:schemeClr val="tx1"/>
                </a:solidFill>
                <a:effectLst/>
                <a:latin typeface="Arial" charset="0"/>
                <a:ea typeface="+mn-ea"/>
                <a:cs typeface="Arial" charset="0"/>
              </a:rPr>
              <a:t> vers la zone </a:t>
            </a:r>
            <a:r>
              <a:rPr lang="nl-BE" sz="1000" kern="1200" baseline="0" dirty="0" err="1">
                <a:solidFill>
                  <a:schemeClr val="tx1"/>
                </a:solidFill>
                <a:effectLst/>
                <a:latin typeface="Arial" charset="0"/>
                <a:ea typeface="+mn-ea"/>
                <a:cs typeface="Arial" charset="0"/>
              </a:rPr>
              <a:t>dangereuse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risque</a:t>
            </a:r>
            <a:r>
              <a:rPr lang="nl-BE" sz="1000" kern="1200" baseline="0" dirty="0">
                <a:solidFill>
                  <a:schemeClr val="tx1"/>
                </a:solidFill>
                <a:effectLst/>
                <a:latin typeface="Arial" charset="0"/>
                <a:ea typeface="+mn-ea"/>
                <a:cs typeface="Arial" charset="0"/>
              </a:rPr>
              <a:t> de chute vers la zone </a:t>
            </a:r>
            <a:r>
              <a:rPr lang="nl-BE" sz="1000" kern="1200" baseline="0" dirty="0" err="1">
                <a:solidFill>
                  <a:schemeClr val="tx1"/>
                </a:solidFill>
                <a:effectLst/>
                <a:latin typeface="Arial" charset="0"/>
                <a:ea typeface="+mn-ea"/>
                <a:cs typeface="Arial" charset="0"/>
              </a:rPr>
              <a:t>dangereuse</a:t>
            </a:r>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de la </a:t>
            </a:r>
            <a:r>
              <a:rPr lang="nl-BE" sz="1000" kern="1200" dirty="0" err="1">
                <a:solidFill>
                  <a:schemeClr val="tx1"/>
                </a:solidFill>
                <a:effectLst/>
                <a:latin typeface="Arial" charset="0"/>
                <a:ea typeface="+mn-ea"/>
                <a:cs typeface="Arial" charset="0"/>
              </a:rPr>
              <a:t>configuration</a:t>
            </a:r>
            <a:r>
              <a:rPr lang="nl-BE" sz="1000" kern="1200" dirty="0">
                <a:solidFill>
                  <a:schemeClr val="tx1"/>
                </a:solidFill>
                <a:effectLst/>
                <a:latin typeface="Arial" charset="0"/>
                <a:ea typeface="+mn-ea"/>
                <a:cs typeface="Arial" charset="0"/>
              </a:rPr>
              <a:t> de la zone de </a:t>
            </a:r>
            <a:r>
              <a:rPr lang="nl-BE" sz="1000" kern="1200" dirty="0" err="1">
                <a:solidFill>
                  <a:schemeClr val="tx1"/>
                </a:solidFill>
                <a:effectLst/>
                <a:latin typeface="Arial" charset="0"/>
                <a:ea typeface="+mn-ea"/>
                <a:cs typeface="Arial" charset="0"/>
              </a:rPr>
              <a:t>chantier</a:t>
            </a:r>
            <a:r>
              <a:rPr lang="nl-BE" sz="1000" kern="1200" dirty="0">
                <a:solidFill>
                  <a:schemeClr val="tx1"/>
                </a:solidFill>
                <a:effectLst/>
                <a:latin typeface="Arial" charset="0"/>
                <a:ea typeface="+mn-ea"/>
                <a:cs typeface="Arial" charset="0"/>
              </a:rPr>
              <a:t> (</a:t>
            </a:r>
            <a:r>
              <a:rPr lang="nl-BE" sz="1000" kern="1200" dirty="0" err="1">
                <a:solidFill>
                  <a:schemeClr val="tx1"/>
                </a:solidFill>
                <a:effectLst/>
                <a:latin typeface="Arial" charset="0"/>
                <a:ea typeface="+mn-ea"/>
                <a:cs typeface="Arial" charset="0"/>
              </a:rPr>
              <a:t>positionnement</a:t>
            </a:r>
            <a:r>
              <a:rPr lang="nl-BE" sz="1000" kern="1200" dirty="0">
                <a:solidFill>
                  <a:schemeClr val="tx1"/>
                </a:solidFill>
                <a:effectLst/>
                <a:latin typeface="Arial" charset="0"/>
                <a:ea typeface="+mn-ea"/>
                <a:cs typeface="Arial" charset="0"/>
              </a:rPr>
              <a:t> du </a:t>
            </a:r>
            <a:r>
              <a:rPr lang="nl-BE" sz="1000" kern="1200" dirty="0" err="1">
                <a:solidFill>
                  <a:schemeClr val="tx1"/>
                </a:solidFill>
                <a:effectLst/>
                <a:latin typeface="Arial" charset="0"/>
                <a:ea typeface="+mn-ea"/>
                <a:cs typeface="Arial" charset="0"/>
              </a:rPr>
              <a:t>travailleur</a:t>
            </a:r>
            <a:r>
              <a:rPr lang="nl-BE" sz="1000" kern="1200" dirty="0">
                <a:solidFill>
                  <a:schemeClr val="tx1"/>
                </a:solidFill>
                <a:effectLst/>
                <a:latin typeface="Arial" charset="0"/>
                <a:ea typeface="+mn-ea"/>
                <a:cs typeface="Arial" charset="0"/>
              </a:rPr>
              <a:t> et des </a:t>
            </a:r>
            <a:r>
              <a:rPr lang="nl-BE" sz="1000" kern="1200" dirty="0" err="1">
                <a:solidFill>
                  <a:schemeClr val="tx1"/>
                </a:solidFill>
                <a:effectLst/>
                <a:latin typeface="Arial" charset="0"/>
                <a:ea typeface="+mn-ea"/>
                <a:cs typeface="Arial" charset="0"/>
              </a:rPr>
              <a:t>engins</a:t>
            </a:r>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du type de </a:t>
            </a:r>
            <a:r>
              <a:rPr lang="nl-BE" sz="1000" kern="1200" dirty="0" err="1">
                <a:solidFill>
                  <a:schemeClr val="tx1"/>
                </a:solidFill>
                <a:effectLst/>
                <a:latin typeface="Arial" charset="0"/>
                <a:ea typeface="+mn-ea"/>
                <a:cs typeface="Arial" charset="0"/>
              </a:rPr>
              <a:t>mesures</a:t>
            </a:r>
            <a:r>
              <a:rPr lang="nl-BE" sz="1000" kern="1200" dirty="0">
                <a:solidFill>
                  <a:schemeClr val="tx1"/>
                </a:solidFill>
                <a:effectLst/>
                <a:latin typeface="Arial" charset="0"/>
                <a:ea typeface="+mn-ea"/>
                <a:cs typeface="Arial" charset="0"/>
              </a:rPr>
              <a:t> de </a:t>
            </a:r>
            <a:r>
              <a:rPr lang="nl-BE" sz="1000" kern="1200" dirty="0" err="1">
                <a:solidFill>
                  <a:schemeClr val="tx1"/>
                </a:solidFill>
                <a:effectLst/>
                <a:latin typeface="Arial" charset="0"/>
                <a:ea typeface="+mn-ea"/>
                <a:cs typeface="Arial" charset="0"/>
              </a:rPr>
              <a:t>sécurité</a:t>
            </a:r>
            <a:r>
              <a:rPr lang="nl-BE" sz="1000" kern="1200" dirty="0">
                <a:solidFill>
                  <a:schemeClr val="tx1"/>
                </a:solidFill>
                <a:effectLst/>
                <a:latin typeface="Arial" charset="0"/>
                <a:ea typeface="+mn-ea"/>
                <a:cs typeface="Arial" charset="0"/>
              </a:rPr>
              <a:t> mises en </a:t>
            </a:r>
            <a:r>
              <a:rPr lang="nl-BE" sz="1000" kern="1200" dirty="0" err="1">
                <a:solidFill>
                  <a:schemeClr val="tx1"/>
                </a:solidFill>
                <a:effectLst/>
                <a:latin typeface="Arial" charset="0"/>
                <a:ea typeface="+mn-ea"/>
                <a:cs typeface="Arial" charset="0"/>
              </a:rPr>
              <a:t>place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séparation</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matérielle</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séparation</a:t>
            </a:r>
            <a:r>
              <a:rPr lang="nl-BE" sz="1000" kern="1200" baseline="0" dirty="0">
                <a:solidFill>
                  <a:schemeClr val="tx1"/>
                </a:solidFill>
                <a:effectLst/>
                <a:latin typeface="Arial" charset="0"/>
                <a:ea typeface="+mn-ea"/>
                <a:cs typeface="Arial" charset="0"/>
              </a:rPr>
              <a:t> </a:t>
            </a:r>
            <a:r>
              <a:rPr lang="nl-BE" sz="1000" kern="1200" baseline="0" dirty="0" err="1">
                <a:solidFill>
                  <a:schemeClr val="tx1"/>
                </a:solidFill>
                <a:effectLst/>
                <a:latin typeface="Arial" charset="0"/>
                <a:ea typeface="+mn-ea"/>
                <a:cs typeface="Arial" charset="0"/>
              </a:rPr>
              <a:t>immatérielle</a:t>
            </a:r>
            <a:r>
              <a:rPr lang="nl-BE" sz="1000" kern="120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en-GB" sz="1000" kern="1200" dirty="0" err="1">
                <a:solidFill>
                  <a:schemeClr val="tx1"/>
                </a:solidFill>
                <a:effectLst/>
                <a:latin typeface="Arial" charset="0"/>
                <a:ea typeface="+mn-ea"/>
                <a:cs typeface="Arial" charset="0"/>
              </a:rPr>
              <a:t>Cette</a:t>
            </a:r>
            <a:r>
              <a:rPr lang="en-GB" sz="1000" kern="1200" dirty="0">
                <a:solidFill>
                  <a:schemeClr val="tx1"/>
                </a:solidFill>
                <a:effectLst/>
                <a:latin typeface="Arial" charset="0"/>
                <a:ea typeface="+mn-ea"/>
                <a:cs typeface="Arial" charset="0"/>
              </a:rPr>
              <a:t> distance de separation</a:t>
            </a:r>
            <a:r>
              <a:rPr lang="en-GB" sz="1000" kern="1200" baseline="0" dirty="0">
                <a:solidFill>
                  <a:schemeClr val="tx1"/>
                </a:solidFill>
                <a:effectLst/>
                <a:latin typeface="Arial" charset="0"/>
                <a:ea typeface="+mn-ea"/>
                <a:cs typeface="Arial" charset="0"/>
              </a:rPr>
              <a:t> ne </a:t>
            </a:r>
            <a:r>
              <a:rPr lang="en-GB" sz="1000" kern="1200" baseline="0" dirty="0" err="1">
                <a:solidFill>
                  <a:schemeClr val="tx1"/>
                </a:solidFill>
                <a:effectLst/>
                <a:latin typeface="Arial" charset="0"/>
                <a:ea typeface="+mn-ea"/>
                <a:cs typeface="Arial" charset="0"/>
              </a:rPr>
              <a:t>doit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jamais</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être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inférieure</a:t>
            </a:r>
            <a:r>
              <a:rPr lang="en-GB" sz="1000" kern="1200" baseline="0" dirty="0">
                <a:solidFill>
                  <a:schemeClr val="tx1"/>
                </a:solidFill>
                <a:effectLst/>
                <a:latin typeface="Arial" charset="0"/>
                <a:ea typeface="+mn-ea"/>
                <a:cs typeface="Arial" charset="0"/>
              </a:rPr>
              <a:t> à 25 cm. </a:t>
            </a:r>
            <a:endParaRPr lang="en-GB" sz="1000" kern="1200"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3789884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44133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98091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a:xfrm>
            <a:off x="26988" y="744538"/>
            <a:ext cx="6615112" cy="3722687"/>
          </a:xfrm>
          <a:ln/>
        </p:spPr>
      </p:sp>
      <p:sp>
        <p:nvSpPr>
          <p:cNvPr id="73731"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67052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80851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597632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386498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435242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255808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358415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015344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17170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400721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282221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1874953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314908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1850740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409695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76208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439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7061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177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25383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35781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6"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0675766"/>
      </p:ext>
    </p:extLst>
  </p:cSld>
  <p:clrMapOvr>
    <a:masterClrMapping/>
  </p:clrMapOvr>
  <p:extLst>
    <p:ext uri="{DCECCB84-F9BA-43D5-87BE-67443E8EF086}">
      <p15:sldGuideLst xmlns:p15="http://schemas.microsoft.com/office/powerpoint/2012/main">
        <p15:guide id="1" orient="horz" pos="223">
          <p15:clr>
            <a:srgbClr val="FBAE40"/>
          </p15:clr>
        </p15:guide>
        <p15:guide id="2" pos="9928">
          <p15:clr>
            <a:srgbClr val="FBAE40"/>
          </p15:clr>
        </p15:guide>
        <p15:guide id="3" orient="horz" pos="3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3"/>
            <a:ext cx="9180612" cy="1847917"/>
          </a:xfrm>
          <a:prstGeom prst="rect">
            <a:avLst/>
          </a:prstGeom>
        </p:spPr>
        <p:txBody>
          <a:bodyPr anchor="ctr">
            <a:noAutofit/>
          </a:bodyPr>
          <a:lstStyle>
            <a:lvl1pPr>
              <a:defRPr sz="5625"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7354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4268152422"/>
      </p:ext>
    </p:extLst>
  </p:cSld>
  <p:clrMapOvr>
    <a:masterClrMapping/>
  </p:clrMapOvr>
  <p:extLst>
    <p:ext uri="{DCECCB84-F9BA-43D5-87BE-67443E8EF086}">
      <p15:sldGuideLst xmlns:p15="http://schemas.microsoft.com/office/powerpoint/2012/main">
        <p15:guide id="1" orient="horz" pos="223">
          <p15:clr>
            <a:srgbClr val="FBAE40"/>
          </p15:clr>
        </p15:guide>
        <p15:guide id="2" pos="9928">
          <p15:clr>
            <a:srgbClr val="FBAE40"/>
          </p15:clr>
        </p15:guide>
        <p15:guide id="3" orient="horz" pos="3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2" y="1779342"/>
            <a:ext cx="10858859" cy="4518909"/>
          </a:xfrm>
          <a:prstGeom prst="rect">
            <a:avLst/>
          </a:prstGeom>
        </p:spPr>
        <p:txBody>
          <a:bodyPr/>
          <a:lstStyle>
            <a:lvl1pPr marL="0" indent="0" algn="l">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4210848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276609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916113"/>
            <a:ext cx="10752667" cy="4176712"/>
          </a:xfrm>
        </p:spPr>
        <p:txBody>
          <a:bodyPr/>
          <a:lstStyle>
            <a:lvl1pPr>
              <a:buFontTx/>
              <a:buNone/>
              <a:defRPr sz="2000"/>
            </a:lvl1pPr>
            <a:lvl2pPr>
              <a:defRPr sz="2000"/>
            </a:lvl2pPr>
            <a:lvl4pPr>
              <a:defRPr sz="2000" i="0"/>
            </a:lvl4pPr>
            <a:lvl5pPr>
              <a:defRPr sz="2000"/>
            </a:lvl5pPr>
            <a:lvl6pPr>
              <a:defRPr/>
            </a:lvl6pPr>
            <a:lvl7pPr>
              <a:buFont typeface="Arial" pitchFamily="34" charset="0"/>
              <a:buChar cha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el 10"/>
          <p:cNvSpPr>
            <a:spLocks noGrp="1"/>
          </p:cNvSpPr>
          <p:nvPr>
            <p:ph type="title"/>
          </p:nvPr>
        </p:nvSpPr>
        <p:spPr/>
        <p:txBody>
          <a:bodyPr/>
          <a:lstStyle/>
          <a:p>
            <a:r>
              <a:rPr lang="nl-NL"/>
              <a:t>Klik om de stijl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r>
              <a:rPr lang="fr-FR"/>
              <a:t>I-AM.53 / VP_E2_VA - V1.01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a:t>Bediende aan het werk / lid van de ploeg aan het werk</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B3F286-761E-42D2-9394-CC16C0F1ABCC}" type="slidenum">
              <a:rPr lang="en-GB" smtClean="0"/>
              <a:pPr>
                <a:defRPr/>
              </a:pPr>
              <a:t>‹#›</a:t>
            </a:fld>
            <a:r>
              <a:rPr lang="en-GB"/>
              <a:t>/67</a:t>
            </a:r>
            <a:endParaRPr lang="en-GB" dirty="0"/>
          </a:p>
        </p:txBody>
      </p:sp>
    </p:spTree>
    <p:extLst>
      <p:ext uri="{BB962C8B-B14F-4D97-AF65-F5344CB8AC3E}">
        <p14:creationId xmlns:p14="http://schemas.microsoft.com/office/powerpoint/2010/main" val="117227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78840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2" y="1779342"/>
            <a:ext cx="10858859" cy="4518909"/>
          </a:xfrm>
          <a:prstGeom prst="rect">
            <a:avLst/>
          </a:prstGeom>
        </p:spPr>
        <p:txBody>
          <a:bodyPr/>
          <a:lstStyle>
            <a:lvl1pPr marL="0" indent="0" algn="l">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97719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89886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8317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57298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86599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425986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1138054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84454" y="76924"/>
            <a:ext cx="698887" cy="318079"/>
          </a:xfrm>
          <a:prstGeom prst="rect">
            <a:avLst/>
          </a:prstGeom>
        </p:spPr>
      </p:pic>
    </p:spTree>
    <p:extLst>
      <p:ext uri="{BB962C8B-B14F-4D97-AF65-F5344CB8AC3E}">
        <p14:creationId xmlns:p14="http://schemas.microsoft.com/office/powerpoint/2010/main" val="371184797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46"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9955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4315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2.png"/><Relationship Id="rId7" Type="http://schemas.openxmlformats.org/officeDocument/2006/relationships/image" Target="../media/image1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omments" Target="../comments/comment1.xml"/><Relationship Id="rId3" Type="http://schemas.openxmlformats.org/officeDocument/2006/relationships/image" Target="../media/image46.png"/><Relationship Id="rId7" Type="http://schemas.openxmlformats.org/officeDocument/2006/relationships/image" Target="../media/image41.png"/><Relationship Id="rId12"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17.png"/><Relationship Id="rId4" Type="http://schemas.openxmlformats.org/officeDocument/2006/relationships/image" Target="../media/image47.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85.png"/><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11601" y="1268760"/>
            <a:ext cx="5268913" cy="2343711"/>
          </a:xfrm>
        </p:spPr>
        <p:txBody>
          <a:bodyPr>
            <a:noAutofit/>
          </a:bodyPr>
          <a:lstStyle/>
          <a:p>
            <a:br>
              <a:rPr lang="fr-FR" sz="2400" dirty="0"/>
            </a:br>
            <a:br>
              <a:rPr lang="fr-FR" sz="2400" dirty="0"/>
            </a:br>
            <a:r>
              <a:rPr lang="fr-FR" sz="2400" dirty="0"/>
              <a:t>Direction </a:t>
            </a:r>
            <a:r>
              <a:rPr lang="fr-FR" sz="2400" dirty="0" err="1"/>
              <a:t>Asset</a:t>
            </a:r>
            <a:r>
              <a:rPr lang="fr-FR" sz="2400" dirty="0"/>
              <a:t> Management</a:t>
            </a:r>
            <a:br>
              <a:rPr lang="fr-FR" sz="2400" dirty="0"/>
            </a:br>
            <a:br>
              <a:rPr lang="fr-FR" sz="2400" dirty="0"/>
            </a:br>
            <a:r>
              <a:rPr lang="fr-FR" sz="2400" dirty="0">
                <a:solidFill>
                  <a:srgbClr val="FF0000"/>
                </a:solidFill>
              </a:rPr>
              <a:t>Sécurité du personnel</a:t>
            </a:r>
            <a:endParaRPr lang="fr-BE" sz="2400" dirty="0"/>
          </a:p>
        </p:txBody>
      </p:sp>
      <p:sp>
        <p:nvSpPr>
          <p:cNvPr id="3" name="Espace réservé du texte 2"/>
          <p:cNvSpPr>
            <a:spLocks noGrp="1"/>
          </p:cNvSpPr>
          <p:nvPr>
            <p:ph type="body" sz="quarter" idx="12"/>
          </p:nvPr>
        </p:nvSpPr>
        <p:spPr>
          <a:xfrm>
            <a:off x="6411601" y="3789040"/>
            <a:ext cx="5268913" cy="354013"/>
          </a:xfrm>
        </p:spPr>
        <p:txBody>
          <a:bodyPr/>
          <a:lstStyle/>
          <a:p>
            <a:r>
              <a:rPr lang="fr-BE" sz="2000" dirty="0">
                <a:solidFill>
                  <a:srgbClr val="FF0000"/>
                </a:solidFill>
              </a:rPr>
              <a:t>Unité _VE</a:t>
            </a:r>
          </a:p>
          <a:p>
            <a:r>
              <a:rPr lang="fr-FR" sz="2000" dirty="0">
                <a:solidFill>
                  <a:srgbClr val="FF0000"/>
                </a:solidFill>
              </a:rPr>
              <a:t>Agent au travail / Membre de l’équipe au travail dans les différents systèmes de protection</a:t>
            </a:r>
          </a:p>
          <a:p>
            <a:r>
              <a:rPr lang="en-US" sz="2000" dirty="0">
                <a:solidFill>
                  <a:srgbClr val="FF0000"/>
                </a:solidFill>
              </a:rPr>
              <a:t>(V3.0)</a:t>
            </a:r>
            <a:endParaRPr lang="fr-FR" sz="2000" dirty="0">
              <a:solidFill>
                <a:srgbClr val="FF0000"/>
              </a:solidFill>
            </a:endParaRPr>
          </a:p>
        </p:txBody>
      </p:sp>
      <p:sp>
        <p:nvSpPr>
          <p:cNvPr id="5" name="TextBox 4"/>
          <p:cNvSpPr txBox="1"/>
          <p:nvPr/>
        </p:nvSpPr>
        <p:spPr>
          <a:xfrm>
            <a:off x="6312024" y="6381328"/>
            <a:ext cx="3528392" cy="230832"/>
          </a:xfrm>
          <a:prstGeom prst="rect">
            <a:avLst/>
          </a:prstGeom>
          <a:solidFill>
            <a:schemeClr val="bg1">
              <a:lumMod val="85000"/>
            </a:schemeClr>
          </a:solidFill>
          <a:ln>
            <a:noFill/>
          </a:ln>
        </p:spPr>
        <p:txBody>
          <a:bodyPr wrap="square">
            <a:spAutoFit/>
          </a:bodyPr>
          <a:lstStyle/>
          <a:p>
            <a:pPr>
              <a:defRPr/>
            </a:pPr>
            <a:r>
              <a:rPr lang="fr-FR" sz="900" b="1" dirty="0"/>
              <a:t>Ce document ne remplace pas la réglementation en vigueur!</a:t>
            </a:r>
            <a:endParaRPr lang="fr-BE" sz="900" b="1" dirty="0"/>
          </a:p>
        </p:txBody>
      </p:sp>
    </p:spTree>
    <p:extLst>
      <p:ext uri="{BB962C8B-B14F-4D97-AF65-F5344CB8AC3E}">
        <p14:creationId xmlns:p14="http://schemas.microsoft.com/office/powerpoint/2010/main" val="309086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0. Introduction</a:t>
            </a:r>
          </a:p>
        </p:txBody>
      </p:sp>
      <p:sp>
        <p:nvSpPr>
          <p:cNvPr id="7" name="Rectangle 6"/>
          <p:cNvSpPr/>
          <p:nvPr/>
        </p:nvSpPr>
        <p:spPr bwMode="auto">
          <a:xfrm>
            <a:off x="1631504" y="1340769"/>
            <a:ext cx="9001000" cy="3600399"/>
          </a:xfrm>
          <a:prstGeom prst="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1400" dirty="0" err="1">
                <a:latin typeface="+mn-lt"/>
              </a:rPr>
              <a:t>L’entrepreneur</a:t>
            </a:r>
            <a:r>
              <a:rPr lang="en-US" sz="1400" dirty="0">
                <a:latin typeface="+mn-lt"/>
              </a:rPr>
              <a:t> ou le </a:t>
            </a:r>
            <a:r>
              <a:rPr lang="en-US" sz="1400" dirty="0" err="1">
                <a:latin typeface="+mn-lt"/>
              </a:rPr>
              <a:t>prestataire</a:t>
            </a:r>
            <a:r>
              <a:rPr lang="en-US" sz="1400" dirty="0">
                <a:latin typeface="+mn-lt"/>
              </a:rPr>
              <a:t> de services </a:t>
            </a:r>
            <a:r>
              <a:rPr lang="en-US" sz="1400" dirty="0" err="1">
                <a:latin typeface="+mn-lt"/>
              </a:rPr>
              <a:t>détermine</a:t>
            </a:r>
            <a:r>
              <a:rPr lang="en-US" sz="1400" dirty="0">
                <a:latin typeface="+mn-lt"/>
              </a:rPr>
              <a:t> </a:t>
            </a:r>
            <a:r>
              <a:rPr lang="en-US" sz="1400" dirty="0" err="1">
                <a:latin typeface="+mn-lt"/>
              </a:rPr>
              <a:t>lui-même</a:t>
            </a:r>
            <a:r>
              <a:rPr lang="en-US" sz="1400" dirty="0">
                <a:latin typeface="+mn-lt"/>
              </a:rPr>
              <a:t> les </a:t>
            </a:r>
            <a:r>
              <a:rPr lang="en-US" sz="1400" dirty="0" err="1">
                <a:latin typeface="+mn-lt"/>
              </a:rPr>
              <a:t>mesures</a:t>
            </a:r>
            <a:r>
              <a:rPr lang="en-US" sz="1400" dirty="0">
                <a:latin typeface="+mn-lt"/>
              </a:rPr>
              <a:t> de sécurité </a:t>
            </a:r>
            <a:r>
              <a:rPr lang="en-US" sz="1400" dirty="0" err="1">
                <a:latin typeface="+mn-lt"/>
              </a:rPr>
              <a:t>appropriées</a:t>
            </a:r>
            <a:r>
              <a:rPr lang="en-US" sz="1400" dirty="0">
                <a:latin typeface="+mn-lt"/>
              </a:rPr>
              <a:t> </a:t>
            </a:r>
            <a:r>
              <a:rPr lang="en-US" sz="1400" dirty="0" err="1">
                <a:latin typeface="+mn-lt"/>
              </a:rPr>
              <a:t>afin</a:t>
            </a:r>
            <a:r>
              <a:rPr lang="en-US" sz="1400" dirty="0">
                <a:latin typeface="+mn-lt"/>
              </a:rPr>
              <a:t> de </a:t>
            </a:r>
            <a:r>
              <a:rPr lang="en-US" sz="1400" dirty="0" err="1">
                <a:latin typeface="+mn-lt"/>
              </a:rPr>
              <a:t>garantir</a:t>
            </a:r>
            <a:r>
              <a:rPr lang="en-US" sz="1400" dirty="0">
                <a:latin typeface="+mn-lt"/>
              </a:rPr>
              <a:t> </a:t>
            </a:r>
            <a:r>
              <a:rPr lang="en-US" sz="1400" dirty="0" err="1">
                <a:latin typeface="+mn-lt"/>
              </a:rPr>
              <a:t>sa</a:t>
            </a:r>
            <a:r>
              <a:rPr lang="en-US" sz="1400" dirty="0">
                <a:latin typeface="+mn-lt"/>
              </a:rPr>
              <a:t> </a:t>
            </a:r>
            <a:r>
              <a:rPr lang="en-US" sz="1400" dirty="0" err="1">
                <a:latin typeface="+mn-lt"/>
              </a:rPr>
              <a:t>propre</a:t>
            </a:r>
            <a:r>
              <a:rPr lang="en-US" sz="1400" dirty="0">
                <a:latin typeface="+mn-lt"/>
              </a:rPr>
              <a:t> sécurité, </a:t>
            </a:r>
            <a:r>
              <a:rPr lang="en-US" sz="1400" dirty="0" err="1">
                <a:latin typeface="+mn-lt"/>
              </a:rPr>
              <a:t>celle</a:t>
            </a:r>
            <a:r>
              <a:rPr lang="en-US" sz="1400" dirty="0">
                <a:latin typeface="+mn-lt"/>
              </a:rPr>
              <a:t> de </a:t>
            </a:r>
            <a:r>
              <a:rPr lang="en-US" sz="1400" dirty="0" err="1">
                <a:latin typeface="+mn-lt"/>
              </a:rPr>
              <a:t>ses</a:t>
            </a:r>
            <a:r>
              <a:rPr lang="en-US" sz="1400" dirty="0">
                <a:latin typeface="+mn-lt"/>
              </a:rPr>
              <a:t> </a:t>
            </a:r>
            <a:r>
              <a:rPr lang="en-US" sz="1400" dirty="0" err="1">
                <a:latin typeface="+mn-lt"/>
              </a:rPr>
              <a:t>employés</a:t>
            </a:r>
            <a:r>
              <a:rPr lang="en-US" sz="1400" dirty="0">
                <a:latin typeface="+mn-lt"/>
              </a:rPr>
              <a:t>, </a:t>
            </a:r>
            <a:r>
              <a:rPr lang="en-US" sz="1400" dirty="0" err="1">
                <a:latin typeface="+mn-lt"/>
              </a:rPr>
              <a:t>ses</a:t>
            </a:r>
            <a:r>
              <a:rPr lang="en-US" sz="1400" dirty="0">
                <a:latin typeface="+mn-lt"/>
              </a:rPr>
              <a:t> </a:t>
            </a:r>
            <a:r>
              <a:rPr lang="en-US" sz="1400" dirty="0" err="1">
                <a:latin typeface="+mn-lt"/>
              </a:rPr>
              <a:t>désignés</a:t>
            </a:r>
            <a:r>
              <a:rPr lang="en-US" sz="1400" dirty="0">
                <a:latin typeface="+mn-lt"/>
              </a:rPr>
              <a:t> et </a:t>
            </a:r>
            <a:r>
              <a:rPr lang="en-US" sz="1400" dirty="0" err="1">
                <a:latin typeface="+mn-lt"/>
              </a:rPr>
              <a:t>celle</a:t>
            </a:r>
            <a:r>
              <a:rPr lang="en-US" sz="1400" dirty="0">
                <a:latin typeface="+mn-lt"/>
              </a:rPr>
              <a:t> de </a:t>
            </a:r>
            <a:r>
              <a:rPr lang="en-US" sz="1400" dirty="0" err="1">
                <a:latin typeface="+mn-lt"/>
              </a:rPr>
              <a:t>leus</a:t>
            </a:r>
            <a:r>
              <a:rPr lang="en-US" sz="1400" dirty="0">
                <a:latin typeface="+mn-lt"/>
              </a:rPr>
              <a:t> </a:t>
            </a:r>
            <a:r>
              <a:rPr lang="en-US" sz="1400" dirty="0" err="1">
                <a:latin typeface="+mn-lt"/>
              </a:rPr>
              <a:t>employés</a:t>
            </a:r>
            <a:r>
              <a:rPr lang="en-US" sz="1400" dirty="0">
                <a:latin typeface="+mn-lt"/>
              </a:rPr>
              <a:t>. </a:t>
            </a:r>
          </a:p>
          <a:p>
            <a:pPr algn="just"/>
            <a:endParaRPr lang="en-US" sz="1400" dirty="0">
              <a:latin typeface="+mn-lt"/>
            </a:endParaRPr>
          </a:p>
          <a:p>
            <a:pPr algn="just"/>
            <a:r>
              <a:rPr lang="en-US" sz="1400" dirty="0">
                <a:solidFill>
                  <a:srgbClr val="FF0000"/>
                </a:solidFill>
                <a:latin typeface="+mn-lt"/>
              </a:rPr>
              <a:t>Si des </a:t>
            </a:r>
            <a:r>
              <a:rPr lang="en-US" sz="1400" dirty="0" err="1">
                <a:solidFill>
                  <a:srgbClr val="FF0000"/>
                </a:solidFill>
                <a:latin typeface="+mn-lt"/>
              </a:rPr>
              <a:t>mesures</a:t>
            </a:r>
            <a:r>
              <a:rPr lang="en-US" sz="1400" dirty="0">
                <a:solidFill>
                  <a:srgbClr val="FF0000"/>
                </a:solidFill>
                <a:latin typeface="+mn-lt"/>
              </a:rPr>
              <a:t> de </a:t>
            </a:r>
            <a:r>
              <a:rPr lang="en-US" sz="1400" dirty="0" err="1">
                <a:solidFill>
                  <a:srgbClr val="FF0000"/>
                </a:solidFill>
                <a:latin typeface="+mn-lt"/>
              </a:rPr>
              <a:t>sécurité</a:t>
            </a:r>
            <a:r>
              <a:rPr lang="en-US" sz="1400" dirty="0">
                <a:solidFill>
                  <a:srgbClr val="FF0000"/>
                </a:solidFill>
                <a:latin typeface="+mn-lt"/>
              </a:rPr>
              <a:t> </a:t>
            </a:r>
            <a:r>
              <a:rPr lang="en-US" sz="1400" dirty="0" err="1">
                <a:solidFill>
                  <a:srgbClr val="FF0000"/>
                </a:solidFill>
                <a:latin typeface="+mn-lt"/>
              </a:rPr>
              <a:t>sont</a:t>
            </a:r>
            <a:r>
              <a:rPr lang="en-US" sz="1400" dirty="0">
                <a:solidFill>
                  <a:srgbClr val="FF0000"/>
                </a:solidFill>
                <a:latin typeface="+mn-lt"/>
              </a:rPr>
              <a:t> mises </a:t>
            </a:r>
            <a:r>
              <a:rPr lang="en-US" sz="1400" dirty="0" err="1">
                <a:solidFill>
                  <a:srgbClr val="FF0000"/>
                </a:solidFill>
                <a:latin typeface="+mn-lt"/>
              </a:rPr>
              <a:t>en</a:t>
            </a:r>
            <a:r>
              <a:rPr lang="en-US" sz="1400" dirty="0">
                <a:solidFill>
                  <a:srgbClr val="FF0000"/>
                </a:solidFill>
                <a:latin typeface="+mn-lt"/>
              </a:rPr>
              <a:t> oeuvre par Infrabel, </a:t>
            </a:r>
            <a:r>
              <a:rPr lang="en-US" sz="1400" dirty="0" err="1">
                <a:solidFill>
                  <a:srgbClr val="FF0000"/>
                </a:solidFill>
                <a:latin typeface="+mn-lt"/>
              </a:rPr>
              <a:t>l’entrepreneur</a:t>
            </a:r>
            <a:r>
              <a:rPr lang="en-US" sz="1400" dirty="0">
                <a:solidFill>
                  <a:srgbClr val="FF0000"/>
                </a:solidFill>
                <a:latin typeface="+mn-lt"/>
              </a:rPr>
              <a:t> ou le </a:t>
            </a:r>
            <a:r>
              <a:rPr lang="en-US" sz="1400" dirty="0" err="1">
                <a:solidFill>
                  <a:srgbClr val="FF0000"/>
                </a:solidFill>
                <a:latin typeface="+mn-lt"/>
              </a:rPr>
              <a:t>prestataire</a:t>
            </a:r>
            <a:r>
              <a:rPr lang="en-US" sz="1400" dirty="0">
                <a:solidFill>
                  <a:srgbClr val="FF0000"/>
                </a:solidFill>
                <a:latin typeface="+mn-lt"/>
              </a:rPr>
              <a:t> de services: </a:t>
            </a:r>
          </a:p>
          <a:p>
            <a:pPr algn="just"/>
            <a:endParaRPr lang="en-US" sz="1400" dirty="0">
              <a:solidFill>
                <a:srgbClr val="FF0000"/>
              </a:solidFill>
              <a:latin typeface="+mn-lt"/>
            </a:endParaRPr>
          </a:p>
          <a:p>
            <a:pPr marL="171450" indent="-171450" algn="just">
              <a:buFontTx/>
              <a:buChar char="-"/>
            </a:pPr>
            <a:r>
              <a:rPr lang="en-US" sz="1400" dirty="0" err="1">
                <a:solidFill>
                  <a:srgbClr val="FF0000"/>
                </a:solidFill>
                <a:latin typeface="+mn-lt"/>
              </a:rPr>
              <a:t>détermine</a:t>
            </a:r>
            <a:r>
              <a:rPr lang="en-US" sz="1400" dirty="0">
                <a:solidFill>
                  <a:srgbClr val="FF0000"/>
                </a:solidFill>
                <a:latin typeface="+mn-lt"/>
              </a:rPr>
              <a:t> les </a:t>
            </a:r>
            <a:r>
              <a:rPr lang="en-US" sz="1400" dirty="0" err="1">
                <a:solidFill>
                  <a:srgbClr val="FF0000"/>
                </a:solidFill>
                <a:latin typeface="+mn-lt"/>
              </a:rPr>
              <a:t>mesures</a:t>
            </a:r>
            <a:r>
              <a:rPr lang="en-US" sz="1400" dirty="0">
                <a:solidFill>
                  <a:srgbClr val="FF0000"/>
                </a:solidFill>
                <a:latin typeface="+mn-lt"/>
              </a:rPr>
              <a:t> de sécurité </a:t>
            </a:r>
            <a:r>
              <a:rPr lang="en-US" sz="1400" dirty="0" err="1">
                <a:solidFill>
                  <a:srgbClr val="FF0000"/>
                </a:solidFill>
                <a:latin typeface="+mn-lt"/>
              </a:rPr>
              <a:t>appropriées</a:t>
            </a:r>
            <a:r>
              <a:rPr lang="en-US" sz="1400" dirty="0">
                <a:solidFill>
                  <a:srgbClr val="FF0000"/>
                </a:solidFill>
                <a:latin typeface="+mn-lt"/>
              </a:rPr>
              <a:t> </a:t>
            </a:r>
            <a:r>
              <a:rPr lang="en-US" sz="1400" dirty="0" err="1">
                <a:solidFill>
                  <a:srgbClr val="FF0000"/>
                </a:solidFill>
                <a:latin typeface="+mn-lt"/>
              </a:rPr>
              <a:t>afin</a:t>
            </a:r>
            <a:r>
              <a:rPr lang="en-US" sz="1400" dirty="0">
                <a:solidFill>
                  <a:srgbClr val="FF0000"/>
                </a:solidFill>
                <a:latin typeface="+mn-lt"/>
              </a:rPr>
              <a:t> de </a:t>
            </a:r>
            <a:r>
              <a:rPr lang="en-US" sz="1400" dirty="0" err="1">
                <a:solidFill>
                  <a:srgbClr val="FF0000"/>
                </a:solidFill>
                <a:latin typeface="+mn-lt"/>
              </a:rPr>
              <a:t>garantir</a:t>
            </a:r>
            <a:r>
              <a:rPr lang="en-US" sz="1400" dirty="0">
                <a:solidFill>
                  <a:srgbClr val="FF0000"/>
                </a:solidFill>
                <a:latin typeface="+mn-lt"/>
              </a:rPr>
              <a:t> </a:t>
            </a:r>
            <a:r>
              <a:rPr lang="en-US" sz="1400" dirty="0" err="1">
                <a:solidFill>
                  <a:srgbClr val="FF0000"/>
                </a:solidFill>
                <a:latin typeface="+mn-lt"/>
              </a:rPr>
              <a:t>sa</a:t>
            </a:r>
            <a:r>
              <a:rPr lang="en-US" sz="1400" dirty="0">
                <a:solidFill>
                  <a:srgbClr val="FF0000"/>
                </a:solidFill>
                <a:latin typeface="+mn-lt"/>
              </a:rPr>
              <a:t> </a:t>
            </a:r>
            <a:r>
              <a:rPr lang="en-US" sz="1400" dirty="0" err="1">
                <a:solidFill>
                  <a:srgbClr val="FF0000"/>
                </a:solidFill>
                <a:latin typeface="+mn-lt"/>
              </a:rPr>
              <a:t>propre</a:t>
            </a:r>
            <a:r>
              <a:rPr lang="en-US" sz="1400" dirty="0">
                <a:solidFill>
                  <a:srgbClr val="FF0000"/>
                </a:solidFill>
                <a:latin typeface="+mn-lt"/>
              </a:rPr>
              <a:t> </a:t>
            </a:r>
            <a:r>
              <a:rPr lang="en-US" sz="1400" dirty="0" err="1">
                <a:solidFill>
                  <a:srgbClr val="FF0000"/>
                </a:solidFill>
                <a:latin typeface="+mn-lt"/>
              </a:rPr>
              <a:t>sécurité</a:t>
            </a:r>
            <a:r>
              <a:rPr lang="en-US" sz="1400" dirty="0">
                <a:solidFill>
                  <a:srgbClr val="FF0000"/>
                </a:solidFill>
                <a:latin typeface="+mn-lt"/>
              </a:rPr>
              <a:t>, </a:t>
            </a:r>
            <a:r>
              <a:rPr lang="en-US" sz="1400" dirty="0" err="1">
                <a:solidFill>
                  <a:srgbClr val="FF0000"/>
                </a:solidFill>
                <a:latin typeface="+mn-lt"/>
              </a:rPr>
              <a:t>celle</a:t>
            </a:r>
            <a:r>
              <a:rPr lang="en-US" sz="1400" dirty="0">
                <a:solidFill>
                  <a:srgbClr val="FF0000"/>
                </a:solidFill>
                <a:latin typeface="+mn-lt"/>
              </a:rPr>
              <a:t> de </a:t>
            </a:r>
            <a:r>
              <a:rPr lang="en-US" sz="1400" dirty="0" err="1">
                <a:solidFill>
                  <a:srgbClr val="FF0000"/>
                </a:solidFill>
                <a:latin typeface="+mn-lt"/>
              </a:rPr>
              <a:t>ses</a:t>
            </a:r>
            <a:r>
              <a:rPr lang="en-US" sz="1400" dirty="0">
                <a:solidFill>
                  <a:srgbClr val="FF0000"/>
                </a:solidFill>
                <a:latin typeface="+mn-lt"/>
              </a:rPr>
              <a:t> </a:t>
            </a:r>
            <a:r>
              <a:rPr lang="en-US" sz="1400" dirty="0" err="1">
                <a:solidFill>
                  <a:srgbClr val="FF0000"/>
                </a:solidFill>
                <a:latin typeface="+mn-lt"/>
              </a:rPr>
              <a:t>travailleurs</a:t>
            </a:r>
            <a:r>
              <a:rPr lang="en-US" sz="1400" dirty="0">
                <a:solidFill>
                  <a:srgbClr val="FF0000"/>
                </a:solidFill>
                <a:latin typeface="+mn-lt"/>
              </a:rPr>
              <a:t>, de </a:t>
            </a:r>
            <a:r>
              <a:rPr lang="en-US" sz="1400" dirty="0" err="1">
                <a:solidFill>
                  <a:srgbClr val="FF0000"/>
                </a:solidFill>
                <a:latin typeface="+mn-lt"/>
              </a:rPr>
              <a:t>ses</a:t>
            </a:r>
            <a:r>
              <a:rPr lang="en-US" sz="1400" dirty="0">
                <a:solidFill>
                  <a:srgbClr val="FF0000"/>
                </a:solidFill>
                <a:latin typeface="+mn-lt"/>
              </a:rPr>
              <a:t> </a:t>
            </a:r>
            <a:r>
              <a:rPr lang="en-US" sz="1400" dirty="0" err="1">
                <a:solidFill>
                  <a:srgbClr val="FF0000"/>
                </a:solidFill>
                <a:latin typeface="+mn-lt"/>
              </a:rPr>
              <a:t>préposés</a:t>
            </a:r>
            <a:r>
              <a:rPr lang="en-US" sz="1400" dirty="0">
                <a:solidFill>
                  <a:srgbClr val="FF0000"/>
                </a:solidFill>
                <a:latin typeface="+mn-lt"/>
              </a:rPr>
              <a:t> (sous-</a:t>
            </a:r>
            <a:r>
              <a:rPr lang="en-US" sz="1400" dirty="0" err="1">
                <a:solidFill>
                  <a:srgbClr val="FF0000"/>
                </a:solidFill>
                <a:latin typeface="+mn-lt"/>
              </a:rPr>
              <a:t>traitants</a:t>
            </a:r>
            <a:r>
              <a:rPr lang="en-US" sz="1400" dirty="0">
                <a:solidFill>
                  <a:srgbClr val="FF0000"/>
                </a:solidFill>
                <a:latin typeface="+mn-lt"/>
              </a:rPr>
              <a:t>) et de </a:t>
            </a:r>
            <a:r>
              <a:rPr lang="en-US" sz="1400" dirty="0" err="1">
                <a:solidFill>
                  <a:srgbClr val="FF0000"/>
                </a:solidFill>
                <a:latin typeface="+mn-lt"/>
              </a:rPr>
              <a:t>leurs</a:t>
            </a:r>
            <a:r>
              <a:rPr lang="en-US" sz="1400" dirty="0">
                <a:solidFill>
                  <a:srgbClr val="FF0000"/>
                </a:solidFill>
                <a:latin typeface="+mn-lt"/>
              </a:rPr>
              <a:t> </a:t>
            </a:r>
            <a:r>
              <a:rPr lang="en-US" sz="1400" dirty="0" err="1">
                <a:solidFill>
                  <a:srgbClr val="FF0000"/>
                </a:solidFill>
                <a:latin typeface="+mn-lt"/>
              </a:rPr>
              <a:t>travailleurs</a:t>
            </a:r>
            <a:r>
              <a:rPr lang="en-US" sz="1400" dirty="0">
                <a:solidFill>
                  <a:srgbClr val="FF0000"/>
                </a:solidFill>
                <a:latin typeface="+mn-lt"/>
              </a:rPr>
              <a:t>, </a:t>
            </a:r>
            <a:r>
              <a:rPr lang="en-US" sz="1400" u="sng" dirty="0">
                <a:solidFill>
                  <a:srgbClr val="FF0000"/>
                </a:solidFill>
                <a:latin typeface="+mn-lt"/>
              </a:rPr>
              <a:t>en </a:t>
            </a:r>
            <a:r>
              <a:rPr lang="en-US" sz="1400" u="sng" dirty="0" err="1">
                <a:solidFill>
                  <a:srgbClr val="FF0000"/>
                </a:solidFill>
                <a:latin typeface="+mn-lt"/>
              </a:rPr>
              <a:t>prenant</a:t>
            </a:r>
            <a:r>
              <a:rPr lang="en-US" sz="1400" u="sng" dirty="0">
                <a:solidFill>
                  <a:srgbClr val="FF0000"/>
                </a:solidFill>
                <a:latin typeface="+mn-lt"/>
              </a:rPr>
              <a:t> en </a:t>
            </a:r>
            <a:r>
              <a:rPr lang="en-US" sz="1400" u="sng" dirty="0" err="1">
                <a:solidFill>
                  <a:srgbClr val="FF0000"/>
                </a:solidFill>
                <a:latin typeface="+mn-lt"/>
              </a:rPr>
              <a:t>considération</a:t>
            </a:r>
            <a:r>
              <a:rPr lang="en-US" sz="1400" u="sng" dirty="0">
                <a:solidFill>
                  <a:srgbClr val="FF0000"/>
                </a:solidFill>
                <a:latin typeface="+mn-lt"/>
              </a:rPr>
              <a:t> les </a:t>
            </a:r>
            <a:r>
              <a:rPr lang="en-US" sz="1400" u="sng" dirty="0" err="1">
                <a:solidFill>
                  <a:srgbClr val="FF0000"/>
                </a:solidFill>
                <a:latin typeface="+mn-lt"/>
              </a:rPr>
              <a:t>mesures</a:t>
            </a:r>
            <a:r>
              <a:rPr lang="en-US" sz="1400" u="sng" dirty="0">
                <a:solidFill>
                  <a:srgbClr val="FF0000"/>
                </a:solidFill>
                <a:latin typeface="+mn-lt"/>
              </a:rPr>
              <a:t> de sécurité </a:t>
            </a:r>
            <a:r>
              <a:rPr lang="en-US" sz="1400" u="sng" dirty="0" err="1">
                <a:solidFill>
                  <a:srgbClr val="FF0000"/>
                </a:solidFill>
                <a:latin typeface="+mn-lt"/>
              </a:rPr>
              <a:t>d’Infrabel</a:t>
            </a:r>
            <a:r>
              <a:rPr lang="en-US" sz="1400" dirty="0">
                <a:solidFill>
                  <a:srgbClr val="FF0000"/>
                </a:solidFill>
                <a:latin typeface="+mn-lt"/>
              </a:rPr>
              <a:t>, et/</a:t>
            </a:r>
            <a:r>
              <a:rPr lang="en-US" sz="1400" dirty="0" err="1">
                <a:solidFill>
                  <a:srgbClr val="FF0000"/>
                </a:solidFill>
                <a:latin typeface="+mn-lt"/>
              </a:rPr>
              <a:t>ou</a:t>
            </a:r>
            <a:r>
              <a:rPr lang="en-US" sz="1400" dirty="0">
                <a:solidFill>
                  <a:srgbClr val="FF0000"/>
                </a:solidFill>
                <a:latin typeface="+mn-lt"/>
              </a:rPr>
              <a:t> ; </a:t>
            </a:r>
          </a:p>
          <a:p>
            <a:pPr marL="171450" indent="-171450" algn="just">
              <a:buFontTx/>
              <a:buChar char="-"/>
            </a:pPr>
            <a:endParaRPr lang="en-US" sz="1400" dirty="0">
              <a:solidFill>
                <a:srgbClr val="FF0000"/>
              </a:solidFill>
              <a:latin typeface="+mn-lt"/>
            </a:endParaRPr>
          </a:p>
          <a:p>
            <a:pPr marL="171450" indent="-171450" algn="just">
              <a:buFontTx/>
              <a:buChar char="-"/>
            </a:pPr>
            <a:r>
              <a:rPr lang="en-US" sz="1400" dirty="0" err="1">
                <a:solidFill>
                  <a:srgbClr val="FF0000"/>
                </a:solidFill>
                <a:latin typeface="+mn-lt"/>
              </a:rPr>
              <a:t>s’intègre</a:t>
            </a:r>
            <a:r>
              <a:rPr lang="en-US" sz="1400" dirty="0">
                <a:solidFill>
                  <a:srgbClr val="FF0000"/>
                </a:solidFill>
                <a:latin typeface="+mn-lt"/>
              </a:rPr>
              <a:t> </a:t>
            </a:r>
            <a:r>
              <a:rPr lang="en-US" sz="1400" dirty="0" err="1">
                <a:solidFill>
                  <a:srgbClr val="FF0000"/>
                </a:solidFill>
                <a:latin typeface="+mn-lt"/>
              </a:rPr>
              <a:t>intégralement</a:t>
            </a:r>
            <a:r>
              <a:rPr lang="en-US" sz="1400" dirty="0">
                <a:solidFill>
                  <a:srgbClr val="FF0000"/>
                </a:solidFill>
                <a:latin typeface="+mn-lt"/>
              </a:rPr>
              <a:t> dans les </a:t>
            </a:r>
            <a:r>
              <a:rPr lang="en-US" sz="1400" dirty="0" err="1">
                <a:solidFill>
                  <a:srgbClr val="FF0000"/>
                </a:solidFill>
                <a:latin typeface="+mn-lt"/>
              </a:rPr>
              <a:t>mesures</a:t>
            </a:r>
            <a:r>
              <a:rPr lang="en-US" sz="1400" dirty="0">
                <a:solidFill>
                  <a:srgbClr val="FF0000"/>
                </a:solidFill>
                <a:latin typeface="+mn-lt"/>
              </a:rPr>
              <a:t> de sécurité Infrabel.</a:t>
            </a:r>
          </a:p>
          <a:p>
            <a:pPr marL="171450" indent="-171450" algn="just">
              <a:buFontTx/>
              <a:buChar char="-"/>
            </a:pPr>
            <a:endParaRPr lang="en-US" sz="1400" dirty="0">
              <a:solidFill>
                <a:srgbClr val="FF0000"/>
              </a:solidFill>
              <a:latin typeface="+mn-lt"/>
            </a:endParaRPr>
          </a:p>
          <a:p>
            <a:pPr algn="just"/>
            <a:r>
              <a:rPr lang="en-US" sz="1400" dirty="0">
                <a:latin typeface="+mn-lt"/>
              </a:rPr>
              <a:t>Dans </a:t>
            </a:r>
            <a:r>
              <a:rPr lang="en-US" sz="1400" dirty="0" err="1">
                <a:latin typeface="+mn-lt"/>
              </a:rPr>
              <a:t>tous</a:t>
            </a:r>
            <a:r>
              <a:rPr lang="en-US" sz="1400" dirty="0">
                <a:latin typeface="+mn-lt"/>
              </a:rPr>
              <a:t> les </a:t>
            </a:r>
            <a:r>
              <a:rPr lang="en-US" sz="1400" dirty="0" err="1">
                <a:latin typeface="+mn-lt"/>
              </a:rPr>
              <a:t>cas</a:t>
            </a:r>
            <a:r>
              <a:rPr lang="en-US" sz="1400" dirty="0">
                <a:latin typeface="+mn-lt"/>
              </a:rPr>
              <a:t>, </a:t>
            </a:r>
            <a:r>
              <a:rPr lang="en-US" sz="1400" dirty="0" err="1">
                <a:latin typeface="+mn-lt"/>
              </a:rPr>
              <a:t>l’entrepreneur</a:t>
            </a:r>
            <a:r>
              <a:rPr lang="en-US" sz="1400" dirty="0">
                <a:latin typeface="+mn-lt"/>
              </a:rPr>
              <a:t> ou le </a:t>
            </a:r>
            <a:r>
              <a:rPr lang="en-US" sz="1400" dirty="0" err="1">
                <a:latin typeface="+mn-lt"/>
              </a:rPr>
              <a:t>prestataire</a:t>
            </a:r>
            <a:r>
              <a:rPr lang="en-US" sz="1400" dirty="0">
                <a:latin typeface="+mn-lt"/>
              </a:rPr>
              <a:t> de services </a:t>
            </a:r>
            <a:r>
              <a:rPr lang="en-US" sz="1400" dirty="0" err="1">
                <a:latin typeface="+mn-lt"/>
              </a:rPr>
              <a:t>reste</a:t>
            </a:r>
            <a:r>
              <a:rPr lang="en-US" sz="1400" dirty="0">
                <a:latin typeface="+mn-lt"/>
              </a:rPr>
              <a:t> bel et bien </a:t>
            </a:r>
            <a:r>
              <a:rPr lang="en-US" sz="1400" dirty="0" err="1">
                <a:latin typeface="+mn-lt"/>
              </a:rPr>
              <a:t>responsable</a:t>
            </a:r>
            <a:r>
              <a:rPr lang="en-US" sz="1400" dirty="0">
                <a:latin typeface="+mn-lt"/>
              </a:rPr>
              <a:t> de </a:t>
            </a:r>
            <a:r>
              <a:rPr lang="en-US" sz="1400" dirty="0" err="1">
                <a:latin typeface="+mn-lt"/>
              </a:rPr>
              <a:t>sa</a:t>
            </a:r>
            <a:r>
              <a:rPr lang="en-US" sz="1400" dirty="0">
                <a:latin typeface="+mn-lt"/>
              </a:rPr>
              <a:t> </a:t>
            </a:r>
            <a:r>
              <a:rPr lang="en-US" sz="1400" dirty="0" err="1">
                <a:latin typeface="+mn-lt"/>
              </a:rPr>
              <a:t>propre</a:t>
            </a:r>
            <a:r>
              <a:rPr lang="en-US" sz="1400" dirty="0">
                <a:latin typeface="+mn-lt"/>
              </a:rPr>
              <a:t> </a:t>
            </a:r>
            <a:r>
              <a:rPr lang="en-US" sz="1400" dirty="0" err="1">
                <a:latin typeface="+mn-lt"/>
              </a:rPr>
              <a:t>sécurité</a:t>
            </a:r>
            <a:r>
              <a:rPr lang="en-US" sz="1400" dirty="0">
                <a:latin typeface="+mn-lt"/>
              </a:rPr>
              <a:t>, </a:t>
            </a:r>
            <a:r>
              <a:rPr lang="en-US" sz="1400" dirty="0" err="1">
                <a:latin typeface="+mn-lt"/>
              </a:rPr>
              <a:t>celle</a:t>
            </a:r>
            <a:r>
              <a:rPr lang="en-US" sz="1400" dirty="0">
                <a:latin typeface="+mn-lt"/>
              </a:rPr>
              <a:t> de </a:t>
            </a:r>
            <a:r>
              <a:rPr lang="fr-BE" sz="1400" dirty="0">
                <a:latin typeface="+mn-lt"/>
              </a:rPr>
              <a:t>de ses préposés (sous-traitants) et de leurs travailleurs.</a:t>
            </a:r>
            <a:endParaRPr lang="en-US" sz="1400" dirty="0">
              <a:latin typeface="+mn-lt"/>
            </a:endParaRPr>
          </a:p>
        </p:txBody>
      </p:sp>
      <p:sp>
        <p:nvSpPr>
          <p:cNvPr id="4" name="Rectangle 3"/>
          <p:cNvSpPr/>
          <p:nvPr/>
        </p:nvSpPr>
        <p:spPr>
          <a:xfrm>
            <a:off x="1487488" y="620688"/>
            <a:ext cx="1787669" cy="369332"/>
          </a:xfrm>
          <a:prstGeom prst="rect">
            <a:avLst/>
          </a:prstGeom>
        </p:spPr>
        <p:txBody>
          <a:bodyPr wrap="none">
            <a:spAutoFit/>
          </a:bodyPr>
          <a:lstStyle/>
          <a:p>
            <a:pPr algn="just"/>
            <a:r>
              <a:rPr lang="fr-FR" b="1" kern="0" dirty="0">
                <a:solidFill>
                  <a:srgbClr val="0070C0"/>
                </a:solidFill>
              </a:rPr>
              <a:t>0. Introduction</a:t>
            </a:r>
          </a:p>
        </p:txBody>
      </p:sp>
    </p:spTree>
    <p:extLst>
      <p:ext uri="{BB962C8B-B14F-4D97-AF65-F5344CB8AC3E}">
        <p14:creationId xmlns:p14="http://schemas.microsoft.com/office/powerpoint/2010/main" val="421251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3354765"/>
          </a:xfrm>
          <a:prstGeom prst="rect">
            <a:avLst/>
          </a:prstGeom>
        </p:spPr>
        <p:txBody>
          <a:bodyPr wrap="square">
            <a:spAutoFit/>
          </a:bodyPr>
          <a:lstStyle/>
          <a:p>
            <a:r>
              <a:rPr lang="nl-NL" sz="2000" b="1" dirty="0">
                <a:solidFill>
                  <a:schemeClr val="accent2"/>
                </a:solidFill>
                <a:latin typeface="+mn-lt"/>
                <a:cs typeface="Arial" panose="020B0604020202020204" pitchFamily="34" charset="0"/>
              </a:rPr>
              <a:t>0.    </a:t>
            </a:r>
            <a:r>
              <a:rPr lang="nl-NL" sz="2000" b="1" dirty="0" err="1">
                <a:solidFill>
                  <a:schemeClr val="accent2"/>
                </a:solidFill>
                <a:latin typeface="+mn-lt"/>
                <a:cs typeface="Arial" panose="020B0604020202020204" pitchFamily="34" charset="0"/>
              </a:rPr>
              <a:t>Introduction</a:t>
            </a:r>
            <a:endParaRPr lang="nl-NL" sz="2000" b="1" dirty="0">
              <a:solidFill>
                <a:schemeClr val="bg1"/>
              </a:solidFill>
              <a:latin typeface="+mn-lt"/>
              <a:cs typeface="Arial" panose="020B0604020202020204" pitchFamily="34" charset="0"/>
            </a:endParaRPr>
          </a:p>
          <a:p>
            <a:pPr marL="457200" indent="-457200">
              <a:buFontTx/>
              <a:buAutoNum type="arabicPeriod"/>
            </a:pPr>
            <a:r>
              <a:rPr lang="nl-NL" sz="2000" b="1" dirty="0">
                <a:solidFill>
                  <a:schemeClr val="bg1"/>
                </a:solidFill>
                <a:latin typeface="+mn-lt"/>
                <a:cs typeface="Arial" panose="020B0604020202020204" pitchFamily="34" charset="0"/>
              </a:rPr>
              <a:t>Photo de </a:t>
            </a:r>
            <a:r>
              <a:rPr lang="nl-NL" sz="2000" b="1" dirty="0" err="1">
                <a:solidFill>
                  <a:schemeClr val="bg1"/>
                </a:solidFill>
                <a:latin typeface="+mn-lt"/>
                <a:cs typeface="Arial" panose="020B0604020202020204" pitchFamily="34" charset="0"/>
              </a:rPr>
              <a:t>famille</a:t>
            </a:r>
            <a:endParaRPr lang="nl-NL" sz="2000" b="1" dirty="0">
              <a:solidFill>
                <a:schemeClr val="bg1"/>
              </a:solidFill>
              <a:latin typeface="+mn-lt"/>
              <a:cs typeface="Arial" panose="020B0604020202020204" pitchFamily="34" charset="0"/>
            </a:endParaRPr>
          </a:p>
          <a:p>
            <a:pPr marL="457200" indent="-457200">
              <a:buFontTx/>
              <a:buAutoNum type="arabicPeriod"/>
            </a:pPr>
            <a:r>
              <a:rPr lang="nl-NL" sz="2000" b="1" dirty="0" err="1">
                <a:solidFill>
                  <a:schemeClr val="accent2"/>
                </a:solidFill>
                <a:latin typeface="+mn-lt"/>
                <a:cs typeface="Arial" panose="020B0604020202020204" pitchFamily="34" charset="0"/>
              </a:rPr>
              <a:t>Hiérarchie</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mesures</a:t>
            </a:r>
            <a:r>
              <a:rPr lang="nl-NL" sz="2000" b="1" dirty="0">
                <a:solidFill>
                  <a:schemeClr val="accent2"/>
                </a:solidFill>
                <a:latin typeface="+mn-lt"/>
                <a:cs typeface="Arial" panose="020B0604020202020204" pitchFamily="34" charset="0"/>
              </a:rPr>
              <a:t> de sécurité</a:t>
            </a:r>
          </a:p>
          <a:p>
            <a:pPr marL="457200" indent="-457200">
              <a:buFontTx/>
              <a:buAutoNum type="arabicPeriod"/>
            </a:pPr>
            <a:r>
              <a:rPr lang="nl-NL" sz="2000" b="1" dirty="0" err="1">
                <a:solidFill>
                  <a:schemeClr val="accent2"/>
                </a:solidFill>
                <a:latin typeface="+mn-lt"/>
                <a:cs typeface="Arial" panose="020B0604020202020204" pitchFamily="34" charset="0"/>
              </a:rPr>
              <a:t>Avant</a:t>
            </a:r>
            <a:r>
              <a:rPr lang="nl-NL" sz="2000" b="1" dirty="0">
                <a:solidFill>
                  <a:schemeClr val="accent2"/>
                </a:solidFill>
                <a:latin typeface="+mn-lt"/>
                <a:cs typeface="Arial" panose="020B0604020202020204" pitchFamily="34" charset="0"/>
              </a:rPr>
              <a:t> le travail	</a:t>
            </a:r>
          </a:p>
          <a:p>
            <a:pPr marL="457200" indent="-457200">
              <a:buFontTx/>
              <a:buAutoNum type="arabicPeriod"/>
            </a:pPr>
            <a:r>
              <a:rPr lang="nl-BE" sz="2000" b="1" dirty="0">
                <a:solidFill>
                  <a:schemeClr val="accent2"/>
                </a:solidFill>
                <a:latin typeface="+mn-lt"/>
                <a:cs typeface="Arial" panose="020B0604020202020204" pitchFamily="34" charset="0"/>
              </a:rPr>
              <a:t>Le </a:t>
            </a:r>
            <a:r>
              <a:rPr lang="nl-BE" sz="2000" b="1" dirty="0" err="1">
                <a:solidFill>
                  <a:schemeClr val="accent2"/>
                </a:solidFill>
                <a:latin typeface="+mn-lt"/>
                <a:cs typeface="Arial" panose="020B0604020202020204" pitchFamily="34" charset="0"/>
              </a:rPr>
              <a:t>début</a:t>
            </a:r>
            <a:r>
              <a:rPr lang="nl-BE" sz="2000" b="1" dirty="0">
                <a:solidFill>
                  <a:schemeClr val="accent2"/>
                </a:solidFill>
                <a:latin typeface="+mn-lt"/>
                <a:cs typeface="Arial" panose="020B0604020202020204" pitchFamily="34" charset="0"/>
              </a:rPr>
              <a:t> des </a:t>
            </a: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a:t>
            </a:r>
          </a:p>
          <a:p>
            <a:pPr marL="457200" indent="-457200">
              <a:buFontTx/>
              <a:buAutoNum type="arabicPeriod"/>
            </a:pPr>
            <a:r>
              <a:rPr lang="nl-BE" sz="2000" b="1" dirty="0" err="1">
                <a:solidFill>
                  <a:schemeClr val="accent2"/>
                </a:solidFill>
                <a:latin typeface="+mn-lt"/>
                <a:cs typeface="Arial" panose="020B0604020202020204" pitchFamily="34" charset="0"/>
              </a:rPr>
              <a:t>Alarme</a:t>
            </a:r>
            <a:r>
              <a:rPr lang="nl-BE" sz="2000" b="1" dirty="0">
                <a:solidFill>
                  <a:schemeClr val="accent2"/>
                </a:solidFill>
                <a:latin typeface="+mn-lt"/>
                <a:cs typeface="Arial" panose="020B0604020202020204" pitchFamily="34" charset="0"/>
              </a:rPr>
              <a:t> – Définition </a:t>
            </a:r>
          </a:p>
          <a:p>
            <a:pPr marL="457200" indent="-457200">
              <a:buFontTx/>
              <a:buAutoNum type="arabicPeriod"/>
            </a:pPr>
            <a:r>
              <a:rPr lang="nl-BE" sz="2000" b="1" dirty="0" err="1">
                <a:solidFill>
                  <a:schemeClr val="accent2"/>
                </a:solidFill>
                <a:latin typeface="+mn-lt"/>
                <a:cs typeface="Arial" panose="020B0604020202020204" pitchFamily="34" charset="0"/>
              </a:rPr>
              <a:t>Reprendre</a:t>
            </a:r>
            <a:r>
              <a:rPr lang="nl-BE" sz="2000" b="1" dirty="0">
                <a:solidFill>
                  <a:schemeClr val="accent2"/>
                </a:solidFill>
                <a:latin typeface="+mn-lt"/>
                <a:cs typeface="Arial" panose="020B0604020202020204" pitchFamily="34" charset="0"/>
              </a:rPr>
              <a:t> le travail </a:t>
            </a:r>
            <a:r>
              <a:rPr lang="nl-BE" sz="2000" b="1" dirty="0" err="1">
                <a:solidFill>
                  <a:schemeClr val="accent2"/>
                </a:solidFill>
                <a:latin typeface="+mn-lt"/>
                <a:cs typeface="Arial" panose="020B0604020202020204" pitchFamily="34" charset="0"/>
              </a:rPr>
              <a:t>après</a:t>
            </a:r>
            <a:r>
              <a:rPr lang="nl-BE" sz="2000" b="1" dirty="0">
                <a:solidFill>
                  <a:schemeClr val="accent2"/>
                </a:solidFill>
                <a:latin typeface="+mn-lt"/>
                <a:cs typeface="Arial" panose="020B0604020202020204" pitchFamily="34" charset="0"/>
              </a:rPr>
              <a:t> le passage du train</a:t>
            </a:r>
          </a:p>
          <a:p>
            <a:pPr marL="457200" indent="-457200">
              <a:buFontTx/>
              <a:buAutoNum type="arabicPeriod"/>
            </a:pPr>
            <a:r>
              <a:rPr lang="nl-BE" sz="2000" b="1" dirty="0">
                <a:solidFill>
                  <a:schemeClr val="accent2"/>
                </a:solidFill>
                <a:latin typeface="+mn-lt"/>
                <a:cs typeface="Arial" panose="020B0604020202020204" pitchFamily="34" charset="0"/>
              </a:rPr>
              <a:t>La fin des </a:t>
            </a: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a:t>
            </a:r>
          </a:p>
          <a:p>
            <a:pPr marL="457200" indent="-457200">
              <a:buFontTx/>
              <a:buAutoNum type="arabicPeriod"/>
            </a:pPr>
            <a:r>
              <a:rPr lang="nl-NL" sz="2000" b="1" dirty="0">
                <a:solidFill>
                  <a:schemeClr val="accent2"/>
                </a:solidFill>
                <a:latin typeface="+mn-lt"/>
                <a:cs typeface="Arial" panose="020B0604020202020204" pitchFamily="34" charset="0"/>
              </a:rPr>
              <a:t>Vue </a:t>
            </a:r>
            <a:r>
              <a:rPr lang="nl-NL" sz="2000" b="1" dirty="0" err="1">
                <a:solidFill>
                  <a:schemeClr val="accent2"/>
                </a:solidFill>
                <a:latin typeface="+mn-lt"/>
                <a:cs typeface="Arial" panose="020B0604020202020204" pitchFamily="34" charset="0"/>
              </a:rPr>
              <a:t>d’ensemble</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219598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1. Photo de </a:t>
            </a:r>
            <a:r>
              <a:rPr lang="en-GB" dirty="0" err="1"/>
              <a:t>famille</a:t>
            </a:r>
            <a:endParaRPr lang="en-GB" dirty="0"/>
          </a:p>
        </p:txBody>
      </p:sp>
      <p:sp>
        <p:nvSpPr>
          <p:cNvPr id="11" name="Rechthoek 38"/>
          <p:cNvSpPr>
            <a:spLocks noChangeArrowheads="1"/>
          </p:cNvSpPr>
          <p:nvPr/>
        </p:nvSpPr>
        <p:spPr bwMode="auto">
          <a:xfrm>
            <a:off x="6690673" y="4135870"/>
            <a:ext cx="1114910" cy="276389"/>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2 AGENTS AU TRAVAIL</a:t>
            </a:r>
          </a:p>
        </p:txBody>
      </p:sp>
      <p:sp>
        <p:nvSpPr>
          <p:cNvPr id="13" name="Rechthoek 38"/>
          <p:cNvSpPr>
            <a:spLocks noChangeArrowheads="1"/>
          </p:cNvSpPr>
          <p:nvPr/>
        </p:nvSpPr>
        <p:spPr bwMode="auto">
          <a:xfrm>
            <a:off x="6276019" y="6043591"/>
            <a:ext cx="1944216" cy="157647"/>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EQUIPE</a:t>
            </a:r>
          </a:p>
        </p:txBody>
      </p:sp>
      <p:sp>
        <p:nvSpPr>
          <p:cNvPr id="14" name="Rechthoek 38"/>
          <p:cNvSpPr>
            <a:spLocks noChangeArrowheads="1"/>
          </p:cNvSpPr>
          <p:nvPr/>
        </p:nvSpPr>
        <p:spPr bwMode="auto">
          <a:xfrm>
            <a:off x="8815551" y="4282240"/>
            <a:ext cx="1188132" cy="26003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CHEF DE TRAVAIL</a:t>
            </a:r>
          </a:p>
          <a:p>
            <a:pPr algn="ctr" fontAlgn="auto">
              <a:spcBef>
                <a:spcPts val="0"/>
              </a:spcBef>
              <a:spcAft>
                <a:spcPts val="0"/>
              </a:spcAft>
            </a:pPr>
            <a:r>
              <a:rPr lang="nl-BE" sz="700" b="1" kern="0" dirty="0">
                <a:solidFill>
                  <a:prstClr val="white"/>
                </a:solidFill>
              </a:rPr>
              <a:t>ENTREPRENEUR</a:t>
            </a:r>
          </a:p>
        </p:txBody>
      </p:sp>
      <p:sp>
        <p:nvSpPr>
          <p:cNvPr id="15" name="Rechthoek 38"/>
          <p:cNvSpPr>
            <a:spLocks noChangeArrowheads="1"/>
          </p:cNvSpPr>
          <p:nvPr/>
        </p:nvSpPr>
        <p:spPr bwMode="auto">
          <a:xfrm>
            <a:off x="6835766" y="2541208"/>
            <a:ext cx="824727"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1 AGENT AU TRAVAIL</a:t>
            </a:r>
          </a:p>
        </p:txBody>
      </p:sp>
      <p:sp>
        <p:nvSpPr>
          <p:cNvPr id="18" name="Rechthoek 38"/>
          <p:cNvSpPr>
            <a:spLocks noChangeArrowheads="1"/>
          </p:cNvSpPr>
          <p:nvPr/>
        </p:nvSpPr>
        <p:spPr bwMode="auto">
          <a:xfrm>
            <a:off x="8958935" y="6007599"/>
            <a:ext cx="816235" cy="242011"/>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VIGIE</a:t>
            </a:r>
          </a:p>
          <a:p>
            <a:pPr algn="ctr" fontAlgn="auto">
              <a:spcBef>
                <a:spcPts val="0"/>
              </a:spcBef>
              <a:spcAft>
                <a:spcPts val="0"/>
              </a:spcAft>
            </a:pPr>
            <a:r>
              <a:rPr lang="nl-BE" sz="700" b="1" kern="0" dirty="0">
                <a:solidFill>
                  <a:prstClr val="white"/>
                </a:solidFill>
              </a:rPr>
              <a:t>ENTREPRENEUR</a:t>
            </a:r>
          </a:p>
        </p:txBody>
      </p:sp>
      <p:sp>
        <p:nvSpPr>
          <p:cNvPr id="19" name="TextBox 18"/>
          <p:cNvSpPr txBox="1"/>
          <p:nvPr/>
        </p:nvSpPr>
        <p:spPr>
          <a:xfrm>
            <a:off x="8400256" y="1295182"/>
            <a:ext cx="360040" cy="261610"/>
          </a:xfrm>
          <a:prstGeom prst="rect">
            <a:avLst/>
          </a:prstGeom>
          <a:noFill/>
        </p:spPr>
        <p:txBody>
          <a:bodyPr wrap="square" rtlCol="0">
            <a:spAutoFit/>
          </a:bodyPr>
          <a:lstStyle/>
          <a:p>
            <a:r>
              <a:rPr lang="en-US" sz="1050"/>
              <a:t>(1)</a:t>
            </a:r>
            <a:endParaRPr lang="fr-FR" sz="1050"/>
          </a:p>
        </p:txBody>
      </p:sp>
      <p:sp>
        <p:nvSpPr>
          <p:cNvPr id="20" name="TextBox 19"/>
          <p:cNvSpPr txBox="1"/>
          <p:nvPr/>
        </p:nvSpPr>
        <p:spPr>
          <a:xfrm>
            <a:off x="9729908" y="3084153"/>
            <a:ext cx="360040" cy="261610"/>
          </a:xfrm>
          <a:prstGeom prst="rect">
            <a:avLst/>
          </a:prstGeom>
          <a:noFill/>
        </p:spPr>
        <p:txBody>
          <a:bodyPr wrap="square" rtlCol="0">
            <a:spAutoFit/>
          </a:bodyPr>
          <a:lstStyle/>
          <a:p>
            <a:r>
              <a:rPr lang="en-US" sz="1050" dirty="0"/>
              <a:t>(2)</a:t>
            </a:r>
            <a:endParaRPr lang="fr-FR" sz="1050" dirty="0"/>
          </a:p>
        </p:txBody>
      </p:sp>
      <p:sp>
        <p:nvSpPr>
          <p:cNvPr id="21" name="TextBox 20"/>
          <p:cNvSpPr txBox="1"/>
          <p:nvPr/>
        </p:nvSpPr>
        <p:spPr>
          <a:xfrm>
            <a:off x="9731251" y="4686401"/>
            <a:ext cx="506361" cy="253916"/>
          </a:xfrm>
          <a:prstGeom prst="rect">
            <a:avLst/>
          </a:prstGeom>
          <a:noFill/>
        </p:spPr>
        <p:txBody>
          <a:bodyPr wrap="square" rtlCol="0">
            <a:spAutoFit/>
          </a:bodyPr>
          <a:lstStyle/>
          <a:p>
            <a:r>
              <a:rPr lang="en-US" sz="1050" dirty="0"/>
              <a:t>(3)</a:t>
            </a:r>
            <a:endParaRPr lang="fr-FR" sz="1050" dirty="0"/>
          </a:p>
        </p:txBody>
      </p:sp>
      <p:sp>
        <p:nvSpPr>
          <p:cNvPr id="22" name="Rectangle 21"/>
          <p:cNvSpPr/>
          <p:nvPr/>
        </p:nvSpPr>
        <p:spPr>
          <a:xfrm>
            <a:off x="6096000" y="1407998"/>
            <a:ext cx="2304256" cy="4895081"/>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bwMode="auto">
          <a:xfrm>
            <a:off x="5807967" y="1295182"/>
            <a:ext cx="6102825" cy="5116226"/>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24" name="Rectangle 23"/>
          <p:cNvSpPr/>
          <p:nvPr/>
        </p:nvSpPr>
        <p:spPr bwMode="auto">
          <a:xfrm>
            <a:off x="5633092" y="1157305"/>
            <a:ext cx="1399012" cy="27575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b="1" dirty="0"/>
              <a:t>ENTREPRENEUR</a:t>
            </a:r>
            <a:endParaRPr lang="fr-FR" b="1" dirty="0"/>
          </a:p>
        </p:txBody>
      </p:sp>
      <p:sp>
        <p:nvSpPr>
          <p:cNvPr id="25" name="TextBox 24"/>
          <p:cNvSpPr txBox="1"/>
          <p:nvPr/>
        </p:nvSpPr>
        <p:spPr>
          <a:xfrm>
            <a:off x="369072" y="4941168"/>
            <a:ext cx="4439741" cy="1361911"/>
          </a:xfrm>
          <a:prstGeom prst="rect">
            <a:avLst/>
          </a:prstGeom>
          <a:noFill/>
        </p:spPr>
        <p:txBody>
          <a:bodyPr wrap="square" rtlCol="0">
            <a:spAutoFit/>
          </a:bodyPr>
          <a:lstStyle/>
          <a:p>
            <a:pPr algn="just"/>
            <a:r>
              <a:rPr lang="en-US" sz="1050" u="sng" dirty="0" err="1">
                <a:latin typeface="+mn-lt"/>
              </a:rPr>
              <a:t>Remarques</a:t>
            </a:r>
            <a:r>
              <a:rPr lang="en-US" sz="1050" u="sng" dirty="0">
                <a:latin typeface="+mn-lt"/>
              </a:rPr>
              <a:t>:</a:t>
            </a:r>
          </a:p>
          <a:p>
            <a:pPr algn="just"/>
            <a:endParaRPr lang="en-US" sz="1050" u="sng" dirty="0">
              <a:latin typeface="+mn-lt"/>
            </a:endParaRPr>
          </a:p>
          <a:p>
            <a:pPr marL="228600" indent="-228600" algn="just">
              <a:buFontTx/>
              <a:buAutoNum type="arabicParenBoth"/>
            </a:pPr>
            <a:r>
              <a:rPr lang="en-US" sz="1050" dirty="0">
                <a:latin typeface="+mn-lt"/>
              </a:rPr>
              <a:t>Personnel </a:t>
            </a:r>
            <a:r>
              <a:rPr lang="en-US" sz="1050" dirty="0" err="1">
                <a:latin typeface="+mn-lt"/>
              </a:rPr>
              <a:t>initié</a:t>
            </a:r>
            <a:r>
              <a:rPr lang="en-US" sz="1050" dirty="0">
                <a:latin typeface="+mn-lt"/>
              </a:rPr>
              <a:t> au </a:t>
            </a:r>
            <a:r>
              <a:rPr lang="en-US" sz="1050" dirty="0" err="1">
                <a:latin typeface="+mn-lt"/>
              </a:rPr>
              <a:t>sens</a:t>
            </a:r>
            <a:r>
              <a:rPr lang="en-US" sz="1050" dirty="0">
                <a:latin typeface="+mn-lt"/>
              </a:rPr>
              <a:t> du fascicule 63 – Version 2.1</a:t>
            </a:r>
          </a:p>
          <a:p>
            <a:pPr marL="228600" indent="-228600" algn="just">
              <a:buFontTx/>
              <a:buAutoNum type="arabicParenBoth"/>
            </a:pPr>
            <a:r>
              <a:rPr lang="en-US" sz="1050" dirty="0">
                <a:latin typeface="+mn-lt"/>
              </a:rPr>
              <a:t>Chef de travail au </a:t>
            </a:r>
            <a:r>
              <a:rPr lang="en-US" sz="1050" dirty="0" err="1">
                <a:latin typeface="+mn-lt"/>
              </a:rPr>
              <a:t>sens</a:t>
            </a:r>
            <a:r>
              <a:rPr lang="en-US" sz="1050" dirty="0">
                <a:latin typeface="+mn-lt"/>
              </a:rPr>
              <a:t> du fascicule 63 – Version 2.1</a:t>
            </a:r>
          </a:p>
          <a:p>
            <a:pPr marL="228600" indent="-228600" algn="just">
              <a:buFontTx/>
              <a:buAutoNum type="arabicParenBoth"/>
            </a:pPr>
            <a:r>
              <a:rPr lang="en-US" sz="1050" dirty="0" err="1">
                <a:latin typeface="+mn-lt"/>
              </a:rPr>
              <a:t>Vigie</a:t>
            </a:r>
            <a:r>
              <a:rPr lang="en-US" sz="1050" dirty="0">
                <a:latin typeface="+mn-lt"/>
              </a:rPr>
              <a:t> au </a:t>
            </a:r>
            <a:r>
              <a:rPr lang="en-US" sz="1050" dirty="0" err="1">
                <a:latin typeface="+mn-lt"/>
              </a:rPr>
              <a:t>sens</a:t>
            </a:r>
            <a:r>
              <a:rPr lang="en-US" sz="1050" dirty="0">
                <a:latin typeface="+mn-lt"/>
              </a:rPr>
              <a:t> du fascicule 63 – Version 2.1</a:t>
            </a:r>
          </a:p>
          <a:p>
            <a:pPr marL="228600" indent="-228600" algn="just">
              <a:buFontTx/>
              <a:buAutoNum type="arabicParenBoth"/>
            </a:pPr>
            <a:r>
              <a:rPr lang="en-US" sz="1050" dirty="0" err="1">
                <a:latin typeface="+mn-lt"/>
              </a:rPr>
              <a:t>Annonceur</a:t>
            </a:r>
            <a:r>
              <a:rPr lang="en-US" sz="1050" dirty="0">
                <a:latin typeface="+mn-lt"/>
              </a:rPr>
              <a:t> au </a:t>
            </a:r>
            <a:r>
              <a:rPr lang="en-US" sz="1050" dirty="0" err="1">
                <a:latin typeface="+mn-lt"/>
              </a:rPr>
              <a:t>sens</a:t>
            </a:r>
            <a:r>
              <a:rPr lang="en-US" sz="1050" dirty="0">
                <a:latin typeface="+mn-lt"/>
              </a:rPr>
              <a:t> du fascicule 63 – Version 2.1</a:t>
            </a:r>
          </a:p>
          <a:p>
            <a:pPr marL="228600" indent="-228600" algn="just">
              <a:buFontTx/>
              <a:buAutoNum type="arabicParenBoth"/>
            </a:pPr>
            <a:r>
              <a:rPr lang="en-US" sz="1050" dirty="0">
                <a:latin typeface="+mn-lt"/>
              </a:rPr>
              <a:t>Agent </a:t>
            </a:r>
            <a:r>
              <a:rPr lang="en-US" sz="1050" dirty="0" err="1">
                <a:latin typeface="+mn-lt"/>
              </a:rPr>
              <a:t>garde-frontière</a:t>
            </a:r>
            <a:r>
              <a:rPr lang="en-US" sz="1050" dirty="0">
                <a:latin typeface="+mn-lt"/>
              </a:rPr>
              <a:t> au </a:t>
            </a:r>
            <a:r>
              <a:rPr lang="en-US" sz="1050" dirty="0" err="1">
                <a:latin typeface="+mn-lt"/>
              </a:rPr>
              <a:t>sens</a:t>
            </a:r>
            <a:r>
              <a:rPr lang="en-US" sz="1050" dirty="0">
                <a:latin typeface="+mn-lt"/>
              </a:rPr>
              <a:t> du fascicule 63 – Version 2.1</a:t>
            </a:r>
          </a:p>
          <a:p>
            <a:pPr marL="228600" indent="-228600" algn="just">
              <a:buFontTx/>
              <a:buAutoNum type="arabicParenBoth"/>
            </a:pPr>
            <a:endParaRPr lang="en-US" sz="900" dirty="0"/>
          </a:p>
        </p:txBody>
      </p:sp>
      <p:sp>
        <p:nvSpPr>
          <p:cNvPr id="28" name="Rechthoek 38"/>
          <p:cNvSpPr>
            <a:spLocks noChangeArrowheads="1"/>
          </p:cNvSpPr>
          <p:nvPr/>
        </p:nvSpPr>
        <p:spPr bwMode="auto">
          <a:xfrm>
            <a:off x="10656434" y="2559235"/>
            <a:ext cx="816235" cy="242011"/>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ANNONCEUR ENTREPRENEUR</a:t>
            </a:r>
          </a:p>
        </p:txBody>
      </p:sp>
      <p:sp>
        <p:nvSpPr>
          <p:cNvPr id="29" name="Rechthoek 38"/>
          <p:cNvSpPr>
            <a:spLocks noChangeArrowheads="1"/>
          </p:cNvSpPr>
          <p:nvPr/>
        </p:nvSpPr>
        <p:spPr bwMode="auto">
          <a:xfrm>
            <a:off x="10482671" y="4282240"/>
            <a:ext cx="1188132" cy="372233"/>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AGENT GARDE-FRONTIERE</a:t>
            </a:r>
          </a:p>
          <a:p>
            <a:pPr algn="ctr" fontAlgn="auto">
              <a:spcBef>
                <a:spcPts val="0"/>
              </a:spcBef>
              <a:spcAft>
                <a:spcPts val="0"/>
              </a:spcAft>
            </a:pPr>
            <a:r>
              <a:rPr lang="nl-BE" sz="700" b="1" kern="0" dirty="0">
                <a:solidFill>
                  <a:prstClr val="white"/>
                </a:solidFill>
              </a:rPr>
              <a:t>ENTREPRENEUR</a:t>
            </a:r>
          </a:p>
        </p:txBody>
      </p:sp>
      <p:sp>
        <p:nvSpPr>
          <p:cNvPr id="30" name="TextBox 29"/>
          <p:cNvSpPr txBox="1"/>
          <p:nvPr/>
        </p:nvSpPr>
        <p:spPr>
          <a:xfrm>
            <a:off x="11433428" y="1369422"/>
            <a:ext cx="506361" cy="253916"/>
          </a:xfrm>
          <a:prstGeom prst="rect">
            <a:avLst/>
          </a:prstGeom>
          <a:noFill/>
        </p:spPr>
        <p:txBody>
          <a:bodyPr wrap="square" rtlCol="0">
            <a:spAutoFit/>
          </a:bodyPr>
          <a:lstStyle/>
          <a:p>
            <a:r>
              <a:rPr lang="en-US" sz="1050" dirty="0"/>
              <a:t>(4)</a:t>
            </a:r>
            <a:endParaRPr lang="fr-FR" sz="1050" dirty="0"/>
          </a:p>
        </p:txBody>
      </p:sp>
      <p:sp>
        <p:nvSpPr>
          <p:cNvPr id="31" name="TextBox 30"/>
          <p:cNvSpPr txBox="1"/>
          <p:nvPr/>
        </p:nvSpPr>
        <p:spPr>
          <a:xfrm>
            <a:off x="11404432" y="3076134"/>
            <a:ext cx="506361" cy="253916"/>
          </a:xfrm>
          <a:prstGeom prst="rect">
            <a:avLst/>
          </a:prstGeom>
          <a:noFill/>
        </p:spPr>
        <p:txBody>
          <a:bodyPr wrap="square" rtlCol="0">
            <a:spAutoFit/>
          </a:bodyPr>
          <a:lstStyle/>
          <a:p>
            <a:r>
              <a:rPr lang="en-US" sz="1050" dirty="0"/>
              <a:t>(5)</a:t>
            </a:r>
            <a:endParaRPr lang="fr-FR" sz="105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011" y="3004090"/>
            <a:ext cx="1432617" cy="1069117"/>
          </a:xfrm>
          <a:prstGeom prst="rect">
            <a:avLst/>
          </a:prstGeom>
          <a:ln w="25400">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317" y="1616592"/>
            <a:ext cx="555621" cy="854237"/>
          </a:xfrm>
          <a:prstGeom prst="rect">
            <a:avLst/>
          </a:prstGeom>
          <a:ln w="254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000" y="4720200"/>
            <a:ext cx="1664638" cy="944707"/>
          </a:xfrm>
          <a:prstGeom prst="rect">
            <a:avLst/>
          </a:prstGeom>
          <a:ln w="25400">
            <a:solidFill>
              <a:srgbClr val="000000"/>
            </a:solidFill>
          </a:ln>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0457" y="3141569"/>
            <a:ext cx="393189" cy="1037220"/>
          </a:xfrm>
          <a:prstGeom prst="rect">
            <a:avLst/>
          </a:prstGeom>
          <a:ln w="25400">
            <a:solidFill>
              <a:srgbClr val="000000"/>
            </a:solidFill>
          </a:ln>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8408" y="4712430"/>
            <a:ext cx="517291" cy="1220040"/>
          </a:xfrm>
          <a:prstGeom prst="rect">
            <a:avLst/>
          </a:prstGeom>
          <a:ln w="25400">
            <a:solidFill>
              <a:srgbClr val="000000"/>
            </a:solidFill>
          </a:ln>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0569" y="3141569"/>
            <a:ext cx="467810" cy="1070509"/>
          </a:xfrm>
          <a:prstGeom prst="rect">
            <a:avLst/>
          </a:prstGeom>
          <a:ln w="25400">
            <a:solidFill>
              <a:schemeClr val="tx1"/>
            </a:solidFill>
          </a:ln>
        </p:spPr>
      </p:pic>
      <p:pic>
        <p:nvPicPr>
          <p:cNvPr id="3" name="Picture 2"/>
          <p:cNvPicPr>
            <a:picLocks noChangeAspect="1"/>
          </p:cNvPicPr>
          <p:nvPr/>
        </p:nvPicPr>
        <p:blipFill>
          <a:blip r:embed="rId8"/>
          <a:stretch>
            <a:fillRect/>
          </a:stretch>
        </p:blipFill>
        <p:spPr>
          <a:xfrm>
            <a:off x="9181107" y="1387589"/>
            <a:ext cx="371888" cy="1121761"/>
          </a:xfrm>
          <a:prstGeom prst="rect">
            <a:avLst/>
          </a:prstGeom>
        </p:spPr>
      </p:pic>
      <p:sp>
        <p:nvSpPr>
          <p:cNvPr id="33" name="Rechthoek 38"/>
          <p:cNvSpPr>
            <a:spLocks noChangeArrowheads="1"/>
          </p:cNvSpPr>
          <p:nvPr/>
        </p:nvSpPr>
        <p:spPr bwMode="auto">
          <a:xfrm>
            <a:off x="8835216" y="2541208"/>
            <a:ext cx="1188132" cy="26003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LIGNE HIERARCHIQUE</a:t>
            </a:r>
          </a:p>
          <a:p>
            <a:pPr algn="ctr" fontAlgn="auto">
              <a:spcBef>
                <a:spcPts val="0"/>
              </a:spcBef>
              <a:spcAft>
                <a:spcPts val="0"/>
              </a:spcAft>
            </a:pPr>
            <a:r>
              <a:rPr lang="nl-BE" sz="700" b="1" kern="0" dirty="0">
                <a:solidFill>
                  <a:prstClr val="white"/>
                </a:solidFill>
              </a:rPr>
              <a:t>ENTREPRENEUR</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37725" y="1391790"/>
            <a:ext cx="461472" cy="1090188"/>
          </a:xfrm>
          <a:prstGeom prst="rect">
            <a:avLst/>
          </a:prstGeom>
          <a:ln w="25400">
            <a:solidFill>
              <a:schemeClr val="tx1"/>
            </a:solidFill>
          </a:ln>
        </p:spPr>
      </p:pic>
    </p:spTree>
    <p:extLst>
      <p:ext uri="{BB962C8B-B14F-4D97-AF65-F5344CB8AC3E}">
        <p14:creationId xmlns:p14="http://schemas.microsoft.com/office/powerpoint/2010/main" val="123519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3323987"/>
          </a:xfrm>
          <a:prstGeom prst="rect">
            <a:avLst/>
          </a:prstGeom>
        </p:spPr>
        <p:txBody>
          <a:bodyPr wrap="square">
            <a:spAutoFit/>
          </a:bodyPr>
          <a:lstStyle/>
          <a:p>
            <a:r>
              <a:rPr lang="nl-NL" sz="2000" b="1" dirty="0">
                <a:solidFill>
                  <a:schemeClr val="accent2"/>
                </a:solidFill>
                <a:latin typeface="+mn-lt"/>
                <a:cs typeface="Arial" panose="020B0604020202020204" pitchFamily="34" charset="0"/>
              </a:rPr>
              <a:t>0.    </a:t>
            </a:r>
            <a:r>
              <a:rPr lang="nl-NL" sz="2000" b="1" dirty="0" err="1">
                <a:solidFill>
                  <a:schemeClr val="accent2"/>
                </a:solidFill>
                <a:latin typeface="+mn-lt"/>
                <a:cs typeface="Arial" panose="020B0604020202020204" pitchFamily="34" charset="0"/>
              </a:rPr>
              <a:t>Introduction</a:t>
            </a:r>
            <a:endParaRPr lang="nl-NL" sz="2000" b="1" dirty="0">
              <a:solidFill>
                <a:schemeClr val="bg1"/>
              </a:solidFill>
              <a:latin typeface="+mn-lt"/>
              <a:cs typeface="Arial" panose="020B0604020202020204" pitchFamily="34" charset="0"/>
            </a:endParaRPr>
          </a:p>
          <a:p>
            <a:pPr marL="457200" indent="-457200">
              <a:buFontTx/>
              <a:buAutoNum type="arabicPeriod"/>
            </a:pPr>
            <a:r>
              <a:rPr lang="nl-NL" sz="2000" b="1" dirty="0">
                <a:solidFill>
                  <a:schemeClr val="accent2"/>
                </a:solidFill>
                <a:latin typeface="+mn-lt"/>
                <a:cs typeface="Arial" panose="020B0604020202020204" pitchFamily="34" charset="0"/>
              </a:rPr>
              <a:t>Photo de </a:t>
            </a:r>
            <a:r>
              <a:rPr lang="nl-NL" sz="2000" b="1" dirty="0" err="1">
                <a:solidFill>
                  <a:schemeClr val="accent2"/>
                </a:solidFill>
                <a:latin typeface="+mn-lt"/>
                <a:cs typeface="Arial" panose="020B0604020202020204" pitchFamily="34" charset="0"/>
              </a:rPr>
              <a:t>famille</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err="1">
                <a:solidFill>
                  <a:schemeClr val="bg1"/>
                </a:solidFill>
                <a:latin typeface="+mn-lt"/>
                <a:cs typeface="Arial" panose="020B0604020202020204" pitchFamily="34" charset="0"/>
              </a:rPr>
              <a:t>Hiérarchie</a:t>
            </a:r>
            <a:r>
              <a:rPr lang="nl-NL" sz="2000" b="1" dirty="0">
                <a:solidFill>
                  <a:schemeClr val="bg1"/>
                </a:solidFill>
                <a:latin typeface="+mn-lt"/>
                <a:cs typeface="Arial" panose="020B0604020202020204" pitchFamily="34" charset="0"/>
              </a:rPr>
              <a:t> des </a:t>
            </a:r>
            <a:r>
              <a:rPr lang="nl-NL" sz="2000" b="1" dirty="0" err="1">
                <a:solidFill>
                  <a:schemeClr val="bg1"/>
                </a:solidFill>
                <a:latin typeface="+mn-lt"/>
                <a:cs typeface="Arial" panose="020B0604020202020204" pitchFamily="34" charset="0"/>
              </a:rPr>
              <a:t>mesures</a:t>
            </a:r>
            <a:r>
              <a:rPr lang="nl-NL" sz="2000" b="1" dirty="0">
                <a:solidFill>
                  <a:schemeClr val="bg1"/>
                </a:solidFill>
                <a:latin typeface="+mn-lt"/>
                <a:cs typeface="Arial" panose="020B0604020202020204" pitchFamily="34" charset="0"/>
              </a:rPr>
              <a:t> de sécurité</a:t>
            </a:r>
          </a:p>
          <a:p>
            <a:pPr marL="457200" indent="-457200">
              <a:buFontTx/>
              <a:buAutoNum type="arabicPeriod"/>
            </a:pPr>
            <a:r>
              <a:rPr lang="nl-NL" sz="2000" b="1" dirty="0" err="1">
                <a:solidFill>
                  <a:schemeClr val="accent2"/>
                </a:solidFill>
                <a:latin typeface="+mn-lt"/>
                <a:cs typeface="Arial" panose="020B0604020202020204" pitchFamily="34" charset="0"/>
              </a:rPr>
              <a:t>Avant</a:t>
            </a:r>
            <a:r>
              <a:rPr lang="nl-NL" sz="2000" b="1" dirty="0">
                <a:solidFill>
                  <a:schemeClr val="accent2"/>
                </a:solidFill>
                <a:latin typeface="+mn-lt"/>
                <a:cs typeface="Arial" panose="020B0604020202020204" pitchFamily="34" charset="0"/>
              </a:rPr>
              <a:t> le travail	</a:t>
            </a:r>
          </a:p>
          <a:p>
            <a:pPr marL="0" indent="0">
              <a:buNone/>
            </a:pPr>
            <a:r>
              <a:rPr lang="nl-NL" sz="2000" b="1" dirty="0">
                <a:solidFill>
                  <a:schemeClr val="accent2"/>
                </a:solidFill>
                <a:latin typeface="+mn-lt"/>
                <a:cs typeface="Arial" panose="020B0604020202020204" pitchFamily="34" charset="0"/>
              </a:rPr>
              <a:t>4.     Le </a:t>
            </a:r>
            <a:r>
              <a:rPr lang="nl-NL" sz="2000" b="1" dirty="0" err="1">
                <a:solidFill>
                  <a:schemeClr val="accent2"/>
                </a:solidFill>
                <a:latin typeface="+mn-lt"/>
                <a:cs typeface="Arial" panose="020B0604020202020204" pitchFamily="34" charset="0"/>
              </a:rPr>
              <a:t>début</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pPr defTabSz="266700">
              <a:tabLst>
                <a:tab pos="266700" algn="l"/>
              </a:tabLst>
            </a:pPr>
            <a:r>
              <a:rPr lang="nl-NL" sz="2000" b="1" dirty="0">
                <a:solidFill>
                  <a:schemeClr val="accent2"/>
                </a:solidFill>
                <a:latin typeface="+mn-lt"/>
                <a:cs typeface="Arial" panose="020B0604020202020204" pitchFamily="34" charset="0"/>
              </a:rPr>
              <a:t>5.     </a:t>
            </a:r>
            <a:r>
              <a:rPr lang="nl-NL" sz="2000" b="1" dirty="0" err="1">
                <a:solidFill>
                  <a:schemeClr val="accent2"/>
                </a:solidFill>
                <a:latin typeface="+mn-lt"/>
                <a:cs typeface="Arial" panose="020B0604020202020204" pitchFamily="34" charset="0"/>
              </a:rPr>
              <a:t>Alarme</a:t>
            </a:r>
            <a:r>
              <a:rPr lang="nl-NL" sz="2000" b="1" dirty="0">
                <a:solidFill>
                  <a:schemeClr val="accent2"/>
                </a:solidFill>
                <a:latin typeface="+mn-lt"/>
                <a:cs typeface="Arial" panose="020B0604020202020204" pitchFamily="34" charset="0"/>
              </a:rPr>
              <a:t> – Définition</a:t>
            </a:r>
          </a:p>
          <a:p>
            <a:pPr defTabSz="266700"/>
            <a:r>
              <a:rPr lang="nl-NL" sz="2000" b="1" dirty="0">
                <a:solidFill>
                  <a:schemeClr val="accent2"/>
                </a:solidFill>
                <a:latin typeface="+mn-lt"/>
                <a:cs typeface="Arial" panose="020B0604020202020204" pitchFamily="34" charset="0"/>
              </a:rPr>
              <a:t>6.     </a:t>
            </a:r>
            <a:r>
              <a:rPr lang="nl-NL" sz="2000" b="1" dirty="0" err="1">
                <a:solidFill>
                  <a:schemeClr val="accent2"/>
                </a:solidFill>
                <a:latin typeface="+mn-lt"/>
                <a:cs typeface="Arial" panose="020B0604020202020204" pitchFamily="34" charset="0"/>
              </a:rPr>
              <a:t>Reprendre</a:t>
            </a:r>
            <a:r>
              <a:rPr lang="nl-NL" sz="2000" b="1" dirty="0">
                <a:solidFill>
                  <a:schemeClr val="accent2"/>
                </a:solidFill>
                <a:latin typeface="+mn-lt"/>
                <a:cs typeface="Arial" panose="020B0604020202020204" pitchFamily="34" charset="0"/>
              </a:rPr>
              <a:t> le travail </a:t>
            </a:r>
            <a:r>
              <a:rPr lang="nl-NL" sz="2000" b="1" dirty="0" err="1">
                <a:solidFill>
                  <a:schemeClr val="accent2"/>
                </a:solidFill>
                <a:latin typeface="+mn-lt"/>
                <a:cs typeface="Arial" panose="020B0604020202020204" pitchFamily="34" charset="0"/>
              </a:rPr>
              <a:t>après</a:t>
            </a:r>
            <a:r>
              <a:rPr lang="nl-NL" sz="2000" b="1" dirty="0">
                <a:solidFill>
                  <a:schemeClr val="accent2"/>
                </a:solidFill>
                <a:latin typeface="+mn-lt"/>
                <a:cs typeface="Arial" panose="020B0604020202020204" pitchFamily="34" charset="0"/>
              </a:rPr>
              <a:t> le passage du train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La fin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r>
              <a:rPr lang="nl-NL" sz="2000" b="1" dirty="0">
                <a:solidFill>
                  <a:schemeClr val="accent2"/>
                </a:solidFill>
                <a:latin typeface="+mn-lt"/>
                <a:cs typeface="Arial" panose="020B0604020202020204" pitchFamily="34" charset="0"/>
              </a:rPr>
              <a:t>8.     </a:t>
            </a:r>
            <a:r>
              <a:rPr lang="fr-BE" sz="2000" b="1" dirty="0">
                <a:solidFill>
                  <a:schemeClr val="accent2"/>
                </a:solidFill>
                <a:latin typeface="+mn-lt"/>
                <a:cs typeface="Arial" panose="020B0604020202020204" pitchFamily="34" charset="0"/>
              </a:rPr>
              <a:t>Vue d’ensemble</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112930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14</a:t>
            </a:fld>
            <a:endParaRPr lang="nl-BE" dirty="0"/>
          </a:p>
        </p:txBody>
      </p:sp>
      <p:sp>
        <p:nvSpPr>
          <p:cNvPr id="11" name="Espace réservé du texte 3"/>
          <p:cNvSpPr>
            <a:spLocks noGrp="1"/>
          </p:cNvSpPr>
          <p:nvPr>
            <p:ph type="body" sz="quarter" idx="18"/>
          </p:nvPr>
        </p:nvSpPr>
        <p:spPr>
          <a:xfrm>
            <a:off x="8412758" y="154524"/>
            <a:ext cx="3498036" cy="360363"/>
          </a:xfrm>
        </p:spPr>
        <p:txBody>
          <a:bodyPr/>
          <a:lstStyle/>
          <a:p>
            <a:r>
              <a:rPr lang="fr-FR" dirty="0"/>
              <a:t>2. </a:t>
            </a:r>
            <a:r>
              <a:rPr lang="fr-BE" dirty="0"/>
              <a:t>Hiérarchie des mesures de sécurité</a:t>
            </a:r>
            <a:endParaRPr lang="fr-FR" dirty="0"/>
          </a:p>
          <a:p>
            <a:endParaRPr lang="fr-FR" dirty="0"/>
          </a:p>
        </p:txBody>
      </p:sp>
      <p:sp>
        <p:nvSpPr>
          <p:cNvPr id="12" name="Espace réservé du numéro de diapositive 3"/>
          <p:cNvSpPr txBox="1">
            <a:spLocks/>
          </p:cNvSpPr>
          <p:nvPr/>
        </p:nvSpPr>
        <p:spPr>
          <a:xfrm>
            <a:off x="11464965" y="6492877"/>
            <a:ext cx="56524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975" b="0" i="0" kern="1200">
                <a:solidFill>
                  <a:schemeClr val="accent2"/>
                </a:solidFill>
                <a:latin typeface="Calibri Light" panose="020F0302020204030204" pitchFamily="34" charset="0"/>
                <a:ea typeface="+mn-ea"/>
                <a:cs typeface="Calibri Light" panose="020F0302020204030204"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70B80B4-B953-6547-A044-6E303DFD4AF3}" type="slidenum">
              <a:rPr lang="nl-BE" smtClean="0"/>
              <a:pPr/>
              <a:t>14</a:t>
            </a:fld>
            <a:endParaRPr lang="nl-BE" dirty="0"/>
          </a:p>
        </p:txBody>
      </p:sp>
      <p:sp>
        <p:nvSpPr>
          <p:cNvPr id="34" name="Espace réservé du texte 2">
            <a:extLst>
              <a:ext uri="{FF2B5EF4-FFF2-40B4-BE49-F238E27FC236}">
                <a16:creationId xmlns:a16="http://schemas.microsoft.com/office/drawing/2014/main" id="{802BA7E8-244C-4F44-B7DA-F677CB2436FC}"/>
              </a:ext>
            </a:extLst>
          </p:cNvPr>
          <p:cNvSpPr txBox="1">
            <a:spLocks/>
          </p:cNvSpPr>
          <p:nvPr/>
        </p:nvSpPr>
        <p:spPr>
          <a:xfrm>
            <a:off x="666572" y="430166"/>
            <a:ext cx="10858859" cy="478554"/>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2700" b="1" i="0" kern="1200">
                <a:solidFill>
                  <a:schemeClr val="accent2"/>
                </a:solidFill>
                <a:latin typeface="Calibri" panose="020F0502020204030204" pitchFamily="34" charset="0"/>
                <a:ea typeface="+mn-ea"/>
                <a:cs typeface="Calibri" panose="020F050202020403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Scope des risques ?</a:t>
            </a:r>
          </a:p>
        </p:txBody>
      </p:sp>
      <p:sp>
        <p:nvSpPr>
          <p:cNvPr id="35" name="Rounded Rectangle 12">
            <a:extLst>
              <a:ext uri="{FF2B5EF4-FFF2-40B4-BE49-F238E27FC236}">
                <a16:creationId xmlns:a16="http://schemas.microsoft.com/office/drawing/2014/main" id="{D54D7D25-499D-4DC3-9BFA-60EE1828F198}"/>
              </a:ext>
            </a:extLst>
          </p:cNvPr>
          <p:cNvSpPr/>
          <p:nvPr/>
        </p:nvSpPr>
        <p:spPr bwMode="auto">
          <a:xfrm>
            <a:off x="839416" y="1184362"/>
            <a:ext cx="10081120" cy="3828814"/>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Les risques causés par un </a:t>
            </a:r>
            <a:r>
              <a:rPr lang="fr-BE" sz="1600" b="1" dirty="0">
                <a:solidFill>
                  <a:srgbClr val="FF0000"/>
                </a:solidFill>
                <a:latin typeface="+mn-lt"/>
              </a:rPr>
              <a:t>véhicule ferroviaire en mouvement </a:t>
            </a:r>
            <a:r>
              <a:rPr lang="fr-BE" sz="1600" dirty="0">
                <a:latin typeface="+mn-lt"/>
              </a:rPr>
              <a:t>sont :</a:t>
            </a:r>
          </a:p>
          <a:p>
            <a:pPr lvl="0" algn="just">
              <a:defRPr/>
            </a:pPr>
            <a:endParaRPr lang="fr-BE" sz="1600" dirty="0">
              <a:latin typeface="+mn-lt"/>
            </a:endParaRPr>
          </a:p>
          <a:p>
            <a:pPr lvl="0" algn="just">
              <a:defRPr/>
            </a:pPr>
            <a:endParaRPr lang="fr-BE" sz="1400" dirty="0">
              <a:latin typeface="+mn-lt"/>
            </a:endParaRPr>
          </a:p>
          <a:p>
            <a:pPr marL="285750" lvl="0" indent="-285750" algn="just">
              <a:buFont typeface="Wingdings" panose="05000000000000000000" pitchFamily="2" charset="2"/>
              <a:buChar char="§"/>
            </a:pPr>
            <a:r>
              <a:rPr lang="fr-BE" sz="1400" dirty="0">
                <a:latin typeface="+mn-lt"/>
              </a:rPr>
              <a:t>le risque d’être heurté ou écrasé par un véhicule ferroviaire en mouvement, circulant sur une voie en service (voie ouverte à la circulation) ;</a:t>
            </a:r>
          </a:p>
          <a:p>
            <a:pPr marL="285750" lvl="0" indent="-285750" algn="just">
              <a:buFont typeface="Wingdings" panose="05000000000000000000" pitchFamily="2" charset="2"/>
              <a:buChar char="§"/>
            </a:pPr>
            <a:endParaRPr lang="fr-BE" sz="1400" dirty="0">
              <a:latin typeface="+mn-lt"/>
            </a:endParaRPr>
          </a:p>
          <a:p>
            <a:pPr marL="285750" lvl="0" indent="-285750" algn="just">
              <a:buFont typeface="Wingdings" panose="05000000000000000000" pitchFamily="2" charset="2"/>
              <a:buChar char="§"/>
            </a:pPr>
            <a:r>
              <a:rPr lang="fr-BE" sz="1400" dirty="0">
                <a:latin typeface="+mn-lt"/>
              </a:rPr>
              <a:t>le risque d’être déstabilisé par l’effet de souffle ou d’aspiration provoqué par le passage d’un véhicule ferroviaire en mouvement, circulant sur une voie en service (voie ouverte à la circulation) ;</a:t>
            </a:r>
          </a:p>
          <a:p>
            <a:pPr marL="285750" lvl="0" indent="-285750" algn="just">
              <a:buFont typeface="Wingdings" panose="05000000000000000000" pitchFamily="2" charset="2"/>
              <a:buChar char="§"/>
            </a:pPr>
            <a:endParaRPr lang="fr-BE" sz="1400" dirty="0">
              <a:latin typeface="+mn-lt"/>
            </a:endParaRPr>
          </a:p>
          <a:p>
            <a:pPr marL="285750" lvl="0" indent="-285750" algn="just">
              <a:buFont typeface="Wingdings" panose="05000000000000000000" pitchFamily="2" charset="2"/>
              <a:buChar char="§"/>
            </a:pPr>
            <a:r>
              <a:rPr lang="fr-BE" sz="1400" dirty="0">
                <a:latin typeface="+mn-lt"/>
              </a:rPr>
              <a:t>le risque d’être heurté ou écrasé par un véhicule ferroviaire en mouvement (train de travaux, engin de chantier), circulant sur une voie hors service ;</a:t>
            </a:r>
          </a:p>
          <a:p>
            <a:pPr marL="285750" lvl="0" indent="-285750" algn="just">
              <a:buFont typeface="Wingdings" panose="05000000000000000000" pitchFamily="2" charset="2"/>
              <a:buChar char="§"/>
            </a:pPr>
            <a:endParaRPr lang="fr-BE" sz="1400" dirty="0">
              <a:latin typeface="+mn-lt"/>
            </a:endParaRPr>
          </a:p>
          <a:p>
            <a:pPr marL="285750" lvl="0" indent="-285750" algn="just">
              <a:buFont typeface="Wingdings" panose="05000000000000000000" pitchFamily="2" charset="2"/>
              <a:buChar char="§"/>
            </a:pPr>
            <a:r>
              <a:rPr lang="fr-BE" sz="1400" dirty="0">
                <a:latin typeface="+mn-lt"/>
              </a:rPr>
              <a:t>le risque d’être heurté ou écrasé par du matériel ou un équipement heurté par un véhicule ferroviaire en mouvement.</a:t>
            </a:r>
            <a:endParaRPr lang="nl-NL" sz="1400" dirty="0">
              <a:latin typeface="+mn-lt"/>
            </a:endParaRPr>
          </a:p>
          <a:p>
            <a:pPr lvl="0" algn="just"/>
            <a:endParaRPr lang="en-GB" sz="1400" dirty="0">
              <a:latin typeface="+mn-lt"/>
            </a:endParaRPr>
          </a:p>
        </p:txBody>
      </p:sp>
      <p:sp>
        <p:nvSpPr>
          <p:cNvPr id="36" name="Rounded Rectangle 12">
            <a:extLst>
              <a:ext uri="{FF2B5EF4-FFF2-40B4-BE49-F238E27FC236}">
                <a16:creationId xmlns:a16="http://schemas.microsoft.com/office/drawing/2014/main" id="{0D1D3483-D24C-4496-A410-7AF6EAAF0B5A}"/>
              </a:ext>
            </a:extLst>
          </p:cNvPr>
          <p:cNvSpPr/>
          <p:nvPr/>
        </p:nvSpPr>
        <p:spPr bwMode="auto">
          <a:xfrm>
            <a:off x="849705" y="5373216"/>
            <a:ext cx="10081120" cy="865830"/>
          </a:xfrm>
          <a:prstGeom prst="round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en-GB" dirty="0">
              <a:latin typeface="+mn-lt"/>
            </a:endParaRPr>
          </a:p>
          <a:p>
            <a:pPr lvl="0" algn="just">
              <a:defRPr/>
            </a:pPr>
            <a:r>
              <a:rPr lang="en-GB" dirty="0">
                <a:latin typeface="+mn-lt"/>
              </a:rPr>
              <a:t>Pour </a:t>
            </a:r>
            <a:r>
              <a:rPr lang="en-GB" dirty="0" err="1">
                <a:latin typeface="+mn-lt"/>
              </a:rPr>
              <a:t>cette</a:t>
            </a:r>
            <a:r>
              <a:rPr lang="en-GB" dirty="0">
                <a:latin typeface="+mn-lt"/>
              </a:rPr>
              <a:t> raison, des </a:t>
            </a:r>
            <a:r>
              <a:rPr lang="en-GB" b="1" dirty="0" err="1">
                <a:solidFill>
                  <a:srgbClr val="FF0000"/>
                </a:solidFill>
                <a:latin typeface="+mn-lt"/>
              </a:rPr>
              <a:t>mesures</a:t>
            </a:r>
            <a:r>
              <a:rPr lang="en-GB" b="1" dirty="0">
                <a:solidFill>
                  <a:srgbClr val="FF0000"/>
                </a:solidFill>
                <a:latin typeface="+mn-lt"/>
              </a:rPr>
              <a:t> de </a:t>
            </a:r>
            <a:r>
              <a:rPr lang="en-GB" b="1" dirty="0" err="1">
                <a:solidFill>
                  <a:srgbClr val="FF0000"/>
                </a:solidFill>
                <a:latin typeface="+mn-lt"/>
              </a:rPr>
              <a:t>sécurité</a:t>
            </a:r>
            <a:r>
              <a:rPr lang="en-GB" b="1" dirty="0">
                <a:solidFill>
                  <a:srgbClr val="FF0000"/>
                </a:solidFill>
                <a:latin typeface="+mn-lt"/>
              </a:rPr>
              <a:t> </a:t>
            </a:r>
            <a:r>
              <a:rPr lang="en-GB" dirty="0" err="1">
                <a:latin typeface="+mn-lt"/>
              </a:rPr>
              <a:t>appropriées</a:t>
            </a:r>
            <a:r>
              <a:rPr lang="en-GB" dirty="0">
                <a:latin typeface="+mn-lt"/>
              </a:rPr>
              <a:t> </a:t>
            </a:r>
            <a:r>
              <a:rPr lang="en-GB" dirty="0" err="1">
                <a:latin typeface="+mn-lt"/>
              </a:rPr>
              <a:t>doivent</a:t>
            </a:r>
            <a:r>
              <a:rPr lang="en-GB" dirty="0">
                <a:latin typeface="+mn-lt"/>
              </a:rPr>
              <a:t> </a:t>
            </a:r>
            <a:r>
              <a:rPr lang="en-GB" dirty="0" err="1">
                <a:latin typeface="+mn-lt"/>
              </a:rPr>
              <a:t>être</a:t>
            </a:r>
            <a:r>
              <a:rPr lang="en-GB" dirty="0">
                <a:latin typeface="+mn-lt"/>
              </a:rPr>
              <a:t> prises à tout moment !</a:t>
            </a:r>
          </a:p>
        </p:txBody>
      </p:sp>
    </p:spTree>
    <p:extLst>
      <p:ext uri="{BB962C8B-B14F-4D97-AF65-F5344CB8AC3E}">
        <p14:creationId xmlns:p14="http://schemas.microsoft.com/office/powerpoint/2010/main" val="58161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Connecteur droit 41"/>
          <p:cNvCxnSpPr/>
          <p:nvPr/>
        </p:nvCxnSpPr>
        <p:spPr bwMode="auto">
          <a:xfrm flipH="1" flipV="1">
            <a:off x="7029906" y="5303040"/>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41" name="Connecteur droit 40"/>
          <p:cNvCxnSpPr/>
          <p:nvPr/>
        </p:nvCxnSpPr>
        <p:spPr bwMode="auto">
          <a:xfrm flipH="1">
            <a:off x="7024943" y="2867487"/>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15</a:t>
            </a:fld>
            <a:endParaRPr lang="nl-BE" dirty="0"/>
          </a:p>
        </p:txBody>
      </p:sp>
      <p:sp>
        <p:nvSpPr>
          <p:cNvPr id="11" name="Espace réservé du texte 3"/>
          <p:cNvSpPr>
            <a:spLocks noGrp="1"/>
          </p:cNvSpPr>
          <p:nvPr>
            <p:ph type="body" sz="quarter" idx="18"/>
          </p:nvPr>
        </p:nvSpPr>
        <p:spPr>
          <a:xfrm>
            <a:off x="8412758" y="154524"/>
            <a:ext cx="3498036" cy="360363"/>
          </a:xfrm>
        </p:spPr>
        <p:txBody>
          <a:bodyPr/>
          <a:lstStyle/>
          <a:p>
            <a:r>
              <a:rPr lang="fr-FR" dirty="0"/>
              <a:t>2. Hiérarchie des mesures de sécurité</a:t>
            </a:r>
          </a:p>
          <a:p>
            <a:endParaRPr lang="fr-FR" dirty="0"/>
          </a:p>
        </p:txBody>
      </p:sp>
      <p:sp>
        <p:nvSpPr>
          <p:cNvPr id="12" name="Espace réservé du numéro de diapositive 3"/>
          <p:cNvSpPr txBox="1">
            <a:spLocks/>
          </p:cNvSpPr>
          <p:nvPr/>
        </p:nvSpPr>
        <p:spPr>
          <a:xfrm>
            <a:off x="11464965" y="6492877"/>
            <a:ext cx="56524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975" b="0" i="0" kern="1200">
                <a:solidFill>
                  <a:schemeClr val="accent2"/>
                </a:solidFill>
                <a:latin typeface="Calibri Light" panose="020F0302020204030204" pitchFamily="34" charset="0"/>
                <a:ea typeface="+mn-ea"/>
                <a:cs typeface="Calibri Light" panose="020F0302020204030204"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70B80B4-B953-6547-A044-6E303DFD4AF3}" type="slidenum">
              <a:rPr lang="nl-BE" smtClean="0"/>
              <a:pPr/>
              <a:t>15</a:t>
            </a:fld>
            <a:endParaRPr lang="nl-BE" dirty="0"/>
          </a:p>
        </p:txBody>
      </p:sp>
      <p:cxnSp>
        <p:nvCxnSpPr>
          <p:cNvPr id="13" name="Connecteur droit 12"/>
          <p:cNvCxnSpPr/>
          <p:nvPr/>
        </p:nvCxnSpPr>
        <p:spPr bwMode="auto">
          <a:xfrm flipH="1">
            <a:off x="6828581" y="1225438"/>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14" name="Connecteur droit 13"/>
          <p:cNvCxnSpPr/>
          <p:nvPr/>
        </p:nvCxnSpPr>
        <p:spPr bwMode="auto">
          <a:xfrm flipH="1">
            <a:off x="6828581" y="1971914"/>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15" name="Connecteur droit 14"/>
          <p:cNvCxnSpPr/>
          <p:nvPr/>
        </p:nvCxnSpPr>
        <p:spPr bwMode="auto">
          <a:xfrm flipH="1">
            <a:off x="6523796" y="3549636"/>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16" name="Connecteur droit 15"/>
          <p:cNvCxnSpPr/>
          <p:nvPr/>
        </p:nvCxnSpPr>
        <p:spPr bwMode="auto">
          <a:xfrm flipH="1" flipV="1">
            <a:off x="7020745" y="4375720"/>
            <a:ext cx="504057" cy="1"/>
          </a:xfrm>
          <a:prstGeom prst="line">
            <a:avLst/>
          </a:prstGeom>
          <a:solidFill>
            <a:srgbClr val="00B0F0"/>
          </a:solidFill>
          <a:ln w="31750" cap="flat" cmpd="sng" algn="ctr">
            <a:solidFill>
              <a:srgbClr val="FFFF00"/>
            </a:solidFill>
            <a:prstDash val="solid"/>
            <a:round/>
            <a:headEnd type="none" w="med" len="med"/>
            <a:tailEnd type="none" w="med" len="med"/>
          </a:ln>
          <a:effectLst/>
        </p:spPr>
      </p:cxnSp>
      <p:sp>
        <p:nvSpPr>
          <p:cNvPr id="18" name="Forme libre 17"/>
          <p:cNvSpPr/>
          <p:nvPr/>
        </p:nvSpPr>
        <p:spPr>
          <a:xfrm>
            <a:off x="3668596" y="944104"/>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FR"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19" name="Forme libre 18"/>
          <p:cNvSpPr/>
          <p:nvPr/>
        </p:nvSpPr>
        <p:spPr>
          <a:xfrm>
            <a:off x="2368957" y="858175"/>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Coupure Totale</a:t>
            </a:r>
            <a:r>
              <a:rPr kumimoji="0" lang="fr-FR" sz="1200" b="1" i="0" u="none" strike="noStrike" kern="0" cap="none" spc="0" normalizeH="0" noProof="0" dirty="0">
                <a:ln>
                  <a:noFill/>
                </a:ln>
                <a:solidFill>
                  <a:prstClr val="white"/>
                </a:solidFill>
                <a:effectLst/>
                <a:uLnTx/>
                <a:uFillTx/>
                <a:latin typeface="+mn-lt"/>
                <a:ea typeface="+mn-ea"/>
                <a:cs typeface="Arial"/>
              </a:rPr>
              <a:t> </a:t>
            </a:r>
          </a:p>
          <a:p>
            <a:pPr marL="0" marR="0" lvl="0" indent="0" algn="ctr" defTabSz="577850" eaLnBrk="1" fontAlgn="auto" latinLnBrk="0" hangingPunct="1">
              <a:lnSpc>
                <a:spcPct val="90000"/>
              </a:lnSpc>
              <a:spcBef>
                <a:spcPts val="0"/>
              </a:spcBef>
              <a:spcAft>
                <a:spcPct val="35000"/>
              </a:spcAft>
              <a:buClrTx/>
              <a:buSzTx/>
              <a:buFontTx/>
              <a:buNone/>
              <a:tabLst/>
              <a:defRPr/>
            </a:pPr>
            <a:r>
              <a:rPr lang="fr-FR" sz="1200" b="1" kern="0" baseline="0" dirty="0">
                <a:solidFill>
                  <a:prstClr val="white"/>
                </a:solidFill>
                <a:latin typeface="+mn-lt"/>
                <a:cs typeface="Arial"/>
              </a:rPr>
              <a:t>De</a:t>
            </a:r>
            <a:r>
              <a:rPr lang="fr-FR" sz="1200" b="1" kern="0" dirty="0">
                <a:solidFill>
                  <a:prstClr val="white"/>
                </a:solidFill>
                <a:latin typeface="+mn-lt"/>
                <a:cs typeface="Arial"/>
              </a:rPr>
              <a:t> Ligne</a:t>
            </a:r>
            <a:endParaRPr kumimoji="0" lang="fr-FR" sz="1200" b="1" i="0" u="none" strike="noStrike" kern="0" cap="none" spc="0" normalizeH="0" baseline="0" noProof="0" dirty="0">
              <a:ln>
                <a:noFill/>
              </a:ln>
              <a:solidFill>
                <a:prstClr val="white"/>
              </a:solidFill>
              <a:effectLst/>
              <a:uLnTx/>
              <a:uFillTx/>
              <a:latin typeface="+mn-lt"/>
              <a:ea typeface="+mn-ea"/>
              <a:cs typeface="Arial"/>
            </a:endParaRPr>
          </a:p>
        </p:txBody>
      </p:sp>
      <p:sp>
        <p:nvSpPr>
          <p:cNvPr id="20" name="Forme libre 19"/>
          <p:cNvSpPr/>
          <p:nvPr/>
        </p:nvSpPr>
        <p:spPr>
          <a:xfrm>
            <a:off x="3670035" y="169058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21" name="Forme libre 20"/>
          <p:cNvSpPr/>
          <p:nvPr/>
        </p:nvSpPr>
        <p:spPr>
          <a:xfrm>
            <a:off x="2368094" y="1628800"/>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Mise Hors Service</a:t>
            </a:r>
            <a:r>
              <a:rPr kumimoji="0" lang="fr-FR" sz="1200" b="1" i="0" u="none" strike="noStrike" kern="0" cap="none" spc="0" normalizeH="0" noProof="0" dirty="0">
                <a:ln>
                  <a:noFill/>
                </a:ln>
                <a:solidFill>
                  <a:prstClr val="white"/>
                </a:solidFill>
                <a:effectLst/>
                <a:uLnTx/>
                <a:uFillTx/>
                <a:latin typeface="+mn-lt"/>
                <a:ea typeface="+mn-ea"/>
                <a:cs typeface="Arial"/>
              </a:rPr>
              <a:t> de la voie</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sp>
        <p:nvSpPr>
          <p:cNvPr id="22" name="Forme libre 21"/>
          <p:cNvSpPr/>
          <p:nvPr/>
        </p:nvSpPr>
        <p:spPr>
          <a:xfrm>
            <a:off x="3680452" y="326830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sp>
        <p:nvSpPr>
          <p:cNvPr id="23" name="Forme libre 22"/>
          <p:cNvSpPr/>
          <p:nvPr/>
        </p:nvSpPr>
        <p:spPr>
          <a:xfrm>
            <a:off x="2378511" y="3206521"/>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92D050"/>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n-lt"/>
                <a:ea typeface="+mn-ea"/>
                <a:cs typeface="Arial"/>
              </a:rPr>
              <a:t>Blocage des Mouvements Matérialisé</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sp>
        <p:nvSpPr>
          <p:cNvPr id="24" name="Forme libre 23"/>
          <p:cNvSpPr/>
          <p:nvPr/>
        </p:nvSpPr>
        <p:spPr>
          <a:xfrm>
            <a:off x="3668595" y="411506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sp>
        <p:nvSpPr>
          <p:cNvPr id="25" name="Forme libre 24"/>
          <p:cNvSpPr/>
          <p:nvPr/>
        </p:nvSpPr>
        <p:spPr>
          <a:xfrm>
            <a:off x="2366654" y="4058834"/>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FFFF00"/>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n-lt"/>
                <a:ea typeface="+mn-ea"/>
                <a:cs typeface="Arial"/>
              </a:rPr>
              <a:t>Blocage des Mouvements non Matérialisé</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pic>
        <p:nvPicPr>
          <p:cNvPr id="27" name="Image 26"/>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242889" y="919497"/>
            <a:ext cx="771250" cy="571674"/>
          </a:xfrm>
          <a:prstGeom prst="rect">
            <a:avLst/>
          </a:prstGeom>
          <a:solidFill>
            <a:schemeClr val="bg1"/>
          </a:solidFill>
          <a:ln w="76200">
            <a:solidFill>
              <a:srgbClr val="00843C"/>
            </a:solidFill>
          </a:ln>
        </p:spPr>
      </p:pic>
      <p:pic>
        <p:nvPicPr>
          <p:cNvPr id="28" name="Image 27"/>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248746" y="1685714"/>
            <a:ext cx="770400" cy="572400"/>
          </a:xfrm>
          <a:prstGeom prst="rect">
            <a:avLst/>
          </a:prstGeom>
          <a:ln w="76200">
            <a:solidFill>
              <a:srgbClr val="92D050"/>
            </a:solidFill>
          </a:ln>
        </p:spPr>
      </p:pic>
      <p:pic>
        <p:nvPicPr>
          <p:cNvPr id="29" name="Image 28"/>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242889" y="3263436"/>
            <a:ext cx="770400" cy="572400"/>
          </a:xfrm>
          <a:prstGeom prst="rect">
            <a:avLst/>
          </a:prstGeom>
          <a:ln w="76200">
            <a:solidFill>
              <a:srgbClr val="92D050"/>
            </a:solidFill>
          </a:ln>
        </p:spPr>
      </p:pic>
      <p:pic>
        <p:nvPicPr>
          <p:cNvPr id="30" name="Image 29"/>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42889" y="4104897"/>
            <a:ext cx="770400" cy="572400"/>
          </a:xfrm>
          <a:prstGeom prst="rect">
            <a:avLst/>
          </a:prstGeom>
          <a:ln w="76200">
            <a:solidFill>
              <a:srgbClr val="FFFF00"/>
            </a:solidFill>
          </a:ln>
        </p:spPr>
      </p:pic>
      <p:sp>
        <p:nvSpPr>
          <p:cNvPr id="38" name="Forme libre 37"/>
          <p:cNvSpPr/>
          <p:nvPr/>
        </p:nvSpPr>
        <p:spPr>
          <a:xfrm>
            <a:off x="3667156" y="4961822"/>
            <a:ext cx="2314565" cy="70333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algn="l" defTabSz="355600" rtl="0">
              <a:lnSpc>
                <a:spcPct val="90000"/>
              </a:lnSpc>
              <a:spcBef>
                <a:spcPct val="0"/>
              </a:spcBef>
              <a:spcAft>
                <a:spcPct val="15000"/>
              </a:spcAft>
              <a:buChar char="••"/>
            </a:pPr>
            <a:endParaRPr lang="fr-FR" sz="900" dirty="0"/>
          </a:p>
        </p:txBody>
      </p:sp>
      <p:sp>
        <p:nvSpPr>
          <p:cNvPr id="39" name="Forme libre 38"/>
          <p:cNvSpPr/>
          <p:nvPr/>
        </p:nvSpPr>
        <p:spPr>
          <a:xfrm>
            <a:off x="2366942" y="4851040"/>
            <a:ext cx="1301942" cy="913432"/>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sp>
        <p:nvSpPr>
          <p:cNvPr id="37" name="Forme libre 36"/>
          <p:cNvSpPr/>
          <p:nvPr/>
        </p:nvSpPr>
        <p:spPr>
          <a:xfrm>
            <a:off x="3680452" y="2477769"/>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40" name="Forme libre 39"/>
          <p:cNvSpPr/>
          <p:nvPr/>
        </p:nvSpPr>
        <p:spPr>
          <a:xfrm>
            <a:off x="2378511" y="2415989"/>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Séparation physique ou technique</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pic>
        <p:nvPicPr>
          <p:cNvPr id="2"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242889" y="2484214"/>
            <a:ext cx="770400" cy="572400"/>
          </a:xfrm>
          <a:prstGeom prst="rect">
            <a:avLst/>
          </a:prstGeom>
          <a:ln w="76200">
            <a:solidFill>
              <a:srgbClr val="BAE18F"/>
            </a:solidFill>
          </a:ln>
        </p:spPr>
      </p:pic>
      <p:pic>
        <p:nvPicPr>
          <p:cNvPr id="8"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6248746" y="5016840"/>
            <a:ext cx="770400" cy="572400"/>
          </a:xfrm>
          <a:prstGeom prst="rect">
            <a:avLst/>
          </a:prstGeom>
          <a:ln w="76200">
            <a:solidFill>
              <a:srgbClr val="FF9900"/>
            </a:solidFill>
          </a:ln>
        </p:spPr>
      </p:pic>
      <p:cxnSp>
        <p:nvCxnSpPr>
          <p:cNvPr id="43" name="Connecteur droit 42"/>
          <p:cNvCxnSpPr/>
          <p:nvPr/>
        </p:nvCxnSpPr>
        <p:spPr bwMode="auto">
          <a:xfrm flipH="1" flipV="1">
            <a:off x="7044253" y="6289240"/>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44" name="Forme libre 43"/>
          <p:cNvSpPr/>
          <p:nvPr/>
        </p:nvSpPr>
        <p:spPr>
          <a:xfrm>
            <a:off x="3692103" y="600550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algn="l" defTabSz="266700">
              <a:lnSpc>
                <a:spcPct val="90000"/>
              </a:lnSpc>
              <a:spcAft>
                <a:spcPct val="15000"/>
              </a:spcAft>
              <a:buChar char="••"/>
            </a:pPr>
            <a:endParaRPr lang="fr-BE" sz="900" dirty="0">
              <a:latin typeface="+mn-lt"/>
            </a:endParaRPr>
          </a:p>
        </p:txBody>
      </p:sp>
      <p:sp>
        <p:nvSpPr>
          <p:cNvPr id="45" name="Forme libre 44"/>
          <p:cNvSpPr/>
          <p:nvPr/>
        </p:nvSpPr>
        <p:spPr>
          <a:xfrm>
            <a:off x="2390162" y="5949280"/>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schemeClr val="bg1"/>
                </a:solidFill>
                <a:effectLst/>
                <a:uLnTx/>
                <a:uFillTx/>
                <a:latin typeface="+mn-lt"/>
                <a:ea typeface="+mn-ea"/>
                <a:cs typeface="Arial"/>
              </a:rPr>
              <a:t>Dispositifs de délimitation de la zone de chantier</a:t>
            </a:r>
            <a:endParaRPr kumimoji="0" lang="fr-BE" sz="1200" b="1" i="0" u="none" strike="noStrike" kern="0" cap="none" spc="0" normalizeH="0" baseline="0" noProof="0" dirty="0">
              <a:ln>
                <a:noFill/>
              </a:ln>
              <a:solidFill>
                <a:schemeClr val="bg1"/>
              </a:solidFill>
              <a:effectLst/>
              <a:uLnTx/>
              <a:uFillTx/>
              <a:latin typeface="+mn-lt"/>
              <a:ea typeface="+mn-ea"/>
              <a:cs typeface="Arial"/>
            </a:endParaRPr>
          </a:p>
        </p:txBody>
      </p:sp>
      <p:pic>
        <p:nvPicPr>
          <p:cNvPr id="46"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266397" y="6021288"/>
            <a:ext cx="770400" cy="566658"/>
          </a:xfrm>
          <a:prstGeom prst="rect">
            <a:avLst/>
          </a:prstGeom>
          <a:ln w="76200">
            <a:solidFill>
              <a:srgbClr val="CC6600"/>
            </a:solidFill>
          </a:ln>
        </p:spPr>
      </p:pic>
      <p:grpSp>
        <p:nvGrpSpPr>
          <p:cNvPr id="55" name="Groupe 30"/>
          <p:cNvGrpSpPr/>
          <p:nvPr/>
        </p:nvGrpSpPr>
        <p:grpSpPr>
          <a:xfrm>
            <a:off x="5981721" y="846829"/>
            <a:ext cx="4791183" cy="5968284"/>
            <a:chOff x="6784586" y="1029855"/>
            <a:chExt cx="4248472" cy="5719794"/>
          </a:xfrm>
        </p:grpSpPr>
        <p:pic>
          <p:nvPicPr>
            <p:cNvPr id="56" name="Picture 8" descr="Les diffÃ©rentes jauges pour cuve Ã  fioul"/>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7" name="ZoneTexte 32"/>
            <p:cNvSpPr txBox="1"/>
            <p:nvPr/>
          </p:nvSpPr>
          <p:spPr>
            <a:xfrm rot="1627498">
              <a:off x="8631325" y="135799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58" name="ZoneTexte 33"/>
            <p:cNvSpPr txBox="1"/>
            <p:nvPr/>
          </p:nvSpPr>
          <p:spPr>
            <a:xfrm rot="19630101">
              <a:off x="8708901" y="596642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59" name="Rectangle 58"/>
            <p:cNvSpPr/>
            <p:nvPr/>
          </p:nvSpPr>
          <p:spPr>
            <a:xfrm rot="5400000">
              <a:off x="6067505" y="1746936"/>
              <a:ext cx="5682633" cy="4248472"/>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grpSp>
    </p:spTree>
    <p:extLst>
      <p:ext uri="{BB962C8B-B14F-4D97-AF65-F5344CB8AC3E}">
        <p14:creationId xmlns:p14="http://schemas.microsoft.com/office/powerpoint/2010/main" val="17992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832304" y="154524"/>
            <a:ext cx="3078489" cy="360363"/>
          </a:xfrm>
        </p:spPr>
        <p:txBody>
          <a:bodyPr/>
          <a:lstStyle/>
          <a:p>
            <a:r>
              <a:rPr lang="fr-FR" dirty="0"/>
              <a:t>2. Hiérarchie des mesures de sécurité</a:t>
            </a:r>
          </a:p>
          <a:p>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16</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a:t>Mise Hors Service de la voie</a:t>
            </a:r>
          </a:p>
        </p:txBody>
      </p:sp>
      <p:sp>
        <p:nvSpPr>
          <p:cNvPr id="42" name="Rounded Rectangle 41"/>
          <p:cNvSpPr/>
          <p:nvPr/>
        </p:nvSpPr>
        <p:spPr bwMode="auto">
          <a:xfrm>
            <a:off x="122245" y="3279731"/>
            <a:ext cx="2367323" cy="1429439"/>
          </a:xfrm>
          <a:prstGeom prst="roundRect">
            <a:avLst/>
          </a:prstGeom>
          <a:solidFill>
            <a:schemeClr val="bg1"/>
          </a:solidFill>
          <a:ln w="28575" cap="flat" cmpd="sng" algn="ctr">
            <a:gradFill>
              <a:gsLst>
                <a:gs pos="0">
                  <a:srgbClr val="FFC000"/>
                </a:gs>
                <a:gs pos="100000">
                  <a:srgbClr val="FF0000"/>
                </a:gs>
              </a:gsLst>
              <a:lin ang="5400000" scaled="0"/>
            </a:gradFill>
            <a:prstDash val="dash"/>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en-US"/>
          </a:p>
        </p:txBody>
      </p:sp>
      <p:sp>
        <p:nvSpPr>
          <p:cNvPr id="43" name="TextBox 36"/>
          <p:cNvSpPr txBox="1"/>
          <p:nvPr/>
        </p:nvSpPr>
        <p:spPr>
          <a:xfrm>
            <a:off x="224286" y="3351498"/>
            <a:ext cx="2170915" cy="461665"/>
          </a:xfrm>
          <a:prstGeom prst="rect">
            <a:avLst/>
          </a:prstGeom>
          <a:noFill/>
        </p:spPr>
        <p:txBody>
          <a:bodyPr wrap="square" rtlCol="0">
            <a:spAutoFit/>
          </a:bodyPr>
          <a:lstStyle/>
          <a:p>
            <a:pPr algn="ctr"/>
            <a:r>
              <a:rPr lang="en-US" sz="1200" b="1" dirty="0">
                <a:latin typeface="+mn-lt"/>
              </a:rPr>
              <a:t>Mise hors service </a:t>
            </a:r>
          </a:p>
          <a:p>
            <a:pPr algn="ctr"/>
            <a:r>
              <a:rPr lang="en-US" sz="1200" b="1" dirty="0">
                <a:latin typeface="+mn-lt"/>
              </a:rPr>
              <a:t>de la zone de travail</a:t>
            </a:r>
          </a:p>
        </p:txBody>
      </p:sp>
      <p:pic>
        <p:nvPicPr>
          <p:cNvPr id="44"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86782" y="4278665"/>
            <a:ext cx="2241000" cy="38474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5" name="Forme libre 44"/>
          <p:cNvSpPr/>
          <p:nvPr/>
        </p:nvSpPr>
        <p:spPr>
          <a:xfrm>
            <a:off x="1463071" y="1066416"/>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FR"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47" name="Forme libre 46"/>
          <p:cNvSpPr/>
          <p:nvPr/>
        </p:nvSpPr>
        <p:spPr>
          <a:xfrm>
            <a:off x="1464510" y="181289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pic>
        <p:nvPicPr>
          <p:cNvPr id="50" name="Image 49"/>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037364" y="1041809"/>
            <a:ext cx="771250" cy="571674"/>
          </a:xfrm>
          <a:prstGeom prst="rect">
            <a:avLst/>
          </a:prstGeom>
          <a:solidFill>
            <a:schemeClr val="bg1"/>
          </a:solidFill>
          <a:ln w="76200">
            <a:solidFill>
              <a:srgbClr val="00843C"/>
            </a:solidFill>
          </a:ln>
        </p:spPr>
      </p:pic>
      <p:pic>
        <p:nvPicPr>
          <p:cNvPr id="51" name="Image 50"/>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4043221" y="1808026"/>
            <a:ext cx="770400" cy="572400"/>
          </a:xfrm>
          <a:prstGeom prst="rect">
            <a:avLst/>
          </a:prstGeom>
          <a:ln w="76200">
            <a:solidFill>
              <a:srgbClr val="92D050"/>
            </a:solidFill>
          </a:ln>
        </p:spPr>
      </p:pic>
      <p:sp>
        <p:nvSpPr>
          <p:cNvPr id="25" name="Forme libre 18"/>
          <p:cNvSpPr/>
          <p:nvPr/>
        </p:nvSpPr>
        <p:spPr>
          <a:xfrm>
            <a:off x="139194" y="97824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Coupure Totale de Ligne</a:t>
            </a:r>
          </a:p>
        </p:txBody>
      </p:sp>
      <p:sp>
        <p:nvSpPr>
          <p:cNvPr id="26" name="Forme libre 20"/>
          <p:cNvSpPr/>
          <p:nvPr/>
        </p:nvSpPr>
        <p:spPr>
          <a:xfrm>
            <a:off x="156330" y="174255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Mise Hors Service de la voie</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sp>
        <p:nvSpPr>
          <p:cNvPr id="30" name="Rounded Rectangle 12"/>
          <p:cNvSpPr/>
          <p:nvPr/>
        </p:nvSpPr>
        <p:spPr bwMode="auto">
          <a:xfrm>
            <a:off x="2992735" y="3197226"/>
            <a:ext cx="4680000" cy="159444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fr-BE" sz="1600" dirty="0">
                <a:latin typeface="+mn-lt"/>
              </a:rPr>
              <a:t>La (les) voie(s) est (sont) temporairement fermée(s) à l’exploitation commerciale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Seuls les véhicules techniques et les trains de travaux sont autorisés à circuler.  </a:t>
            </a:r>
            <a:endParaRPr kumimoji="0" lang="fr-BE" sz="1600" b="0" i="0" u="none" strike="noStrike" kern="1200" cap="none" spc="0" normalizeH="0" baseline="0" noProof="0" dirty="0">
              <a:ln>
                <a:noFill/>
              </a:ln>
              <a:solidFill>
                <a:srgbClr val="000000"/>
              </a:solidFill>
              <a:effectLst/>
              <a:uLnTx/>
              <a:uFillTx/>
              <a:latin typeface="+mn-lt"/>
            </a:endParaRPr>
          </a:p>
        </p:txBody>
      </p:sp>
      <p:grpSp>
        <p:nvGrpSpPr>
          <p:cNvPr id="39" name="Groupe 30"/>
          <p:cNvGrpSpPr/>
          <p:nvPr/>
        </p:nvGrpSpPr>
        <p:grpSpPr>
          <a:xfrm>
            <a:off x="7393563" y="1125007"/>
            <a:ext cx="3899637" cy="4914646"/>
            <a:chOff x="6784586" y="1029855"/>
            <a:chExt cx="4248472" cy="5719794"/>
          </a:xfrm>
        </p:grpSpPr>
        <p:pic>
          <p:nvPicPr>
            <p:cNvPr id="40"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32"/>
            <p:cNvSpPr txBox="1"/>
            <p:nvPr/>
          </p:nvSpPr>
          <p:spPr>
            <a:xfrm rot="1627498">
              <a:off x="8631325" y="135799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46" name="ZoneTexte 33"/>
            <p:cNvSpPr txBox="1"/>
            <p:nvPr/>
          </p:nvSpPr>
          <p:spPr>
            <a:xfrm rot="19630101">
              <a:off x="8708901" y="596642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48" name="Rectangle 47"/>
            <p:cNvSpPr/>
            <p:nvPr/>
          </p:nvSpPr>
          <p:spPr>
            <a:xfrm rot="5400000">
              <a:off x="6067505" y="1746936"/>
              <a:ext cx="5682633" cy="4248472"/>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grpSp>
      <p:sp>
        <p:nvSpPr>
          <p:cNvPr id="2" name="Rectangle 1"/>
          <p:cNvSpPr/>
          <p:nvPr/>
        </p:nvSpPr>
        <p:spPr>
          <a:xfrm>
            <a:off x="186782" y="5257176"/>
            <a:ext cx="7637410" cy="523220"/>
          </a:xfrm>
          <a:prstGeom prst="rect">
            <a:avLst/>
          </a:prstGeom>
        </p:spPr>
        <p:txBody>
          <a:bodyPr wrap="square">
            <a:spAutoFit/>
          </a:bodyPr>
          <a:lstStyle/>
          <a:p>
            <a:pPr algn="just">
              <a:spcAft>
                <a:spcPts val="0"/>
              </a:spcAft>
            </a:pPr>
            <a:r>
              <a:rPr lang="fr-BE" sz="1400" dirty="0">
                <a:latin typeface="Arial" panose="020B0604020202020204" pitchFamily="34" charset="0"/>
                <a:ea typeface="Times New Roman" panose="02020603050405020304" pitchFamily="18" charset="0"/>
                <a:cs typeface="Times New Roman" panose="02020603050405020304" pitchFamily="18" charset="0"/>
              </a:rPr>
              <a:t>La mise hors service d’une ou de plusieurs voies (zone) est la </a:t>
            </a:r>
            <a:r>
              <a:rPr lang="fr-BE" sz="1400" b="1" dirty="0">
                <a:solidFill>
                  <a:schemeClr val="accent3"/>
                </a:solidFill>
                <a:latin typeface="Arial" panose="020B0604020202020204" pitchFamily="34" charset="0"/>
                <a:ea typeface="Times New Roman" panose="02020603050405020304" pitchFamily="18" charset="0"/>
                <a:cs typeface="Times New Roman" panose="02020603050405020304" pitchFamily="18" charset="0"/>
              </a:rPr>
              <a:t>mesure de sécurité optimale </a:t>
            </a:r>
            <a:r>
              <a:rPr lang="fr-BE" sz="1400" dirty="0">
                <a:latin typeface="Arial" panose="020B0604020202020204" pitchFamily="34" charset="0"/>
                <a:ea typeface="Times New Roman" panose="02020603050405020304" pitchFamily="18" charset="0"/>
                <a:cs typeface="Times New Roman" panose="02020603050405020304" pitchFamily="18" charset="0"/>
              </a:rPr>
              <a:t>pour la réalisation des travaux.  </a:t>
            </a:r>
            <a:endParaRPr lang="fr-BE"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2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976320" y="154524"/>
            <a:ext cx="2934473" cy="360363"/>
          </a:xfrm>
        </p:spPr>
        <p:txBody>
          <a:bodyPr/>
          <a:lstStyle/>
          <a:p>
            <a:r>
              <a:rPr lang="fr-FR" dirty="0"/>
              <a:t>2. Hiérarchie des mesures de sécurité </a:t>
            </a:r>
          </a:p>
          <a:p>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17</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a:t>Mise en place d’une séparation physique ou technique </a:t>
            </a:r>
          </a:p>
        </p:txBody>
      </p:sp>
      <p:sp>
        <p:nvSpPr>
          <p:cNvPr id="52" name="Forme libre 51"/>
          <p:cNvSpPr/>
          <p:nvPr/>
        </p:nvSpPr>
        <p:spPr>
          <a:xfrm>
            <a:off x="1465373" y="1023439"/>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pic>
        <p:nvPicPr>
          <p:cNvPr id="54" name="Image 5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4027810" y="1029884"/>
            <a:ext cx="770400" cy="572400"/>
          </a:xfrm>
          <a:prstGeom prst="rect">
            <a:avLst/>
          </a:prstGeom>
          <a:ln w="76200">
            <a:solidFill>
              <a:srgbClr val="BAE18F"/>
            </a:solidFill>
          </a:ln>
        </p:spPr>
      </p:pic>
      <p:sp>
        <p:nvSpPr>
          <p:cNvPr id="13" name="Forme libre 39"/>
          <p:cNvSpPr/>
          <p:nvPr/>
        </p:nvSpPr>
        <p:spPr>
          <a:xfrm>
            <a:off x="128966" y="964416"/>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Séparation</a:t>
            </a:r>
            <a:r>
              <a:rPr kumimoji="0" lang="fr-FR" sz="1200" b="1" i="0" u="none" strike="noStrike" kern="0" cap="none" spc="0" normalizeH="0" noProof="0" dirty="0">
                <a:ln>
                  <a:noFill/>
                </a:ln>
                <a:solidFill>
                  <a:prstClr val="white"/>
                </a:solidFill>
                <a:effectLst/>
                <a:uLnTx/>
                <a:uFillTx/>
                <a:latin typeface="+mn-lt"/>
                <a:ea typeface="+mn-ea"/>
                <a:cs typeface="Arial"/>
              </a:rPr>
              <a:t> physique ou technique </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sp>
        <p:nvSpPr>
          <p:cNvPr id="15" name="Rounded Rectangle 12"/>
          <p:cNvSpPr/>
          <p:nvPr/>
        </p:nvSpPr>
        <p:spPr bwMode="auto">
          <a:xfrm>
            <a:off x="126851" y="4142842"/>
            <a:ext cx="4680000" cy="2670534"/>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fr-BE" sz="1600" b="1" dirty="0">
                <a:solidFill>
                  <a:schemeClr val="accent3"/>
                </a:solidFill>
                <a:latin typeface="+mn-lt"/>
              </a:rPr>
              <a:t>séparation physique </a:t>
            </a:r>
            <a:r>
              <a:rPr lang="fr-BE" sz="1600" dirty="0">
                <a:latin typeface="+mn-lt"/>
              </a:rPr>
              <a:t>entre la voie et la zone de chantier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s’assurer que le personnel, l’équipement (manipulé par le personnel), les engins et charges ne pénètrent pas dans la voie en service ou ne s’y trouvent pas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autorisé uniquement pour des travaux sans empiètement prévu. </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16" name="Rounded Rectangle 12"/>
          <p:cNvSpPr/>
          <p:nvPr/>
        </p:nvSpPr>
        <p:spPr bwMode="auto">
          <a:xfrm>
            <a:off x="1498823" y="1765616"/>
            <a:ext cx="1967128" cy="39286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solidFill>
                  <a:schemeClr val="accent1"/>
                </a:solidFill>
                <a:latin typeface="+mn-lt"/>
              </a:rPr>
              <a:t>Séparation physique</a:t>
            </a:r>
          </a:p>
          <a:p>
            <a:pPr marL="285750" lvl="0" indent="-285750" algn="just">
              <a:buFontTx/>
              <a:buChar char="-"/>
              <a:defRPr/>
            </a:pPr>
            <a:endParaRPr lang="fr-BE" sz="1600" dirty="0">
              <a:latin typeface="+mn-lt"/>
            </a:endParaRPr>
          </a:p>
        </p:txBody>
      </p:sp>
      <p:pic>
        <p:nvPicPr>
          <p:cNvPr id="6" name="Picture 5"/>
          <p:cNvPicPr>
            <a:picLocks noChangeAspect="1"/>
          </p:cNvPicPr>
          <p:nvPr/>
        </p:nvPicPr>
        <p:blipFill>
          <a:blip r:embed="rId4"/>
          <a:stretch>
            <a:fillRect/>
          </a:stretch>
        </p:blipFill>
        <p:spPr>
          <a:xfrm>
            <a:off x="1282182" y="2250228"/>
            <a:ext cx="2264982" cy="1809671"/>
          </a:xfrm>
          <a:prstGeom prst="rect">
            <a:avLst/>
          </a:prstGeom>
        </p:spPr>
      </p:pic>
      <p:sp>
        <p:nvSpPr>
          <p:cNvPr id="19" name="Rounded Rectangle 12"/>
          <p:cNvSpPr/>
          <p:nvPr/>
        </p:nvSpPr>
        <p:spPr bwMode="auto">
          <a:xfrm>
            <a:off x="5600434" y="1738455"/>
            <a:ext cx="2337179" cy="39286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ctr">
              <a:defRPr/>
            </a:pPr>
            <a:r>
              <a:rPr lang="fr-BE" sz="1600" b="1" dirty="0">
                <a:solidFill>
                  <a:schemeClr val="accent1"/>
                </a:solidFill>
                <a:latin typeface="+mn-lt"/>
              </a:rPr>
              <a:t>Séparation technique</a:t>
            </a:r>
          </a:p>
          <a:p>
            <a:pPr marL="285750" lvl="0" indent="-285750" algn="just">
              <a:buFontTx/>
              <a:buChar char="-"/>
              <a:defRPr/>
            </a:pPr>
            <a:endParaRPr lang="fr-BE" sz="1600" dirty="0">
              <a:latin typeface="+mn-lt"/>
            </a:endParaRPr>
          </a:p>
        </p:txBody>
      </p:sp>
      <p:sp>
        <p:nvSpPr>
          <p:cNvPr id="21" name="Rounded Rectangle 12"/>
          <p:cNvSpPr/>
          <p:nvPr/>
        </p:nvSpPr>
        <p:spPr bwMode="auto">
          <a:xfrm>
            <a:off x="4919102" y="4149838"/>
            <a:ext cx="4386082" cy="266353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fr-BE" sz="1600" b="1" dirty="0">
                <a:solidFill>
                  <a:schemeClr val="accent3"/>
                </a:solidFill>
                <a:latin typeface="+mn-lt"/>
              </a:rPr>
              <a:t>système technique </a:t>
            </a:r>
            <a:r>
              <a:rPr lang="fr-BE" sz="1600" dirty="0">
                <a:latin typeface="+mn-lt"/>
              </a:rPr>
              <a:t>inclus dans la machine / engin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limite les mouvements de la machine / engin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autorisé uniquement pour des travaux sans empiètement prévu. </a:t>
            </a:r>
            <a:endParaRPr kumimoji="0" lang="fr-BE" sz="1600" b="0" i="0" u="none" strike="noStrike" kern="1200" cap="none" spc="0" normalizeH="0" baseline="0" noProof="0" dirty="0">
              <a:ln>
                <a:noFill/>
              </a:ln>
              <a:solidFill>
                <a:srgbClr val="000000"/>
              </a:solidFill>
              <a:effectLst/>
              <a:uLnTx/>
              <a:uFillTx/>
              <a:latin typeface="+mn-lt"/>
            </a:endParaRPr>
          </a:p>
        </p:txBody>
      </p:sp>
      <p:pic>
        <p:nvPicPr>
          <p:cNvPr id="18" name="Image 42"/>
          <p:cNvPicPr>
            <a:picLocks/>
          </p:cNvPicPr>
          <p:nvPr/>
        </p:nvPicPr>
        <p:blipFill>
          <a:blip r:embed="rId5"/>
          <a:stretch>
            <a:fillRect/>
          </a:stretch>
        </p:blipFill>
        <p:spPr>
          <a:xfrm>
            <a:off x="5061549" y="1023438"/>
            <a:ext cx="770400" cy="572400"/>
          </a:xfrm>
          <a:prstGeom prst="rect">
            <a:avLst/>
          </a:prstGeom>
          <a:ln w="76200">
            <a:solidFill>
              <a:srgbClr val="BAE18F"/>
            </a:solidFill>
          </a:ln>
        </p:spPr>
      </p:pic>
      <p:pic>
        <p:nvPicPr>
          <p:cNvPr id="41" name="Image 60"/>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20021" t="2072" r="20408"/>
          <a:stretch/>
        </p:blipFill>
        <p:spPr>
          <a:xfrm rot="16200000" flipV="1">
            <a:off x="7822082" y="2444333"/>
            <a:ext cx="5630400" cy="2466688"/>
          </a:xfrm>
          <a:prstGeom prst="rect">
            <a:avLst/>
          </a:prstGeom>
        </p:spPr>
      </p:pic>
      <p:sp>
        <p:nvSpPr>
          <p:cNvPr id="42" name="Rectangle 41"/>
          <p:cNvSpPr/>
          <p:nvPr/>
        </p:nvSpPr>
        <p:spPr>
          <a:xfrm rot="5400000">
            <a:off x="7063197" y="1576563"/>
            <a:ext cx="5682633" cy="4248472"/>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
        <p:nvSpPr>
          <p:cNvPr id="43" name="ZoneTexte 27"/>
          <p:cNvSpPr txBox="1"/>
          <p:nvPr/>
        </p:nvSpPr>
        <p:spPr>
          <a:xfrm rot="1627498">
            <a:off x="9849676" y="1301418"/>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44" name="ZoneTexte 28"/>
          <p:cNvSpPr txBox="1"/>
          <p:nvPr/>
        </p:nvSpPr>
        <p:spPr>
          <a:xfrm rot="19630101">
            <a:off x="9911177" y="5550579"/>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pic>
        <p:nvPicPr>
          <p:cNvPr id="2" name="Picture 1"/>
          <p:cNvPicPr>
            <a:picLocks noChangeAspect="1"/>
          </p:cNvPicPr>
          <p:nvPr/>
        </p:nvPicPr>
        <p:blipFill>
          <a:blip r:embed="rId7"/>
          <a:stretch>
            <a:fillRect/>
          </a:stretch>
        </p:blipFill>
        <p:spPr>
          <a:xfrm>
            <a:off x="5899871" y="2176906"/>
            <a:ext cx="1961619" cy="1972932"/>
          </a:xfrm>
          <a:prstGeom prst="rect">
            <a:avLst/>
          </a:prstGeom>
        </p:spPr>
      </p:pic>
    </p:spTree>
    <p:extLst>
      <p:ext uri="{BB962C8B-B14F-4D97-AF65-F5344CB8AC3E}">
        <p14:creationId xmlns:p14="http://schemas.microsoft.com/office/powerpoint/2010/main" val="24047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60"/>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20021" t="2072" r="20408"/>
          <a:stretch/>
        </p:blipFill>
        <p:spPr>
          <a:xfrm rot="16200000" flipV="1">
            <a:off x="7431534" y="2486957"/>
            <a:ext cx="5630400" cy="2466688"/>
          </a:xfrm>
          <a:prstGeom prst="rect">
            <a:avLst/>
          </a:prstGeom>
        </p:spPr>
      </p:pic>
      <p:sp>
        <p:nvSpPr>
          <p:cNvPr id="13" name="Forme libre 12"/>
          <p:cNvSpPr/>
          <p:nvPr/>
        </p:nvSpPr>
        <p:spPr>
          <a:xfrm>
            <a:off x="1465373" y="1017426"/>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pic>
        <p:nvPicPr>
          <p:cNvPr id="15" name="Image 14"/>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027810" y="1012560"/>
            <a:ext cx="770400" cy="572400"/>
          </a:xfrm>
          <a:prstGeom prst="rect">
            <a:avLst/>
          </a:prstGeom>
          <a:ln w="76200">
            <a:solidFill>
              <a:srgbClr val="92D050"/>
            </a:solidFill>
          </a:ln>
        </p:spPr>
      </p:pic>
      <p:sp>
        <p:nvSpPr>
          <p:cNvPr id="4" name="Espace réservé du texte 3"/>
          <p:cNvSpPr>
            <a:spLocks noGrp="1"/>
          </p:cNvSpPr>
          <p:nvPr>
            <p:ph type="body" sz="quarter" idx="18"/>
          </p:nvPr>
        </p:nvSpPr>
        <p:spPr>
          <a:xfrm>
            <a:off x="8688288" y="154524"/>
            <a:ext cx="3222505" cy="360363"/>
          </a:xfrm>
        </p:spPr>
        <p:txBody>
          <a:bodyPr/>
          <a:lstStyle/>
          <a:p>
            <a:r>
              <a:rPr lang="fr-FR" dirty="0"/>
              <a:t>2. Hiérarchie des mesures des sécurité</a:t>
            </a:r>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18</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a:t>Blocage des Mouvements Matérialisé</a:t>
            </a:r>
          </a:p>
        </p:txBody>
      </p:sp>
      <p:sp>
        <p:nvSpPr>
          <p:cNvPr id="26" name="Forme libre 22"/>
          <p:cNvSpPr/>
          <p:nvPr/>
        </p:nvSpPr>
        <p:spPr>
          <a:xfrm>
            <a:off x="109871" y="967497"/>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92D050"/>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n-lt"/>
                <a:ea typeface="+mn-ea"/>
                <a:cs typeface="Arial"/>
              </a:rPr>
              <a:t>Blocage des Mouvements Matérialisé</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sp>
        <p:nvSpPr>
          <p:cNvPr id="19" name="Rounded Rectangle 12"/>
          <p:cNvSpPr/>
          <p:nvPr/>
        </p:nvSpPr>
        <p:spPr bwMode="auto">
          <a:xfrm>
            <a:off x="666572" y="3943213"/>
            <a:ext cx="8021716" cy="259228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Avec un </a:t>
            </a:r>
            <a:r>
              <a:rPr lang="fr-BE" sz="1600" b="1" dirty="0">
                <a:latin typeface="+mn-lt"/>
              </a:rPr>
              <a:t>blocage des mouvements matérialisé</a:t>
            </a:r>
            <a:r>
              <a:rPr lang="fr-BE" sz="1600" dirty="0">
                <a:latin typeface="+mn-lt"/>
              </a:rPr>
              <a:t>, le maintien à l’arrêt des signaux encadrant la zone de travail est assuré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soit directement et uniquement par la prise de mesures techniques par le chef de travail (Infrabel) ou l’agent délégué présent sur le terrain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soit par la prise de mesures techniques par le chef de travail (Infrabel) ou l’agent délégué présent sur le terrain en complément de mesures de protection prises en cabine de signalisation. </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20" name="Rounded Rectangle 12"/>
          <p:cNvSpPr/>
          <p:nvPr/>
        </p:nvSpPr>
        <p:spPr bwMode="auto">
          <a:xfrm>
            <a:off x="673796" y="1848857"/>
            <a:ext cx="8014492" cy="1944145"/>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On entend par « blocage des mouvements » , une méthode de protection qui permet </a:t>
            </a:r>
            <a:r>
              <a:rPr lang="fr-BE" sz="1600" b="1" dirty="0">
                <a:latin typeface="+mn-lt"/>
              </a:rPr>
              <a:t>l’interruption temporaire</a:t>
            </a:r>
            <a:r>
              <a:rPr lang="fr-BE" sz="1600" dirty="0">
                <a:latin typeface="+mn-lt"/>
              </a:rPr>
              <a:t> de la circulation ferroviaire, au droit de la zone de travail, par </a:t>
            </a:r>
            <a:r>
              <a:rPr lang="fr-BE" sz="1600" b="1" dirty="0">
                <a:latin typeface="+mn-lt"/>
              </a:rPr>
              <a:t>le maintien à l’arrêt des signaux</a:t>
            </a:r>
            <a:r>
              <a:rPr lang="fr-BE" sz="1600" dirty="0">
                <a:latin typeface="+mn-lt"/>
              </a:rPr>
              <a:t> encadrant la zone de travail. </a:t>
            </a:r>
          </a:p>
          <a:p>
            <a:pPr lvl="0" algn="just">
              <a:defRPr/>
            </a:pPr>
            <a:endParaRPr lang="fr-BE" sz="1600" dirty="0">
              <a:latin typeface="+mn-lt"/>
            </a:endParaRPr>
          </a:p>
          <a:p>
            <a:pPr lvl="0" algn="just">
              <a:defRPr/>
            </a:pPr>
            <a:r>
              <a:rPr lang="fr-BE" sz="1600" dirty="0">
                <a:latin typeface="+mn-lt"/>
              </a:rPr>
              <a:t>Les opérations avec empiètement de type I et/ou II prévu ou non prévu dans le gabarit de la voie en service, sont réalisées </a:t>
            </a:r>
            <a:r>
              <a:rPr lang="fr-BE" sz="1600" u="sng" dirty="0">
                <a:latin typeface="+mn-lt"/>
              </a:rPr>
              <a:t>durant les périodes d’interruption de la circulation ferroviaire sur cette voie</a:t>
            </a:r>
            <a:r>
              <a:rPr lang="fr-BE" sz="1600" dirty="0">
                <a:latin typeface="+mn-lt"/>
              </a:rPr>
              <a:t>. </a:t>
            </a:r>
          </a:p>
          <a:p>
            <a:pPr lvl="0" algn="just">
              <a:defRPr/>
            </a:pPr>
            <a:endParaRPr lang="fr-BE" sz="1600" dirty="0">
              <a:latin typeface="+mn-lt"/>
            </a:endParaRPr>
          </a:p>
        </p:txBody>
      </p:sp>
      <p:sp>
        <p:nvSpPr>
          <p:cNvPr id="24" name="Rectangle 23"/>
          <p:cNvSpPr/>
          <p:nvPr/>
        </p:nvSpPr>
        <p:spPr>
          <a:xfrm rot="5400000">
            <a:off x="6697126" y="1729641"/>
            <a:ext cx="5682633" cy="4248472"/>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
        <p:nvSpPr>
          <p:cNvPr id="27" name="ZoneTexte 27"/>
          <p:cNvSpPr txBox="1"/>
          <p:nvPr/>
        </p:nvSpPr>
        <p:spPr>
          <a:xfrm rot="1627498">
            <a:off x="9253047" y="1302851"/>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30" name="ZoneTexte 28"/>
          <p:cNvSpPr txBox="1"/>
          <p:nvPr/>
        </p:nvSpPr>
        <p:spPr>
          <a:xfrm rot="19630101">
            <a:off x="9380165" y="5824397"/>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Tree>
    <p:extLst>
      <p:ext uri="{BB962C8B-B14F-4D97-AF65-F5344CB8AC3E}">
        <p14:creationId xmlns:p14="http://schemas.microsoft.com/office/powerpoint/2010/main" val="102437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24"/>
          <p:cNvPicPr preferRelativeResize="0">
            <a:picLocks/>
          </p:cNvPicPr>
          <p:nvPr/>
        </p:nvPicPr>
        <p:blipFill rotWithShape="1">
          <a:blip r:embed="rId3" cstate="screen">
            <a:extLst>
              <a:ext uri="{28A0092B-C50C-407E-A947-70E740481C1C}">
                <a14:useLocalDpi xmlns:a14="http://schemas.microsoft.com/office/drawing/2010/main"/>
              </a:ext>
            </a:extLst>
          </a:blip>
          <a:srcRect l="20703" t="4015" r="20700" b="1141"/>
          <a:stretch/>
        </p:blipFill>
        <p:spPr>
          <a:xfrm rot="16200000" flipV="1">
            <a:off x="7547412" y="2494155"/>
            <a:ext cx="5630400" cy="2466000"/>
          </a:xfrm>
          <a:prstGeom prst="rect">
            <a:avLst/>
          </a:prstGeom>
        </p:spPr>
      </p:pic>
      <p:sp>
        <p:nvSpPr>
          <p:cNvPr id="4" name="Espace réservé du texte 3"/>
          <p:cNvSpPr>
            <a:spLocks noGrp="1"/>
          </p:cNvSpPr>
          <p:nvPr>
            <p:ph type="body" sz="quarter" idx="18"/>
          </p:nvPr>
        </p:nvSpPr>
        <p:spPr>
          <a:xfrm>
            <a:off x="8688288" y="154524"/>
            <a:ext cx="3222505" cy="360363"/>
          </a:xfrm>
        </p:spPr>
        <p:txBody>
          <a:bodyPr/>
          <a:lstStyle/>
          <a:p>
            <a:r>
              <a:rPr lang="fr-FR" dirty="0"/>
              <a:t>2. Hiérarchie des mesures de sécurité</a:t>
            </a:r>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19</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a:t>Blocage des Mouvements non Matérialisé</a:t>
            </a:r>
          </a:p>
        </p:txBody>
      </p:sp>
      <p:sp>
        <p:nvSpPr>
          <p:cNvPr id="19" name="Rounded Rectangle 12"/>
          <p:cNvSpPr/>
          <p:nvPr/>
        </p:nvSpPr>
        <p:spPr bwMode="auto">
          <a:xfrm>
            <a:off x="673796" y="4357181"/>
            <a:ext cx="8014492" cy="199494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Dans les méthodes de protection par </a:t>
            </a:r>
            <a:r>
              <a:rPr lang="fr-BE" sz="1600" b="1" dirty="0">
                <a:latin typeface="+mn-lt"/>
              </a:rPr>
              <a:t>blocage des mouvements non matérialisé</a:t>
            </a:r>
            <a:r>
              <a:rPr lang="fr-BE" sz="1600" dirty="0">
                <a:latin typeface="+mn-lt"/>
              </a:rPr>
              <a:t>, le maintien à l’arrêt des signaux encadrant la zone de travail est assuré par la prise de mesures techniques par un agent présent en cabine de signalisation. </a:t>
            </a:r>
          </a:p>
          <a:p>
            <a:pPr lvl="0" algn="just">
              <a:defRPr/>
            </a:pPr>
            <a:endParaRPr lang="fr-BE" sz="1600" dirty="0">
              <a:latin typeface="+mn-lt"/>
            </a:endParaRPr>
          </a:p>
          <a:p>
            <a:pPr lvl="0" algn="just">
              <a:defRPr/>
            </a:pPr>
            <a:r>
              <a:rPr lang="fr-BE" sz="1600" dirty="0">
                <a:latin typeface="+mn-lt"/>
              </a:rPr>
              <a:t>La levée de ces mesures (afin de permettre les circulations ferroviaires) est opérée après échanges de télégrammes (par </a:t>
            </a:r>
            <a:r>
              <a:rPr lang="fr-BE" sz="1600" dirty="0" err="1">
                <a:latin typeface="+mn-lt"/>
              </a:rPr>
              <a:t>gsm</a:t>
            </a:r>
            <a:r>
              <a:rPr lang="fr-BE" sz="1600" dirty="0">
                <a:latin typeface="+mn-lt"/>
              </a:rPr>
              <a:t>) entre le chef de travail (Infrabel) ou son représentant, présent au terrain, et l’agent en cabine. </a:t>
            </a:r>
          </a:p>
          <a:p>
            <a:pPr lvl="0" algn="just">
              <a:defRPr/>
            </a:pPr>
            <a:endParaRPr kumimoji="0" lang="en-GB" sz="1600" b="0" i="0" u="none" strike="noStrike" kern="1200" cap="none" spc="0" normalizeH="0" baseline="0" noProof="0" dirty="0">
              <a:ln>
                <a:noFill/>
              </a:ln>
              <a:solidFill>
                <a:srgbClr val="000000"/>
              </a:solidFill>
              <a:effectLst/>
              <a:uLnTx/>
              <a:uFillTx/>
              <a:latin typeface="+mn-lt"/>
            </a:endParaRPr>
          </a:p>
        </p:txBody>
      </p:sp>
      <p:sp>
        <p:nvSpPr>
          <p:cNvPr id="20" name="Rounded Rectangle 12"/>
          <p:cNvSpPr/>
          <p:nvPr/>
        </p:nvSpPr>
        <p:spPr bwMode="auto">
          <a:xfrm>
            <a:off x="673796" y="1775636"/>
            <a:ext cx="8014492" cy="1981813"/>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On entend par « blocage des mouvements » , une méthode de protection qui permet </a:t>
            </a:r>
            <a:r>
              <a:rPr lang="fr-BE" sz="1600" b="1" dirty="0">
                <a:latin typeface="+mn-lt"/>
              </a:rPr>
              <a:t>l’interruption temporaire</a:t>
            </a:r>
            <a:r>
              <a:rPr lang="fr-BE" sz="1600" dirty="0">
                <a:latin typeface="+mn-lt"/>
              </a:rPr>
              <a:t> de la circulation ferroviaire, au droit de la zone de travail, par </a:t>
            </a:r>
            <a:r>
              <a:rPr lang="fr-BE" sz="1600" b="1" dirty="0">
                <a:latin typeface="+mn-lt"/>
              </a:rPr>
              <a:t>le maintien à l’arrêt des signaux</a:t>
            </a:r>
            <a:r>
              <a:rPr lang="fr-BE" sz="1600" dirty="0">
                <a:latin typeface="+mn-lt"/>
              </a:rPr>
              <a:t> encadrant la zone de travail. </a:t>
            </a:r>
          </a:p>
          <a:p>
            <a:pPr lvl="0" algn="just">
              <a:defRPr/>
            </a:pPr>
            <a:endParaRPr lang="fr-BE" sz="1600" dirty="0">
              <a:latin typeface="+mn-lt"/>
            </a:endParaRPr>
          </a:p>
          <a:p>
            <a:pPr lvl="0" algn="just">
              <a:defRPr/>
            </a:pPr>
            <a:r>
              <a:rPr lang="fr-BE" sz="1600" dirty="0">
                <a:latin typeface="+mn-lt"/>
              </a:rPr>
              <a:t>Les opérations avec empiètement de type I et/ou  II prévu ou non prévu dans le gabarit de la voie en service, sont réalisées </a:t>
            </a:r>
            <a:r>
              <a:rPr lang="fr-BE" sz="1600" u="sng" dirty="0">
                <a:latin typeface="+mn-lt"/>
              </a:rPr>
              <a:t>durant les périodes d’interruption de la circulation ferroviaire sur cette voie. </a:t>
            </a:r>
          </a:p>
          <a:p>
            <a:pPr lvl="0" algn="just">
              <a:defRPr/>
            </a:pPr>
            <a:endParaRPr lang="fr-BE" sz="1600" dirty="0">
              <a:latin typeface="+mn-lt"/>
            </a:endParaRPr>
          </a:p>
        </p:txBody>
      </p:sp>
      <p:sp>
        <p:nvSpPr>
          <p:cNvPr id="14" name="Forme libre 25"/>
          <p:cNvSpPr/>
          <p:nvPr/>
        </p:nvSpPr>
        <p:spPr>
          <a:xfrm>
            <a:off x="1465372" y="100484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pic>
        <p:nvPicPr>
          <p:cNvPr id="16" name="Image 29"/>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039666" y="994683"/>
            <a:ext cx="770400" cy="572400"/>
          </a:xfrm>
          <a:prstGeom prst="rect">
            <a:avLst/>
          </a:prstGeom>
          <a:ln w="76200">
            <a:solidFill>
              <a:srgbClr val="FFFF00"/>
            </a:solidFill>
          </a:ln>
        </p:spPr>
      </p:pic>
      <p:sp>
        <p:nvSpPr>
          <p:cNvPr id="17" name="Forme libre 24"/>
          <p:cNvSpPr/>
          <p:nvPr/>
        </p:nvSpPr>
        <p:spPr>
          <a:xfrm>
            <a:off x="115323" y="929215"/>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FFFF00"/>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n-lt"/>
                <a:ea typeface="+mn-ea"/>
                <a:cs typeface="Arial"/>
              </a:rPr>
              <a:t>Blocage des Mouvements non Matérialisé</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sp>
        <p:nvSpPr>
          <p:cNvPr id="27" name="Rectangle 26"/>
          <p:cNvSpPr/>
          <p:nvPr/>
        </p:nvSpPr>
        <p:spPr>
          <a:xfrm rot="5400000">
            <a:off x="6924290" y="1659531"/>
            <a:ext cx="5682633" cy="4248472"/>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
        <p:nvSpPr>
          <p:cNvPr id="30" name="ZoneTexte 27"/>
          <p:cNvSpPr txBox="1"/>
          <p:nvPr/>
        </p:nvSpPr>
        <p:spPr>
          <a:xfrm rot="1627498">
            <a:off x="9571994" y="1382417"/>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31" name="ZoneTexte 28"/>
          <p:cNvSpPr txBox="1"/>
          <p:nvPr/>
        </p:nvSpPr>
        <p:spPr>
          <a:xfrm rot="19630101">
            <a:off x="9655501" y="5778049"/>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Tree>
    <p:extLst>
      <p:ext uri="{BB962C8B-B14F-4D97-AF65-F5344CB8AC3E}">
        <p14:creationId xmlns:p14="http://schemas.microsoft.com/office/powerpoint/2010/main" val="34989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sp>
        <p:nvSpPr>
          <p:cNvPr id="7" name="Tijdelijke aanduiding voor dianummer 5"/>
          <p:cNvSpPr>
            <a:spLocks noGrp="1"/>
          </p:cNvSpPr>
          <p:nvPr>
            <p:ph type="sldNum" sz="quarter" idx="4294967295"/>
          </p:nvPr>
        </p:nvSpPr>
        <p:spPr>
          <a:xfrm>
            <a:off x="11749088" y="6321425"/>
            <a:ext cx="442912" cy="252413"/>
          </a:xfrm>
          <a:prstGeom prst="rect">
            <a:avLst/>
          </a:prstGeom>
        </p:spPr>
        <p:txBody>
          <a:bodyPr/>
          <a:lstStyle/>
          <a:p>
            <a:pPr>
              <a:defRPr/>
            </a:pPr>
            <a:fld id="{4CB3F286-761E-42D2-9394-CC16C0F1ABCC}" type="slidenum">
              <a:rPr lang="en-GB" smtClean="0"/>
              <a:pPr>
                <a:defRPr/>
              </a:pPr>
              <a:t>2</a:t>
            </a:fld>
            <a:r>
              <a:rPr lang="en-GB"/>
              <a:t>/67</a:t>
            </a:r>
          </a:p>
        </p:txBody>
      </p:sp>
      <p:sp>
        <p:nvSpPr>
          <p:cNvPr id="10" name="TextBox 9"/>
          <p:cNvSpPr txBox="1"/>
          <p:nvPr/>
        </p:nvSpPr>
        <p:spPr>
          <a:xfrm>
            <a:off x="2063553" y="5877273"/>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a:t>Le </a:t>
            </a:r>
            <a:r>
              <a:rPr lang="en-US" sz="1200" b="1" dirty="0" err="1"/>
              <a:t>présent</a:t>
            </a:r>
            <a:r>
              <a:rPr lang="en-US" sz="1200" b="1" dirty="0"/>
              <a:t> document est la </a:t>
            </a:r>
            <a:r>
              <a:rPr lang="en-US" sz="1200" b="1" dirty="0" err="1"/>
              <a:t>propriété</a:t>
            </a:r>
            <a:r>
              <a:rPr lang="en-US" sz="1200" b="1" dirty="0"/>
              <a:t> </a:t>
            </a:r>
            <a:r>
              <a:rPr lang="en-US" sz="1200" b="1" dirty="0" err="1"/>
              <a:t>d’INFRABEL</a:t>
            </a:r>
            <a:r>
              <a:rPr lang="en-US" sz="1200" b="1" dirty="0"/>
              <a:t>.</a:t>
            </a:r>
          </a:p>
        </p:txBody>
      </p:sp>
      <p:graphicFrame>
        <p:nvGraphicFramePr>
          <p:cNvPr id="6" name="Tabel 4"/>
          <p:cNvGraphicFramePr>
            <a:graphicFrameLocks noGrp="1"/>
          </p:cNvGraphicFramePr>
          <p:nvPr>
            <p:extLst>
              <p:ext uri="{D42A27DB-BD31-4B8C-83A1-F6EECF244321}">
                <p14:modId xmlns:p14="http://schemas.microsoft.com/office/powerpoint/2010/main" val="810329101"/>
              </p:ext>
            </p:extLst>
          </p:nvPr>
        </p:nvGraphicFramePr>
        <p:xfrm>
          <a:off x="2072004" y="2052352"/>
          <a:ext cx="7848871" cy="2566130"/>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80325">
                <a:tc gridSpan="4">
                  <a:txBody>
                    <a:bodyPr/>
                    <a:lstStyle/>
                    <a:p>
                      <a:pPr marL="0" algn="ctr" defTabSz="914400" rtl="0" eaLnBrk="1" latinLnBrk="0" hangingPunct="1"/>
                      <a:r>
                        <a:rPr lang="en-US" sz="1600" b="1" kern="1200" dirty="0">
                          <a:solidFill>
                            <a:schemeClr val="tx1"/>
                          </a:solidFill>
                          <a:latin typeface="+mn-lt"/>
                          <a:ea typeface="+mn-ea"/>
                          <a:cs typeface="+mn-cs"/>
                        </a:rPr>
                        <a:t>Données de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Unité</a:t>
                      </a:r>
                      <a:r>
                        <a:rPr lang="nl-BE" sz="1200" b="0" dirty="0">
                          <a:solidFill>
                            <a:schemeClr val="tx1"/>
                          </a:solidFill>
                          <a:latin typeface="+mn-lt"/>
                          <a:ea typeface="Times New Roman"/>
                          <a:cs typeface="Times New Roman"/>
                          <a:sym typeface="Wingdings"/>
                        </a:rPr>
                        <a:t> 62 Agent au travail_</a:t>
                      </a:r>
                      <a:r>
                        <a:rPr lang="nl-BE" sz="1200" b="0" baseline="0" dirty="0">
                          <a:solidFill>
                            <a:schemeClr val="tx1"/>
                          </a:solidFill>
                          <a:latin typeface="+mn-lt"/>
                          <a:ea typeface="Times New Roman"/>
                          <a:cs typeface="Times New Roman"/>
                          <a:sym typeface="Wingdings"/>
                        </a:rPr>
                        <a:t>V3.0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latin typeface="+mn-lt"/>
                          <a:ea typeface="+mn-ea"/>
                          <a:cs typeface="+mn-cs"/>
                        </a:rPr>
                        <a:t>Groupe</a:t>
                      </a:r>
                      <a:r>
                        <a:rPr lang="en-US" sz="1200" b="1" kern="1200" baseline="0" dirty="0">
                          <a:solidFill>
                            <a:schemeClr val="tx1"/>
                          </a:solidFill>
                          <a:latin typeface="+mn-lt"/>
                          <a:ea typeface="+mn-ea"/>
                          <a:cs typeface="+mn-cs"/>
                        </a:rPr>
                        <a:t> de travail</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51435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I-AM.111</a:t>
                      </a:r>
                    </a:p>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r>
                        <a:rPr lang="en-US" sz="1200" dirty="0"/>
                        <a:t>Laurent Alexis </a:t>
                      </a:r>
                    </a:p>
                    <a:p>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 </a:t>
                      </a:r>
                      <a:r>
                        <a:rPr lang="en-US" sz="1200" b="1" kern="1200" baseline="0" dirty="0" err="1">
                          <a:solidFill>
                            <a:schemeClr val="tx1"/>
                          </a:solidFill>
                          <a:latin typeface="+mn-lt"/>
                          <a:ea typeface="+mn-ea"/>
                          <a:cs typeface="+mn-cs"/>
                        </a:rPr>
                        <a:t>contenu</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a:t>
                      </a:r>
                      <a:r>
                        <a:rPr lang="en-US" sz="1200" b="1" kern="1200" dirty="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4045235" y="1124744"/>
            <a:ext cx="770400" cy="572400"/>
          </a:xfrm>
          <a:prstGeom prst="rect">
            <a:avLst/>
          </a:prstGeom>
          <a:ln w="76200">
            <a:solidFill>
              <a:srgbClr val="FF9900"/>
            </a:solidFill>
          </a:ln>
        </p:spPr>
      </p:pic>
      <p:sp>
        <p:nvSpPr>
          <p:cNvPr id="4" name="Espace réservé du texte 3"/>
          <p:cNvSpPr>
            <a:spLocks noGrp="1"/>
          </p:cNvSpPr>
          <p:nvPr>
            <p:ph type="body" sz="quarter" idx="18"/>
          </p:nvPr>
        </p:nvSpPr>
        <p:spPr>
          <a:xfrm>
            <a:off x="8818542" y="154524"/>
            <a:ext cx="3092252" cy="360363"/>
          </a:xfrm>
        </p:spPr>
        <p:txBody>
          <a:bodyPr/>
          <a:lstStyle/>
          <a:p>
            <a:r>
              <a:rPr lang="fr-FR" dirty="0"/>
              <a:t>2. Hiérarchie des mesures de sécurité</a:t>
            </a:r>
          </a:p>
          <a:p>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20</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a:t>Dispositifs d’Annonces</a:t>
            </a:r>
          </a:p>
        </p:txBody>
      </p:sp>
      <p:sp>
        <p:nvSpPr>
          <p:cNvPr id="13" name="Forme libre 38"/>
          <p:cNvSpPr/>
          <p:nvPr/>
        </p:nvSpPr>
        <p:spPr>
          <a:xfrm>
            <a:off x="121457" y="981714"/>
            <a:ext cx="1301942" cy="86369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sp>
        <p:nvSpPr>
          <p:cNvPr id="18" name="Forme libre 37"/>
          <p:cNvSpPr/>
          <p:nvPr/>
        </p:nvSpPr>
        <p:spPr>
          <a:xfrm>
            <a:off x="1484402" y="1073404"/>
            <a:ext cx="2314565" cy="699412"/>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algn="l" defTabSz="355600" rtl="0">
              <a:lnSpc>
                <a:spcPct val="90000"/>
              </a:lnSpc>
              <a:spcBef>
                <a:spcPct val="0"/>
              </a:spcBef>
              <a:spcAft>
                <a:spcPct val="15000"/>
              </a:spcAft>
              <a:buChar char="••"/>
            </a:pPr>
            <a:r>
              <a:rPr lang="fr-FR" sz="900" b="0" i="0" u="none" kern="1200" dirty="0"/>
              <a:t>1) Factionnaires – radio avec couverture</a:t>
            </a:r>
            <a:endParaRPr lang="fr-BE" sz="900" b="0" i="0" u="none" kern="1200" dirty="0"/>
          </a:p>
          <a:p>
            <a:pPr marL="57150" lvl="1" indent="-57150" algn="l" defTabSz="355600">
              <a:lnSpc>
                <a:spcPct val="90000"/>
              </a:lnSpc>
              <a:spcAft>
                <a:spcPct val="15000"/>
              </a:spcAft>
              <a:buChar char="••"/>
            </a:pPr>
            <a:r>
              <a:rPr lang="fr-FR" sz="900" b="0" i="0" u="none" kern="1200" dirty="0"/>
              <a:t>2) Factionnaires</a:t>
            </a:r>
            <a:r>
              <a:rPr lang="fr-FR" sz="900" dirty="0"/>
              <a:t> </a:t>
            </a:r>
            <a:r>
              <a:rPr lang="fr-FR" sz="900" b="0" i="0" u="none" kern="1200" dirty="0"/>
              <a:t>– radio sans couverture</a:t>
            </a:r>
            <a:endParaRPr lang="fr-BE" sz="900" b="0" i="0" u="none" kern="1200" dirty="0"/>
          </a:p>
          <a:p>
            <a:pPr marL="57150" lvl="1" indent="-57150" algn="l" defTabSz="355600">
              <a:lnSpc>
                <a:spcPct val="90000"/>
              </a:lnSpc>
              <a:spcAft>
                <a:spcPct val="15000"/>
              </a:spcAft>
              <a:buChar char="••"/>
            </a:pPr>
            <a:r>
              <a:rPr lang="fr-FR" sz="900" b="0" i="0" u="none" kern="1200" dirty="0"/>
              <a:t>3) </a:t>
            </a:r>
            <a:r>
              <a:rPr lang="en-GB" sz="900" b="0" i="0" u="none" kern="1200" dirty="0" err="1"/>
              <a:t>Système</a:t>
            </a:r>
            <a:r>
              <a:rPr lang="en-GB" sz="900" b="0" i="0" u="none" kern="1200" dirty="0"/>
              <a:t> </a:t>
            </a:r>
            <a:r>
              <a:rPr lang="en-GB" sz="900" b="0" i="0" u="none" kern="1200" dirty="0" err="1"/>
              <a:t>d’annonces</a:t>
            </a:r>
            <a:r>
              <a:rPr lang="en-GB" sz="900" b="0" i="0" u="none" kern="1200" dirty="0"/>
              <a:t> par </a:t>
            </a:r>
            <a:r>
              <a:rPr lang="en-GB" sz="900" b="0" i="0" u="none" kern="1200" dirty="0" err="1"/>
              <a:t>factionnaire</a:t>
            </a:r>
            <a:r>
              <a:rPr lang="en-GB" sz="900" b="0" i="0" u="none" kern="1200" dirty="0"/>
              <a:t>(s)</a:t>
            </a:r>
            <a:endParaRPr lang="fr-BE" sz="900" b="0" i="0" u="none" kern="1200" dirty="0"/>
          </a:p>
          <a:p>
            <a:pPr marL="57150" lvl="1" indent="-57150" algn="l" defTabSz="355600" rtl="0">
              <a:lnSpc>
                <a:spcPct val="90000"/>
              </a:lnSpc>
              <a:spcBef>
                <a:spcPct val="0"/>
              </a:spcBef>
              <a:spcAft>
                <a:spcPct val="15000"/>
              </a:spcAft>
              <a:buChar char="••"/>
            </a:pPr>
            <a:r>
              <a:rPr lang="fr-FR" sz="900" dirty="0"/>
              <a:t>4) Vigie </a:t>
            </a:r>
            <a:r>
              <a:rPr lang="fr-FR" sz="900"/>
              <a:t>/ Annonceur / ATWS</a:t>
            </a:r>
            <a:endParaRPr lang="fr-FR" sz="900" dirty="0"/>
          </a:p>
        </p:txBody>
      </p:sp>
      <p:sp>
        <p:nvSpPr>
          <p:cNvPr id="17" name="Rounded Rectangle 12"/>
          <p:cNvSpPr/>
          <p:nvPr/>
        </p:nvSpPr>
        <p:spPr bwMode="auto">
          <a:xfrm>
            <a:off x="238188" y="1911604"/>
            <a:ext cx="8555190" cy="2375851"/>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Un </a:t>
            </a:r>
            <a:r>
              <a:rPr lang="fr-BE" sz="1600" b="1" dirty="0">
                <a:latin typeface="+mn-lt"/>
              </a:rPr>
              <a:t>dispositif d’annonces</a:t>
            </a:r>
            <a:r>
              <a:rPr lang="fr-BE" sz="1600" dirty="0">
                <a:latin typeface="+mn-lt"/>
              </a:rPr>
              <a:t> est un dispositif par lequel, tout mouvement (d’un véhicule ferroviaire) se dirigeant vers la zone de chantier, est signalé suffisamment à l’avance pour :</a:t>
            </a:r>
          </a:p>
          <a:p>
            <a:pPr marL="269875" lvl="0" indent="-269875" algn="just">
              <a:defRPr/>
            </a:pPr>
            <a:r>
              <a:rPr lang="fr-BE" sz="1600" dirty="0">
                <a:latin typeface="+mn-lt"/>
              </a:rPr>
              <a:t>- 	Libérer la zone dangereuse et se retirer sur l’emplacement de dégagement convenu (empiètement de type I); </a:t>
            </a:r>
          </a:p>
          <a:p>
            <a:pPr marL="285750" lvl="0" indent="-285750" algn="just">
              <a:buFontTx/>
              <a:buChar char="-"/>
              <a:defRPr/>
            </a:pPr>
            <a:r>
              <a:rPr lang="fr-BE" sz="1600" dirty="0">
                <a:latin typeface="+mn-lt"/>
              </a:rPr>
              <a:t>Arrêter toute activité pouvant occasionner un risque d’empiètement de type I ou de type II ;</a:t>
            </a:r>
          </a:p>
          <a:p>
            <a:pPr marL="285750" lvl="0" indent="-285750" algn="just">
              <a:buFontTx/>
              <a:buChar char="-"/>
              <a:defRPr/>
            </a:pPr>
            <a:r>
              <a:rPr lang="fr-BE" sz="1600" dirty="0">
                <a:latin typeface="+mn-lt"/>
              </a:rPr>
              <a:t>Maintenir l’attention du personnel et des opérateurs d’engins durant le passage du mouvement;</a:t>
            </a:r>
          </a:p>
          <a:p>
            <a:pPr marL="285750" lvl="0" indent="-285750" algn="just">
              <a:buFontTx/>
              <a:buChar char="-"/>
              <a:defRPr/>
            </a:pPr>
            <a:r>
              <a:rPr lang="fr-BE" sz="1600" dirty="0">
                <a:latin typeface="+mn-lt"/>
              </a:rPr>
              <a:t>En cas d’empiètement accidentel, libérer le gabarit de la voie et le cas échéant, provoquer l’arrêt du mouvement en approche de la zone de chantier.</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20" name="Rounded Rectangle 12"/>
          <p:cNvSpPr/>
          <p:nvPr/>
        </p:nvSpPr>
        <p:spPr bwMode="auto">
          <a:xfrm>
            <a:off x="263352" y="4421330"/>
            <a:ext cx="8555189" cy="2236484"/>
          </a:xfrm>
          <a:prstGeom prst="roundRect">
            <a:avLst/>
          </a:prstGeom>
          <a:noFill/>
          <a:ln w="31750" cap="flat" cmpd="sng" algn="ctr">
            <a:solidFill>
              <a:srgbClr val="0070C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Le fonctionnement d’un dispositif d’annonces comprend </a:t>
            </a:r>
            <a:r>
              <a:rPr lang="fr-BE" sz="1600" b="1" dirty="0">
                <a:latin typeface="+mn-lt"/>
              </a:rPr>
              <a:t>les étapes constitutives suivantes </a:t>
            </a:r>
            <a:r>
              <a:rPr lang="fr-BE" sz="1600" dirty="0">
                <a:latin typeface="+mn-lt"/>
              </a:rPr>
              <a:t>:</a:t>
            </a:r>
          </a:p>
          <a:p>
            <a:pPr marL="285750" lvl="0" indent="-285750" algn="just">
              <a:buFontTx/>
              <a:buChar char="-"/>
              <a:defRPr/>
            </a:pPr>
            <a:r>
              <a:rPr lang="fr-BE" sz="1600" dirty="0">
                <a:latin typeface="+mn-lt"/>
              </a:rPr>
              <a:t>La détection des mouvements approchant de la zone de chantier ;</a:t>
            </a:r>
          </a:p>
          <a:p>
            <a:pPr marL="285750" lvl="0" indent="-285750" algn="just">
              <a:buFontTx/>
              <a:buChar char="-"/>
              <a:defRPr/>
            </a:pPr>
            <a:r>
              <a:rPr lang="fr-BE" sz="1600" dirty="0">
                <a:latin typeface="+mn-lt"/>
              </a:rPr>
              <a:t>Le relais de cette détection (alerte) à l’équipe au travail et / aux opérateurs d’engins ;</a:t>
            </a:r>
          </a:p>
          <a:p>
            <a:pPr marL="285750" lvl="0" indent="-285750" algn="just">
              <a:buFontTx/>
              <a:buChar char="-"/>
              <a:defRPr/>
            </a:pPr>
            <a:r>
              <a:rPr lang="fr-BE" sz="1600" dirty="0">
                <a:latin typeface="+mn-lt"/>
              </a:rPr>
              <a:t>La délivrance de l’ordre de dégagement de la zone dangereuse (empiètement de type I) et de mise à l’arrêt des engins et / ou activités présentant un risque d’empiètement;</a:t>
            </a:r>
          </a:p>
          <a:p>
            <a:pPr marL="285750" lvl="0" indent="-285750" algn="just">
              <a:buFontTx/>
              <a:buChar char="-"/>
              <a:defRPr/>
            </a:pPr>
            <a:r>
              <a:rPr lang="fr-BE" sz="1600" dirty="0">
                <a:latin typeface="+mn-lt"/>
              </a:rPr>
              <a:t>Eventuellement, la présentation de signaux mobiles d’arrêt ou l’actionnement d’un dispositif provoquant l’arrêt et/ou le freinage du mouvement en approche de la zone de chantier (uniquement en cas de survenance d’un événement accidentel).</a:t>
            </a:r>
            <a:endParaRPr kumimoji="0" lang="fr-BE" sz="1600" b="0" i="0" u="none" strike="noStrike" kern="1200" cap="none" spc="0" normalizeH="0" baseline="0" noProof="0" dirty="0">
              <a:ln>
                <a:noFill/>
              </a:ln>
              <a:solidFill>
                <a:srgbClr val="000000"/>
              </a:solidFill>
              <a:effectLst/>
              <a:uLnTx/>
              <a:uFillTx/>
              <a:latin typeface="+mn-lt"/>
            </a:endParaRPr>
          </a:p>
        </p:txBody>
      </p:sp>
      <p:pic>
        <p:nvPicPr>
          <p:cNvPr id="25" name="Image 18"/>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rot="16200000" flipV="1">
            <a:off x="7549468" y="2609614"/>
            <a:ext cx="5630400" cy="2466000"/>
          </a:xfrm>
          <a:prstGeom prst="rect">
            <a:avLst/>
          </a:prstGeom>
        </p:spPr>
      </p:pic>
      <p:sp>
        <p:nvSpPr>
          <p:cNvPr id="26" name="Rectangle 25"/>
          <p:cNvSpPr/>
          <p:nvPr/>
        </p:nvSpPr>
        <p:spPr>
          <a:xfrm rot="5400000">
            <a:off x="6891087" y="1792356"/>
            <a:ext cx="5682633" cy="4248472"/>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
        <p:nvSpPr>
          <p:cNvPr id="27" name="ZoneTexte 27"/>
          <p:cNvSpPr txBox="1"/>
          <p:nvPr/>
        </p:nvSpPr>
        <p:spPr>
          <a:xfrm rot="1627498">
            <a:off x="9571994" y="1382417"/>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31" name="ZoneTexte 28"/>
          <p:cNvSpPr txBox="1"/>
          <p:nvPr/>
        </p:nvSpPr>
        <p:spPr>
          <a:xfrm rot="19630101">
            <a:off x="9655501" y="5778049"/>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Tree>
    <p:extLst>
      <p:ext uri="{BB962C8B-B14F-4D97-AF65-F5344CB8AC3E}">
        <p14:creationId xmlns:p14="http://schemas.microsoft.com/office/powerpoint/2010/main" val="25120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903342" y="154524"/>
            <a:ext cx="3007452" cy="360363"/>
          </a:xfrm>
        </p:spPr>
        <p:txBody>
          <a:bodyPr/>
          <a:lstStyle/>
          <a:p>
            <a:r>
              <a:rPr lang="fr-FR" dirty="0"/>
              <a:t>2. Hiérarchie des mesures de sécurité</a:t>
            </a:r>
          </a:p>
          <a:p>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21</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a:t>Dispositifs de délimitation de la zone de chantier </a:t>
            </a:r>
          </a:p>
        </p:txBody>
      </p:sp>
      <p:sp>
        <p:nvSpPr>
          <p:cNvPr id="20" name="Forme libre 19"/>
          <p:cNvSpPr/>
          <p:nvPr/>
        </p:nvSpPr>
        <p:spPr>
          <a:xfrm>
            <a:off x="1463644" y="1006840"/>
            <a:ext cx="2314565" cy="65379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defTabSz="266700">
              <a:lnSpc>
                <a:spcPct val="90000"/>
              </a:lnSpc>
              <a:spcAft>
                <a:spcPct val="15000"/>
              </a:spcAft>
              <a:buChar char="••"/>
            </a:pPr>
            <a:r>
              <a:rPr lang="fr-BE" sz="900" dirty="0">
                <a:latin typeface="+mn-lt"/>
              </a:rPr>
              <a:t>1)</a:t>
            </a:r>
            <a:r>
              <a:rPr lang="fr-FR" sz="900" dirty="0">
                <a:latin typeface="+mn-lt"/>
              </a:rPr>
              <a:t> Délimitation matérielle - Balisage</a:t>
            </a:r>
            <a:endParaRPr lang="fr-BE" sz="900" dirty="0">
              <a:latin typeface="+mn-lt"/>
            </a:endParaRPr>
          </a:p>
          <a:p>
            <a:pPr marL="42863" lvl="1" indent="-42863" defTabSz="266700">
              <a:lnSpc>
                <a:spcPct val="90000"/>
              </a:lnSpc>
              <a:spcAft>
                <a:spcPct val="15000"/>
              </a:spcAft>
              <a:buChar char="••"/>
            </a:pPr>
            <a:r>
              <a:rPr lang="fr-BE" sz="900" dirty="0">
                <a:latin typeface="+mn-lt"/>
              </a:rPr>
              <a:t>2) Délimitation immatérielle – Solution technique</a:t>
            </a:r>
          </a:p>
          <a:p>
            <a:pPr marL="42863" lvl="1" indent="-42863" defTabSz="266700">
              <a:lnSpc>
                <a:spcPct val="90000"/>
              </a:lnSpc>
              <a:spcAft>
                <a:spcPct val="15000"/>
              </a:spcAft>
              <a:buChar char="••"/>
            </a:pPr>
            <a:r>
              <a:rPr lang="fr-BE" sz="900" dirty="0">
                <a:latin typeface="+mn-lt"/>
              </a:rPr>
              <a:t>3) surveillance par un agent assigné (agent garde-frontière)</a:t>
            </a:r>
          </a:p>
        </p:txBody>
      </p:sp>
      <p:pic>
        <p:nvPicPr>
          <p:cNvPr id="22" name="Image 21"/>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957527" y="1050408"/>
            <a:ext cx="770400" cy="566658"/>
          </a:xfrm>
          <a:prstGeom prst="rect">
            <a:avLst/>
          </a:prstGeom>
          <a:ln w="76200">
            <a:solidFill>
              <a:srgbClr val="CC6600"/>
            </a:solidFill>
          </a:ln>
        </p:spPr>
      </p:pic>
      <p:sp>
        <p:nvSpPr>
          <p:cNvPr id="23" name="Forme libre 44"/>
          <p:cNvSpPr/>
          <p:nvPr/>
        </p:nvSpPr>
        <p:spPr>
          <a:xfrm>
            <a:off x="102153" y="982070"/>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algn="ctr"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schemeClr val="bg1"/>
                </a:solidFill>
                <a:effectLst/>
                <a:uLnTx/>
                <a:uFillTx/>
                <a:latin typeface="+mn-lt"/>
                <a:ea typeface="+mn-ea"/>
                <a:cs typeface="Arial"/>
              </a:rPr>
              <a:t>Dispositifs de délimitation de la zone</a:t>
            </a:r>
            <a:r>
              <a:rPr kumimoji="0" lang="fr-FR" sz="1200" b="1" i="0" u="none" strike="noStrike" kern="0" cap="none" spc="0" normalizeH="0" noProof="0" dirty="0">
                <a:ln>
                  <a:noFill/>
                </a:ln>
                <a:solidFill>
                  <a:schemeClr val="bg1"/>
                </a:solidFill>
                <a:effectLst/>
                <a:uLnTx/>
                <a:uFillTx/>
                <a:latin typeface="+mn-lt"/>
                <a:ea typeface="+mn-ea"/>
                <a:cs typeface="Arial"/>
              </a:rPr>
              <a:t> de chantier</a:t>
            </a:r>
            <a:endParaRPr kumimoji="0" lang="fr-BE" sz="1200" b="1" i="0" u="none" strike="noStrike" kern="0" cap="none" spc="0" normalizeH="0" baseline="0" noProof="0" dirty="0">
              <a:ln>
                <a:noFill/>
              </a:ln>
              <a:solidFill>
                <a:schemeClr val="bg1"/>
              </a:solidFill>
              <a:effectLst/>
              <a:uLnTx/>
              <a:uFillTx/>
              <a:latin typeface="+mn-lt"/>
              <a:ea typeface="+mn-ea"/>
              <a:cs typeface="Arial"/>
            </a:endParaRPr>
          </a:p>
        </p:txBody>
      </p:sp>
      <p:sp>
        <p:nvSpPr>
          <p:cNvPr id="15" name="Rounded Rectangle 12"/>
          <p:cNvSpPr/>
          <p:nvPr/>
        </p:nvSpPr>
        <p:spPr bwMode="auto">
          <a:xfrm>
            <a:off x="321306" y="1978829"/>
            <a:ext cx="8555190" cy="1234147"/>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On entend par «  </a:t>
            </a:r>
            <a:r>
              <a:rPr lang="fr-BE" sz="1600" b="1" dirty="0">
                <a:latin typeface="+mn-lt"/>
              </a:rPr>
              <a:t>Dispositif de Délimitation de la Zone de Chantier</a:t>
            </a:r>
            <a:r>
              <a:rPr lang="fr-BE" sz="1600" dirty="0">
                <a:latin typeface="+mn-lt"/>
              </a:rPr>
              <a:t> »</a:t>
            </a:r>
            <a:r>
              <a:rPr lang="fr-BE" sz="1600" b="1" dirty="0">
                <a:latin typeface="+mn-lt"/>
              </a:rPr>
              <a:t> </a:t>
            </a:r>
            <a:r>
              <a:rPr lang="fr-BE" sz="1600" dirty="0">
                <a:latin typeface="+mn-lt"/>
              </a:rPr>
              <a:t>(garde-frontière) un dispositif attirant l’attention du personnel sur </a:t>
            </a:r>
            <a:r>
              <a:rPr lang="fr-BE" sz="1600" b="1" dirty="0">
                <a:latin typeface="+mn-lt"/>
              </a:rPr>
              <a:t>l’emplacement de la limite de la zone de chantier</a:t>
            </a:r>
            <a:r>
              <a:rPr lang="fr-BE" sz="1600" dirty="0">
                <a:latin typeface="+mn-lt"/>
              </a:rPr>
              <a:t>, afin d’éviter que les travailleurs, le matériel stipulé par les travailleurs, les engins, ou les charges manipulées par les engins </a:t>
            </a:r>
            <a:r>
              <a:rPr lang="fr-BE" sz="1600" b="1" dirty="0">
                <a:latin typeface="+mn-lt"/>
              </a:rPr>
              <a:t>ne franchissent cette limite.</a:t>
            </a:r>
            <a:r>
              <a:rPr lang="fr-BE" sz="1600" dirty="0">
                <a:latin typeface="+mn-lt"/>
              </a:rPr>
              <a:t>  </a:t>
            </a:r>
          </a:p>
          <a:p>
            <a:pPr lvl="0" algn="just">
              <a:defRPr/>
            </a:pPr>
            <a:r>
              <a:rPr lang="fr-BE" sz="1600" dirty="0">
                <a:latin typeface="+mn-lt"/>
              </a:rPr>
              <a:t> </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16" name="Rounded Rectangle 12"/>
          <p:cNvSpPr/>
          <p:nvPr/>
        </p:nvSpPr>
        <p:spPr bwMode="auto">
          <a:xfrm>
            <a:off x="321306" y="3796962"/>
            <a:ext cx="8555190" cy="208030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Ce dispositif peut revêtir la forme :</a:t>
            </a:r>
          </a:p>
          <a:p>
            <a:pPr lvl="0" algn="just">
              <a:defRPr/>
            </a:pPr>
            <a:endParaRPr lang="fr-BE" sz="1600" dirty="0">
              <a:latin typeface="+mn-lt"/>
            </a:endParaRPr>
          </a:p>
          <a:p>
            <a:pPr marL="285750" lvl="0" indent="-285750" algn="just">
              <a:buFontTx/>
              <a:buChar char="-"/>
              <a:defRPr/>
            </a:pPr>
            <a:r>
              <a:rPr lang="fr-BE" sz="1600" dirty="0">
                <a:latin typeface="+mn-lt"/>
              </a:rPr>
              <a:t>D’une </a:t>
            </a:r>
            <a:r>
              <a:rPr lang="fr-BE" sz="1600" b="1" dirty="0">
                <a:latin typeface="+mn-lt"/>
              </a:rPr>
              <a:t>délimitation matérielle </a:t>
            </a:r>
            <a:r>
              <a:rPr lang="fr-BE" sz="1600" dirty="0">
                <a:latin typeface="+mn-lt"/>
              </a:rPr>
              <a:t>(équipement physique) comme le filet orange ;</a:t>
            </a:r>
          </a:p>
          <a:p>
            <a:pPr marL="285750" lvl="0" indent="-285750" algn="just">
              <a:buFontTx/>
              <a:buChar char="-"/>
              <a:defRPr/>
            </a:pPr>
            <a:r>
              <a:rPr lang="fr-BE" sz="1600" dirty="0">
                <a:latin typeface="+mn-lt"/>
              </a:rPr>
              <a:t>D’une </a:t>
            </a:r>
            <a:r>
              <a:rPr lang="fr-BE" sz="1600" b="1" dirty="0">
                <a:latin typeface="+mn-lt"/>
              </a:rPr>
              <a:t>délimitation immatérielle </a:t>
            </a:r>
            <a:r>
              <a:rPr lang="fr-BE" sz="1600" dirty="0">
                <a:latin typeface="+mn-lt"/>
              </a:rPr>
              <a:t>(dispositif technologique) qui assure l’avertissement du personnel, lorsque celui-ci approche ou franchit la limite de la zone de chantier. </a:t>
            </a:r>
          </a:p>
          <a:p>
            <a:pPr marL="285750" lvl="0" indent="-285750" algn="just">
              <a:buFontTx/>
              <a:buChar char="-"/>
              <a:defRPr/>
            </a:pPr>
            <a:r>
              <a:rPr lang="fr-BE" sz="1600" dirty="0">
                <a:latin typeface="+mn-lt"/>
              </a:rPr>
              <a:t>Un </a:t>
            </a:r>
            <a:r>
              <a:rPr lang="fr-BE" sz="1600" b="1" dirty="0">
                <a:latin typeface="+mn-lt"/>
              </a:rPr>
              <a:t>agent </a:t>
            </a:r>
            <a:r>
              <a:rPr lang="fr-BE" sz="1600" dirty="0">
                <a:latin typeface="+mn-lt"/>
              </a:rPr>
              <a:t>supervisant la fonction de « garde-frontière » ;</a:t>
            </a:r>
          </a:p>
          <a:p>
            <a:pPr marL="285750" lvl="0" indent="-285750" algn="just">
              <a:buFontTx/>
              <a:buChar char="-"/>
              <a:defRPr/>
            </a:pPr>
            <a:r>
              <a:rPr lang="fr-BE" sz="1600" dirty="0">
                <a:latin typeface="+mn-lt"/>
              </a:rPr>
              <a:t>Une </a:t>
            </a:r>
            <a:r>
              <a:rPr lang="fr-BE" sz="1600" b="1" dirty="0">
                <a:latin typeface="+mn-lt"/>
              </a:rPr>
              <a:t>combinaison</a:t>
            </a:r>
            <a:r>
              <a:rPr lang="fr-BE" sz="1600" dirty="0">
                <a:latin typeface="+mn-lt"/>
              </a:rPr>
              <a:t> de ces mesures. </a:t>
            </a:r>
            <a:endParaRPr kumimoji="0" lang="fr-BE" sz="1600" b="0" i="0" u="none" strike="noStrike" kern="1200" cap="none" spc="0" normalizeH="0" baseline="0" noProof="0" dirty="0">
              <a:ln>
                <a:noFill/>
              </a:ln>
              <a:solidFill>
                <a:srgbClr val="000000"/>
              </a:solidFill>
              <a:effectLst/>
              <a:uLnTx/>
              <a:uFillTx/>
              <a:latin typeface="+mn-lt"/>
            </a:endParaRPr>
          </a:p>
        </p:txBody>
      </p:sp>
      <p:pic>
        <p:nvPicPr>
          <p:cNvPr id="17" name="Image 42"/>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rot="16200000" flipV="1">
            <a:off x="7536780" y="2365257"/>
            <a:ext cx="5630400" cy="2466000"/>
          </a:xfrm>
          <a:prstGeom prst="rect">
            <a:avLst/>
          </a:prstGeom>
        </p:spPr>
      </p:pic>
      <p:sp>
        <p:nvSpPr>
          <p:cNvPr id="18" name="Rectangle 17"/>
          <p:cNvSpPr/>
          <p:nvPr/>
        </p:nvSpPr>
        <p:spPr>
          <a:xfrm rot="5400000">
            <a:off x="6782032" y="1527325"/>
            <a:ext cx="5682633" cy="4248472"/>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
        <p:nvSpPr>
          <p:cNvPr id="19" name="ZoneTexte 27"/>
          <p:cNvSpPr txBox="1"/>
          <p:nvPr/>
        </p:nvSpPr>
        <p:spPr>
          <a:xfrm rot="1627498">
            <a:off x="9571994" y="1382417"/>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21" name="ZoneTexte 28"/>
          <p:cNvSpPr txBox="1"/>
          <p:nvPr/>
        </p:nvSpPr>
        <p:spPr>
          <a:xfrm rot="19630101">
            <a:off x="9601159" y="5569096"/>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Tree>
    <p:extLst>
      <p:ext uri="{BB962C8B-B14F-4D97-AF65-F5344CB8AC3E}">
        <p14:creationId xmlns:p14="http://schemas.microsoft.com/office/powerpoint/2010/main" val="25459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3323987"/>
          </a:xfrm>
          <a:prstGeom prst="rect">
            <a:avLst/>
          </a:prstGeom>
        </p:spPr>
        <p:txBody>
          <a:bodyPr wrap="square">
            <a:spAutoFit/>
          </a:bodyPr>
          <a:lstStyle/>
          <a:p>
            <a:r>
              <a:rPr lang="nl-NL" sz="2000" b="1" dirty="0">
                <a:solidFill>
                  <a:schemeClr val="accent2"/>
                </a:solidFill>
                <a:latin typeface="+mn-lt"/>
                <a:cs typeface="Arial" panose="020B0604020202020204" pitchFamily="34" charset="0"/>
              </a:rPr>
              <a:t>0.</a:t>
            </a:r>
            <a:r>
              <a:rPr lang="nl-NL" sz="2000" b="1" dirty="0">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Introduction</a:t>
            </a:r>
            <a:endParaRPr lang="nl-NL" sz="2000" b="1" dirty="0">
              <a:solidFill>
                <a:schemeClr val="bg1"/>
              </a:solidFill>
              <a:latin typeface="+mn-lt"/>
              <a:cs typeface="Arial" panose="020B0604020202020204" pitchFamily="34" charset="0"/>
            </a:endParaRPr>
          </a:p>
          <a:p>
            <a:pPr marL="457200" indent="-457200">
              <a:buFontTx/>
              <a:buAutoNum type="arabicPeriod"/>
            </a:pPr>
            <a:r>
              <a:rPr lang="nl-NL" sz="2000" b="1" dirty="0">
                <a:solidFill>
                  <a:schemeClr val="accent2"/>
                </a:solidFill>
                <a:latin typeface="+mn-lt"/>
                <a:cs typeface="Arial" panose="020B0604020202020204" pitchFamily="34" charset="0"/>
              </a:rPr>
              <a:t>Photo de </a:t>
            </a:r>
            <a:r>
              <a:rPr lang="nl-NL" sz="2000" b="1" dirty="0" err="1">
                <a:solidFill>
                  <a:schemeClr val="accent2"/>
                </a:solidFill>
                <a:latin typeface="+mn-lt"/>
                <a:cs typeface="Arial" panose="020B0604020202020204" pitchFamily="34" charset="0"/>
              </a:rPr>
              <a:t>famille</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err="1">
                <a:solidFill>
                  <a:schemeClr val="accent2"/>
                </a:solidFill>
                <a:latin typeface="+mn-lt"/>
                <a:cs typeface="Arial" panose="020B0604020202020204" pitchFamily="34" charset="0"/>
              </a:rPr>
              <a:t>Hiérarchie</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mesures</a:t>
            </a:r>
            <a:r>
              <a:rPr lang="nl-NL" sz="2000" b="1" dirty="0">
                <a:solidFill>
                  <a:schemeClr val="accent2"/>
                </a:solidFill>
                <a:latin typeface="+mn-lt"/>
                <a:cs typeface="Arial" panose="020B0604020202020204" pitchFamily="34" charset="0"/>
              </a:rPr>
              <a:t> de sécurité </a:t>
            </a:r>
          </a:p>
          <a:p>
            <a:pPr marL="457200" indent="-457200">
              <a:buFontTx/>
              <a:buAutoNum type="arabicPeriod"/>
            </a:pPr>
            <a:r>
              <a:rPr lang="nl-NL" sz="2000" b="1" dirty="0" err="1">
                <a:solidFill>
                  <a:schemeClr val="bg1"/>
                </a:solidFill>
                <a:latin typeface="+mn-lt"/>
                <a:cs typeface="Arial" panose="020B0604020202020204" pitchFamily="34" charset="0"/>
              </a:rPr>
              <a:t>Avant</a:t>
            </a:r>
            <a:r>
              <a:rPr lang="nl-NL" sz="2000" b="1" dirty="0">
                <a:solidFill>
                  <a:schemeClr val="bg1"/>
                </a:solidFill>
                <a:latin typeface="+mn-lt"/>
                <a:cs typeface="Arial" panose="020B0604020202020204" pitchFamily="34" charset="0"/>
              </a:rPr>
              <a:t> le </a:t>
            </a:r>
            <a:r>
              <a:rPr lang="nl-NL" sz="2000" b="1" dirty="0" err="1">
                <a:solidFill>
                  <a:schemeClr val="bg1"/>
                </a:solidFill>
                <a:latin typeface="+mn-lt"/>
                <a:cs typeface="Arial" panose="020B0604020202020204" pitchFamily="34" charset="0"/>
              </a:rPr>
              <a:t>travail</a:t>
            </a:r>
            <a:r>
              <a:rPr lang="nl-NL" sz="2000" b="1" dirty="0">
                <a:solidFill>
                  <a:schemeClr val="bg1"/>
                </a:solidFill>
                <a:latin typeface="+mn-lt"/>
                <a:cs typeface="Arial" panose="020B0604020202020204" pitchFamily="34" charset="0"/>
              </a:rPr>
              <a:t>	</a:t>
            </a:r>
          </a:p>
          <a:p>
            <a:pPr marL="0" indent="0">
              <a:buNone/>
            </a:pPr>
            <a:r>
              <a:rPr lang="nl-NL" sz="2000" b="1" dirty="0">
                <a:solidFill>
                  <a:schemeClr val="accent2"/>
                </a:solidFill>
                <a:latin typeface="+mn-lt"/>
                <a:cs typeface="Arial" panose="020B0604020202020204" pitchFamily="34" charset="0"/>
              </a:rPr>
              <a:t>4.     Le </a:t>
            </a:r>
            <a:r>
              <a:rPr lang="nl-NL" sz="2000" b="1" dirty="0" err="1">
                <a:solidFill>
                  <a:schemeClr val="accent2"/>
                </a:solidFill>
                <a:latin typeface="+mn-lt"/>
                <a:cs typeface="Arial" panose="020B0604020202020204" pitchFamily="34" charset="0"/>
              </a:rPr>
              <a:t>début</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travaux</a:t>
            </a:r>
            <a:endParaRPr lang="nl-NL" sz="2000" b="1" dirty="0">
              <a:solidFill>
                <a:schemeClr val="accent2"/>
              </a:solidFill>
              <a:latin typeface="+mn-lt"/>
              <a:cs typeface="Arial" panose="020B0604020202020204" pitchFamily="34" charset="0"/>
            </a:endParaRPr>
          </a:p>
          <a:p>
            <a:pPr defTabSz="266700">
              <a:tabLst>
                <a:tab pos="266700" algn="l"/>
              </a:tabLst>
            </a:pPr>
            <a:r>
              <a:rPr lang="nl-NL" sz="2000" b="1" dirty="0">
                <a:solidFill>
                  <a:schemeClr val="accent2"/>
                </a:solidFill>
                <a:latin typeface="+mn-lt"/>
                <a:cs typeface="Arial" panose="020B0604020202020204" pitchFamily="34" charset="0"/>
              </a:rPr>
              <a:t>5.     </a:t>
            </a:r>
            <a:r>
              <a:rPr lang="nl-NL" sz="2000" b="1" dirty="0" err="1">
                <a:solidFill>
                  <a:schemeClr val="accent2"/>
                </a:solidFill>
                <a:latin typeface="+mn-lt"/>
                <a:cs typeface="Arial" panose="020B0604020202020204" pitchFamily="34" charset="0"/>
              </a:rPr>
              <a:t>Alarme</a:t>
            </a:r>
            <a:r>
              <a:rPr lang="nl-NL" sz="2000" b="1" dirty="0">
                <a:solidFill>
                  <a:schemeClr val="accent2"/>
                </a:solidFill>
                <a:latin typeface="+mn-lt"/>
                <a:cs typeface="Arial" panose="020B0604020202020204" pitchFamily="34" charset="0"/>
              </a:rPr>
              <a:t> – Définition</a:t>
            </a:r>
          </a:p>
          <a:p>
            <a:pPr defTabSz="266700"/>
            <a:r>
              <a:rPr lang="nl-NL" sz="2000" b="1" dirty="0">
                <a:solidFill>
                  <a:schemeClr val="accent2"/>
                </a:solidFill>
                <a:latin typeface="+mn-lt"/>
                <a:cs typeface="Arial" panose="020B0604020202020204" pitchFamily="34" charset="0"/>
              </a:rPr>
              <a:t>6.     </a:t>
            </a:r>
            <a:r>
              <a:rPr lang="nl-NL" sz="2000" b="1" dirty="0" err="1">
                <a:solidFill>
                  <a:schemeClr val="accent2"/>
                </a:solidFill>
                <a:latin typeface="+mn-lt"/>
                <a:cs typeface="Arial" panose="020B0604020202020204" pitchFamily="34" charset="0"/>
              </a:rPr>
              <a:t>Reprendre</a:t>
            </a:r>
            <a:r>
              <a:rPr lang="nl-NL" sz="2000" b="1" dirty="0">
                <a:solidFill>
                  <a:schemeClr val="accent2"/>
                </a:solidFill>
                <a:latin typeface="+mn-lt"/>
                <a:cs typeface="Arial" panose="020B0604020202020204" pitchFamily="34" charset="0"/>
              </a:rPr>
              <a:t> le travail </a:t>
            </a:r>
            <a:r>
              <a:rPr lang="nl-NL" sz="2000" b="1" dirty="0" err="1">
                <a:solidFill>
                  <a:schemeClr val="accent2"/>
                </a:solidFill>
                <a:latin typeface="+mn-lt"/>
                <a:cs typeface="Arial" panose="020B0604020202020204" pitchFamily="34" charset="0"/>
              </a:rPr>
              <a:t>après</a:t>
            </a:r>
            <a:r>
              <a:rPr lang="nl-NL" sz="2000" b="1" dirty="0">
                <a:solidFill>
                  <a:schemeClr val="accent2"/>
                </a:solidFill>
                <a:latin typeface="+mn-lt"/>
                <a:cs typeface="Arial" panose="020B0604020202020204" pitchFamily="34" charset="0"/>
              </a:rPr>
              <a:t> le passage du train </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La fin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r>
              <a:rPr lang="nl-NL" sz="2000" b="1" dirty="0">
                <a:solidFill>
                  <a:schemeClr val="accent2"/>
                </a:solidFill>
                <a:latin typeface="+mn-lt"/>
                <a:cs typeface="Arial" panose="020B0604020202020204" pitchFamily="34" charset="0"/>
              </a:rPr>
              <a:t>8.     </a:t>
            </a:r>
            <a:r>
              <a:rPr lang="fr-BE" sz="2000" b="1" dirty="0">
                <a:solidFill>
                  <a:schemeClr val="accent2"/>
                </a:solidFill>
                <a:latin typeface="+mn-lt"/>
                <a:cs typeface="Arial" panose="020B0604020202020204" pitchFamily="34" charset="0"/>
              </a:rPr>
              <a:t>Vue d’ensemble</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414596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r>
              <a:rPr lang="en-GB" dirty="0"/>
              <a:t>3. Avant le travail</a:t>
            </a:r>
          </a:p>
        </p:txBody>
      </p:sp>
      <p:sp>
        <p:nvSpPr>
          <p:cNvPr id="39" name="TextBox 38">
            <a:extLst>
              <a:ext uri="{FF2B5EF4-FFF2-40B4-BE49-F238E27FC236}">
                <a16:creationId xmlns:a16="http://schemas.microsoft.com/office/drawing/2014/main" id="{A98B63DD-D97A-4B7C-80C3-4393C45229A5}"/>
              </a:ext>
            </a:extLst>
          </p:cNvPr>
          <p:cNvSpPr txBox="1"/>
          <p:nvPr/>
        </p:nvSpPr>
        <p:spPr>
          <a:xfrm>
            <a:off x="6119485" y="3464924"/>
            <a:ext cx="46727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DCEBFA">
                    <a:lumMod val="50000"/>
                  </a:srgbClr>
                </a:solidFill>
                <a:effectLst/>
                <a:uLnTx/>
                <a:uFillTx/>
              </a:rPr>
              <a:t>… </a:t>
            </a:r>
            <a:r>
              <a:rPr kumimoji="0" lang="en-US" sz="1800" b="0" i="0" u="none" strike="noStrike" kern="0" cap="none" spc="0" normalizeH="0" baseline="0" noProof="0" dirty="0" err="1">
                <a:ln>
                  <a:noFill/>
                </a:ln>
                <a:solidFill>
                  <a:srgbClr val="DCEBFA">
                    <a:lumMod val="50000"/>
                  </a:srgbClr>
                </a:solidFill>
                <a:effectLst/>
                <a:uLnTx/>
                <a:uFillTx/>
              </a:rPr>
              <a:t>participez</a:t>
            </a:r>
            <a:r>
              <a:rPr kumimoji="0" lang="en-US" sz="1800" b="0" i="0" u="none" strike="noStrike" kern="0" cap="none" spc="0" normalizeH="0" noProof="0" dirty="0">
                <a:ln>
                  <a:noFill/>
                </a:ln>
                <a:solidFill>
                  <a:srgbClr val="DCEBFA">
                    <a:lumMod val="50000"/>
                  </a:srgbClr>
                </a:solidFill>
                <a:effectLst/>
                <a:uLnTx/>
                <a:uFillTx/>
              </a:rPr>
              <a:t> aux testes </a:t>
            </a:r>
            <a:r>
              <a:rPr kumimoji="0" lang="en-US" sz="1800" b="0" i="0" u="none" strike="noStrike" kern="0" cap="none" spc="0" normalizeH="0" noProof="0" dirty="0" err="1">
                <a:ln>
                  <a:noFill/>
                </a:ln>
                <a:solidFill>
                  <a:srgbClr val="DCEBFA">
                    <a:lumMod val="50000"/>
                  </a:srgbClr>
                </a:solidFill>
                <a:effectLst/>
                <a:uLnTx/>
                <a:uFillTx/>
              </a:rPr>
              <a:t>préalables</a:t>
            </a:r>
            <a:endParaRPr kumimoji="0" lang="fr-FR" sz="1800" b="0" i="0" u="none" strike="noStrike" kern="0" cap="none" spc="0" normalizeH="0" baseline="0" noProof="0" dirty="0">
              <a:ln>
                <a:noFill/>
              </a:ln>
              <a:solidFill>
                <a:srgbClr val="DCEBFA">
                  <a:lumMod val="50000"/>
                </a:srgbClr>
              </a:solidFill>
              <a:effectLst/>
              <a:uLnTx/>
              <a:uFillTx/>
            </a:endParaRPr>
          </a:p>
        </p:txBody>
      </p:sp>
      <p:grpSp>
        <p:nvGrpSpPr>
          <p:cNvPr id="4" name="Group 3">
            <a:extLst>
              <a:ext uri="{FF2B5EF4-FFF2-40B4-BE49-F238E27FC236}">
                <a16:creationId xmlns:a16="http://schemas.microsoft.com/office/drawing/2014/main" id="{1C01AA1E-3306-48E9-8611-E98204142649}"/>
              </a:ext>
            </a:extLst>
          </p:cNvPr>
          <p:cNvGrpSpPr/>
          <p:nvPr/>
        </p:nvGrpSpPr>
        <p:grpSpPr>
          <a:xfrm>
            <a:off x="1724724" y="1735161"/>
            <a:ext cx="8403724" cy="3899228"/>
            <a:chOff x="1724724" y="1937916"/>
            <a:chExt cx="5853671" cy="3042831"/>
          </a:xfrm>
        </p:grpSpPr>
        <p:sp>
          <p:nvSpPr>
            <p:cNvPr id="34" name="PIJL-LINKS 25">
              <a:extLst>
                <a:ext uri="{FF2B5EF4-FFF2-40B4-BE49-F238E27FC236}">
                  <a16:creationId xmlns:a16="http://schemas.microsoft.com/office/drawing/2014/main" id="{4BC98BEE-10C7-4CDB-9F02-2721878E2611}"/>
                </a:ext>
              </a:extLst>
            </p:cNvPr>
            <p:cNvSpPr/>
            <p:nvPr/>
          </p:nvSpPr>
          <p:spPr bwMode="auto">
            <a:xfrm>
              <a:off x="1724724" y="4271826"/>
              <a:ext cx="1872208" cy="360040"/>
            </a:xfrm>
            <a:prstGeom prst="leftArrow">
              <a:avLst/>
            </a:prstGeom>
            <a:solidFill>
              <a:sysClr val="window" lastClr="FFFFFF">
                <a:lumMod val="85000"/>
              </a:sys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black"/>
                </a:solidFill>
                <a:effectLst/>
                <a:uLnTx/>
                <a:uFillTx/>
              </a:endParaRPr>
            </a:p>
          </p:txBody>
        </p:sp>
        <p:sp>
          <p:nvSpPr>
            <p:cNvPr id="35" name="Draaiende pijl 15">
              <a:extLst>
                <a:ext uri="{FF2B5EF4-FFF2-40B4-BE49-F238E27FC236}">
                  <a16:creationId xmlns:a16="http://schemas.microsoft.com/office/drawing/2014/main" id="{E644B8CC-6D9A-4F80-988E-88D95A36A62D}"/>
                </a:ext>
              </a:extLst>
            </p:cNvPr>
            <p:cNvSpPr/>
            <p:nvPr/>
          </p:nvSpPr>
          <p:spPr bwMode="auto">
            <a:xfrm rot="1987104">
              <a:off x="2516812" y="2471626"/>
              <a:ext cx="2160000" cy="2126743"/>
            </a:xfrm>
            <a:prstGeom prst="circularArrow">
              <a:avLst>
                <a:gd name="adj1" fmla="val 7689"/>
                <a:gd name="adj2" fmla="val 36663"/>
                <a:gd name="adj3" fmla="val 3785039"/>
                <a:gd name="adj4" fmla="val 12343958"/>
                <a:gd name="adj5" fmla="val 7273"/>
              </a:avLst>
            </a:prstGeom>
            <a:gradFill>
              <a:gsLst>
                <a:gs pos="0">
                  <a:srgbClr val="005DA4">
                    <a:lumMod val="60000"/>
                    <a:lumOff val="40000"/>
                  </a:srgbClr>
                </a:gs>
                <a:gs pos="50000">
                  <a:srgbClr val="DCEBFA">
                    <a:lumMod val="50000"/>
                  </a:srgbClr>
                </a:gs>
                <a:gs pos="100000">
                  <a:srgbClr val="DCEBFA">
                    <a:lumMod val="25000"/>
                  </a:srgbClr>
                </a:gs>
              </a:gsLst>
              <a:lin ang="5400000" scaled="0"/>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srgbClr val="FF0000"/>
                </a:solidFill>
                <a:effectLst/>
                <a:uLnTx/>
                <a:uFillTx/>
              </a:endParaRPr>
            </a:p>
          </p:txBody>
        </p:sp>
        <p:sp>
          <p:nvSpPr>
            <p:cNvPr id="36" name="Ovaal 14">
              <a:extLst>
                <a:ext uri="{FF2B5EF4-FFF2-40B4-BE49-F238E27FC236}">
                  <a16:creationId xmlns:a16="http://schemas.microsoft.com/office/drawing/2014/main" id="{765D2DE0-F8C4-495F-94D0-87F80329C8C7}"/>
                </a:ext>
              </a:extLst>
            </p:cNvPr>
            <p:cNvSpPr/>
            <p:nvPr/>
          </p:nvSpPr>
          <p:spPr bwMode="auto">
            <a:xfrm>
              <a:off x="3380908" y="2471626"/>
              <a:ext cx="288032" cy="288032"/>
            </a:xfrm>
            <a:prstGeom prst="ellipse">
              <a:avLst/>
            </a:prstGeom>
            <a:solidFill>
              <a:srgbClr val="005DA4">
                <a:lumMod val="60000"/>
                <a:lumOff val="40000"/>
              </a:srgbClr>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charset="0"/>
                  <a:ea typeface="+mn-ea"/>
                  <a:cs typeface="Arial" charset="0"/>
                </a:rPr>
                <a:t>1</a:t>
              </a:r>
              <a:endParaRPr kumimoji="0" lang="nl-BE" sz="1600" b="1" i="0" u="none" strike="noStrike" kern="0" cap="none" spc="0" normalizeH="0" baseline="0" noProof="0" dirty="0">
                <a:ln>
                  <a:noFill/>
                </a:ln>
                <a:solidFill>
                  <a:prstClr val="white"/>
                </a:solidFill>
                <a:effectLst/>
                <a:uLnTx/>
                <a:uFillTx/>
                <a:latin typeface="Arial" charset="0"/>
                <a:ea typeface="+mn-ea"/>
                <a:cs typeface="Arial" charset="0"/>
              </a:endParaRPr>
            </a:p>
          </p:txBody>
        </p:sp>
        <p:sp>
          <p:nvSpPr>
            <p:cNvPr id="37" name="Ovaal 18">
              <a:extLst>
                <a:ext uri="{FF2B5EF4-FFF2-40B4-BE49-F238E27FC236}">
                  <a16:creationId xmlns:a16="http://schemas.microsoft.com/office/drawing/2014/main" id="{6B0209D2-5248-488F-B4EB-5DB98B8FDFAC}"/>
                </a:ext>
              </a:extLst>
            </p:cNvPr>
            <p:cNvSpPr/>
            <p:nvPr/>
          </p:nvSpPr>
          <p:spPr bwMode="auto">
            <a:xfrm>
              <a:off x="4389020" y="3335722"/>
              <a:ext cx="288032" cy="288032"/>
            </a:xfrm>
            <a:prstGeom prst="ellipse">
              <a:avLst/>
            </a:prstGeom>
            <a:solidFill>
              <a:srgbClr val="0070C0"/>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charset="0"/>
                  <a:ea typeface="+mn-ea"/>
                  <a:cs typeface="Arial" charset="0"/>
                </a:rPr>
                <a:t>2</a:t>
              </a:r>
              <a:endParaRPr kumimoji="0" lang="nl-BE" sz="1600" b="1" i="0" u="none" strike="noStrike" kern="0" cap="none" spc="0" normalizeH="0" baseline="0" noProof="0" dirty="0">
                <a:ln>
                  <a:noFill/>
                </a:ln>
                <a:solidFill>
                  <a:prstClr val="white"/>
                </a:solidFill>
                <a:effectLst/>
                <a:uLnTx/>
                <a:uFillTx/>
                <a:latin typeface="Arial" charset="0"/>
                <a:ea typeface="+mn-ea"/>
                <a:cs typeface="Arial" charset="0"/>
              </a:endParaRPr>
            </a:p>
          </p:txBody>
        </p:sp>
        <p:sp>
          <p:nvSpPr>
            <p:cNvPr id="38" name="Ovaal 19">
              <a:extLst>
                <a:ext uri="{FF2B5EF4-FFF2-40B4-BE49-F238E27FC236}">
                  <a16:creationId xmlns:a16="http://schemas.microsoft.com/office/drawing/2014/main" id="{7E27A71F-DE90-4E15-91FC-1E493B0E1ABC}"/>
                </a:ext>
              </a:extLst>
            </p:cNvPr>
            <p:cNvSpPr/>
            <p:nvPr/>
          </p:nvSpPr>
          <p:spPr bwMode="auto">
            <a:xfrm>
              <a:off x="3425234" y="4295894"/>
              <a:ext cx="288032" cy="288032"/>
            </a:xfrm>
            <a:prstGeom prst="ellipse">
              <a:avLst/>
            </a:prstGeom>
            <a:solidFill>
              <a:srgbClr val="005DA4">
                <a:lumMod val="50000"/>
              </a:srgbClr>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charset="0"/>
                  <a:ea typeface="+mn-ea"/>
                  <a:cs typeface="Arial" charset="0"/>
                </a:rPr>
                <a:t>3</a:t>
              </a:r>
              <a:endParaRPr kumimoji="0" lang="nl-BE" sz="1600" b="1" i="0" u="none" strike="noStrike" kern="0" cap="none" spc="0" normalizeH="0" baseline="0" noProof="0" dirty="0">
                <a:ln>
                  <a:noFill/>
                </a:ln>
                <a:solidFill>
                  <a:prstClr val="white"/>
                </a:solidFill>
                <a:effectLst/>
                <a:uLnTx/>
                <a:uFillTx/>
                <a:latin typeface="Arial" charset="0"/>
                <a:ea typeface="+mn-ea"/>
                <a:cs typeface="Arial" charset="0"/>
              </a:endParaRPr>
            </a:p>
          </p:txBody>
        </p:sp>
        <p:sp>
          <p:nvSpPr>
            <p:cNvPr id="40" name="TextBox 39">
              <a:extLst>
                <a:ext uri="{FF2B5EF4-FFF2-40B4-BE49-F238E27FC236}">
                  <a16:creationId xmlns:a16="http://schemas.microsoft.com/office/drawing/2014/main" id="{9D6C9BC8-21C0-4574-B2E8-E6608468C9E6}"/>
                </a:ext>
              </a:extLst>
            </p:cNvPr>
            <p:cNvSpPr txBox="1"/>
            <p:nvPr/>
          </p:nvSpPr>
          <p:spPr>
            <a:xfrm>
              <a:off x="3589172" y="4692532"/>
              <a:ext cx="3989223" cy="2882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5DA4"/>
                  </a:solidFill>
                  <a:effectLst/>
                  <a:uLnTx/>
                  <a:uFillTx/>
                </a:rPr>
                <a:t>… </a:t>
              </a:r>
              <a:r>
                <a:rPr kumimoji="0" lang="en-US" sz="1800" b="0" i="0" u="none" strike="noStrike" kern="0" cap="none" spc="0" normalizeH="0" baseline="0" noProof="0" dirty="0" err="1">
                  <a:ln>
                    <a:noFill/>
                  </a:ln>
                  <a:solidFill>
                    <a:srgbClr val="005DA4"/>
                  </a:solidFill>
                  <a:effectLst/>
                  <a:uLnTx/>
                  <a:uFillTx/>
                </a:rPr>
                <a:t>attendez</a:t>
              </a:r>
              <a:r>
                <a:rPr kumimoji="0" lang="en-US" sz="1800" b="0" i="0" u="none" strike="noStrike" kern="0" cap="none" spc="0" normalizeH="0" baseline="0" noProof="0" dirty="0">
                  <a:ln>
                    <a:noFill/>
                  </a:ln>
                  <a:solidFill>
                    <a:srgbClr val="005DA4"/>
                  </a:solidFill>
                  <a:effectLst/>
                  <a:uLnTx/>
                  <a:uFillTx/>
                </a:rPr>
                <a:t> </a:t>
              </a:r>
              <a:r>
                <a:rPr kumimoji="0" lang="en-US" sz="1800" b="0" i="0" u="none" strike="noStrike" kern="0" cap="none" spc="0" normalizeH="0" baseline="0" noProof="0" dirty="0" err="1">
                  <a:ln>
                    <a:noFill/>
                  </a:ln>
                  <a:solidFill>
                    <a:srgbClr val="005DA4"/>
                  </a:solidFill>
                  <a:effectLst/>
                  <a:uLnTx/>
                  <a:uFillTx/>
                </a:rPr>
                <a:t>l’orde</a:t>
              </a:r>
              <a:r>
                <a:rPr kumimoji="0" lang="en-US" sz="1800" b="0" i="0" u="none" strike="noStrike" kern="0" cap="none" spc="0" normalizeH="0" baseline="0" noProof="0" dirty="0">
                  <a:ln>
                    <a:noFill/>
                  </a:ln>
                  <a:solidFill>
                    <a:srgbClr val="005DA4"/>
                  </a:solidFill>
                  <a:effectLst/>
                  <a:uLnTx/>
                  <a:uFillTx/>
                </a:rPr>
                <a:t> </a:t>
              </a:r>
              <a:r>
                <a:rPr kumimoji="0" lang="en-US" sz="1800" b="0" i="0" u="none" strike="noStrike" kern="0" cap="none" spc="0" normalizeH="0" baseline="0" noProof="0" dirty="0" err="1">
                  <a:ln>
                    <a:noFill/>
                  </a:ln>
                  <a:solidFill>
                    <a:srgbClr val="005DA4"/>
                  </a:solidFill>
                  <a:effectLst/>
                  <a:uLnTx/>
                  <a:uFillTx/>
                </a:rPr>
                <a:t>avant</a:t>
              </a:r>
              <a:r>
                <a:rPr kumimoji="0" lang="en-US" sz="1800" b="0" i="0" u="none" strike="noStrike" kern="0" cap="none" spc="0" normalizeH="0" baseline="0" noProof="0" dirty="0">
                  <a:ln>
                    <a:noFill/>
                  </a:ln>
                  <a:solidFill>
                    <a:srgbClr val="005DA4"/>
                  </a:solidFill>
                  <a:effectLst/>
                  <a:uLnTx/>
                  <a:uFillTx/>
                </a:rPr>
                <a:t> de commencer les </a:t>
              </a:r>
              <a:r>
                <a:rPr kumimoji="0" lang="en-US" sz="1800" b="0" i="0" u="none" strike="noStrike" kern="0" cap="none" spc="0" normalizeH="0" baseline="0" noProof="0" dirty="0" err="1">
                  <a:ln>
                    <a:noFill/>
                  </a:ln>
                  <a:solidFill>
                    <a:srgbClr val="005DA4"/>
                  </a:solidFill>
                  <a:effectLst/>
                  <a:uLnTx/>
                  <a:uFillTx/>
                </a:rPr>
                <a:t>travaux</a:t>
              </a:r>
              <a:r>
                <a:rPr kumimoji="0" lang="en-US" sz="1800" b="0" i="0" u="none" strike="noStrike" kern="0" cap="none" spc="0" normalizeH="0" baseline="0" noProof="0" dirty="0">
                  <a:ln>
                    <a:noFill/>
                  </a:ln>
                  <a:solidFill>
                    <a:srgbClr val="005DA4"/>
                  </a:solidFill>
                  <a:effectLst/>
                  <a:uLnTx/>
                  <a:uFillTx/>
                </a:rPr>
                <a:t>.</a:t>
              </a:r>
              <a:endParaRPr kumimoji="0" lang="fr-FR" sz="1800" b="0" i="0" u="none" strike="noStrike" kern="0" cap="none" spc="0" normalizeH="0" baseline="0" noProof="0" dirty="0">
                <a:ln>
                  <a:noFill/>
                </a:ln>
                <a:solidFill>
                  <a:srgbClr val="005DA4"/>
                </a:solidFill>
                <a:effectLst/>
                <a:uLnTx/>
                <a:uFillTx/>
              </a:endParaRPr>
            </a:p>
          </p:txBody>
        </p:sp>
        <p:pic>
          <p:nvPicPr>
            <p:cNvPr id="41" name="Picture 2">
              <a:extLst>
                <a:ext uri="{FF2B5EF4-FFF2-40B4-BE49-F238E27FC236}">
                  <a16:creationId xmlns:a16="http://schemas.microsoft.com/office/drawing/2014/main" id="{BD703087-0308-4E73-9EBF-15A70990B34F}"/>
                </a:ext>
              </a:extLst>
            </p:cNvPr>
            <p:cNvPicPr>
              <a:picLocks noChangeAspect="1" noChangeArrowheads="1"/>
            </p:cNvPicPr>
            <p:nvPr/>
          </p:nvPicPr>
          <p:blipFill>
            <a:blip r:embed="rId2" cstate="print"/>
            <a:srcRect/>
            <a:stretch>
              <a:fillRect/>
            </a:stretch>
          </p:blipFill>
          <p:spPr bwMode="auto">
            <a:xfrm flipH="1">
              <a:off x="2051720" y="1937916"/>
              <a:ext cx="932832" cy="2350735"/>
            </a:xfrm>
            <a:prstGeom prst="rect">
              <a:avLst/>
            </a:prstGeom>
            <a:noFill/>
            <a:ln w="9525">
              <a:noFill/>
              <a:miter lim="800000"/>
              <a:headEnd/>
              <a:tailEnd/>
            </a:ln>
          </p:spPr>
        </p:pic>
      </p:grpSp>
      <p:sp>
        <p:nvSpPr>
          <p:cNvPr id="42" name="TextBox 41">
            <a:extLst>
              <a:ext uri="{FF2B5EF4-FFF2-40B4-BE49-F238E27FC236}">
                <a16:creationId xmlns:a16="http://schemas.microsoft.com/office/drawing/2014/main" id="{2D36604A-FD51-4A75-94B8-DCAA86F9ADF1}"/>
              </a:ext>
            </a:extLst>
          </p:cNvPr>
          <p:cNvSpPr txBox="1"/>
          <p:nvPr/>
        </p:nvSpPr>
        <p:spPr>
          <a:xfrm>
            <a:off x="4216025" y="2034124"/>
            <a:ext cx="5306184" cy="369332"/>
          </a:xfrm>
          <a:prstGeom prst="rect">
            <a:avLst/>
          </a:prstGeom>
          <a:noFill/>
        </p:spPr>
        <p:txBody>
          <a:bodyPr wrap="square" rtlCol="0">
            <a:spAutoFit/>
          </a:bodyPr>
          <a:lstStyle/>
          <a:p>
            <a:r>
              <a:rPr lang="en-US" dirty="0">
                <a:solidFill>
                  <a:schemeClr val="accent1">
                    <a:lumMod val="40000"/>
                    <a:lumOff val="60000"/>
                  </a:schemeClr>
                </a:solidFill>
              </a:rPr>
              <a:t>… </a:t>
            </a:r>
            <a:r>
              <a:rPr lang="en-US" dirty="0" err="1">
                <a:solidFill>
                  <a:schemeClr val="accent1">
                    <a:lumMod val="40000"/>
                    <a:lumOff val="60000"/>
                  </a:schemeClr>
                </a:solidFill>
              </a:rPr>
              <a:t>écoutez</a:t>
            </a:r>
            <a:r>
              <a:rPr lang="en-US" dirty="0">
                <a:solidFill>
                  <a:schemeClr val="accent1">
                    <a:lumMod val="40000"/>
                    <a:lumOff val="60000"/>
                  </a:schemeClr>
                </a:solidFill>
              </a:rPr>
              <a:t> le briefing et </a:t>
            </a:r>
            <a:r>
              <a:rPr lang="en-US" dirty="0" err="1">
                <a:solidFill>
                  <a:schemeClr val="accent1">
                    <a:lumMod val="40000"/>
                    <a:lumOff val="60000"/>
                  </a:schemeClr>
                </a:solidFill>
              </a:rPr>
              <a:t>posez</a:t>
            </a:r>
            <a:r>
              <a:rPr lang="en-US" dirty="0">
                <a:solidFill>
                  <a:schemeClr val="accent1">
                    <a:lumMod val="40000"/>
                    <a:lumOff val="60000"/>
                  </a:schemeClr>
                </a:solidFill>
              </a:rPr>
              <a:t> des questions!</a:t>
            </a:r>
            <a:endParaRPr lang="fr-FR" dirty="0">
              <a:solidFill>
                <a:schemeClr val="accent1">
                  <a:lumMod val="40000"/>
                  <a:lumOff val="60000"/>
                </a:schemeClr>
              </a:solidFill>
            </a:endParaRPr>
          </a:p>
        </p:txBody>
      </p:sp>
      <p:sp>
        <p:nvSpPr>
          <p:cNvPr id="44" name="Espace réservé du texte 1">
            <a:extLst>
              <a:ext uri="{FF2B5EF4-FFF2-40B4-BE49-F238E27FC236}">
                <a16:creationId xmlns:a16="http://schemas.microsoft.com/office/drawing/2014/main" id="{E88EA6F7-64FA-4E90-B0E4-B9E3921D333F}"/>
              </a:ext>
            </a:extLst>
          </p:cNvPr>
          <p:cNvSpPr txBox="1">
            <a:spLocks/>
          </p:cNvSpPr>
          <p:nvPr/>
        </p:nvSpPr>
        <p:spPr>
          <a:xfrm>
            <a:off x="1025026" y="701073"/>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3. Avant le travail …</a:t>
            </a:r>
          </a:p>
          <a:p>
            <a:pPr marL="0" indent="0" fontAlgn="auto">
              <a:spcAft>
                <a:spcPts val="0"/>
              </a:spcAft>
              <a:buNone/>
            </a:pPr>
            <a:endParaRPr lang="fr-FR" dirty="0"/>
          </a:p>
        </p:txBody>
      </p:sp>
    </p:spTree>
    <p:extLst>
      <p:ext uri="{BB962C8B-B14F-4D97-AF65-F5344CB8AC3E}">
        <p14:creationId xmlns:p14="http://schemas.microsoft.com/office/powerpoint/2010/main" val="46594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19536" y="1870597"/>
            <a:ext cx="8496944" cy="4222700"/>
          </a:xfrm>
          <a:prstGeom prst="rect">
            <a:avLst/>
          </a:prstGeom>
          <a:noFill/>
          <a:ln w="3175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6" name="Text Placeholder 5"/>
          <p:cNvSpPr>
            <a:spLocks noGrp="1"/>
          </p:cNvSpPr>
          <p:nvPr>
            <p:ph type="body" sz="quarter" idx="18"/>
          </p:nvPr>
        </p:nvSpPr>
        <p:spPr/>
        <p:txBody>
          <a:bodyPr/>
          <a:lstStyle/>
          <a:p>
            <a:r>
              <a:rPr lang="en-GB" dirty="0"/>
              <a:t>3. Avant le travail</a:t>
            </a:r>
          </a:p>
        </p:txBody>
      </p:sp>
      <p:sp>
        <p:nvSpPr>
          <p:cNvPr id="14" name="Rechthoekige toelichting 13"/>
          <p:cNvSpPr/>
          <p:nvPr/>
        </p:nvSpPr>
        <p:spPr bwMode="auto">
          <a:xfrm>
            <a:off x="6637208" y="3624935"/>
            <a:ext cx="3688958" cy="597854"/>
          </a:xfrm>
          <a:prstGeom prst="wedgeRectCallout">
            <a:avLst>
              <a:gd name="adj1" fmla="val -60058"/>
              <a:gd name="adj2" fmla="val -2441"/>
            </a:avLst>
          </a:prstGeom>
          <a:solidFill>
            <a:srgbClr val="00B0F0"/>
          </a:solidFill>
          <a:ln w="31750" algn="ctr">
            <a:noFill/>
            <a:round/>
            <a:headEnd/>
            <a:tailEnd/>
          </a:ln>
        </p:spPr>
        <p:txBody>
          <a:bodyPr wrap="none" anchor="ctr"/>
          <a:lstStyle/>
          <a:p>
            <a:pPr algn="ctr"/>
            <a:r>
              <a:rPr lang="nl-BE" sz="1000" dirty="0">
                <a:solidFill>
                  <a:schemeClr val="bg1"/>
                </a:solidFill>
              </a:rPr>
              <a:t>LA MÉTHODE DE PROTECTION UTILISÉE EST ...</a:t>
            </a:r>
          </a:p>
          <a:p>
            <a:pPr algn="ctr"/>
            <a:r>
              <a:rPr lang="nl-BE" sz="1000" dirty="0">
                <a:solidFill>
                  <a:schemeClr val="bg1"/>
                </a:solidFill>
              </a:rPr>
              <a:t>LE(s) FACTIONNAIRE(s) EST (sont)  ... </a:t>
            </a:r>
            <a:r>
              <a:rPr lang="nl-BE" sz="1000" dirty="0" err="1">
                <a:solidFill>
                  <a:schemeClr val="bg1"/>
                </a:solidFill>
              </a:rPr>
              <a:t>ou</a:t>
            </a:r>
            <a:r>
              <a:rPr lang="nl-BE" sz="1000" dirty="0">
                <a:solidFill>
                  <a:schemeClr val="bg1"/>
                </a:solidFill>
              </a:rPr>
              <a:t>  LA VIGIE EST ...</a:t>
            </a:r>
          </a:p>
          <a:p>
            <a:pPr algn="ctr"/>
            <a:r>
              <a:rPr lang="nl-BE" sz="1000" dirty="0">
                <a:solidFill>
                  <a:schemeClr val="bg1"/>
                </a:solidFill>
              </a:rPr>
              <a:t>LE RESPONSABLE DE LA SÉCURITÉ EST ...</a:t>
            </a:r>
          </a:p>
          <a:p>
            <a:pPr algn="ctr"/>
            <a:r>
              <a:rPr lang="nl-BE" sz="1000" dirty="0">
                <a:solidFill>
                  <a:schemeClr val="bg1"/>
                </a:solidFill>
              </a:rPr>
              <a:t>VOUS TRAVAILLEZ À ... PERSONNES</a:t>
            </a:r>
          </a:p>
        </p:txBody>
      </p:sp>
      <p:sp>
        <p:nvSpPr>
          <p:cNvPr id="15" name="Rechthoekige toelichting 14"/>
          <p:cNvSpPr/>
          <p:nvPr/>
        </p:nvSpPr>
        <p:spPr bwMode="auto">
          <a:xfrm>
            <a:off x="4403812" y="2018147"/>
            <a:ext cx="3384376" cy="504056"/>
          </a:xfrm>
          <a:prstGeom prst="wedgeRectCallout">
            <a:avLst>
              <a:gd name="adj1" fmla="val -21619"/>
              <a:gd name="adj2" fmla="val 82737"/>
            </a:avLst>
          </a:prstGeom>
          <a:solidFill>
            <a:srgbClr val="00B0F0"/>
          </a:solidFill>
          <a:ln w="31750" algn="ctr">
            <a:noFill/>
            <a:round/>
            <a:headEnd/>
            <a:tailEnd/>
          </a:ln>
        </p:spPr>
        <p:txBody>
          <a:bodyPr wrap="none" anchor="ctr"/>
          <a:lstStyle/>
          <a:p>
            <a:pPr algn="ctr"/>
            <a:endParaRPr lang="nl-BE" sz="1000" dirty="0">
              <a:solidFill>
                <a:schemeClr val="bg1"/>
              </a:solidFill>
            </a:endParaRPr>
          </a:p>
          <a:p>
            <a:pPr algn="ctr"/>
            <a:r>
              <a:rPr lang="nl-BE" sz="1000" dirty="0">
                <a:solidFill>
                  <a:schemeClr val="bg1"/>
                </a:solidFill>
              </a:rPr>
              <a:t>LE TRAVAIL À EXÉCUTER EST ...</a:t>
            </a:r>
          </a:p>
          <a:p>
            <a:pPr algn="ctr"/>
            <a:r>
              <a:rPr lang="nl-BE" sz="1000" dirty="0">
                <a:solidFill>
                  <a:schemeClr val="bg1"/>
                </a:solidFill>
              </a:rPr>
              <a:t>LA MÉTHODE DE TRAVAIL EST ...</a:t>
            </a:r>
          </a:p>
          <a:p>
            <a:pPr algn="ctr"/>
            <a:r>
              <a:rPr lang="nl-BE" sz="1000" dirty="0">
                <a:solidFill>
                  <a:schemeClr val="bg1"/>
                </a:solidFill>
              </a:rPr>
              <a:t>LES RISQUES LIÉS AU TRAVAIL SONT ...</a:t>
            </a:r>
          </a:p>
          <a:p>
            <a:pPr algn="ctr"/>
            <a:endParaRPr lang="nl-BE" sz="1000" dirty="0">
              <a:solidFill>
                <a:schemeClr val="bg1"/>
              </a:solidFill>
            </a:endParaRPr>
          </a:p>
        </p:txBody>
      </p:sp>
      <p:sp>
        <p:nvSpPr>
          <p:cNvPr id="16" name="Rechthoekige toelichting 15"/>
          <p:cNvSpPr/>
          <p:nvPr/>
        </p:nvSpPr>
        <p:spPr bwMode="auto">
          <a:xfrm>
            <a:off x="5867400" y="2706093"/>
            <a:ext cx="4464496" cy="576064"/>
          </a:xfrm>
          <a:prstGeom prst="wedgeRectCallout">
            <a:avLst>
              <a:gd name="adj1" fmla="val -46521"/>
              <a:gd name="adj2" fmla="val 68031"/>
            </a:avLst>
          </a:prstGeom>
          <a:solidFill>
            <a:srgbClr val="00B0F0"/>
          </a:solidFill>
          <a:ln w="31750" algn="ctr">
            <a:noFill/>
            <a:round/>
            <a:headEnd/>
            <a:tailEnd/>
          </a:ln>
        </p:spPr>
        <p:txBody>
          <a:bodyPr wrap="none" anchor="ctr"/>
          <a:lstStyle/>
          <a:p>
            <a:pPr algn="ctr"/>
            <a:r>
              <a:rPr lang="nl-BE" sz="1000" dirty="0">
                <a:solidFill>
                  <a:schemeClr val="bg1"/>
                </a:solidFill>
              </a:rPr>
              <a:t>LA ZONE DE TRAVAIL EST ...</a:t>
            </a:r>
          </a:p>
          <a:p>
            <a:pPr algn="ctr"/>
            <a:r>
              <a:rPr lang="nl-BE" sz="1000" dirty="0">
                <a:solidFill>
                  <a:schemeClr val="bg1"/>
                </a:solidFill>
              </a:rPr>
              <a:t>LE CHEMIN POUR ATTEINDRE LA ZONE DE TRAVAIL EST ... VIA  ...</a:t>
            </a:r>
          </a:p>
          <a:p>
            <a:pPr algn="ctr"/>
            <a:r>
              <a:rPr lang="nl-BE" sz="1000" dirty="0">
                <a:solidFill>
                  <a:schemeClr val="bg1"/>
                </a:solidFill>
              </a:rPr>
              <a:t>LE CHEMIN POUR QUITTER LA ZONE DE TRAVAIL EST... VIA ...</a:t>
            </a:r>
          </a:p>
        </p:txBody>
      </p:sp>
      <p:sp>
        <p:nvSpPr>
          <p:cNvPr id="17" name="Rechthoekige toelichting 16"/>
          <p:cNvSpPr/>
          <p:nvPr/>
        </p:nvSpPr>
        <p:spPr bwMode="auto">
          <a:xfrm>
            <a:off x="1967003" y="4439491"/>
            <a:ext cx="3095948" cy="387636"/>
          </a:xfrm>
          <a:prstGeom prst="wedgeRectCallout">
            <a:avLst>
              <a:gd name="adj1" fmla="val 34522"/>
              <a:gd name="adj2" fmla="val -85610"/>
            </a:avLst>
          </a:prstGeom>
          <a:solidFill>
            <a:srgbClr val="00B0F0"/>
          </a:solidFill>
          <a:ln w="31750" algn="ctr">
            <a:noFill/>
            <a:round/>
            <a:headEnd/>
            <a:tailEnd/>
          </a:ln>
        </p:spPr>
        <p:txBody>
          <a:bodyPr wrap="square" anchor="ctr"/>
          <a:lstStyle/>
          <a:p>
            <a:pPr algn="ctr"/>
            <a:r>
              <a:rPr lang="nl-BE" sz="1000" dirty="0">
                <a:solidFill>
                  <a:schemeClr val="bg1"/>
                </a:solidFill>
              </a:rPr>
              <a:t>L’ORDRE POUR (RE)COMMENCER LE TRAVAIL EST DONNÉ PAR ...</a:t>
            </a:r>
          </a:p>
        </p:txBody>
      </p:sp>
      <p:sp>
        <p:nvSpPr>
          <p:cNvPr id="11" name="Rechthoekige toelichting 10"/>
          <p:cNvSpPr/>
          <p:nvPr/>
        </p:nvSpPr>
        <p:spPr bwMode="auto">
          <a:xfrm>
            <a:off x="2839645" y="5301208"/>
            <a:ext cx="3128334" cy="566354"/>
          </a:xfrm>
          <a:prstGeom prst="wedgeRectCallout">
            <a:avLst>
              <a:gd name="adj1" fmla="val 37128"/>
              <a:gd name="adj2" fmla="val -90021"/>
            </a:avLst>
          </a:prstGeom>
          <a:solidFill>
            <a:srgbClr val="00B0F0"/>
          </a:solidFill>
          <a:ln w="31750" algn="ctr">
            <a:noFill/>
            <a:round/>
            <a:headEnd/>
            <a:tailEnd/>
          </a:ln>
        </p:spPr>
        <p:txBody>
          <a:bodyPr wrap="square" anchor="ctr"/>
          <a:lstStyle/>
          <a:p>
            <a:pPr algn="ctr"/>
            <a:r>
              <a:rPr lang="nl-BE" sz="1000" dirty="0">
                <a:solidFill>
                  <a:schemeClr val="bg1"/>
                </a:solidFill>
              </a:rPr>
              <a:t>VOUS </a:t>
            </a:r>
            <a:r>
              <a:rPr lang="nl-BE" sz="1000" b="1" dirty="0">
                <a:solidFill>
                  <a:schemeClr val="bg1"/>
                </a:solidFill>
              </a:rPr>
              <a:t>DEVEZ </a:t>
            </a:r>
            <a:r>
              <a:rPr lang="nl-BE" sz="1000" b="1" dirty="0">
                <a:solidFill>
                  <a:srgbClr val="FF0000"/>
                </a:solidFill>
              </a:rPr>
              <a:t>IMMÉDIATEMENT QUITTER LA ZONE DE TRAVAIL LORSQUE VOUS ENTENDEZ L’ALARME.</a:t>
            </a:r>
            <a:endParaRPr lang="nl-BE" sz="10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54" y="1217366"/>
            <a:ext cx="688090" cy="9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kstvak 18"/>
          <p:cNvSpPr txBox="1"/>
          <p:nvPr/>
        </p:nvSpPr>
        <p:spPr>
          <a:xfrm>
            <a:off x="3103506" y="1374442"/>
            <a:ext cx="792832" cy="307777"/>
          </a:xfrm>
          <a:prstGeom prst="rect">
            <a:avLst/>
          </a:prstGeom>
          <a:noFill/>
          <a:ln>
            <a:noFill/>
          </a:ln>
        </p:spPr>
        <p:txBody>
          <a:bodyPr wrap="square" rtlCol="0">
            <a:spAutoFit/>
          </a:bodyPr>
          <a:lstStyle/>
          <a:p>
            <a:pPr algn="ctr"/>
            <a:r>
              <a:rPr lang="nl-BE" sz="700" b="1" u="sng" dirty="0"/>
              <a:t>Fiche de travail</a:t>
            </a:r>
            <a:endParaRPr lang="nl-BE" sz="1050" b="1" u="sng" dirty="0"/>
          </a:p>
        </p:txBody>
      </p:sp>
      <p:sp>
        <p:nvSpPr>
          <p:cNvPr id="30" name="Title 1"/>
          <p:cNvSpPr txBox="1">
            <a:spLocks/>
          </p:cNvSpPr>
          <p:nvPr/>
        </p:nvSpPr>
        <p:spPr bwMode="auto">
          <a:xfrm>
            <a:off x="2060947" y="606429"/>
            <a:ext cx="8064500"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eaLnBrk="1" hangingPunct="1"/>
            <a:r>
              <a:rPr lang="en-US" sz="2000" kern="0" dirty="0"/>
              <a:t>1. ... </a:t>
            </a:r>
            <a:r>
              <a:rPr lang="en-US" sz="2000" kern="0" dirty="0" err="1"/>
              <a:t>écoutez</a:t>
            </a:r>
            <a:r>
              <a:rPr lang="en-US" sz="2000" kern="0" dirty="0"/>
              <a:t> le briefing et posez des questions! </a:t>
            </a:r>
            <a:r>
              <a:rPr lang="en-US" kern="0" dirty="0"/>
              <a:t>	</a:t>
            </a:r>
          </a:p>
        </p:txBody>
      </p:sp>
      <p:sp>
        <p:nvSpPr>
          <p:cNvPr id="27" name="Rechthoekige toelichting 13"/>
          <p:cNvSpPr/>
          <p:nvPr/>
        </p:nvSpPr>
        <p:spPr bwMode="auto">
          <a:xfrm>
            <a:off x="6297286" y="4827127"/>
            <a:ext cx="3376332" cy="602167"/>
          </a:xfrm>
          <a:prstGeom prst="wedgeRectCallout">
            <a:avLst>
              <a:gd name="adj1" fmla="val -41657"/>
              <a:gd name="adj2" fmla="val -98743"/>
            </a:avLst>
          </a:prstGeom>
          <a:solidFill>
            <a:srgbClr val="00B0F0"/>
          </a:solidFill>
          <a:ln w="31750" algn="ctr">
            <a:noFill/>
            <a:round/>
            <a:headEnd/>
            <a:tailEnd/>
          </a:ln>
        </p:spPr>
        <p:txBody>
          <a:bodyPr wrap="square" anchor="ctr"/>
          <a:lstStyle/>
          <a:p>
            <a:pPr algn="ctr"/>
            <a:r>
              <a:rPr lang="nl-BE" sz="1000" b="1" dirty="0">
                <a:solidFill>
                  <a:schemeClr val="bg1"/>
                </a:solidFill>
              </a:rPr>
              <a:t>L’ (les) </a:t>
            </a:r>
            <a:r>
              <a:rPr lang="nl-BE" sz="1000" b="1" dirty="0">
                <a:solidFill>
                  <a:srgbClr val="FF0000"/>
                </a:solidFill>
              </a:rPr>
              <a:t>ENDROIT(s) DE DÉGAGEMENT</a:t>
            </a:r>
            <a:r>
              <a:rPr lang="nl-BE" sz="1000" b="1" dirty="0">
                <a:solidFill>
                  <a:schemeClr val="bg1"/>
                </a:solidFill>
              </a:rPr>
              <a:t> EST (SONT)  ..</a:t>
            </a:r>
            <a:r>
              <a:rPr lang="nl-BE" sz="1000" dirty="0">
                <a:solidFill>
                  <a:schemeClr val="bg1"/>
                </a:solidFill>
              </a:rPr>
              <a:t>. </a:t>
            </a:r>
          </a:p>
          <a:p>
            <a:pPr algn="ctr"/>
            <a:r>
              <a:rPr lang="nl-BE" sz="1000" dirty="0">
                <a:solidFill>
                  <a:schemeClr val="bg1"/>
                </a:solidFill>
              </a:rPr>
              <a:t>LA MANIÈRE D’ATTEINDRE L’ENDROIT DE DÉGAGEMENT EST ... VIA …</a:t>
            </a:r>
          </a:p>
        </p:txBody>
      </p:sp>
      <p:sp>
        <p:nvSpPr>
          <p:cNvPr id="32" name="Rechthoekige toelichting 13"/>
          <p:cNvSpPr/>
          <p:nvPr/>
        </p:nvSpPr>
        <p:spPr bwMode="auto">
          <a:xfrm>
            <a:off x="2254639" y="2767860"/>
            <a:ext cx="2808312" cy="524145"/>
          </a:xfrm>
          <a:prstGeom prst="wedgeRectCallout">
            <a:avLst>
              <a:gd name="adj1" fmla="val 55346"/>
              <a:gd name="adj2" fmla="val 82981"/>
            </a:avLst>
          </a:prstGeom>
          <a:solidFill>
            <a:srgbClr val="00B0F0"/>
          </a:solidFill>
          <a:ln w="31750" algn="ctr">
            <a:noFill/>
            <a:round/>
            <a:headEnd/>
            <a:tailEnd/>
          </a:ln>
        </p:spPr>
        <p:txBody>
          <a:bodyPr wrap="square" anchor="ctr"/>
          <a:lstStyle/>
          <a:p>
            <a:pPr algn="ctr"/>
            <a:r>
              <a:rPr lang="nl-BE" sz="1000" dirty="0">
                <a:solidFill>
                  <a:schemeClr val="bg1"/>
                </a:solidFill>
              </a:rPr>
              <a:t>LES TESTS PRÉALABLES POUR VALIDER LE SYSTÈME DE PROTECTION SONT …</a:t>
            </a:r>
          </a:p>
        </p:txBody>
      </p:sp>
      <p:sp>
        <p:nvSpPr>
          <p:cNvPr id="33" name="Rechthoekige toelichting 13"/>
          <p:cNvSpPr/>
          <p:nvPr/>
        </p:nvSpPr>
        <p:spPr bwMode="auto">
          <a:xfrm>
            <a:off x="3953979" y="3624936"/>
            <a:ext cx="1080318" cy="308121"/>
          </a:xfrm>
          <a:prstGeom prst="wedgeRectCallout">
            <a:avLst>
              <a:gd name="adj1" fmla="val 55346"/>
              <a:gd name="adj2" fmla="val 82981"/>
            </a:avLst>
          </a:prstGeom>
          <a:solidFill>
            <a:srgbClr val="00B0F0"/>
          </a:solidFill>
          <a:ln w="31750" algn="ctr">
            <a:noFill/>
            <a:round/>
            <a:headEnd/>
            <a:tailEnd/>
          </a:ln>
        </p:spPr>
        <p:txBody>
          <a:bodyPr wrap="square" anchor="ctr"/>
          <a:lstStyle/>
          <a:p>
            <a:pPr algn="ctr"/>
            <a:r>
              <a:rPr lang="nl-BE" sz="1000">
                <a:solidFill>
                  <a:schemeClr val="bg1"/>
                </a:solidFill>
              </a:rPr>
              <a:t>…</a:t>
            </a:r>
            <a:endParaRPr lang="nl-BE" sz="1000" dirty="0">
              <a:solidFill>
                <a:schemeClr val="bg1"/>
              </a:solidFill>
            </a:endParaRPr>
          </a:p>
        </p:txBody>
      </p:sp>
      <p:sp>
        <p:nvSpPr>
          <p:cNvPr id="25" name="Rectangle 24"/>
          <p:cNvSpPr/>
          <p:nvPr/>
        </p:nvSpPr>
        <p:spPr bwMode="auto">
          <a:xfrm>
            <a:off x="2060947" y="1392188"/>
            <a:ext cx="1010717" cy="63094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700" dirty="0"/>
              <a:t>Instructions spécifiques à la méthode de protection mise en place par Infrabel.</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412" y="2978910"/>
            <a:ext cx="393189" cy="1037220"/>
          </a:xfrm>
          <a:prstGeom prst="rect">
            <a:avLst/>
          </a:prstGeom>
          <a:ln w="0">
            <a:solidFill>
              <a:schemeClr val="bg1"/>
            </a:solidFill>
          </a:ln>
        </p:spPr>
      </p:pic>
      <p:sp>
        <p:nvSpPr>
          <p:cNvPr id="19" name="Rechthoek 38"/>
          <p:cNvSpPr>
            <a:spLocks noChangeArrowheads="1"/>
          </p:cNvSpPr>
          <p:nvPr/>
        </p:nvSpPr>
        <p:spPr bwMode="auto">
          <a:xfrm>
            <a:off x="4986425" y="4101331"/>
            <a:ext cx="1188132" cy="26003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CHEF DE TRAVAIL</a:t>
            </a:r>
          </a:p>
          <a:p>
            <a:pPr algn="ctr" fontAlgn="auto">
              <a:spcBef>
                <a:spcPts val="0"/>
              </a:spcBef>
              <a:spcAft>
                <a:spcPts val="0"/>
              </a:spcAft>
            </a:pPr>
            <a:r>
              <a:rPr lang="nl-BE" sz="700" b="1" kern="0" dirty="0">
                <a:solidFill>
                  <a:prstClr val="white"/>
                </a:solidFill>
              </a:rPr>
              <a:t>ENTREPRENEUR</a:t>
            </a:r>
          </a:p>
        </p:txBody>
      </p:sp>
    </p:spTree>
    <p:extLst>
      <p:ext uri="{BB962C8B-B14F-4D97-AF65-F5344CB8AC3E}">
        <p14:creationId xmlns:p14="http://schemas.microsoft.com/office/powerpoint/2010/main" val="198020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BE" dirty="0"/>
              <a:t>Déroulement d’un bon briefing</a:t>
            </a:r>
          </a:p>
        </p:txBody>
      </p:sp>
      <p:grpSp>
        <p:nvGrpSpPr>
          <p:cNvPr id="52" name="Groupe 51">
            <a:extLst>
              <a:ext uri="{FF2B5EF4-FFF2-40B4-BE49-F238E27FC236}">
                <a16:creationId xmlns:a16="http://schemas.microsoft.com/office/drawing/2014/main" id="{D1A46905-85CF-485D-AED3-AA3717C152FC}"/>
              </a:ext>
            </a:extLst>
          </p:cNvPr>
          <p:cNvGrpSpPr/>
          <p:nvPr/>
        </p:nvGrpSpPr>
        <p:grpSpPr>
          <a:xfrm>
            <a:off x="753468" y="3160804"/>
            <a:ext cx="2874299" cy="2525729"/>
            <a:chOff x="753468" y="3690284"/>
            <a:chExt cx="2874299" cy="2525729"/>
          </a:xfrm>
        </p:grpSpPr>
        <p:sp>
          <p:nvSpPr>
            <p:cNvPr id="38" name="Forme libre : forme 37">
              <a:extLst>
                <a:ext uri="{FF2B5EF4-FFF2-40B4-BE49-F238E27FC236}">
                  <a16:creationId xmlns:a16="http://schemas.microsoft.com/office/drawing/2014/main" id="{5EDD8E3F-1A43-4FF6-93AB-135779BCC8B3}"/>
                </a:ext>
              </a:extLst>
            </p:cNvPr>
            <p:cNvSpPr/>
            <p:nvPr/>
          </p:nvSpPr>
          <p:spPr>
            <a:xfrm>
              <a:off x="753468" y="3690284"/>
              <a:ext cx="1680621"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7030A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57150" lvl="1" indent="-57150" algn="l" defTabSz="488950">
                <a:lnSpc>
                  <a:spcPct val="90000"/>
                </a:lnSpc>
                <a:spcBef>
                  <a:spcPct val="0"/>
                </a:spcBef>
                <a:spcAft>
                  <a:spcPct val="15000"/>
                </a:spcAft>
                <a:buNone/>
              </a:pPr>
              <a:r>
                <a:rPr lang="fr-FR" sz="1100" kern="1200" dirty="0"/>
                <a:t>Quel travail ?</a:t>
              </a:r>
            </a:p>
            <a:p>
              <a:pPr marL="57150" lvl="1" indent="-57150" algn="l" defTabSz="488950">
                <a:lnSpc>
                  <a:spcPct val="90000"/>
                </a:lnSpc>
                <a:spcBef>
                  <a:spcPct val="0"/>
                </a:spcBef>
                <a:spcAft>
                  <a:spcPct val="15000"/>
                </a:spcAft>
                <a:buNone/>
              </a:pPr>
              <a:r>
                <a:rPr lang="fr-FR" sz="1100" kern="1200" dirty="0"/>
                <a:t>Quel matériel?</a:t>
              </a:r>
            </a:p>
            <a:p>
              <a:pPr marL="0" lvl="1" algn="l" defTabSz="488950">
                <a:lnSpc>
                  <a:spcPct val="90000"/>
                </a:lnSpc>
                <a:spcAft>
                  <a:spcPct val="15000"/>
                </a:spcAft>
              </a:pPr>
              <a:r>
                <a:rPr lang="fr-FR" sz="1100" dirty="0"/>
                <a:t>Quels risques ?</a:t>
              </a:r>
            </a:p>
            <a:p>
              <a:pPr marL="0" lvl="1" algn="l" defTabSz="488950">
                <a:lnSpc>
                  <a:spcPct val="90000"/>
                </a:lnSpc>
                <a:spcAft>
                  <a:spcPct val="15000"/>
                </a:spcAft>
              </a:pPr>
              <a:r>
                <a:rPr lang="fr-FR" sz="1100" dirty="0"/>
                <a:t>Quelles mesures de sécurité ?</a:t>
              </a:r>
            </a:p>
            <a:p>
              <a:pPr marL="57150" lvl="1" indent="-57150" algn="l" defTabSz="488950">
                <a:lnSpc>
                  <a:spcPct val="90000"/>
                </a:lnSpc>
                <a:spcBef>
                  <a:spcPct val="0"/>
                </a:spcBef>
                <a:spcAft>
                  <a:spcPct val="15000"/>
                </a:spcAft>
                <a:buNone/>
              </a:pPr>
              <a:endParaRPr lang="fr-FR" sz="1100" kern="1200" dirty="0"/>
            </a:p>
          </p:txBody>
        </p:sp>
        <p:sp>
          <p:nvSpPr>
            <p:cNvPr id="39" name="Forme 38">
              <a:extLst>
                <a:ext uri="{FF2B5EF4-FFF2-40B4-BE49-F238E27FC236}">
                  <a16:creationId xmlns:a16="http://schemas.microsoft.com/office/drawing/2014/main" id="{583207B7-158A-4497-9CE4-07D7342501A6}"/>
                </a:ext>
              </a:extLst>
            </p:cNvPr>
            <p:cNvSpPr/>
            <p:nvPr/>
          </p:nvSpPr>
          <p:spPr>
            <a:xfrm>
              <a:off x="1680185" y="3956681"/>
              <a:ext cx="1947582" cy="1947582"/>
            </a:xfrm>
            <a:prstGeom prst="leftCircularArrow">
              <a:avLst>
                <a:gd name="adj1" fmla="val 3634"/>
                <a:gd name="adj2" fmla="val 452407"/>
                <a:gd name="adj3" fmla="val 2227917"/>
                <a:gd name="adj4" fmla="val 9024489"/>
                <a:gd name="adj5" fmla="val 4240"/>
              </a:avLst>
            </a:prstGeom>
            <a:solidFill>
              <a:srgbClr val="7030A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0" name="Forme libre : forme 39">
              <a:extLst>
                <a:ext uri="{FF2B5EF4-FFF2-40B4-BE49-F238E27FC236}">
                  <a16:creationId xmlns:a16="http://schemas.microsoft.com/office/drawing/2014/main" id="{8952C224-1DC7-4BE9-889F-5FD6069DBA8F}"/>
                </a:ext>
              </a:extLst>
            </p:cNvPr>
            <p:cNvSpPr/>
            <p:nvPr/>
          </p:nvSpPr>
          <p:spPr>
            <a:xfrm>
              <a:off x="1126940" y="4779411"/>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7030A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1. Natur</a:t>
              </a:r>
              <a:r>
                <a:rPr lang="fr-FR" sz="1200" b="1" dirty="0"/>
                <a:t>e des travaux</a:t>
              </a:r>
              <a:endParaRPr lang="fr-FR" sz="1200" b="1" kern="1200" dirty="0"/>
            </a:p>
          </p:txBody>
        </p:sp>
        <p:sp>
          <p:nvSpPr>
            <p:cNvPr id="16" name="Graphique 5" descr="Loupe">
              <a:extLst>
                <a:ext uri="{FF2B5EF4-FFF2-40B4-BE49-F238E27FC236}">
                  <a16:creationId xmlns:a16="http://schemas.microsoft.com/office/drawing/2014/main" id="{F4177E9C-6054-4AFF-A2B4-6DFF53F791D3}"/>
                </a:ext>
              </a:extLst>
            </p:cNvPr>
            <p:cNvSpPr/>
            <p:nvPr/>
          </p:nvSpPr>
          <p:spPr>
            <a:xfrm>
              <a:off x="1216652" y="5463539"/>
              <a:ext cx="751881" cy="752474"/>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7030A0"/>
            </a:solidFill>
            <a:ln w="9525" cap="flat">
              <a:noFill/>
              <a:prstDash val="solid"/>
              <a:miter/>
            </a:ln>
          </p:spPr>
          <p:txBody>
            <a:bodyPr rtlCol="0" anchor="ctr"/>
            <a:lstStyle/>
            <a:p>
              <a:endParaRPr lang="fr-FR"/>
            </a:p>
          </p:txBody>
        </p:sp>
      </p:grpSp>
      <p:grpSp>
        <p:nvGrpSpPr>
          <p:cNvPr id="53" name="Groupe 52">
            <a:extLst>
              <a:ext uri="{FF2B5EF4-FFF2-40B4-BE49-F238E27FC236}">
                <a16:creationId xmlns:a16="http://schemas.microsoft.com/office/drawing/2014/main" id="{0022104E-FA43-4DFE-98EB-D13F1CB8D036}"/>
              </a:ext>
            </a:extLst>
          </p:cNvPr>
          <p:cNvGrpSpPr/>
          <p:nvPr/>
        </p:nvGrpSpPr>
        <p:grpSpPr>
          <a:xfrm>
            <a:off x="2957894" y="1988840"/>
            <a:ext cx="3075040" cy="2558125"/>
            <a:chOff x="2957894" y="2518320"/>
            <a:chExt cx="3075040" cy="2558125"/>
          </a:xfrm>
        </p:grpSpPr>
        <p:sp>
          <p:nvSpPr>
            <p:cNvPr id="41" name="Forme libre : forme 40">
              <a:extLst>
                <a:ext uri="{FF2B5EF4-FFF2-40B4-BE49-F238E27FC236}">
                  <a16:creationId xmlns:a16="http://schemas.microsoft.com/office/drawing/2014/main" id="{51718DA0-E0AD-4F3B-91AF-C3325F409F99}"/>
                </a:ext>
              </a:extLst>
            </p:cNvPr>
            <p:cNvSpPr/>
            <p:nvPr/>
          </p:nvSpPr>
          <p:spPr>
            <a:xfrm>
              <a:off x="2957894" y="3690284"/>
              <a:ext cx="1680621"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chemeClr val="bg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349888" rIns="52854" bIns="52855" numCol="1" spcCol="1270" anchor="t" anchorCtr="0">
              <a:noAutofit/>
            </a:bodyPr>
            <a:lstStyle/>
            <a:p>
              <a:pPr marL="57150" lvl="1" indent="-57150" algn="l" defTabSz="488950">
                <a:lnSpc>
                  <a:spcPct val="90000"/>
                </a:lnSpc>
                <a:spcBef>
                  <a:spcPct val="0"/>
                </a:spcBef>
                <a:spcAft>
                  <a:spcPct val="15000"/>
                </a:spcAft>
                <a:buNone/>
              </a:pPr>
              <a:r>
                <a:rPr lang="fr-FR" sz="1100" dirty="0"/>
                <a:t>s</a:t>
              </a:r>
              <a:r>
                <a:rPr lang="fr-FR" sz="1100" kern="1200" dirty="0"/>
                <a:t>chémas</a:t>
              </a:r>
            </a:p>
            <a:p>
              <a:pPr marL="57150" lvl="1" indent="-57150" algn="l" defTabSz="488950">
                <a:lnSpc>
                  <a:spcPct val="90000"/>
                </a:lnSpc>
                <a:spcBef>
                  <a:spcPct val="0"/>
                </a:spcBef>
                <a:spcAft>
                  <a:spcPct val="15000"/>
                </a:spcAft>
                <a:buNone/>
              </a:pPr>
              <a:r>
                <a:rPr lang="fr-FR" sz="1100" kern="1200" dirty="0"/>
                <a:t>Fiche de travail</a:t>
              </a:r>
            </a:p>
            <a:p>
              <a:pPr marL="57150" lvl="1" indent="-57150" algn="l" defTabSz="488950">
                <a:lnSpc>
                  <a:spcPct val="90000"/>
                </a:lnSpc>
                <a:spcBef>
                  <a:spcPct val="0"/>
                </a:spcBef>
                <a:spcAft>
                  <a:spcPct val="15000"/>
                </a:spcAft>
                <a:buNone/>
              </a:pPr>
              <a:r>
                <a:rPr lang="fr-FR" sz="1100" kern="1200" dirty="0"/>
                <a:t>Méthode de travail</a:t>
              </a:r>
            </a:p>
            <a:p>
              <a:pPr marL="57150" lvl="1" indent="-57150" algn="l" defTabSz="488950">
                <a:lnSpc>
                  <a:spcPct val="90000"/>
                </a:lnSpc>
                <a:spcBef>
                  <a:spcPct val="0"/>
                </a:spcBef>
                <a:spcAft>
                  <a:spcPct val="15000"/>
                </a:spcAft>
                <a:buNone/>
              </a:pPr>
              <a:r>
                <a:rPr lang="fr-FR" sz="1100" kern="1200" dirty="0"/>
                <a:t>procédures</a:t>
              </a:r>
            </a:p>
          </p:txBody>
        </p:sp>
        <p:sp>
          <p:nvSpPr>
            <p:cNvPr id="42" name="Flèche : en arc 41">
              <a:extLst>
                <a:ext uri="{FF2B5EF4-FFF2-40B4-BE49-F238E27FC236}">
                  <a16:creationId xmlns:a16="http://schemas.microsoft.com/office/drawing/2014/main" id="{A3A04E32-1818-4B44-8872-C4B0A5F8CF64}"/>
                </a:ext>
              </a:extLst>
            </p:cNvPr>
            <p:cNvSpPr/>
            <p:nvPr/>
          </p:nvSpPr>
          <p:spPr>
            <a:xfrm>
              <a:off x="3870606" y="2808116"/>
              <a:ext cx="2162328" cy="2162328"/>
            </a:xfrm>
            <a:prstGeom prst="circularArrow">
              <a:avLst>
                <a:gd name="adj1" fmla="val 3274"/>
                <a:gd name="adj2" fmla="val 403988"/>
                <a:gd name="adj3" fmla="val 19420501"/>
                <a:gd name="adj4" fmla="val 12575511"/>
                <a:gd name="adj5" fmla="val 3819"/>
              </a:avLst>
            </a:prstGeom>
            <a:solidFill>
              <a:srgbClr val="00B0F0"/>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3" name="Forme libre : forme 42">
              <a:extLst>
                <a:ext uri="{FF2B5EF4-FFF2-40B4-BE49-F238E27FC236}">
                  <a16:creationId xmlns:a16="http://schemas.microsoft.com/office/drawing/2014/main" id="{DC36A02B-8D1E-47A3-8AE3-87C96F379591}"/>
                </a:ext>
              </a:extLst>
            </p:cNvPr>
            <p:cNvSpPr/>
            <p:nvPr/>
          </p:nvSpPr>
          <p:spPr>
            <a:xfrm>
              <a:off x="3331366" y="3393249"/>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2. </a:t>
              </a:r>
              <a:r>
                <a:rPr lang="fr-FR" sz="1200" b="1" dirty="0"/>
                <a:t>Parcourir les documents </a:t>
              </a:r>
              <a:endParaRPr lang="fr-FR" sz="1200" b="1" kern="1200" dirty="0"/>
            </a:p>
          </p:txBody>
        </p:sp>
        <p:grpSp>
          <p:nvGrpSpPr>
            <p:cNvPr id="17" name="Graphique 8" descr="Document">
              <a:extLst>
                <a:ext uri="{FF2B5EF4-FFF2-40B4-BE49-F238E27FC236}">
                  <a16:creationId xmlns:a16="http://schemas.microsoft.com/office/drawing/2014/main" id="{7618F8B7-3E53-460E-B6A0-9CA689A10EE9}"/>
                </a:ext>
              </a:extLst>
            </p:cNvPr>
            <p:cNvGrpSpPr/>
            <p:nvPr/>
          </p:nvGrpSpPr>
          <p:grpSpPr>
            <a:xfrm>
              <a:off x="3221246" y="2518320"/>
              <a:ext cx="914400" cy="914400"/>
              <a:chOff x="3221246" y="2518320"/>
              <a:chExt cx="914400" cy="914400"/>
            </a:xfrm>
          </p:grpSpPr>
          <p:sp>
            <p:nvSpPr>
              <p:cNvPr id="18" name="Forme libre : forme 17">
                <a:extLst>
                  <a:ext uri="{FF2B5EF4-FFF2-40B4-BE49-F238E27FC236}">
                    <a16:creationId xmlns:a16="http://schemas.microsoft.com/office/drawing/2014/main" id="{3729735A-C0DC-4013-BE9B-041F4641498F}"/>
                  </a:ext>
                </a:extLst>
              </p:cNvPr>
              <p:cNvSpPr/>
              <p:nvPr/>
            </p:nvSpPr>
            <p:spPr>
              <a:xfrm>
                <a:off x="3383171" y="2594520"/>
                <a:ext cx="590550" cy="762000"/>
              </a:xfrm>
              <a:custGeom>
                <a:avLst/>
                <a:gdLst>
                  <a:gd name="connsiteX0" fmla="*/ 57150 w 590550"/>
                  <a:gd name="connsiteY0" fmla="*/ 704850 h 762000"/>
                  <a:gd name="connsiteX1" fmla="*/ 57150 w 590550"/>
                  <a:gd name="connsiteY1" fmla="*/ 57150 h 762000"/>
                  <a:gd name="connsiteX2" fmla="*/ 295275 w 590550"/>
                  <a:gd name="connsiteY2" fmla="*/ 57150 h 762000"/>
                  <a:gd name="connsiteX3" fmla="*/ 295275 w 590550"/>
                  <a:gd name="connsiteY3" fmla="*/ 257175 h 762000"/>
                  <a:gd name="connsiteX4" fmla="*/ 533400 w 590550"/>
                  <a:gd name="connsiteY4" fmla="*/ 257175 h 762000"/>
                  <a:gd name="connsiteX5" fmla="*/ 533400 w 590550"/>
                  <a:gd name="connsiteY5" fmla="*/ 704850 h 762000"/>
                  <a:gd name="connsiteX6" fmla="*/ 57150 w 590550"/>
                  <a:gd name="connsiteY6" fmla="*/ 704850 h 762000"/>
                  <a:gd name="connsiteX7" fmla="*/ 352425 w 590550"/>
                  <a:gd name="connsiteY7" fmla="*/ 80963 h 762000"/>
                  <a:gd name="connsiteX8" fmla="*/ 471488 w 590550"/>
                  <a:gd name="connsiteY8" fmla="*/ 200025 h 762000"/>
                  <a:gd name="connsiteX9" fmla="*/ 352425 w 590550"/>
                  <a:gd name="connsiteY9" fmla="*/ 200025 h 762000"/>
                  <a:gd name="connsiteX10" fmla="*/ 352425 w 590550"/>
                  <a:gd name="connsiteY10" fmla="*/ 80963 h 762000"/>
                  <a:gd name="connsiteX11" fmla="*/ 352425 w 590550"/>
                  <a:gd name="connsiteY11" fmla="*/ 0 h 762000"/>
                  <a:gd name="connsiteX12" fmla="*/ 0 w 590550"/>
                  <a:gd name="connsiteY12" fmla="*/ 0 h 762000"/>
                  <a:gd name="connsiteX13" fmla="*/ 0 w 590550"/>
                  <a:gd name="connsiteY13" fmla="*/ 762000 h 762000"/>
                  <a:gd name="connsiteX14" fmla="*/ 590550 w 590550"/>
                  <a:gd name="connsiteY14" fmla="*/ 762000 h 762000"/>
                  <a:gd name="connsiteX15" fmla="*/ 590550 w 590550"/>
                  <a:gd name="connsiteY15" fmla="*/ 209550 h 762000"/>
                  <a:gd name="connsiteX16" fmla="*/ 352425 w 590550"/>
                  <a:gd name="connsiteY1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762000">
                    <a:moveTo>
                      <a:pt x="57150" y="704850"/>
                    </a:moveTo>
                    <a:lnTo>
                      <a:pt x="57150" y="57150"/>
                    </a:lnTo>
                    <a:lnTo>
                      <a:pt x="295275" y="57150"/>
                    </a:lnTo>
                    <a:lnTo>
                      <a:pt x="295275" y="257175"/>
                    </a:lnTo>
                    <a:lnTo>
                      <a:pt x="533400" y="257175"/>
                    </a:lnTo>
                    <a:lnTo>
                      <a:pt x="533400" y="704850"/>
                    </a:lnTo>
                    <a:lnTo>
                      <a:pt x="57150" y="704850"/>
                    </a:lnTo>
                    <a:close/>
                    <a:moveTo>
                      <a:pt x="352425" y="80963"/>
                    </a:moveTo>
                    <a:lnTo>
                      <a:pt x="471488" y="200025"/>
                    </a:lnTo>
                    <a:lnTo>
                      <a:pt x="352425" y="200025"/>
                    </a:lnTo>
                    <a:lnTo>
                      <a:pt x="352425" y="80963"/>
                    </a:lnTo>
                    <a:close/>
                    <a:moveTo>
                      <a:pt x="352425" y="0"/>
                    </a:moveTo>
                    <a:lnTo>
                      <a:pt x="0" y="0"/>
                    </a:lnTo>
                    <a:lnTo>
                      <a:pt x="0" y="762000"/>
                    </a:lnTo>
                    <a:lnTo>
                      <a:pt x="590550" y="762000"/>
                    </a:lnTo>
                    <a:lnTo>
                      <a:pt x="590550" y="209550"/>
                    </a:lnTo>
                    <a:lnTo>
                      <a:pt x="352425" y="0"/>
                    </a:lnTo>
                    <a:close/>
                  </a:path>
                </a:pathLst>
              </a:custGeom>
              <a:solidFill>
                <a:srgbClr val="00B0F0"/>
              </a:solidFill>
              <a:ln w="952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BBF93CD4-9339-41F2-8374-B0F3A8F2FC51}"/>
                  </a:ext>
                </a:extLst>
              </p:cNvPr>
              <p:cNvSpPr/>
              <p:nvPr/>
            </p:nvSpPr>
            <p:spPr>
              <a:xfrm>
                <a:off x="3497471" y="29469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12D46234-78E1-4D5D-8183-D1514EB7D32F}"/>
                  </a:ext>
                </a:extLst>
              </p:cNvPr>
              <p:cNvSpPr/>
              <p:nvPr/>
            </p:nvSpPr>
            <p:spPr>
              <a:xfrm>
                <a:off x="3497471" y="2870745"/>
                <a:ext cx="123825" cy="38100"/>
              </a:xfrm>
              <a:custGeom>
                <a:avLst/>
                <a:gdLst>
                  <a:gd name="connsiteX0" fmla="*/ 0 w 123825"/>
                  <a:gd name="connsiteY0" fmla="*/ 0 h 38100"/>
                  <a:gd name="connsiteX1" fmla="*/ 123825 w 123825"/>
                  <a:gd name="connsiteY1" fmla="*/ 0 h 38100"/>
                  <a:gd name="connsiteX2" fmla="*/ 123825 w 123825"/>
                  <a:gd name="connsiteY2" fmla="*/ 38100 h 38100"/>
                  <a:gd name="connsiteX3" fmla="*/ 0 w 1238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23825" h="38100">
                    <a:moveTo>
                      <a:pt x="0" y="0"/>
                    </a:moveTo>
                    <a:lnTo>
                      <a:pt x="123825" y="0"/>
                    </a:lnTo>
                    <a:lnTo>
                      <a:pt x="123825" y="38100"/>
                    </a:lnTo>
                    <a:lnTo>
                      <a:pt x="0" y="38100"/>
                    </a:lnTo>
                    <a:close/>
                  </a:path>
                </a:pathLst>
              </a:custGeom>
              <a:solidFill>
                <a:srgbClr val="00B0F0"/>
              </a:solidFill>
              <a:ln w="9525"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04A18347-94F4-4E43-8192-5BF4863D2B26}"/>
                  </a:ext>
                </a:extLst>
              </p:cNvPr>
              <p:cNvSpPr/>
              <p:nvPr/>
            </p:nvSpPr>
            <p:spPr>
              <a:xfrm>
                <a:off x="3497471" y="30231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A2F532DA-797D-4957-87BA-BDBCAF440A5A}"/>
                  </a:ext>
                </a:extLst>
              </p:cNvPr>
              <p:cNvSpPr/>
              <p:nvPr/>
            </p:nvSpPr>
            <p:spPr>
              <a:xfrm>
                <a:off x="3497471" y="30993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0E7AEE78-2516-411F-8A31-6B3E5F5F3886}"/>
                  </a:ext>
                </a:extLst>
              </p:cNvPr>
              <p:cNvSpPr/>
              <p:nvPr/>
            </p:nvSpPr>
            <p:spPr>
              <a:xfrm>
                <a:off x="3497471" y="31755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fr-FR"/>
              </a:p>
            </p:txBody>
          </p:sp>
        </p:grpSp>
      </p:grpSp>
      <p:grpSp>
        <p:nvGrpSpPr>
          <p:cNvPr id="55" name="Groupe 54">
            <a:extLst>
              <a:ext uri="{FF2B5EF4-FFF2-40B4-BE49-F238E27FC236}">
                <a16:creationId xmlns:a16="http://schemas.microsoft.com/office/drawing/2014/main" id="{E9644342-480A-4877-8DC8-D2A0F968A44A}"/>
              </a:ext>
            </a:extLst>
          </p:cNvPr>
          <p:cNvGrpSpPr/>
          <p:nvPr/>
        </p:nvGrpSpPr>
        <p:grpSpPr>
          <a:xfrm>
            <a:off x="7674639" y="2122190"/>
            <a:ext cx="2767147" cy="3378920"/>
            <a:chOff x="7674639" y="2651670"/>
            <a:chExt cx="2767147" cy="3378920"/>
          </a:xfrm>
        </p:grpSpPr>
        <p:sp>
          <p:nvSpPr>
            <p:cNvPr id="47" name="Forme libre : forme 46">
              <a:extLst>
                <a:ext uri="{FF2B5EF4-FFF2-40B4-BE49-F238E27FC236}">
                  <a16:creationId xmlns:a16="http://schemas.microsoft.com/office/drawing/2014/main" id="{C10F7D05-2DFB-45A6-9C55-933ED5AF6666}"/>
                </a:ext>
              </a:extLst>
            </p:cNvPr>
            <p:cNvSpPr/>
            <p:nvPr/>
          </p:nvSpPr>
          <p:spPr>
            <a:xfrm>
              <a:off x="7674639" y="4000160"/>
              <a:ext cx="1680621" cy="2030430"/>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349888" rIns="52854" bIns="52855" numCol="1" spcCol="1270" anchor="t" anchorCtr="0">
              <a:noAutofit/>
            </a:bodyPr>
            <a:lstStyle/>
            <a:p>
              <a:pPr marL="0" lvl="1" indent="-57150" algn="l" defTabSz="488950">
                <a:lnSpc>
                  <a:spcPct val="90000"/>
                </a:lnSpc>
                <a:spcBef>
                  <a:spcPct val="0"/>
                </a:spcBef>
                <a:spcAft>
                  <a:spcPct val="15000"/>
                </a:spcAft>
                <a:buNone/>
              </a:pPr>
              <a:r>
                <a:rPr lang="fr-FR" sz="1100" kern="1200" dirty="0"/>
                <a:t>Qui assure la sécurité (Infrabel / entrepreneur) ? Qui est vigie, annonceur ou agent garde-frontière ?</a:t>
              </a:r>
            </a:p>
            <a:p>
              <a:pPr marL="0" lvl="1" indent="-57150" algn="l" defTabSz="488950">
                <a:lnSpc>
                  <a:spcPct val="90000"/>
                </a:lnSpc>
                <a:spcBef>
                  <a:spcPct val="0"/>
                </a:spcBef>
                <a:spcAft>
                  <a:spcPct val="15000"/>
                </a:spcAft>
                <a:buNone/>
              </a:pPr>
              <a:r>
                <a:rPr lang="fr-FR" sz="1100" dirty="0"/>
                <a:t>Qui donne l’alarme ou l’autorisation de démarrer les travaux ?</a:t>
              </a:r>
            </a:p>
            <a:p>
              <a:pPr marL="0" lvl="1" indent="-57150" algn="l" defTabSz="488950">
                <a:lnSpc>
                  <a:spcPct val="90000"/>
                </a:lnSpc>
                <a:spcBef>
                  <a:spcPct val="0"/>
                </a:spcBef>
                <a:spcAft>
                  <a:spcPct val="15000"/>
                </a:spcAft>
                <a:buNone/>
              </a:pPr>
              <a:r>
                <a:rPr lang="fr-FR" sz="1100" dirty="0"/>
                <a:t>Mise en place et contrôle de l’équipement.</a:t>
              </a:r>
              <a:endParaRPr lang="fr-FR" sz="1100" kern="1200" dirty="0"/>
            </a:p>
            <a:p>
              <a:pPr marL="57150" lvl="1" indent="-57150" algn="l" defTabSz="488950">
                <a:lnSpc>
                  <a:spcPct val="90000"/>
                </a:lnSpc>
                <a:spcBef>
                  <a:spcPct val="0"/>
                </a:spcBef>
                <a:spcAft>
                  <a:spcPct val="15000"/>
                </a:spcAft>
                <a:buChar char="•"/>
              </a:pPr>
              <a:endParaRPr lang="fr-FR" sz="1100" kern="1200" dirty="0"/>
            </a:p>
          </p:txBody>
        </p:sp>
        <p:sp>
          <p:nvSpPr>
            <p:cNvPr id="48" name="Flèche : en arc 47">
              <a:extLst>
                <a:ext uri="{FF2B5EF4-FFF2-40B4-BE49-F238E27FC236}">
                  <a16:creationId xmlns:a16="http://schemas.microsoft.com/office/drawing/2014/main" id="{C523FEA3-2111-4B90-94F4-7B0B21814227}"/>
                </a:ext>
              </a:extLst>
            </p:cNvPr>
            <p:cNvSpPr/>
            <p:nvPr/>
          </p:nvSpPr>
          <p:spPr>
            <a:xfrm>
              <a:off x="8279458" y="2808116"/>
              <a:ext cx="2162328" cy="2162328"/>
            </a:xfrm>
            <a:prstGeom prst="circularArrow">
              <a:avLst>
                <a:gd name="adj1" fmla="val 3274"/>
                <a:gd name="adj2" fmla="val 403988"/>
                <a:gd name="adj3" fmla="val 19420501"/>
                <a:gd name="adj4" fmla="val 12575511"/>
                <a:gd name="adj5" fmla="val 3819"/>
              </a:avLst>
            </a:prstGeom>
            <a:solidFill>
              <a:srgbClr val="FFC000"/>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9" name="Forme libre : forme 48">
              <a:extLst>
                <a:ext uri="{FF2B5EF4-FFF2-40B4-BE49-F238E27FC236}">
                  <a16:creationId xmlns:a16="http://schemas.microsoft.com/office/drawing/2014/main" id="{61299D0A-D978-4DD0-B26E-3F89C525B1E6}"/>
                </a:ext>
              </a:extLst>
            </p:cNvPr>
            <p:cNvSpPr/>
            <p:nvPr/>
          </p:nvSpPr>
          <p:spPr>
            <a:xfrm>
              <a:off x="7740218" y="3393249"/>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FFC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4. Rôle et responsabilités de chacun</a:t>
              </a:r>
            </a:p>
          </p:txBody>
        </p:sp>
        <p:grpSp>
          <p:nvGrpSpPr>
            <p:cNvPr id="25" name="Graphique 10" descr="Hiérarchie">
              <a:extLst>
                <a:ext uri="{FF2B5EF4-FFF2-40B4-BE49-F238E27FC236}">
                  <a16:creationId xmlns:a16="http://schemas.microsoft.com/office/drawing/2014/main" id="{3372B496-DE4C-4524-8211-8BC1D70A1D1B}"/>
                </a:ext>
              </a:extLst>
            </p:cNvPr>
            <p:cNvGrpSpPr/>
            <p:nvPr/>
          </p:nvGrpSpPr>
          <p:grpSpPr>
            <a:xfrm>
              <a:off x="7741961" y="2651670"/>
              <a:ext cx="762000" cy="647700"/>
              <a:chOff x="7741961" y="2651670"/>
              <a:chExt cx="762000" cy="647700"/>
            </a:xfrm>
            <a:solidFill>
              <a:srgbClr val="FFC000"/>
            </a:solidFill>
          </p:grpSpPr>
          <p:sp>
            <p:nvSpPr>
              <p:cNvPr id="26" name="Forme libre : forme 25">
                <a:extLst>
                  <a:ext uri="{FF2B5EF4-FFF2-40B4-BE49-F238E27FC236}">
                    <a16:creationId xmlns:a16="http://schemas.microsoft.com/office/drawing/2014/main" id="{7BC9ED43-80C1-454C-8203-5BCAB0D12D2A}"/>
                  </a:ext>
                </a:extLst>
              </p:cNvPr>
              <p:cNvSpPr/>
              <p:nvPr/>
            </p:nvSpPr>
            <p:spPr>
              <a:xfrm>
                <a:off x="802771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524A9B17-36D8-4D7F-BDCA-13A5BD3F15ED}"/>
                  </a:ext>
                </a:extLst>
              </p:cNvPr>
              <p:cNvSpPr/>
              <p:nvPr/>
            </p:nvSpPr>
            <p:spPr>
              <a:xfrm>
                <a:off x="8027711" y="265167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fr-FR"/>
              </a:p>
            </p:txBody>
          </p:sp>
          <p:sp>
            <p:nvSpPr>
              <p:cNvPr id="28" name="Forme libre : forme 27">
                <a:extLst>
                  <a:ext uri="{FF2B5EF4-FFF2-40B4-BE49-F238E27FC236}">
                    <a16:creationId xmlns:a16="http://schemas.microsoft.com/office/drawing/2014/main" id="{BC9F722C-1723-43D2-9C2B-3E41D1467677}"/>
                  </a:ext>
                </a:extLst>
              </p:cNvPr>
              <p:cNvSpPr/>
              <p:nvPr/>
            </p:nvSpPr>
            <p:spPr>
              <a:xfrm>
                <a:off x="774196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63C641BA-792A-4736-9D13-F412955DDDE2}"/>
                  </a:ext>
                </a:extLst>
              </p:cNvPr>
              <p:cNvSpPr/>
              <p:nvPr/>
            </p:nvSpPr>
            <p:spPr>
              <a:xfrm>
                <a:off x="831346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2BDF5422-A9DE-48A6-A8BD-3B0DCC1267BD}"/>
                  </a:ext>
                </a:extLst>
              </p:cNvPr>
              <p:cNvSpPr/>
              <p:nvPr/>
            </p:nvSpPr>
            <p:spPr>
              <a:xfrm>
                <a:off x="7818161" y="2823120"/>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FFC000"/>
              </a:solidFill>
              <a:ln w="9525" cap="flat">
                <a:noFill/>
                <a:prstDash val="solid"/>
                <a:miter/>
              </a:ln>
            </p:spPr>
            <p:txBody>
              <a:bodyPr rtlCol="0" anchor="ctr"/>
              <a:lstStyle/>
              <a:p>
                <a:endParaRPr lang="fr-FR"/>
              </a:p>
            </p:txBody>
          </p:sp>
        </p:grpSp>
      </p:grpSp>
      <p:grpSp>
        <p:nvGrpSpPr>
          <p:cNvPr id="56" name="Groupe 55">
            <a:extLst>
              <a:ext uri="{FF2B5EF4-FFF2-40B4-BE49-F238E27FC236}">
                <a16:creationId xmlns:a16="http://schemas.microsoft.com/office/drawing/2014/main" id="{A9525CD1-D202-49BD-997F-97DB8955DCD4}"/>
              </a:ext>
            </a:extLst>
          </p:cNvPr>
          <p:cNvGrpSpPr/>
          <p:nvPr/>
        </p:nvGrpSpPr>
        <p:grpSpPr>
          <a:xfrm>
            <a:off x="9571172" y="3160804"/>
            <a:ext cx="1867357" cy="2605740"/>
            <a:chOff x="9571172" y="3690284"/>
            <a:chExt cx="1867357" cy="2605740"/>
          </a:xfrm>
        </p:grpSpPr>
        <p:sp>
          <p:nvSpPr>
            <p:cNvPr id="50" name="Forme libre : forme 49">
              <a:extLst>
                <a:ext uri="{FF2B5EF4-FFF2-40B4-BE49-F238E27FC236}">
                  <a16:creationId xmlns:a16="http://schemas.microsoft.com/office/drawing/2014/main" id="{C5823895-04C3-4D81-A79E-1048D09994E4}"/>
                </a:ext>
              </a:extLst>
            </p:cNvPr>
            <p:cNvSpPr/>
            <p:nvPr/>
          </p:nvSpPr>
          <p:spPr>
            <a:xfrm>
              <a:off x="9571172" y="3690284"/>
              <a:ext cx="1680621"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0" lvl="1" indent="-57150" algn="l" defTabSz="488950">
                <a:lnSpc>
                  <a:spcPct val="90000"/>
                </a:lnSpc>
                <a:spcBef>
                  <a:spcPct val="0"/>
                </a:spcBef>
                <a:spcAft>
                  <a:spcPct val="15000"/>
                </a:spcAft>
                <a:buNone/>
              </a:pPr>
              <a:r>
                <a:rPr lang="fr-FR" sz="1100" kern="1200" dirty="0"/>
                <a:t>Vérifier les connaissances et compétences de chacun</a:t>
              </a:r>
            </a:p>
            <a:p>
              <a:pPr marL="57150" lvl="1" indent="-57150" algn="l" defTabSz="488950">
                <a:lnSpc>
                  <a:spcPct val="90000"/>
                </a:lnSpc>
                <a:spcBef>
                  <a:spcPct val="0"/>
                </a:spcBef>
                <a:spcAft>
                  <a:spcPct val="15000"/>
                </a:spcAft>
                <a:buNone/>
              </a:pPr>
              <a:r>
                <a:rPr lang="fr-FR" sz="1100" kern="1200" dirty="0"/>
                <a:t>Poser des questions</a:t>
              </a:r>
            </a:p>
          </p:txBody>
        </p:sp>
        <p:sp>
          <p:nvSpPr>
            <p:cNvPr id="51" name="Forme libre : forme 50">
              <a:extLst>
                <a:ext uri="{FF2B5EF4-FFF2-40B4-BE49-F238E27FC236}">
                  <a16:creationId xmlns:a16="http://schemas.microsoft.com/office/drawing/2014/main" id="{2054591B-340B-4722-96E1-336B705E5AA1}"/>
                </a:ext>
              </a:extLst>
            </p:cNvPr>
            <p:cNvSpPr/>
            <p:nvPr/>
          </p:nvSpPr>
          <p:spPr>
            <a:xfrm>
              <a:off x="9944644" y="4779411"/>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chemeClr val="accent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5. Résumé et questions</a:t>
              </a:r>
            </a:p>
          </p:txBody>
        </p:sp>
        <p:grpSp>
          <p:nvGrpSpPr>
            <p:cNvPr id="31" name="Graphique 11" descr="Questions">
              <a:extLst>
                <a:ext uri="{FF2B5EF4-FFF2-40B4-BE49-F238E27FC236}">
                  <a16:creationId xmlns:a16="http://schemas.microsoft.com/office/drawing/2014/main" id="{259340E0-CBCF-42DF-BDD6-F2B7FB6658A6}"/>
                </a:ext>
              </a:extLst>
            </p:cNvPr>
            <p:cNvGrpSpPr/>
            <p:nvPr/>
          </p:nvGrpSpPr>
          <p:grpSpPr>
            <a:xfrm>
              <a:off x="9946531" y="5381624"/>
              <a:ext cx="914400" cy="914400"/>
              <a:chOff x="9946531" y="5381624"/>
              <a:chExt cx="914400" cy="914400"/>
            </a:xfrm>
          </p:grpSpPr>
          <p:sp>
            <p:nvSpPr>
              <p:cNvPr id="32" name="Forme libre : forme 31">
                <a:extLst>
                  <a:ext uri="{FF2B5EF4-FFF2-40B4-BE49-F238E27FC236}">
                    <a16:creationId xmlns:a16="http://schemas.microsoft.com/office/drawing/2014/main" id="{F51A189D-BFCA-4891-A043-99E509451024}"/>
                  </a:ext>
                </a:extLst>
              </p:cNvPr>
              <p:cNvSpPr/>
              <p:nvPr/>
            </p:nvSpPr>
            <p:spPr>
              <a:xfrm>
                <a:off x="10151318" y="5720714"/>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FF6200"/>
              </a:solidFill>
              <a:ln w="9525"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8C2CE35A-5793-4B37-8388-06314E759A47}"/>
                  </a:ext>
                </a:extLst>
              </p:cNvPr>
              <p:cNvSpPr/>
              <p:nvPr/>
            </p:nvSpPr>
            <p:spPr>
              <a:xfrm>
                <a:off x="10294193" y="6048374"/>
                <a:ext cx="342913" cy="171450"/>
              </a:xfrm>
              <a:custGeom>
                <a:avLst/>
                <a:gdLst>
                  <a:gd name="connsiteX0" fmla="*/ 342900 w 342913"/>
                  <a:gd name="connsiteY0" fmla="*/ 171450 h 171450"/>
                  <a:gd name="connsiteX1" fmla="*/ 342900 w 342913"/>
                  <a:gd name="connsiteY1" fmla="*/ 85725 h 171450"/>
                  <a:gd name="connsiteX2" fmla="*/ 325755 w 342913"/>
                  <a:gd name="connsiteY2" fmla="*/ 51435 h 171450"/>
                  <a:gd name="connsiteX3" fmla="*/ 241935 w 342913"/>
                  <a:gd name="connsiteY3" fmla="*/ 11430 h 171450"/>
                  <a:gd name="connsiteX4" fmla="*/ 171450 w 342913"/>
                  <a:gd name="connsiteY4" fmla="*/ 0 h 171450"/>
                  <a:gd name="connsiteX5" fmla="*/ 100965 w 342913"/>
                  <a:gd name="connsiteY5" fmla="*/ 11430 h 171450"/>
                  <a:gd name="connsiteX6" fmla="*/ 17145 w 342913"/>
                  <a:gd name="connsiteY6" fmla="*/ 51435 h 171450"/>
                  <a:gd name="connsiteX7" fmla="*/ 0 w 342913"/>
                  <a:gd name="connsiteY7" fmla="*/ 85725 h 171450"/>
                  <a:gd name="connsiteX8" fmla="*/ 0 w 342913"/>
                  <a:gd name="connsiteY8"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13" h="171450">
                    <a:moveTo>
                      <a:pt x="342900" y="171450"/>
                    </a:moveTo>
                    <a:lnTo>
                      <a:pt x="342900" y="85725"/>
                    </a:lnTo>
                    <a:cubicBezTo>
                      <a:pt x="343252" y="72153"/>
                      <a:pt x="336823" y="59297"/>
                      <a:pt x="325755" y="51435"/>
                    </a:cubicBezTo>
                    <a:cubicBezTo>
                      <a:pt x="301081" y="32123"/>
                      <a:pt x="272467" y="18466"/>
                      <a:pt x="241935" y="11430"/>
                    </a:cubicBezTo>
                    <a:cubicBezTo>
                      <a:pt x="219043" y="4548"/>
                      <a:pt x="195344" y="706"/>
                      <a:pt x="171450" y="0"/>
                    </a:cubicBezTo>
                    <a:cubicBezTo>
                      <a:pt x="147499" y="74"/>
                      <a:pt x="123712" y="3931"/>
                      <a:pt x="100965" y="11430"/>
                    </a:cubicBezTo>
                    <a:cubicBezTo>
                      <a:pt x="70866" y="19669"/>
                      <a:pt x="42481" y="33217"/>
                      <a:pt x="17145" y="51435"/>
                    </a:cubicBezTo>
                    <a:cubicBezTo>
                      <a:pt x="6399" y="59568"/>
                      <a:pt x="59" y="72248"/>
                      <a:pt x="0" y="85725"/>
                    </a:cubicBezTo>
                    <a:lnTo>
                      <a:pt x="0" y="171450"/>
                    </a:lnTo>
                    <a:close/>
                  </a:path>
                </a:pathLst>
              </a:custGeom>
              <a:solidFill>
                <a:srgbClr val="FF6200"/>
              </a:solidFill>
              <a:ln w="9525"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DE970A89-7F63-49FF-BAF1-D59B15865B47}"/>
                  </a:ext>
                </a:extLst>
              </p:cNvPr>
              <p:cNvSpPr/>
              <p:nvPr/>
            </p:nvSpPr>
            <p:spPr>
              <a:xfrm>
                <a:off x="10379918" y="5854064"/>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FF6200"/>
              </a:solidFill>
              <a:ln w="9525" cap="flat">
                <a:noFill/>
                <a:prstDash val="solid"/>
                <a:miter/>
              </a:ln>
            </p:spPr>
            <p:txBody>
              <a:bodyPr rtlCol="0" anchor="ctr"/>
              <a:lstStyle/>
              <a:p>
                <a:endParaRPr lang="fr-FR"/>
              </a:p>
            </p:txBody>
          </p:sp>
          <p:sp>
            <p:nvSpPr>
              <p:cNvPr id="35" name="Forme libre : forme 34">
                <a:extLst>
                  <a:ext uri="{FF2B5EF4-FFF2-40B4-BE49-F238E27FC236}">
                    <a16:creationId xmlns:a16="http://schemas.microsoft.com/office/drawing/2014/main" id="{3A5F46D3-D2B8-4BAD-B9E6-A4EF640401B8}"/>
                  </a:ext>
                </a:extLst>
              </p:cNvPr>
              <p:cNvSpPr/>
              <p:nvPr/>
            </p:nvSpPr>
            <p:spPr>
              <a:xfrm>
                <a:off x="10065579" y="5915024"/>
                <a:ext cx="310528" cy="171450"/>
              </a:xfrm>
              <a:custGeom>
                <a:avLst/>
                <a:gdLst>
                  <a:gd name="connsiteX0" fmla="*/ 222899 w 310528"/>
                  <a:gd name="connsiteY0" fmla="*/ 154305 h 171450"/>
                  <a:gd name="connsiteX1" fmla="*/ 222899 w 310528"/>
                  <a:gd name="connsiteY1" fmla="*/ 154305 h 171450"/>
                  <a:gd name="connsiteX2" fmla="*/ 310529 w 310528"/>
                  <a:gd name="connsiteY2" fmla="*/ 110490 h 171450"/>
                  <a:gd name="connsiteX3" fmla="*/ 276239 w 310528"/>
                  <a:gd name="connsiteY3" fmla="*/ 26670 h 171450"/>
                  <a:gd name="connsiteX4" fmla="*/ 276239 w 310528"/>
                  <a:gd name="connsiteY4" fmla="*/ 22860 h 171450"/>
                  <a:gd name="connsiteX5" fmla="*/ 241949 w 310528"/>
                  <a:gd name="connsiteY5" fmla="*/ 11430 h 171450"/>
                  <a:gd name="connsiteX6" fmla="*/ 171464 w 310528"/>
                  <a:gd name="connsiteY6" fmla="*/ 0 h 171450"/>
                  <a:gd name="connsiteX7" fmla="*/ 100979 w 310528"/>
                  <a:gd name="connsiteY7" fmla="*/ 11430 h 171450"/>
                  <a:gd name="connsiteX8" fmla="*/ 17159 w 310528"/>
                  <a:gd name="connsiteY8" fmla="*/ 51435 h 171450"/>
                  <a:gd name="connsiteX9" fmla="*/ 14 w 310528"/>
                  <a:gd name="connsiteY9" fmla="*/ 85725 h 171450"/>
                  <a:gd name="connsiteX10" fmla="*/ 14 w 310528"/>
                  <a:gd name="connsiteY10" fmla="*/ 171450 h 171450"/>
                  <a:gd name="connsiteX11" fmla="*/ 205754 w 310528"/>
                  <a:gd name="connsiteY11" fmla="*/ 171450 h 171450"/>
                  <a:gd name="connsiteX12" fmla="*/ 222899 w 310528"/>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28" h="171450">
                    <a:moveTo>
                      <a:pt x="222899" y="154305"/>
                    </a:moveTo>
                    <a:lnTo>
                      <a:pt x="222899" y="154305"/>
                    </a:lnTo>
                    <a:cubicBezTo>
                      <a:pt x="249644" y="135218"/>
                      <a:pt x="279211" y="120434"/>
                      <a:pt x="310529" y="110490"/>
                    </a:cubicBezTo>
                    <a:cubicBezTo>
                      <a:pt x="288868" y="87919"/>
                      <a:pt x="276608" y="57951"/>
                      <a:pt x="276239" y="26670"/>
                    </a:cubicBezTo>
                    <a:lnTo>
                      <a:pt x="276239" y="22860"/>
                    </a:lnTo>
                    <a:cubicBezTo>
                      <a:pt x="265111" y="18198"/>
                      <a:pt x="253648" y="14377"/>
                      <a:pt x="241949" y="11430"/>
                    </a:cubicBezTo>
                    <a:cubicBezTo>
                      <a:pt x="219056" y="4548"/>
                      <a:pt x="195358" y="705"/>
                      <a:pt x="171464" y="0"/>
                    </a:cubicBezTo>
                    <a:cubicBezTo>
                      <a:pt x="147513" y="73"/>
                      <a:pt x="123725" y="3931"/>
                      <a:pt x="100979" y="11430"/>
                    </a:cubicBezTo>
                    <a:cubicBezTo>
                      <a:pt x="71185" y="20474"/>
                      <a:pt x="42928" y="33960"/>
                      <a:pt x="17159" y="51435"/>
                    </a:cubicBezTo>
                    <a:cubicBezTo>
                      <a:pt x="6091" y="59297"/>
                      <a:pt x="-338" y="72153"/>
                      <a:pt x="14" y="85725"/>
                    </a:cubicBezTo>
                    <a:lnTo>
                      <a:pt x="14" y="171450"/>
                    </a:lnTo>
                    <a:lnTo>
                      <a:pt x="205754" y="171450"/>
                    </a:lnTo>
                    <a:cubicBezTo>
                      <a:pt x="210476" y="164823"/>
                      <a:pt x="216271" y="159028"/>
                      <a:pt x="222899" y="154305"/>
                    </a:cubicBezTo>
                    <a:close/>
                  </a:path>
                </a:pathLst>
              </a:custGeom>
              <a:solidFill>
                <a:srgbClr val="FF6200"/>
              </a:solidFill>
              <a:ln w="9525" cap="flat">
                <a:noFill/>
                <a:prstDash val="solid"/>
                <a:miter/>
              </a:ln>
            </p:spPr>
            <p:txBody>
              <a:bodyPr rtlCol="0" anchor="ctr"/>
              <a:lstStyle/>
              <a:p>
                <a:endParaRPr lang="fr-FR"/>
              </a:p>
            </p:txBody>
          </p:sp>
          <p:sp>
            <p:nvSpPr>
              <p:cNvPr id="36" name="Forme libre : forme 35">
                <a:extLst>
                  <a:ext uri="{FF2B5EF4-FFF2-40B4-BE49-F238E27FC236}">
                    <a16:creationId xmlns:a16="http://schemas.microsoft.com/office/drawing/2014/main" id="{4DC52ABA-D71B-4FF4-B056-B0FD7D6D2579}"/>
                  </a:ext>
                </a:extLst>
              </p:cNvPr>
              <p:cNvSpPr/>
              <p:nvPr/>
            </p:nvSpPr>
            <p:spPr>
              <a:xfrm>
                <a:off x="10341814" y="5457824"/>
                <a:ext cx="399482" cy="366140"/>
              </a:xfrm>
              <a:custGeom>
                <a:avLst/>
                <a:gdLst>
                  <a:gd name="connsiteX0" fmla="*/ 379575 w 399482"/>
                  <a:gd name="connsiteY0" fmla="*/ 0 h 366140"/>
                  <a:gd name="connsiteX1" fmla="*/ 19816 w 399482"/>
                  <a:gd name="connsiteY1" fmla="*/ 0 h 366140"/>
                  <a:gd name="connsiteX2" fmla="*/ 4 w 399482"/>
                  <a:gd name="connsiteY2" fmla="*/ 20098 h 366140"/>
                  <a:gd name="connsiteX3" fmla="*/ 4 w 399482"/>
                  <a:gd name="connsiteY3" fmla="*/ 265367 h 366140"/>
                  <a:gd name="connsiteX4" fmla="*/ 19620 w 399482"/>
                  <a:gd name="connsiteY4" fmla="*/ 285747 h 366140"/>
                  <a:gd name="connsiteX5" fmla="*/ 19816 w 399482"/>
                  <a:gd name="connsiteY5" fmla="*/ 285750 h 366140"/>
                  <a:gd name="connsiteX6" fmla="*/ 76966 w 399482"/>
                  <a:gd name="connsiteY6" fmla="*/ 285750 h 366140"/>
                  <a:gd name="connsiteX7" fmla="*/ 76966 w 399482"/>
                  <a:gd name="connsiteY7" fmla="*/ 366141 h 366140"/>
                  <a:gd name="connsiteX8" fmla="*/ 155928 w 399482"/>
                  <a:gd name="connsiteY8" fmla="*/ 285750 h 366140"/>
                  <a:gd name="connsiteX9" fmla="*/ 379575 w 399482"/>
                  <a:gd name="connsiteY9" fmla="*/ 285750 h 366140"/>
                  <a:gd name="connsiteX10" fmla="*/ 399482 w 399482"/>
                  <a:gd name="connsiteY10" fmla="*/ 265652 h 366140"/>
                  <a:gd name="connsiteX11" fmla="*/ 399482 w 399482"/>
                  <a:gd name="connsiteY11" fmla="*/ 20098 h 366140"/>
                  <a:gd name="connsiteX12" fmla="*/ 379575 w 399482"/>
                  <a:gd name="connsiteY12" fmla="*/ 0 h 366140"/>
                  <a:gd name="connsiteX13" fmla="*/ 198028 w 399482"/>
                  <a:gd name="connsiteY13" fmla="*/ 250031 h 366140"/>
                  <a:gd name="connsiteX14" fmla="*/ 176885 w 399482"/>
                  <a:gd name="connsiteY14" fmla="*/ 228884 h 366140"/>
                  <a:gd name="connsiteX15" fmla="*/ 198032 w 399482"/>
                  <a:gd name="connsiteY15" fmla="*/ 207740 h 366140"/>
                  <a:gd name="connsiteX16" fmla="*/ 219174 w 399482"/>
                  <a:gd name="connsiteY16" fmla="*/ 228600 h 366140"/>
                  <a:gd name="connsiteX17" fmla="*/ 198509 w 399482"/>
                  <a:gd name="connsiteY17" fmla="*/ 250028 h 366140"/>
                  <a:gd name="connsiteX18" fmla="*/ 198028 w 399482"/>
                  <a:gd name="connsiteY18" fmla="*/ 250031 h 366140"/>
                  <a:gd name="connsiteX19" fmla="*/ 211649 w 399482"/>
                  <a:gd name="connsiteY19" fmla="*/ 162878 h 366140"/>
                  <a:gd name="connsiteX20" fmla="*/ 211649 w 399482"/>
                  <a:gd name="connsiteY20" fmla="*/ 192881 h 366140"/>
                  <a:gd name="connsiteX21" fmla="*/ 184503 w 399482"/>
                  <a:gd name="connsiteY21" fmla="*/ 192881 h 366140"/>
                  <a:gd name="connsiteX22" fmla="*/ 184503 w 399482"/>
                  <a:gd name="connsiteY22" fmla="*/ 136779 h 366140"/>
                  <a:gd name="connsiteX23" fmla="*/ 198028 w 399482"/>
                  <a:gd name="connsiteY23" fmla="*/ 136779 h 366140"/>
                  <a:gd name="connsiteX24" fmla="*/ 236890 w 399482"/>
                  <a:gd name="connsiteY24" fmla="*/ 101727 h 366140"/>
                  <a:gd name="connsiteX25" fmla="*/ 199471 w 399482"/>
                  <a:gd name="connsiteY25" fmla="*/ 62958 h 366140"/>
                  <a:gd name="connsiteX26" fmla="*/ 198028 w 399482"/>
                  <a:gd name="connsiteY26" fmla="*/ 62960 h 366140"/>
                  <a:gd name="connsiteX27" fmla="*/ 159262 w 399482"/>
                  <a:gd name="connsiteY27" fmla="*/ 95135 h 366140"/>
                  <a:gd name="connsiteX28" fmla="*/ 159262 w 399482"/>
                  <a:gd name="connsiteY28" fmla="*/ 101727 h 366140"/>
                  <a:gd name="connsiteX29" fmla="*/ 159262 w 399482"/>
                  <a:gd name="connsiteY29" fmla="*/ 104108 h 366140"/>
                  <a:gd name="connsiteX30" fmla="*/ 132115 w 399482"/>
                  <a:gd name="connsiteY30" fmla="*/ 104108 h 366140"/>
                  <a:gd name="connsiteX31" fmla="*/ 132115 w 399482"/>
                  <a:gd name="connsiteY31" fmla="*/ 101727 h 366140"/>
                  <a:gd name="connsiteX32" fmla="*/ 190668 w 399482"/>
                  <a:gd name="connsiteY32" fmla="*/ 35724 h 366140"/>
                  <a:gd name="connsiteX33" fmla="*/ 198028 w 399482"/>
                  <a:gd name="connsiteY33" fmla="*/ 35719 h 366140"/>
                  <a:gd name="connsiteX34" fmla="*/ 264037 w 399482"/>
                  <a:gd name="connsiteY34" fmla="*/ 100194 h 366140"/>
                  <a:gd name="connsiteX35" fmla="*/ 264037 w 399482"/>
                  <a:gd name="connsiteY35" fmla="*/ 101727 h 366140"/>
                  <a:gd name="connsiteX36" fmla="*/ 211649 w 399482"/>
                  <a:gd name="connsiteY36" fmla="*/ 162878 h 3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9482" h="366140">
                    <a:moveTo>
                      <a:pt x="379575" y="0"/>
                    </a:moveTo>
                    <a:lnTo>
                      <a:pt x="19816" y="0"/>
                    </a:lnTo>
                    <a:cubicBezTo>
                      <a:pt x="8806" y="105"/>
                      <a:pt x="-50" y="9088"/>
                      <a:pt x="4" y="20098"/>
                    </a:cubicBezTo>
                    <a:lnTo>
                      <a:pt x="4" y="265367"/>
                    </a:lnTo>
                    <a:cubicBezTo>
                      <a:pt x="-207" y="276412"/>
                      <a:pt x="8575" y="285537"/>
                      <a:pt x="19620" y="285747"/>
                    </a:cubicBezTo>
                    <a:cubicBezTo>
                      <a:pt x="19685" y="285748"/>
                      <a:pt x="19751" y="285749"/>
                      <a:pt x="19816" y="285750"/>
                    </a:cubicBezTo>
                    <a:lnTo>
                      <a:pt x="76966" y="285750"/>
                    </a:lnTo>
                    <a:lnTo>
                      <a:pt x="76966" y="366141"/>
                    </a:lnTo>
                    <a:lnTo>
                      <a:pt x="155928" y="285750"/>
                    </a:lnTo>
                    <a:lnTo>
                      <a:pt x="379575" y="285750"/>
                    </a:lnTo>
                    <a:cubicBezTo>
                      <a:pt x="390600" y="285645"/>
                      <a:pt x="399482" y="276678"/>
                      <a:pt x="399482" y="265652"/>
                    </a:cubicBezTo>
                    <a:lnTo>
                      <a:pt x="399482" y="20098"/>
                    </a:lnTo>
                    <a:cubicBezTo>
                      <a:pt x="399483" y="9072"/>
                      <a:pt x="390600" y="104"/>
                      <a:pt x="379575" y="0"/>
                    </a:cubicBezTo>
                    <a:close/>
                    <a:moveTo>
                      <a:pt x="198028" y="250031"/>
                    </a:moveTo>
                    <a:cubicBezTo>
                      <a:pt x="186350" y="250030"/>
                      <a:pt x="176884" y="240562"/>
                      <a:pt x="176885" y="228884"/>
                    </a:cubicBezTo>
                    <a:cubicBezTo>
                      <a:pt x="176886" y="217205"/>
                      <a:pt x="186354" y="207739"/>
                      <a:pt x="198032" y="207740"/>
                    </a:cubicBezTo>
                    <a:cubicBezTo>
                      <a:pt x="209598" y="207741"/>
                      <a:pt x="219018" y="217035"/>
                      <a:pt x="219174" y="228600"/>
                    </a:cubicBezTo>
                    <a:cubicBezTo>
                      <a:pt x="219384" y="240223"/>
                      <a:pt x="210132" y="249818"/>
                      <a:pt x="198509" y="250028"/>
                    </a:cubicBezTo>
                    <a:cubicBezTo>
                      <a:pt x="198349" y="250031"/>
                      <a:pt x="198188" y="250032"/>
                      <a:pt x="198028" y="250031"/>
                    </a:cubicBezTo>
                    <a:close/>
                    <a:moveTo>
                      <a:pt x="211649" y="162878"/>
                    </a:moveTo>
                    <a:lnTo>
                      <a:pt x="211649" y="192881"/>
                    </a:lnTo>
                    <a:lnTo>
                      <a:pt x="184503" y="192881"/>
                    </a:lnTo>
                    <a:lnTo>
                      <a:pt x="184503" y="136779"/>
                    </a:lnTo>
                    <a:lnTo>
                      <a:pt x="198028" y="136779"/>
                    </a:lnTo>
                    <a:cubicBezTo>
                      <a:pt x="221650" y="136779"/>
                      <a:pt x="236890" y="122968"/>
                      <a:pt x="236890" y="101727"/>
                    </a:cubicBezTo>
                    <a:cubicBezTo>
                      <a:pt x="237263" y="80688"/>
                      <a:pt x="220509" y="63331"/>
                      <a:pt x="199471" y="62958"/>
                    </a:cubicBezTo>
                    <a:cubicBezTo>
                      <a:pt x="198990" y="62950"/>
                      <a:pt x="198509" y="62951"/>
                      <a:pt x="198028" y="62960"/>
                    </a:cubicBezTo>
                    <a:cubicBezTo>
                      <a:pt x="178438" y="61140"/>
                      <a:pt x="161082" y="75545"/>
                      <a:pt x="159262" y="95135"/>
                    </a:cubicBezTo>
                    <a:cubicBezTo>
                      <a:pt x="159058" y="97327"/>
                      <a:pt x="159058" y="99534"/>
                      <a:pt x="159262" y="101727"/>
                    </a:cubicBezTo>
                    <a:lnTo>
                      <a:pt x="159262" y="104108"/>
                    </a:lnTo>
                    <a:lnTo>
                      <a:pt x="132115" y="104108"/>
                    </a:lnTo>
                    <a:lnTo>
                      <a:pt x="132115" y="101727"/>
                    </a:lnTo>
                    <a:cubicBezTo>
                      <a:pt x="130058" y="67332"/>
                      <a:pt x="156273" y="37782"/>
                      <a:pt x="190668" y="35724"/>
                    </a:cubicBezTo>
                    <a:cubicBezTo>
                      <a:pt x="193119" y="35578"/>
                      <a:pt x="195577" y="35576"/>
                      <a:pt x="198028" y="35719"/>
                    </a:cubicBezTo>
                    <a:cubicBezTo>
                      <a:pt x="234061" y="35296"/>
                      <a:pt x="263614" y="64162"/>
                      <a:pt x="264037" y="100194"/>
                    </a:cubicBezTo>
                    <a:cubicBezTo>
                      <a:pt x="264042" y="100705"/>
                      <a:pt x="264042" y="101216"/>
                      <a:pt x="264037" y="101727"/>
                    </a:cubicBezTo>
                    <a:cubicBezTo>
                      <a:pt x="264962" y="132572"/>
                      <a:pt x="242271" y="159059"/>
                      <a:pt x="211649" y="162878"/>
                    </a:cubicBezTo>
                    <a:close/>
                  </a:path>
                </a:pathLst>
              </a:custGeom>
              <a:solidFill>
                <a:srgbClr val="FF6200"/>
              </a:solidFill>
              <a:ln w="9525" cap="flat">
                <a:noFill/>
                <a:prstDash val="solid"/>
                <a:miter/>
              </a:ln>
            </p:spPr>
            <p:txBody>
              <a:bodyPr rtlCol="0" anchor="ctr"/>
              <a:lstStyle/>
              <a:p>
                <a:endParaRPr lang="fr-FR"/>
              </a:p>
            </p:txBody>
          </p:sp>
        </p:grpSp>
      </p:grpSp>
      <p:sp>
        <p:nvSpPr>
          <p:cNvPr id="59" name="Espace réservé du numéro de diapositive 3">
            <a:extLst>
              <a:ext uri="{FF2B5EF4-FFF2-40B4-BE49-F238E27FC236}">
                <a16:creationId xmlns:a16="http://schemas.microsoft.com/office/drawing/2014/main" id="{A475AB7E-9ABD-4929-A6B5-370F73840F26}"/>
              </a:ext>
            </a:extLst>
          </p:cNvPr>
          <p:cNvSpPr>
            <a:spLocks noGrp="1"/>
          </p:cNvSpPr>
          <p:nvPr>
            <p:ph type="sldNum" sz="quarter" idx="4"/>
          </p:nvPr>
        </p:nvSpPr>
        <p:spPr>
          <a:xfrm>
            <a:off x="11464965" y="6492877"/>
            <a:ext cx="565240" cy="365125"/>
          </a:xfrm>
        </p:spPr>
        <p:txBody>
          <a:bodyPr/>
          <a:lstStyle/>
          <a:p>
            <a:fld id="{070B80B4-B953-6547-A044-6E303DFD4AF3}" type="slidenum">
              <a:rPr lang="nl-BE" smtClean="0"/>
              <a:pPr/>
              <a:t>25</a:t>
            </a:fld>
            <a:endParaRPr lang="nl-BE" dirty="0"/>
          </a:p>
        </p:txBody>
      </p:sp>
      <p:pic>
        <p:nvPicPr>
          <p:cNvPr id="2" name="Picture 1">
            <a:extLst>
              <a:ext uri="{FF2B5EF4-FFF2-40B4-BE49-F238E27FC236}">
                <a16:creationId xmlns:a16="http://schemas.microsoft.com/office/drawing/2014/main" id="{A7CEC363-AA97-4508-9DD3-ECAD5711FDD9}"/>
              </a:ext>
            </a:extLst>
          </p:cNvPr>
          <p:cNvPicPr>
            <a:picLocks noChangeAspect="1"/>
          </p:cNvPicPr>
          <p:nvPr/>
        </p:nvPicPr>
        <p:blipFill>
          <a:blip r:embed="rId3"/>
          <a:stretch>
            <a:fillRect/>
          </a:stretch>
        </p:blipFill>
        <p:spPr>
          <a:xfrm>
            <a:off x="9088201" y="128798"/>
            <a:ext cx="1463167" cy="1274174"/>
          </a:xfrm>
          <a:prstGeom prst="rect">
            <a:avLst/>
          </a:prstGeom>
        </p:spPr>
      </p:pic>
      <p:sp>
        <p:nvSpPr>
          <p:cNvPr id="60" name="Text Placeholder 5">
            <a:extLst>
              <a:ext uri="{FF2B5EF4-FFF2-40B4-BE49-F238E27FC236}">
                <a16:creationId xmlns:a16="http://schemas.microsoft.com/office/drawing/2014/main" id="{9E252A1D-3CF0-4F8D-873D-8B6BBC178B9F}"/>
              </a:ext>
            </a:extLst>
          </p:cNvPr>
          <p:cNvSpPr>
            <a:spLocks noGrp="1"/>
          </p:cNvSpPr>
          <p:nvPr>
            <p:ph type="body" sz="quarter" idx="18"/>
          </p:nvPr>
        </p:nvSpPr>
        <p:spPr>
          <a:xfrm>
            <a:off x="9673618" y="154524"/>
            <a:ext cx="2237175" cy="360363"/>
          </a:xfrm>
        </p:spPr>
        <p:txBody>
          <a:bodyPr/>
          <a:lstStyle/>
          <a:p>
            <a:r>
              <a:rPr lang="en-GB" dirty="0"/>
              <a:t>3. Avant le travail</a:t>
            </a:r>
          </a:p>
        </p:txBody>
      </p:sp>
      <p:pic>
        <p:nvPicPr>
          <p:cNvPr id="5" name="Image 4"/>
          <p:cNvPicPr>
            <a:picLocks noChangeAspect="1"/>
          </p:cNvPicPr>
          <p:nvPr/>
        </p:nvPicPr>
        <p:blipFill>
          <a:blip r:embed="rId4"/>
          <a:stretch>
            <a:fillRect/>
          </a:stretch>
        </p:blipFill>
        <p:spPr>
          <a:xfrm>
            <a:off x="5419933" y="32913"/>
            <a:ext cx="3627434" cy="2042337"/>
          </a:xfrm>
          <a:prstGeom prst="rect">
            <a:avLst/>
          </a:prstGeom>
        </p:spPr>
      </p:pic>
      <p:grpSp>
        <p:nvGrpSpPr>
          <p:cNvPr id="54" name="Groupe 53">
            <a:extLst>
              <a:ext uri="{FF2B5EF4-FFF2-40B4-BE49-F238E27FC236}">
                <a16:creationId xmlns:a16="http://schemas.microsoft.com/office/drawing/2014/main" id="{62665DE4-9C93-4A3D-8512-1A741C26BA1A}"/>
              </a:ext>
            </a:extLst>
          </p:cNvPr>
          <p:cNvGrpSpPr/>
          <p:nvPr/>
        </p:nvGrpSpPr>
        <p:grpSpPr>
          <a:xfrm>
            <a:off x="4981062" y="3015232"/>
            <a:ext cx="2757589" cy="2633916"/>
            <a:chOff x="5279031" y="3624008"/>
            <a:chExt cx="2757589" cy="2633916"/>
          </a:xfrm>
        </p:grpSpPr>
        <p:sp>
          <p:nvSpPr>
            <p:cNvPr id="44" name="Forme libre : forme 43">
              <a:extLst>
                <a:ext uri="{FF2B5EF4-FFF2-40B4-BE49-F238E27FC236}">
                  <a16:creationId xmlns:a16="http://schemas.microsoft.com/office/drawing/2014/main" id="{1E97AF18-A9C0-44D4-A475-2345314786F2}"/>
                </a:ext>
              </a:extLst>
            </p:cNvPr>
            <p:cNvSpPr/>
            <p:nvPr/>
          </p:nvSpPr>
          <p:spPr>
            <a:xfrm>
              <a:off x="5279031" y="3624008"/>
              <a:ext cx="1680621" cy="1603484"/>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00B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0" lvl="1" indent="0" algn="l" defTabSz="488950">
                <a:lnSpc>
                  <a:spcPct val="90000"/>
                </a:lnSpc>
                <a:spcBef>
                  <a:spcPct val="0"/>
                </a:spcBef>
                <a:spcAft>
                  <a:spcPct val="15000"/>
                </a:spcAft>
                <a:buNone/>
              </a:pPr>
              <a:r>
                <a:rPr lang="fr-FR" sz="1100" kern="1200" dirty="0"/>
                <a:t>Où se situe le chantier ?</a:t>
              </a:r>
            </a:p>
            <a:p>
              <a:pPr marL="0" lvl="1" indent="0" algn="l" defTabSz="488950">
                <a:lnSpc>
                  <a:spcPct val="90000"/>
                </a:lnSpc>
                <a:spcBef>
                  <a:spcPct val="0"/>
                </a:spcBef>
                <a:spcAft>
                  <a:spcPct val="15000"/>
                </a:spcAft>
                <a:buNone/>
              </a:pPr>
              <a:r>
                <a:rPr lang="fr-FR" sz="1100" dirty="0"/>
                <a:t>Comment y accède t’on ?</a:t>
              </a:r>
              <a:endParaRPr lang="fr-FR" sz="1100" kern="1200" dirty="0"/>
            </a:p>
            <a:p>
              <a:pPr marL="0" lvl="1" indent="0" algn="l" defTabSz="488950">
                <a:lnSpc>
                  <a:spcPct val="90000"/>
                </a:lnSpc>
                <a:spcBef>
                  <a:spcPct val="0"/>
                </a:spcBef>
                <a:spcAft>
                  <a:spcPct val="15000"/>
                </a:spcAft>
                <a:buNone/>
              </a:pPr>
              <a:r>
                <a:rPr lang="fr-FR" sz="1100" kern="1200" dirty="0"/>
                <a:t>Quels risques spécifiques?</a:t>
              </a:r>
            </a:p>
            <a:p>
              <a:pPr marL="0" lvl="1" indent="0" algn="l" defTabSz="488950">
                <a:lnSpc>
                  <a:spcPct val="90000"/>
                </a:lnSpc>
                <a:spcBef>
                  <a:spcPct val="0"/>
                </a:spcBef>
                <a:spcAft>
                  <a:spcPct val="15000"/>
                </a:spcAft>
                <a:buNone/>
              </a:pPr>
              <a:r>
                <a:rPr lang="fr-FR" sz="1100" kern="1200" dirty="0"/>
                <a:t>Quelles mesures de sécurité spécifiques ?</a:t>
              </a:r>
            </a:p>
          </p:txBody>
        </p:sp>
        <p:sp>
          <p:nvSpPr>
            <p:cNvPr id="45" name="Forme 44">
              <a:extLst>
                <a:ext uri="{FF2B5EF4-FFF2-40B4-BE49-F238E27FC236}">
                  <a16:creationId xmlns:a16="http://schemas.microsoft.com/office/drawing/2014/main" id="{C9FABE47-F181-4313-85E3-27B134AB1906}"/>
                </a:ext>
              </a:extLst>
            </p:cNvPr>
            <p:cNvSpPr/>
            <p:nvPr/>
          </p:nvSpPr>
          <p:spPr>
            <a:xfrm>
              <a:off x="6089038" y="3956681"/>
              <a:ext cx="1947582" cy="1947582"/>
            </a:xfrm>
            <a:prstGeom prst="leftCircularArrow">
              <a:avLst>
                <a:gd name="adj1" fmla="val 3634"/>
                <a:gd name="adj2" fmla="val 452407"/>
                <a:gd name="adj3" fmla="val 2227917"/>
                <a:gd name="adj4" fmla="val 9024489"/>
                <a:gd name="adj5" fmla="val 4240"/>
              </a:avLst>
            </a:prstGeom>
            <a:solidFill>
              <a:srgbClr val="00B050"/>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46" name="Forme libre : forme 45">
              <a:extLst>
                <a:ext uri="{FF2B5EF4-FFF2-40B4-BE49-F238E27FC236}">
                  <a16:creationId xmlns:a16="http://schemas.microsoft.com/office/drawing/2014/main" id="{8414B846-E8AB-440A-B5F8-E6667946ADDE}"/>
                </a:ext>
              </a:extLst>
            </p:cNvPr>
            <p:cNvSpPr/>
            <p:nvPr/>
          </p:nvSpPr>
          <p:spPr>
            <a:xfrm>
              <a:off x="5535792" y="4779411"/>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00B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3. Connaissance du terrain</a:t>
              </a:r>
            </a:p>
          </p:txBody>
        </p:sp>
        <p:sp>
          <p:nvSpPr>
            <p:cNvPr id="24" name="Graphique 9" descr="Train">
              <a:extLst>
                <a:ext uri="{FF2B5EF4-FFF2-40B4-BE49-F238E27FC236}">
                  <a16:creationId xmlns:a16="http://schemas.microsoft.com/office/drawing/2014/main" id="{8B128A22-524B-4B6D-AA33-F94D9F2883F0}"/>
                </a:ext>
              </a:extLst>
            </p:cNvPr>
            <p:cNvSpPr/>
            <p:nvPr/>
          </p:nvSpPr>
          <p:spPr>
            <a:xfrm>
              <a:off x="5725732" y="5419724"/>
              <a:ext cx="566737" cy="838200"/>
            </a:xfrm>
            <a:custGeom>
              <a:avLst/>
              <a:gdLst>
                <a:gd name="connsiteX0" fmla="*/ 76200 w 566737"/>
                <a:gd name="connsiteY0" fmla="*/ 762000 h 838200"/>
                <a:gd name="connsiteX1" fmla="*/ 93345 w 566737"/>
                <a:gd name="connsiteY1" fmla="*/ 723900 h 838200"/>
                <a:gd name="connsiteX2" fmla="*/ 474345 w 566737"/>
                <a:gd name="connsiteY2" fmla="*/ 723900 h 838200"/>
                <a:gd name="connsiteX3" fmla="*/ 491490 w 566737"/>
                <a:gd name="connsiteY3" fmla="*/ 762000 h 838200"/>
                <a:gd name="connsiteX4" fmla="*/ 76200 w 566737"/>
                <a:gd name="connsiteY4" fmla="*/ 762000 h 838200"/>
                <a:gd name="connsiteX5" fmla="*/ 128588 w 566737"/>
                <a:gd name="connsiteY5" fmla="*/ 647700 h 838200"/>
                <a:gd name="connsiteX6" fmla="*/ 440055 w 566737"/>
                <a:gd name="connsiteY6" fmla="*/ 647700 h 838200"/>
                <a:gd name="connsiteX7" fmla="*/ 457200 w 566737"/>
                <a:gd name="connsiteY7" fmla="*/ 685800 h 838200"/>
                <a:gd name="connsiteX8" fmla="*/ 111442 w 566737"/>
                <a:gd name="connsiteY8" fmla="*/ 685800 h 838200"/>
                <a:gd name="connsiteX9" fmla="*/ 128588 w 566737"/>
                <a:gd name="connsiteY9" fmla="*/ 647700 h 838200"/>
                <a:gd name="connsiteX10" fmla="*/ 112395 w 566737"/>
                <a:gd name="connsiteY10" fmla="*/ 485775 h 838200"/>
                <a:gd name="connsiteX11" fmla="*/ 140970 w 566737"/>
                <a:gd name="connsiteY11" fmla="*/ 457200 h 838200"/>
                <a:gd name="connsiteX12" fmla="*/ 169545 w 566737"/>
                <a:gd name="connsiteY12" fmla="*/ 485775 h 838200"/>
                <a:gd name="connsiteX13" fmla="*/ 140970 w 566737"/>
                <a:gd name="connsiteY13" fmla="*/ 514350 h 838200"/>
                <a:gd name="connsiteX14" fmla="*/ 112395 w 566737"/>
                <a:gd name="connsiteY14" fmla="*/ 485775 h 838200"/>
                <a:gd name="connsiteX15" fmla="*/ 112395 w 566737"/>
                <a:gd name="connsiteY15" fmla="*/ 95250 h 838200"/>
                <a:gd name="connsiteX16" fmla="*/ 150495 w 566737"/>
                <a:gd name="connsiteY16" fmla="*/ 57150 h 838200"/>
                <a:gd name="connsiteX17" fmla="*/ 226695 w 566737"/>
                <a:gd name="connsiteY17" fmla="*/ 57150 h 838200"/>
                <a:gd name="connsiteX18" fmla="*/ 245745 w 566737"/>
                <a:gd name="connsiteY18" fmla="*/ 38100 h 838200"/>
                <a:gd name="connsiteX19" fmla="*/ 321945 w 566737"/>
                <a:gd name="connsiteY19" fmla="*/ 38100 h 838200"/>
                <a:gd name="connsiteX20" fmla="*/ 340995 w 566737"/>
                <a:gd name="connsiteY20" fmla="*/ 57150 h 838200"/>
                <a:gd name="connsiteX21" fmla="*/ 417195 w 566737"/>
                <a:gd name="connsiteY21" fmla="*/ 57150 h 838200"/>
                <a:gd name="connsiteX22" fmla="*/ 455295 w 566737"/>
                <a:gd name="connsiteY22" fmla="*/ 95250 h 838200"/>
                <a:gd name="connsiteX23" fmla="*/ 455295 w 566737"/>
                <a:gd name="connsiteY23" fmla="*/ 285750 h 838200"/>
                <a:gd name="connsiteX24" fmla="*/ 436245 w 566737"/>
                <a:gd name="connsiteY24" fmla="*/ 304800 h 838200"/>
                <a:gd name="connsiteX25" fmla="*/ 131445 w 566737"/>
                <a:gd name="connsiteY25" fmla="*/ 304800 h 838200"/>
                <a:gd name="connsiteX26" fmla="*/ 112395 w 566737"/>
                <a:gd name="connsiteY26" fmla="*/ 285750 h 838200"/>
                <a:gd name="connsiteX27" fmla="*/ 112395 w 566737"/>
                <a:gd name="connsiteY27" fmla="*/ 95250 h 838200"/>
                <a:gd name="connsiteX28" fmla="*/ 421958 w 566737"/>
                <a:gd name="connsiteY28" fmla="*/ 609600 h 838200"/>
                <a:gd name="connsiteX29" fmla="*/ 145733 w 566737"/>
                <a:gd name="connsiteY29" fmla="*/ 609600 h 838200"/>
                <a:gd name="connsiteX30" fmla="*/ 162877 w 566737"/>
                <a:gd name="connsiteY30" fmla="*/ 571500 h 838200"/>
                <a:gd name="connsiteX31" fmla="*/ 404813 w 566737"/>
                <a:gd name="connsiteY31" fmla="*/ 571500 h 838200"/>
                <a:gd name="connsiteX32" fmla="*/ 421958 w 566737"/>
                <a:gd name="connsiteY32" fmla="*/ 609600 h 838200"/>
                <a:gd name="connsiteX33" fmla="*/ 426720 w 566737"/>
                <a:gd name="connsiteY33" fmla="*/ 514350 h 838200"/>
                <a:gd name="connsiteX34" fmla="*/ 398145 w 566737"/>
                <a:gd name="connsiteY34" fmla="*/ 485775 h 838200"/>
                <a:gd name="connsiteX35" fmla="*/ 426720 w 566737"/>
                <a:gd name="connsiteY35" fmla="*/ 457200 h 838200"/>
                <a:gd name="connsiteX36" fmla="*/ 455295 w 566737"/>
                <a:gd name="connsiteY36" fmla="*/ 485775 h 838200"/>
                <a:gd name="connsiteX37" fmla="*/ 426720 w 566737"/>
                <a:gd name="connsiteY37" fmla="*/ 514350 h 838200"/>
                <a:gd name="connsiteX38" fmla="*/ 446722 w 566737"/>
                <a:gd name="connsiteY38" fmla="*/ 571500 h 838200"/>
                <a:gd name="connsiteX39" fmla="*/ 455295 w 566737"/>
                <a:gd name="connsiteY39" fmla="*/ 571500 h 838200"/>
                <a:gd name="connsiteX40" fmla="*/ 512445 w 566737"/>
                <a:gd name="connsiteY40" fmla="*/ 514350 h 838200"/>
                <a:gd name="connsiteX41" fmla="*/ 512445 w 566737"/>
                <a:gd name="connsiteY41" fmla="*/ 76200 h 838200"/>
                <a:gd name="connsiteX42" fmla="*/ 436245 w 566737"/>
                <a:gd name="connsiteY42" fmla="*/ 0 h 838200"/>
                <a:gd name="connsiteX43" fmla="*/ 131445 w 566737"/>
                <a:gd name="connsiteY43" fmla="*/ 0 h 838200"/>
                <a:gd name="connsiteX44" fmla="*/ 55245 w 566737"/>
                <a:gd name="connsiteY44" fmla="*/ 76200 h 838200"/>
                <a:gd name="connsiteX45" fmla="*/ 55245 w 566737"/>
                <a:gd name="connsiteY45" fmla="*/ 514350 h 838200"/>
                <a:gd name="connsiteX46" fmla="*/ 112395 w 566737"/>
                <a:gd name="connsiteY46" fmla="*/ 571500 h 838200"/>
                <a:gd name="connsiteX47" fmla="*/ 120967 w 566737"/>
                <a:gd name="connsiteY47" fmla="*/ 571500 h 838200"/>
                <a:gd name="connsiteX48" fmla="*/ 0 w 566737"/>
                <a:gd name="connsiteY48" fmla="*/ 838200 h 838200"/>
                <a:gd name="connsiteX49" fmla="*/ 41910 w 566737"/>
                <a:gd name="connsiteY49" fmla="*/ 838200 h 838200"/>
                <a:gd name="connsiteX50" fmla="*/ 59055 w 566737"/>
                <a:gd name="connsiteY50" fmla="*/ 800100 h 838200"/>
                <a:gd name="connsiteX51" fmla="*/ 507683 w 566737"/>
                <a:gd name="connsiteY51" fmla="*/ 800100 h 838200"/>
                <a:gd name="connsiteX52" fmla="*/ 524828 w 566737"/>
                <a:gd name="connsiteY52" fmla="*/ 838200 h 838200"/>
                <a:gd name="connsiteX53" fmla="*/ 566737 w 566737"/>
                <a:gd name="connsiteY53" fmla="*/ 838200 h 838200"/>
                <a:gd name="connsiteX54" fmla="*/ 446722 w 566737"/>
                <a:gd name="connsiteY54" fmla="*/ 571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6737" h="838200">
                  <a:moveTo>
                    <a:pt x="76200" y="762000"/>
                  </a:moveTo>
                  <a:lnTo>
                    <a:pt x="93345" y="723900"/>
                  </a:lnTo>
                  <a:lnTo>
                    <a:pt x="474345" y="723900"/>
                  </a:lnTo>
                  <a:lnTo>
                    <a:pt x="491490" y="762000"/>
                  </a:lnTo>
                  <a:lnTo>
                    <a:pt x="76200" y="762000"/>
                  </a:lnTo>
                  <a:close/>
                  <a:moveTo>
                    <a:pt x="128588" y="647700"/>
                  </a:moveTo>
                  <a:lnTo>
                    <a:pt x="440055" y="647700"/>
                  </a:lnTo>
                  <a:lnTo>
                    <a:pt x="457200" y="685800"/>
                  </a:lnTo>
                  <a:lnTo>
                    <a:pt x="111442" y="685800"/>
                  </a:lnTo>
                  <a:lnTo>
                    <a:pt x="128588" y="647700"/>
                  </a:lnTo>
                  <a:close/>
                  <a:moveTo>
                    <a:pt x="112395" y="485775"/>
                  </a:moveTo>
                  <a:cubicBezTo>
                    <a:pt x="112395" y="469583"/>
                    <a:pt x="124777" y="457200"/>
                    <a:pt x="140970" y="457200"/>
                  </a:cubicBezTo>
                  <a:cubicBezTo>
                    <a:pt x="157163" y="457200"/>
                    <a:pt x="169545" y="469583"/>
                    <a:pt x="169545" y="485775"/>
                  </a:cubicBezTo>
                  <a:cubicBezTo>
                    <a:pt x="169545" y="501968"/>
                    <a:pt x="157163" y="514350"/>
                    <a:pt x="140970" y="514350"/>
                  </a:cubicBezTo>
                  <a:cubicBezTo>
                    <a:pt x="124777" y="514350"/>
                    <a:pt x="112395" y="501968"/>
                    <a:pt x="112395" y="485775"/>
                  </a:cubicBezTo>
                  <a:close/>
                  <a:moveTo>
                    <a:pt x="112395" y="95250"/>
                  </a:moveTo>
                  <a:cubicBezTo>
                    <a:pt x="112395" y="74295"/>
                    <a:pt x="129540" y="57150"/>
                    <a:pt x="150495" y="57150"/>
                  </a:cubicBezTo>
                  <a:lnTo>
                    <a:pt x="226695" y="57150"/>
                  </a:lnTo>
                  <a:cubicBezTo>
                    <a:pt x="226695" y="46672"/>
                    <a:pt x="235268" y="38100"/>
                    <a:pt x="245745" y="38100"/>
                  </a:cubicBezTo>
                  <a:lnTo>
                    <a:pt x="321945" y="38100"/>
                  </a:lnTo>
                  <a:cubicBezTo>
                    <a:pt x="332422" y="38100"/>
                    <a:pt x="340995" y="46672"/>
                    <a:pt x="340995" y="57150"/>
                  </a:cubicBezTo>
                  <a:lnTo>
                    <a:pt x="417195" y="57150"/>
                  </a:lnTo>
                  <a:cubicBezTo>
                    <a:pt x="438150" y="57150"/>
                    <a:pt x="455295" y="74295"/>
                    <a:pt x="455295" y="95250"/>
                  </a:cubicBezTo>
                  <a:lnTo>
                    <a:pt x="455295" y="285750"/>
                  </a:lnTo>
                  <a:cubicBezTo>
                    <a:pt x="455295" y="296228"/>
                    <a:pt x="446722" y="304800"/>
                    <a:pt x="436245" y="304800"/>
                  </a:cubicBezTo>
                  <a:lnTo>
                    <a:pt x="131445" y="304800"/>
                  </a:lnTo>
                  <a:cubicBezTo>
                    <a:pt x="120967" y="304800"/>
                    <a:pt x="112395" y="296228"/>
                    <a:pt x="112395" y="285750"/>
                  </a:cubicBezTo>
                  <a:lnTo>
                    <a:pt x="112395" y="95250"/>
                  </a:lnTo>
                  <a:close/>
                  <a:moveTo>
                    <a:pt x="421958" y="609600"/>
                  </a:moveTo>
                  <a:lnTo>
                    <a:pt x="145733" y="609600"/>
                  </a:lnTo>
                  <a:lnTo>
                    <a:pt x="162877" y="571500"/>
                  </a:lnTo>
                  <a:lnTo>
                    <a:pt x="404813" y="571500"/>
                  </a:lnTo>
                  <a:lnTo>
                    <a:pt x="421958" y="609600"/>
                  </a:lnTo>
                  <a:close/>
                  <a:moveTo>
                    <a:pt x="426720" y="514350"/>
                  </a:moveTo>
                  <a:cubicBezTo>
                    <a:pt x="410528" y="514350"/>
                    <a:pt x="398145" y="501968"/>
                    <a:pt x="398145" y="485775"/>
                  </a:cubicBezTo>
                  <a:cubicBezTo>
                    <a:pt x="398145" y="469583"/>
                    <a:pt x="410528" y="457200"/>
                    <a:pt x="426720" y="457200"/>
                  </a:cubicBezTo>
                  <a:cubicBezTo>
                    <a:pt x="442912" y="457200"/>
                    <a:pt x="455295" y="469583"/>
                    <a:pt x="455295" y="485775"/>
                  </a:cubicBezTo>
                  <a:cubicBezTo>
                    <a:pt x="455295" y="501968"/>
                    <a:pt x="442912" y="514350"/>
                    <a:pt x="426720" y="514350"/>
                  </a:cubicBezTo>
                  <a:close/>
                  <a:moveTo>
                    <a:pt x="446722" y="571500"/>
                  </a:moveTo>
                  <a:lnTo>
                    <a:pt x="455295" y="571500"/>
                  </a:lnTo>
                  <a:cubicBezTo>
                    <a:pt x="486728" y="571500"/>
                    <a:pt x="512445" y="545783"/>
                    <a:pt x="512445" y="514350"/>
                  </a:cubicBezTo>
                  <a:lnTo>
                    <a:pt x="512445" y="76200"/>
                  </a:lnTo>
                  <a:cubicBezTo>
                    <a:pt x="512445" y="34290"/>
                    <a:pt x="478155" y="0"/>
                    <a:pt x="436245" y="0"/>
                  </a:cubicBezTo>
                  <a:lnTo>
                    <a:pt x="131445" y="0"/>
                  </a:lnTo>
                  <a:cubicBezTo>
                    <a:pt x="89535" y="0"/>
                    <a:pt x="55245" y="34290"/>
                    <a:pt x="55245" y="76200"/>
                  </a:cubicBezTo>
                  <a:lnTo>
                    <a:pt x="55245" y="514350"/>
                  </a:lnTo>
                  <a:cubicBezTo>
                    <a:pt x="55245" y="545783"/>
                    <a:pt x="80963" y="571500"/>
                    <a:pt x="112395" y="571500"/>
                  </a:cubicBezTo>
                  <a:lnTo>
                    <a:pt x="120967" y="571500"/>
                  </a:lnTo>
                  <a:lnTo>
                    <a:pt x="0" y="838200"/>
                  </a:lnTo>
                  <a:lnTo>
                    <a:pt x="41910" y="838200"/>
                  </a:lnTo>
                  <a:lnTo>
                    <a:pt x="59055" y="800100"/>
                  </a:lnTo>
                  <a:lnTo>
                    <a:pt x="507683" y="800100"/>
                  </a:lnTo>
                  <a:lnTo>
                    <a:pt x="524828" y="838200"/>
                  </a:lnTo>
                  <a:lnTo>
                    <a:pt x="566737" y="838200"/>
                  </a:lnTo>
                  <a:lnTo>
                    <a:pt x="446722" y="571500"/>
                  </a:lnTo>
                  <a:close/>
                </a:path>
              </a:pathLst>
            </a:custGeom>
            <a:solidFill>
              <a:srgbClr val="00B050"/>
            </a:solid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78064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dissolv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dissolv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7">
            <a:extLst>
              <a:ext uri="{FF2B5EF4-FFF2-40B4-BE49-F238E27FC236}">
                <a16:creationId xmlns:a16="http://schemas.microsoft.com/office/drawing/2014/main" id="{2E008107-59B5-40AB-8D7C-B4F9FA45D1FE}"/>
              </a:ext>
            </a:extLst>
          </p:cNvPr>
          <p:cNvPicPr>
            <a:picLocks noChangeAspect="1" noChangeArrowheads="1"/>
          </p:cNvPicPr>
          <p:nvPr/>
        </p:nvPicPr>
        <p:blipFill>
          <a:blip r:embed="rId2"/>
          <a:srcRect l="60952" t="57959" r="31488" b="29441"/>
          <a:stretch>
            <a:fillRect/>
          </a:stretch>
        </p:blipFill>
        <p:spPr bwMode="auto">
          <a:xfrm>
            <a:off x="5371837" y="1620254"/>
            <a:ext cx="504056" cy="472553"/>
          </a:xfrm>
          <a:prstGeom prst="rect">
            <a:avLst/>
          </a:prstGeom>
          <a:noFill/>
          <a:ln w="9525">
            <a:noFill/>
            <a:miter lim="800000"/>
            <a:headEnd/>
            <a:tailEnd/>
          </a:ln>
        </p:spPr>
      </p:pic>
      <p:sp>
        <p:nvSpPr>
          <p:cNvPr id="14" name="Rounded Rectangular Callout 16"/>
          <p:cNvSpPr/>
          <p:nvPr/>
        </p:nvSpPr>
        <p:spPr>
          <a:xfrm>
            <a:off x="3157241" y="1058773"/>
            <a:ext cx="790575" cy="1006475"/>
          </a:xfrm>
          <a:prstGeom prst="wedgeRoundRectCallout">
            <a:avLst>
              <a:gd name="adj1" fmla="val -6964"/>
              <a:gd name="adj2" fmla="val 96351"/>
              <a:gd name="adj3" fmla="val 16667"/>
            </a:avLst>
          </a:prstGeom>
          <a:solidFill>
            <a:schemeClr val="bg1">
              <a:lumMod val="95000"/>
            </a:schemeClr>
          </a:solidFill>
          <a:ln w="9525">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defRPr>
                <a:solidFill>
                  <a:schemeClr val="tx1"/>
                </a:solidFill>
                <a:latin typeface="Arial" charset="0"/>
                <a:cs typeface="Arial" charset="0"/>
              </a:defRPr>
            </a:lvl1pPr>
            <a:lvl2pPr marL="742950" indent="-285750" defTabSz="622300" eaLnBrk="0" hangingPunct="0">
              <a:defRPr>
                <a:solidFill>
                  <a:schemeClr val="tx1"/>
                </a:solidFill>
                <a:latin typeface="Arial" charset="0"/>
                <a:cs typeface="Arial" charset="0"/>
              </a:defRPr>
            </a:lvl2pPr>
            <a:lvl3pPr marL="1143000" indent="-228600" defTabSz="622300" eaLnBrk="0" hangingPunct="0">
              <a:defRPr>
                <a:solidFill>
                  <a:schemeClr val="tx1"/>
                </a:solidFill>
                <a:latin typeface="Arial" charset="0"/>
                <a:cs typeface="Arial" charset="0"/>
              </a:defRPr>
            </a:lvl3pPr>
            <a:lvl4pPr marL="1600200" indent="-228600" defTabSz="622300" eaLnBrk="0" hangingPunct="0">
              <a:defRPr>
                <a:solidFill>
                  <a:schemeClr val="tx1"/>
                </a:solidFill>
                <a:latin typeface="Arial" charset="0"/>
                <a:cs typeface="Arial" charset="0"/>
              </a:defRPr>
            </a:lvl4pPr>
            <a:lvl5pPr marL="2057400" indent="-228600" defTabSz="622300" eaLnBrk="0" hangingPunct="0">
              <a:defRPr>
                <a:solidFill>
                  <a:schemeClr val="tx1"/>
                </a:solidFill>
                <a:latin typeface="Arial" charset="0"/>
                <a:cs typeface="Arial" charset="0"/>
              </a:defRPr>
            </a:lvl5pPr>
            <a:lvl6pPr marL="2514600" indent="-228600" defTabSz="622300" eaLnBrk="0" fontAlgn="base" hangingPunct="0">
              <a:spcBef>
                <a:spcPct val="0"/>
              </a:spcBef>
              <a:spcAft>
                <a:spcPct val="0"/>
              </a:spcAft>
              <a:defRPr>
                <a:solidFill>
                  <a:schemeClr val="tx1"/>
                </a:solidFill>
                <a:latin typeface="Arial" charset="0"/>
                <a:cs typeface="Arial" charset="0"/>
              </a:defRPr>
            </a:lvl6pPr>
            <a:lvl7pPr marL="2971800" indent="-228600" defTabSz="622300" eaLnBrk="0" fontAlgn="base" hangingPunct="0">
              <a:spcBef>
                <a:spcPct val="0"/>
              </a:spcBef>
              <a:spcAft>
                <a:spcPct val="0"/>
              </a:spcAft>
              <a:defRPr>
                <a:solidFill>
                  <a:schemeClr val="tx1"/>
                </a:solidFill>
                <a:latin typeface="Arial" charset="0"/>
                <a:cs typeface="Arial" charset="0"/>
              </a:defRPr>
            </a:lvl7pPr>
            <a:lvl8pPr marL="3429000" indent="-228600" defTabSz="622300" eaLnBrk="0" fontAlgn="base" hangingPunct="0">
              <a:spcBef>
                <a:spcPct val="0"/>
              </a:spcBef>
              <a:spcAft>
                <a:spcPct val="0"/>
              </a:spcAft>
              <a:defRPr>
                <a:solidFill>
                  <a:schemeClr val="tx1"/>
                </a:solidFill>
                <a:latin typeface="Arial" charset="0"/>
                <a:cs typeface="Arial" charset="0"/>
              </a:defRPr>
            </a:lvl8pPr>
            <a:lvl9pPr marL="3886200" indent="-228600" defTabSz="622300" eaLnBrk="0" fontAlgn="base" hangingPunct="0">
              <a:spcBef>
                <a:spcPct val="0"/>
              </a:spcBef>
              <a:spcAft>
                <a:spcPct val="0"/>
              </a:spcAft>
              <a:defRPr>
                <a:solidFill>
                  <a:schemeClr val="tx1"/>
                </a:solidFill>
                <a:latin typeface="Arial" charset="0"/>
                <a:cs typeface="Arial" charset="0"/>
              </a:defRPr>
            </a:lvl9pPr>
          </a:lstStyle>
          <a:p>
            <a:pPr>
              <a:lnSpc>
                <a:spcPct val="90000"/>
              </a:lnSpc>
              <a:spcAft>
                <a:spcPct val="35000"/>
              </a:spcAft>
              <a:buFontTx/>
              <a:buAutoNum type="arabicPeriod"/>
              <a:defRPr/>
            </a:pPr>
            <a:r>
              <a:rPr lang="en-US" altLang="en-US" sz="1000" b="1" dirty="0">
                <a:solidFill>
                  <a:srgbClr val="000000"/>
                </a:solidFill>
              </a:rPr>
              <a:t>...</a:t>
            </a:r>
          </a:p>
          <a:p>
            <a:pPr>
              <a:lnSpc>
                <a:spcPct val="90000"/>
              </a:lnSpc>
              <a:spcAft>
                <a:spcPct val="35000"/>
              </a:spcAft>
              <a:buFontTx/>
              <a:buAutoNum type="arabicPeriod"/>
              <a:defRPr/>
            </a:pPr>
            <a:r>
              <a:rPr lang="en-US" altLang="en-US" sz="1000" b="1" dirty="0">
                <a:solidFill>
                  <a:srgbClr val="000000"/>
                </a:solidFill>
              </a:rPr>
              <a:t>...</a:t>
            </a:r>
          </a:p>
          <a:p>
            <a:pPr>
              <a:lnSpc>
                <a:spcPct val="90000"/>
              </a:lnSpc>
              <a:spcAft>
                <a:spcPct val="35000"/>
              </a:spcAft>
              <a:buFontTx/>
              <a:buAutoNum type="arabicPeriod"/>
              <a:defRPr/>
            </a:pPr>
            <a:r>
              <a:rPr lang="en-US" altLang="en-US" sz="1000" b="1" dirty="0">
                <a:solidFill>
                  <a:srgbClr val="000000"/>
                </a:solidFill>
              </a:rPr>
              <a:t>...</a:t>
            </a:r>
          </a:p>
          <a:p>
            <a:pPr>
              <a:lnSpc>
                <a:spcPct val="90000"/>
              </a:lnSpc>
              <a:spcAft>
                <a:spcPct val="35000"/>
              </a:spcAft>
              <a:buFontTx/>
              <a:buAutoNum type="arabicPeriod"/>
              <a:defRPr/>
            </a:pPr>
            <a:r>
              <a:rPr lang="en-US" altLang="en-US" sz="1000" b="1" dirty="0">
                <a:solidFill>
                  <a:srgbClr val="000000"/>
                </a:solidFill>
              </a:rPr>
              <a:t>...</a:t>
            </a:r>
          </a:p>
        </p:txBody>
      </p:sp>
      <p:cxnSp>
        <p:nvCxnSpPr>
          <p:cNvPr id="28" name="Straight Arrow Connector 135"/>
          <p:cNvCxnSpPr>
            <a:cxnSpLocks noChangeShapeType="1"/>
          </p:cNvCxnSpPr>
          <p:nvPr/>
        </p:nvCxnSpPr>
        <p:spPr bwMode="auto">
          <a:xfrm flipH="1">
            <a:off x="1919288" y="620689"/>
            <a:ext cx="248" cy="5543575"/>
          </a:xfrm>
          <a:prstGeom prst="straightConnector1">
            <a:avLst/>
          </a:prstGeom>
          <a:noFill/>
          <a:ln w="12700" algn="ctr">
            <a:solidFill>
              <a:schemeClr val="accent2"/>
            </a:solidFill>
            <a:prstDash val="dash"/>
            <a:round/>
            <a:headEnd/>
            <a:tailEnd type="arrow" w="med" len="med"/>
          </a:ln>
        </p:spPr>
      </p:cxnSp>
      <p:sp>
        <p:nvSpPr>
          <p:cNvPr id="2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32" name="Rounded Rectangle 122"/>
          <p:cNvSpPr>
            <a:spLocks noChangeArrowheads="1"/>
          </p:cNvSpPr>
          <p:nvPr/>
        </p:nvSpPr>
        <p:spPr bwMode="auto">
          <a:xfrm>
            <a:off x="1524000" y="2275586"/>
            <a:ext cx="827584" cy="708246"/>
          </a:xfrm>
          <a:prstGeom prst="roundRect">
            <a:avLst>
              <a:gd name="adj" fmla="val 16667"/>
            </a:avLst>
          </a:prstGeom>
          <a:solidFill>
            <a:schemeClr val="bg1"/>
          </a:solidFill>
          <a:ln w="31750" algn="ctr">
            <a:solidFill>
              <a:schemeClr val="accent2"/>
            </a:solidFill>
            <a:round/>
            <a:headEnd/>
            <a:tailEnd/>
          </a:ln>
        </p:spPr>
        <p:txBody>
          <a:bodyPr wrap="square" anchor="ctr"/>
          <a:lstStyle/>
          <a:p>
            <a:pPr algn="ctr"/>
            <a:r>
              <a:rPr lang="en-US" sz="900" b="1" dirty="0">
                <a:latin typeface="+mn-lt"/>
              </a:rPr>
              <a:t>Briefing</a:t>
            </a:r>
          </a:p>
          <a:p>
            <a:pPr algn="ctr"/>
            <a:r>
              <a:rPr lang="en-US" sz="900" b="1" dirty="0">
                <a:latin typeface="+mn-lt"/>
              </a:rPr>
              <a:t>… </a:t>
            </a:r>
            <a:r>
              <a:rPr lang="fr-BE" sz="900" b="1" dirty="0">
                <a:latin typeface="+mn-lt"/>
              </a:rPr>
              <a:t> j'écoute et je pose des questions</a:t>
            </a:r>
            <a:endParaRPr lang="en-US" sz="900" b="1" dirty="0">
              <a:latin typeface="+mn-lt"/>
            </a:endParaRPr>
          </a:p>
        </p:txBody>
      </p:sp>
      <p:sp>
        <p:nvSpPr>
          <p:cNvPr id="38" name="Rounded Rectangle 122"/>
          <p:cNvSpPr>
            <a:spLocks noChangeArrowheads="1"/>
          </p:cNvSpPr>
          <p:nvPr/>
        </p:nvSpPr>
        <p:spPr bwMode="auto">
          <a:xfrm>
            <a:off x="1524000" y="4941416"/>
            <a:ext cx="827584" cy="708246"/>
          </a:xfrm>
          <a:prstGeom prst="roundRect">
            <a:avLst>
              <a:gd name="adj" fmla="val 16667"/>
            </a:avLst>
          </a:prstGeom>
          <a:solidFill>
            <a:schemeClr val="bg1"/>
          </a:solidFill>
          <a:ln w="31750" algn="ctr">
            <a:solidFill>
              <a:schemeClr val="accent2"/>
            </a:solidFill>
            <a:round/>
            <a:headEnd/>
            <a:tailEnd/>
          </a:ln>
        </p:spPr>
        <p:txBody>
          <a:bodyPr wrap="square" anchor="ctr"/>
          <a:lstStyle/>
          <a:p>
            <a:pPr algn="ctr"/>
            <a:r>
              <a:rPr lang="en-US" sz="900" b="1" dirty="0">
                <a:latin typeface="+mn-lt"/>
              </a:rPr>
              <a:t>Briefing</a:t>
            </a:r>
          </a:p>
          <a:p>
            <a:pPr algn="ctr"/>
            <a:endParaRPr lang="en-US" sz="800" dirty="0"/>
          </a:p>
          <a:p>
            <a:pPr algn="ctr"/>
            <a:endParaRPr lang="en-US" sz="800" dirty="0"/>
          </a:p>
          <a:p>
            <a:pPr algn="ctr"/>
            <a:endParaRPr lang="en-US" sz="800" dirty="0"/>
          </a:p>
        </p:txBody>
      </p:sp>
      <p:sp>
        <p:nvSpPr>
          <p:cNvPr id="39" name="Rounded Rectangular Callout 16"/>
          <p:cNvSpPr/>
          <p:nvPr/>
        </p:nvSpPr>
        <p:spPr>
          <a:xfrm>
            <a:off x="2743997" y="3865008"/>
            <a:ext cx="1983851" cy="647700"/>
          </a:xfrm>
          <a:prstGeom prst="wedgeRoundRectCallout">
            <a:avLst>
              <a:gd name="adj1" fmla="val -4693"/>
              <a:gd name="adj2" fmla="val 87949"/>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a:lnSpc>
                <a:spcPct val="90000"/>
              </a:lnSpc>
              <a:spcBef>
                <a:spcPct val="0"/>
              </a:spcBef>
              <a:spcAft>
                <a:spcPct val="35000"/>
              </a:spcAft>
              <a:buFontTx/>
              <a:buAutoNum type="arabicPeriod" startAt="4"/>
              <a:defRPr/>
            </a:pPr>
            <a:r>
              <a:rPr lang="en-US" altLang="en-US" sz="1000" b="1" dirty="0">
                <a:solidFill>
                  <a:srgbClr val="000000"/>
                </a:solidFill>
                <a:latin typeface="+mn-lt"/>
              </a:rPr>
              <a:t>La </a:t>
            </a:r>
            <a:r>
              <a:rPr lang="en-US" altLang="en-US" sz="1000" b="1" dirty="0" err="1">
                <a:solidFill>
                  <a:srgbClr val="000000"/>
                </a:solidFill>
                <a:latin typeface="+mn-lt"/>
              </a:rPr>
              <a:t>Vigie</a:t>
            </a:r>
            <a:r>
              <a:rPr lang="en-US" altLang="en-US" sz="1000" b="1" dirty="0">
                <a:solidFill>
                  <a:srgbClr val="000000"/>
                </a:solidFill>
                <a:latin typeface="+mn-lt"/>
              </a:rPr>
              <a:t> / </a:t>
            </a:r>
            <a:r>
              <a:rPr lang="en-US" altLang="en-US" sz="1000" b="1" dirty="0" err="1">
                <a:solidFill>
                  <a:srgbClr val="000000"/>
                </a:solidFill>
                <a:latin typeface="+mn-lt"/>
              </a:rPr>
              <a:t>l’annonceur</a:t>
            </a:r>
            <a:r>
              <a:rPr lang="en-US" altLang="en-US" sz="1000" b="1" dirty="0">
                <a:solidFill>
                  <a:srgbClr val="000000"/>
                </a:solidFill>
                <a:latin typeface="+mn-lt"/>
              </a:rPr>
              <a:t> / </a:t>
            </a:r>
            <a:r>
              <a:rPr lang="en-US" altLang="en-US" sz="1000" b="1" dirty="0" err="1">
                <a:solidFill>
                  <a:srgbClr val="000000"/>
                </a:solidFill>
                <a:latin typeface="+mn-lt"/>
              </a:rPr>
              <a:t>l’agent</a:t>
            </a:r>
            <a:r>
              <a:rPr lang="en-US" altLang="en-US" sz="1000" b="1" dirty="0">
                <a:solidFill>
                  <a:srgbClr val="000000"/>
                </a:solidFill>
                <a:latin typeface="+mn-lt"/>
              </a:rPr>
              <a:t> </a:t>
            </a:r>
            <a:r>
              <a:rPr lang="en-US" altLang="en-US" sz="1000" b="1" dirty="0" err="1">
                <a:solidFill>
                  <a:srgbClr val="000000"/>
                </a:solidFill>
                <a:latin typeface="+mn-lt"/>
              </a:rPr>
              <a:t>garde-frontière</a:t>
            </a:r>
            <a:r>
              <a:rPr lang="en-US" altLang="en-US" sz="1000" b="1" dirty="0">
                <a:solidFill>
                  <a:srgbClr val="000000"/>
                </a:solidFill>
                <a:latin typeface="+mn-lt"/>
              </a:rPr>
              <a:t> </a:t>
            </a:r>
            <a:r>
              <a:rPr lang="en-US" altLang="en-US" sz="1000" b="1" dirty="0" err="1">
                <a:solidFill>
                  <a:srgbClr val="000000"/>
                </a:solidFill>
                <a:latin typeface="+mn-lt"/>
              </a:rPr>
              <a:t>est</a:t>
            </a:r>
            <a:r>
              <a:rPr lang="en-US" altLang="en-US" sz="1000" b="1" dirty="0">
                <a:solidFill>
                  <a:srgbClr val="000000"/>
                </a:solidFill>
                <a:latin typeface="+mn-lt"/>
              </a:rPr>
              <a:t> …                     </a:t>
            </a:r>
          </a:p>
          <a:p>
            <a:pPr>
              <a:lnSpc>
                <a:spcPct val="90000"/>
              </a:lnSpc>
              <a:spcBef>
                <a:spcPct val="0"/>
              </a:spcBef>
              <a:spcAft>
                <a:spcPct val="35000"/>
              </a:spcAft>
              <a:buFontTx/>
              <a:buAutoNum type="arabicPeriod" startAt="4"/>
              <a:defRPr/>
            </a:pPr>
            <a:r>
              <a:rPr lang="en-US" altLang="en-US" sz="1000" b="1" dirty="0">
                <a:solidFill>
                  <a:srgbClr val="000000"/>
                </a:solidFill>
                <a:latin typeface="+mn-lt"/>
              </a:rPr>
              <a:t>La zone de </a:t>
            </a:r>
            <a:r>
              <a:rPr lang="en-US" altLang="en-US" sz="1000" b="1" dirty="0" err="1">
                <a:solidFill>
                  <a:srgbClr val="000000"/>
                </a:solidFill>
                <a:latin typeface="+mn-lt"/>
              </a:rPr>
              <a:t>dégagement</a:t>
            </a:r>
            <a:r>
              <a:rPr lang="en-US" altLang="en-US" sz="1000" b="1" dirty="0">
                <a:solidFill>
                  <a:srgbClr val="000000"/>
                </a:solidFill>
                <a:latin typeface="+mn-lt"/>
              </a:rPr>
              <a:t> </a:t>
            </a:r>
            <a:r>
              <a:rPr lang="en-US" altLang="en-US" sz="1000" b="1" dirty="0" err="1">
                <a:solidFill>
                  <a:srgbClr val="000000"/>
                </a:solidFill>
                <a:latin typeface="+mn-lt"/>
              </a:rPr>
              <a:t>est</a:t>
            </a:r>
            <a:r>
              <a:rPr lang="en-US" altLang="en-US" sz="1000" b="1" dirty="0">
                <a:solidFill>
                  <a:srgbClr val="000000"/>
                </a:solidFill>
                <a:latin typeface="+mn-lt"/>
              </a:rPr>
              <a:t> </a:t>
            </a:r>
            <a:r>
              <a:rPr lang="en-US" altLang="en-US" sz="1000" b="1" dirty="0" err="1">
                <a:solidFill>
                  <a:srgbClr val="000000"/>
                </a:solidFill>
                <a:latin typeface="+mn-lt"/>
              </a:rPr>
              <a:t>située</a:t>
            </a:r>
            <a:r>
              <a:rPr lang="en-US" altLang="en-US" sz="1000" b="1" dirty="0">
                <a:solidFill>
                  <a:srgbClr val="000000"/>
                </a:solidFill>
                <a:latin typeface="+mn-lt"/>
              </a:rPr>
              <a:t> </a:t>
            </a:r>
            <a:r>
              <a:rPr lang="en-US" altLang="en-US" sz="1000" b="1" dirty="0">
                <a:solidFill>
                  <a:srgbClr val="000000"/>
                </a:solidFill>
              </a:rPr>
              <a:t>…</a:t>
            </a:r>
          </a:p>
        </p:txBody>
      </p:sp>
      <p:sp>
        <p:nvSpPr>
          <p:cNvPr id="41" name="Rounded Rectangular Callout 16"/>
          <p:cNvSpPr/>
          <p:nvPr/>
        </p:nvSpPr>
        <p:spPr bwMode="auto">
          <a:xfrm>
            <a:off x="6431358" y="3630385"/>
            <a:ext cx="865188" cy="1296000"/>
          </a:xfrm>
          <a:prstGeom prst="wedgeRoundRectCallout">
            <a:avLst>
              <a:gd name="adj1" fmla="val -79505"/>
              <a:gd name="adj2" fmla="val 40087"/>
              <a:gd name="adj3" fmla="val 16667"/>
            </a:avLst>
          </a:prstGeom>
          <a:solidFill>
            <a:schemeClr val="bg1">
              <a:lumMod val="95000"/>
            </a:schemeClr>
          </a:solidFill>
          <a:ln w="9525">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216000" rIns="0" bIns="36000" anchor="b" anchorCtr="0"/>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a:lnSpc>
                <a:spcPct val="90000"/>
              </a:lnSpc>
              <a:spcBef>
                <a:spcPct val="0"/>
              </a:spcBef>
              <a:spcAft>
                <a:spcPct val="35000"/>
              </a:spcAft>
              <a:buFontTx/>
              <a:buAutoNum type="arabicPeriod"/>
              <a:defRPr/>
            </a:pPr>
            <a:r>
              <a:rPr lang="en-US" altLang="en-US" sz="1000" b="1" dirty="0">
                <a:solidFill>
                  <a:srgbClr val="000000"/>
                </a:solidFill>
              </a:rPr>
              <a:t>.</a:t>
            </a:r>
          </a:p>
          <a:p>
            <a:pPr>
              <a:lnSpc>
                <a:spcPct val="90000"/>
              </a:lnSpc>
              <a:spcBef>
                <a:spcPct val="0"/>
              </a:spcBef>
              <a:spcAft>
                <a:spcPct val="35000"/>
              </a:spcAft>
              <a:buFontTx/>
              <a:buAutoNum type="arabicPeriod"/>
              <a:defRPr/>
            </a:pPr>
            <a:r>
              <a:rPr lang="en-US" altLang="en-US" sz="1000" b="1" dirty="0">
                <a:solidFill>
                  <a:srgbClr val="000000"/>
                </a:solidFill>
              </a:rPr>
              <a:t>. </a:t>
            </a:r>
          </a:p>
          <a:p>
            <a:pPr>
              <a:lnSpc>
                <a:spcPct val="90000"/>
              </a:lnSpc>
              <a:spcBef>
                <a:spcPct val="0"/>
              </a:spcBef>
              <a:spcAft>
                <a:spcPct val="35000"/>
              </a:spcAft>
              <a:buFontTx/>
              <a:buAutoNum type="arabicPeriod"/>
              <a:defRPr/>
            </a:pPr>
            <a:r>
              <a:rPr lang="en-US" altLang="en-US" sz="1000" b="1" dirty="0">
                <a:solidFill>
                  <a:srgbClr val="000000"/>
                </a:solidFill>
              </a:rPr>
              <a:t>.</a:t>
            </a:r>
          </a:p>
          <a:p>
            <a:pPr>
              <a:lnSpc>
                <a:spcPct val="90000"/>
              </a:lnSpc>
              <a:spcBef>
                <a:spcPct val="0"/>
              </a:spcBef>
              <a:spcAft>
                <a:spcPct val="35000"/>
              </a:spcAft>
              <a:buFontTx/>
              <a:buAutoNum type="arabicPeriod"/>
              <a:defRPr/>
            </a:pPr>
            <a:r>
              <a:rPr lang="en-US" altLang="en-US" sz="1000" b="1" dirty="0">
                <a:solidFill>
                  <a:srgbClr val="000000"/>
                </a:solidFill>
              </a:rPr>
              <a:t>.</a:t>
            </a:r>
          </a:p>
          <a:p>
            <a:pPr>
              <a:lnSpc>
                <a:spcPct val="90000"/>
              </a:lnSpc>
              <a:spcBef>
                <a:spcPct val="0"/>
              </a:spcBef>
              <a:spcAft>
                <a:spcPct val="35000"/>
              </a:spcAft>
              <a:buFontTx/>
              <a:buNone/>
              <a:defRPr/>
            </a:pPr>
            <a:r>
              <a:rPr lang="en-US" altLang="en-US" sz="1000" b="1" dirty="0">
                <a:solidFill>
                  <a:srgbClr val="000000"/>
                </a:solidFill>
              </a:rPr>
              <a:t>+</a:t>
            </a:r>
          </a:p>
          <a:p>
            <a:pPr>
              <a:lnSpc>
                <a:spcPct val="90000"/>
              </a:lnSpc>
              <a:spcBef>
                <a:spcPct val="0"/>
              </a:spcBef>
              <a:spcAft>
                <a:spcPct val="35000"/>
              </a:spcAft>
              <a:buFontTx/>
              <a:buAutoNum type="arabicPeriod" startAt="5"/>
              <a:defRPr/>
            </a:pPr>
            <a:r>
              <a:rPr lang="en-US" altLang="en-US" sz="1000" b="1" dirty="0">
                <a:solidFill>
                  <a:srgbClr val="000000"/>
                </a:solidFill>
              </a:rPr>
              <a:t>.    </a:t>
            </a:r>
          </a:p>
        </p:txBody>
      </p:sp>
      <p:pic>
        <p:nvPicPr>
          <p:cNvPr id="42"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9683" y="3950614"/>
            <a:ext cx="2159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9683" y="3774401"/>
            <a:ext cx="2159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9683" y="4166514"/>
            <a:ext cx="2159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9683" y="4350664"/>
            <a:ext cx="215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9683" y="4710506"/>
            <a:ext cx="2159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bwMode="auto">
          <a:xfrm>
            <a:off x="8249344" y="2712580"/>
            <a:ext cx="3559024" cy="1152427"/>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fr-BE" sz="1600" dirty="0">
                <a:latin typeface="+mn-lt"/>
              </a:rPr>
              <a:t>Si des éléments au cours de votre briefing n'ont pas été suffisamment ou mal expliqués, </a:t>
            </a:r>
            <a:r>
              <a:rPr lang="fr-BE" sz="1600" b="1" dirty="0">
                <a:solidFill>
                  <a:srgbClr val="FF0000"/>
                </a:solidFill>
                <a:latin typeface="+mn-lt"/>
              </a:rPr>
              <a:t>n'hésitez pas à poser des questions supplémentaires.</a:t>
            </a:r>
            <a:endParaRPr lang="en-US" sz="1600" b="1" dirty="0">
              <a:solidFill>
                <a:srgbClr val="FF0000"/>
              </a:solidFill>
              <a:latin typeface="+mn-lt"/>
            </a:endParaRPr>
          </a:p>
        </p:txBody>
      </p:sp>
      <p:pic>
        <p:nvPicPr>
          <p:cNvPr id="49" name="Picture 11" descr="D:\Documents And Settings\GQR7802\Local Settings\Temporary Internet Files\Content.IE5\HNYX0581\MC900441310[1].png"/>
          <p:cNvPicPr>
            <a:picLocks noChangeAspect="1" noChangeArrowheads="1"/>
          </p:cNvPicPr>
          <p:nvPr/>
        </p:nvPicPr>
        <p:blipFill>
          <a:blip r:embed="rId4" cstate="print"/>
          <a:srcRect/>
          <a:stretch>
            <a:fillRect/>
          </a:stretch>
        </p:blipFill>
        <p:spPr bwMode="auto">
          <a:xfrm>
            <a:off x="1692350" y="5159018"/>
            <a:ext cx="490885" cy="490644"/>
          </a:xfrm>
          <a:prstGeom prst="rect">
            <a:avLst/>
          </a:prstGeom>
          <a:noFill/>
          <a:ln w="9525">
            <a:noFill/>
            <a:miter lim="800000"/>
            <a:headEnd/>
            <a:tailEnd/>
          </a:ln>
        </p:spPr>
      </p:pic>
      <p:pic>
        <p:nvPicPr>
          <p:cNvPr id="30" name="Picture 2" descr="Afbeeldingsresultaat voor question 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2304" y="1856531"/>
            <a:ext cx="728308" cy="838110"/>
          </a:xfrm>
          <a:prstGeom prst="rect">
            <a:avLst/>
          </a:prstGeom>
          <a:noFill/>
          <a:extLst>
            <a:ext uri="{909E8E84-426E-40DD-AFC4-6F175D3DCCD1}">
              <a14:hiddenFill xmlns:a14="http://schemas.microsoft.com/office/drawing/2010/main">
                <a:solidFill>
                  <a:srgbClr val="FFFFFF"/>
                </a:solidFill>
              </a14:hiddenFill>
            </a:ext>
          </a:extLst>
        </p:spPr>
      </p:pic>
      <p:sp>
        <p:nvSpPr>
          <p:cNvPr id="52" name="Rechthoek 38"/>
          <p:cNvSpPr>
            <a:spLocks noChangeArrowheads="1"/>
          </p:cNvSpPr>
          <p:nvPr/>
        </p:nvSpPr>
        <p:spPr bwMode="auto">
          <a:xfrm>
            <a:off x="5297724" y="3441337"/>
            <a:ext cx="824727"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1 AGENT AU TRAVAIL</a:t>
            </a:r>
          </a:p>
        </p:txBody>
      </p:sp>
      <p:sp>
        <p:nvSpPr>
          <p:cNvPr id="51" name="TextBox 50"/>
          <p:cNvSpPr txBox="1"/>
          <p:nvPr/>
        </p:nvSpPr>
        <p:spPr>
          <a:xfrm>
            <a:off x="3362891" y="3146255"/>
            <a:ext cx="462243" cy="246221"/>
          </a:xfrm>
          <a:prstGeom prst="rect">
            <a:avLst/>
          </a:prstGeom>
          <a:noFill/>
        </p:spPr>
        <p:txBody>
          <a:bodyPr wrap="square" rtlCol="0">
            <a:spAutoFit/>
          </a:bodyPr>
          <a:lstStyle/>
          <a:p>
            <a:r>
              <a:rPr lang="en-US" sz="1000" dirty="0"/>
              <a:t>OF</a:t>
            </a:r>
            <a:endParaRPr lang="fr-FR" sz="1000" dirty="0"/>
          </a:p>
        </p:txBody>
      </p:sp>
      <p:sp>
        <p:nvSpPr>
          <p:cNvPr id="58" name="TextBox 57"/>
          <p:cNvSpPr txBox="1"/>
          <p:nvPr/>
        </p:nvSpPr>
        <p:spPr>
          <a:xfrm>
            <a:off x="3552529" y="5433814"/>
            <a:ext cx="462243" cy="246221"/>
          </a:xfrm>
          <a:prstGeom prst="rect">
            <a:avLst/>
          </a:prstGeom>
          <a:noFill/>
        </p:spPr>
        <p:txBody>
          <a:bodyPr wrap="square" rtlCol="0">
            <a:spAutoFit/>
          </a:bodyPr>
          <a:lstStyle/>
          <a:p>
            <a:r>
              <a:rPr lang="en-US" sz="1000" dirty="0"/>
              <a:t>OF</a:t>
            </a:r>
            <a:endParaRPr lang="fr-FR" sz="1000" dirty="0"/>
          </a:p>
        </p:txBody>
      </p:sp>
      <p:grpSp>
        <p:nvGrpSpPr>
          <p:cNvPr id="8" name="Groep 47"/>
          <p:cNvGrpSpPr>
            <a:grpSpLocks/>
          </p:cNvGrpSpPr>
          <p:nvPr/>
        </p:nvGrpSpPr>
        <p:grpSpPr bwMode="auto">
          <a:xfrm>
            <a:off x="5906812" y="852794"/>
            <a:ext cx="2061395" cy="1368151"/>
            <a:chOff x="611744" y="3067203"/>
            <a:chExt cx="2064058" cy="1368344"/>
          </a:xfrm>
          <a:solidFill>
            <a:schemeClr val="bg1">
              <a:lumMod val="95000"/>
            </a:schemeClr>
          </a:solidFill>
        </p:grpSpPr>
        <p:sp>
          <p:nvSpPr>
            <p:cNvPr id="9" name="Rounded Rectangular Callout 16"/>
            <p:cNvSpPr/>
            <p:nvPr/>
          </p:nvSpPr>
          <p:spPr bwMode="auto">
            <a:xfrm>
              <a:off x="611744" y="3067203"/>
              <a:ext cx="2064058" cy="1368344"/>
            </a:xfrm>
            <a:prstGeom prst="wedgeRoundRectCallout">
              <a:avLst>
                <a:gd name="adj1" fmla="val -44885"/>
                <a:gd name="adj2" fmla="val 68065"/>
                <a:gd name="adj3" fmla="val 16667"/>
              </a:avLst>
            </a:prstGeom>
            <a:grp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a:lnSpc>
                  <a:spcPct val="90000"/>
                </a:lnSpc>
                <a:spcBef>
                  <a:spcPct val="0"/>
                </a:spcBef>
                <a:spcAft>
                  <a:spcPct val="35000"/>
                </a:spcAft>
                <a:buFontTx/>
                <a:buAutoNum type="arabicPeriod"/>
                <a:defRPr/>
              </a:pPr>
              <a:r>
                <a:rPr lang="en-US" altLang="en-US" sz="1000" b="1" dirty="0">
                  <a:solidFill>
                    <a:srgbClr val="000000"/>
                  </a:solidFill>
                </a:rPr>
                <a:t>.</a:t>
              </a:r>
            </a:p>
            <a:p>
              <a:pPr>
                <a:lnSpc>
                  <a:spcPct val="90000"/>
                </a:lnSpc>
                <a:spcBef>
                  <a:spcPct val="0"/>
                </a:spcBef>
                <a:spcAft>
                  <a:spcPct val="35000"/>
                </a:spcAft>
                <a:buFontTx/>
                <a:buAutoNum type="arabicPeriod"/>
                <a:defRPr/>
              </a:pPr>
              <a:r>
                <a:rPr lang="en-US" altLang="en-US" sz="1000" b="1" dirty="0">
                  <a:solidFill>
                    <a:srgbClr val="000000"/>
                  </a:solidFill>
                </a:rPr>
                <a:t>. </a:t>
              </a:r>
            </a:p>
            <a:p>
              <a:pPr>
                <a:lnSpc>
                  <a:spcPct val="90000"/>
                </a:lnSpc>
                <a:spcBef>
                  <a:spcPct val="0"/>
                </a:spcBef>
                <a:spcAft>
                  <a:spcPct val="35000"/>
                </a:spcAft>
                <a:buFontTx/>
                <a:buAutoNum type="arabicPeriod"/>
                <a:defRPr/>
              </a:pPr>
              <a:r>
                <a:rPr lang="en-US" altLang="en-US" sz="1000" b="1" dirty="0">
                  <a:solidFill>
                    <a:srgbClr val="000000"/>
                  </a:solidFill>
                </a:rPr>
                <a:t>    </a:t>
              </a:r>
            </a:p>
            <a:p>
              <a:pPr>
                <a:lnSpc>
                  <a:spcPct val="90000"/>
                </a:lnSpc>
                <a:spcBef>
                  <a:spcPct val="0"/>
                </a:spcBef>
                <a:spcAft>
                  <a:spcPct val="35000"/>
                </a:spcAft>
                <a:buFontTx/>
                <a:buAutoNum type="arabicPeriod"/>
                <a:defRPr/>
              </a:pPr>
              <a:r>
                <a:rPr lang="en-US" altLang="en-US" sz="1000" b="1" dirty="0" err="1">
                  <a:solidFill>
                    <a:srgbClr val="FF0000"/>
                  </a:solidFill>
                  <a:latin typeface="+mn-lt"/>
                </a:rPr>
                <a:t>Système</a:t>
              </a:r>
              <a:r>
                <a:rPr lang="en-US" altLang="en-US" sz="1000" b="1" dirty="0">
                  <a:solidFill>
                    <a:srgbClr val="FF0000"/>
                  </a:solidFill>
                  <a:latin typeface="+mn-lt"/>
                </a:rPr>
                <a:t> </a:t>
              </a:r>
              <a:r>
                <a:rPr lang="en-US" altLang="en-US" sz="1000" b="1" dirty="0" err="1">
                  <a:solidFill>
                    <a:srgbClr val="FF0000"/>
                  </a:solidFill>
                  <a:latin typeface="+mn-lt"/>
                </a:rPr>
                <a:t>d’annonce</a:t>
              </a:r>
              <a:r>
                <a:rPr lang="en-US" altLang="en-US" sz="1000" b="1" dirty="0">
                  <a:solidFill>
                    <a:srgbClr val="FF0000"/>
                  </a:solidFill>
                  <a:latin typeface="+mn-lt"/>
                </a:rPr>
                <a:t> ?</a:t>
              </a:r>
            </a:p>
            <a:p>
              <a:pPr>
                <a:lnSpc>
                  <a:spcPct val="90000"/>
                </a:lnSpc>
                <a:spcBef>
                  <a:spcPct val="0"/>
                </a:spcBef>
                <a:spcAft>
                  <a:spcPct val="35000"/>
                </a:spcAft>
                <a:buFontTx/>
                <a:buAutoNum type="arabicPeriod" startAt="5"/>
                <a:defRPr/>
              </a:pPr>
              <a:r>
                <a:rPr lang="en-US" altLang="en-US" sz="1000" b="1" dirty="0">
                  <a:solidFill>
                    <a:srgbClr val="FF0000"/>
                  </a:solidFill>
                  <a:latin typeface="+mn-lt"/>
                </a:rPr>
                <a:t>Zone de </a:t>
              </a:r>
              <a:r>
                <a:rPr lang="en-US" altLang="en-US" sz="1000" b="1" dirty="0" err="1">
                  <a:solidFill>
                    <a:srgbClr val="FF0000"/>
                  </a:solidFill>
                  <a:latin typeface="+mn-lt"/>
                </a:rPr>
                <a:t>dégagement</a:t>
              </a:r>
              <a:r>
                <a:rPr lang="en-US" altLang="en-US" sz="1000" b="1" dirty="0">
                  <a:solidFill>
                    <a:srgbClr val="FF0000"/>
                  </a:solidFill>
                  <a:latin typeface="+mn-lt"/>
                </a:rPr>
                <a:t> ?</a:t>
              </a:r>
            </a:p>
          </p:txBody>
        </p:sp>
        <p:pic>
          <p:nvPicPr>
            <p:cNvPr id="10"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778" y="3436054"/>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778" y="3220023"/>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778" y="3611720"/>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1085" y="2220945"/>
            <a:ext cx="347648" cy="1158825"/>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1942" y="4579114"/>
            <a:ext cx="347648" cy="1158825"/>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7065" y="2163278"/>
            <a:ext cx="452324" cy="1193216"/>
          </a:xfrm>
          <a:prstGeom prst="rect">
            <a:avLst/>
          </a:prstGeom>
          <a:ln w="0">
            <a:solidFill>
              <a:schemeClr val="bg1"/>
            </a:solidFill>
          </a:ln>
        </p:spPr>
      </p:pic>
      <p:sp>
        <p:nvSpPr>
          <p:cNvPr id="57" name="Rechthoek 38"/>
          <p:cNvSpPr>
            <a:spLocks noChangeArrowheads="1"/>
          </p:cNvSpPr>
          <p:nvPr/>
        </p:nvSpPr>
        <p:spPr bwMode="auto">
          <a:xfrm>
            <a:off x="3863752" y="3429000"/>
            <a:ext cx="1188132" cy="23639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CHEF DE TRAVAIL</a:t>
            </a:r>
          </a:p>
          <a:p>
            <a:pPr algn="ctr" fontAlgn="auto">
              <a:spcBef>
                <a:spcPts val="0"/>
              </a:spcBef>
              <a:spcAft>
                <a:spcPts val="0"/>
              </a:spcAft>
            </a:pPr>
            <a:r>
              <a:rPr lang="nl-BE" sz="700" b="1" kern="0" dirty="0">
                <a:solidFill>
                  <a:prstClr val="white"/>
                </a:solidFill>
              </a:rPr>
              <a:t>ENTREPRENEUR</a:t>
            </a:r>
          </a:p>
        </p:txBody>
      </p: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0812" y="4559646"/>
            <a:ext cx="452324" cy="1193216"/>
          </a:xfrm>
          <a:prstGeom prst="rect">
            <a:avLst/>
          </a:prstGeom>
          <a:ln w="0">
            <a:solidFill>
              <a:schemeClr val="bg1"/>
            </a:solidFill>
          </a:ln>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4351" y="2233477"/>
            <a:ext cx="785628" cy="1207860"/>
          </a:xfrm>
          <a:prstGeom prst="rect">
            <a:avLst/>
          </a:prstGeom>
        </p:spPr>
      </p:pic>
      <p:pic>
        <p:nvPicPr>
          <p:cNvPr id="62" name="Picture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454" y="4506434"/>
            <a:ext cx="785628" cy="1207860"/>
          </a:xfrm>
          <a:prstGeom prst="rect">
            <a:avLst/>
          </a:prstGeom>
        </p:spPr>
      </p:pic>
      <p:sp>
        <p:nvSpPr>
          <p:cNvPr id="53" name="Text Placeholder 5">
            <a:extLst>
              <a:ext uri="{FF2B5EF4-FFF2-40B4-BE49-F238E27FC236}">
                <a16:creationId xmlns:a16="http://schemas.microsoft.com/office/drawing/2014/main" id="{20557CE6-0E02-4F3F-B750-C07667E8E2B0}"/>
              </a:ext>
            </a:extLst>
          </p:cNvPr>
          <p:cNvSpPr>
            <a:spLocks noGrp="1"/>
          </p:cNvSpPr>
          <p:nvPr>
            <p:ph type="body" sz="quarter" idx="18"/>
          </p:nvPr>
        </p:nvSpPr>
        <p:spPr>
          <a:xfrm>
            <a:off x="9674225" y="153988"/>
            <a:ext cx="2236788" cy="360362"/>
          </a:xfrm>
        </p:spPr>
        <p:txBody>
          <a:bodyPr/>
          <a:lstStyle/>
          <a:p>
            <a:r>
              <a:rPr lang="en-GB" dirty="0"/>
              <a:t>3. Avant le travail</a:t>
            </a:r>
          </a:p>
        </p:txBody>
      </p:sp>
      <p:sp>
        <p:nvSpPr>
          <p:cNvPr id="64" name="Boog 66"/>
          <p:cNvSpPr/>
          <p:nvPr/>
        </p:nvSpPr>
        <p:spPr bwMode="auto">
          <a:xfrm rot="7668973" flipH="1">
            <a:off x="5365012" y="1904184"/>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56" name="Rechthoek 38">
            <a:extLst>
              <a:ext uri="{FF2B5EF4-FFF2-40B4-BE49-F238E27FC236}">
                <a16:creationId xmlns:a16="http://schemas.microsoft.com/office/drawing/2014/main" id="{249DA95E-00E7-4666-9CBE-CEF3BDDB4B04}"/>
              </a:ext>
            </a:extLst>
          </p:cNvPr>
          <p:cNvSpPr>
            <a:spLocks noChangeArrowheads="1"/>
          </p:cNvSpPr>
          <p:nvPr/>
        </p:nvSpPr>
        <p:spPr bwMode="auto">
          <a:xfrm>
            <a:off x="2423592" y="3429000"/>
            <a:ext cx="816235" cy="368683"/>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LIGNE HIERARCHIQUE</a:t>
            </a:r>
          </a:p>
          <a:p>
            <a:pPr algn="ctr" fontAlgn="auto">
              <a:spcBef>
                <a:spcPts val="0"/>
              </a:spcBef>
              <a:spcAft>
                <a:spcPts val="0"/>
              </a:spcAft>
            </a:pPr>
            <a:r>
              <a:rPr lang="nl-BE" sz="700" b="1" kern="0" dirty="0">
                <a:solidFill>
                  <a:prstClr val="white"/>
                </a:solidFill>
              </a:rPr>
              <a:t>ENTREPRENEUR</a:t>
            </a:r>
          </a:p>
        </p:txBody>
      </p:sp>
      <p:sp>
        <p:nvSpPr>
          <p:cNvPr id="65" name="Rechthoek 38">
            <a:extLst>
              <a:ext uri="{FF2B5EF4-FFF2-40B4-BE49-F238E27FC236}">
                <a16:creationId xmlns:a16="http://schemas.microsoft.com/office/drawing/2014/main" id="{D350A9E2-6949-4FC7-B9BC-77B55B2E3868}"/>
              </a:ext>
            </a:extLst>
          </p:cNvPr>
          <p:cNvSpPr>
            <a:spLocks noChangeArrowheads="1"/>
          </p:cNvSpPr>
          <p:nvPr/>
        </p:nvSpPr>
        <p:spPr bwMode="auto">
          <a:xfrm>
            <a:off x="2711624" y="5805264"/>
            <a:ext cx="816235" cy="35900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LIGNE HIERARCHIQUE</a:t>
            </a:r>
          </a:p>
          <a:p>
            <a:pPr algn="ctr" fontAlgn="auto">
              <a:spcBef>
                <a:spcPts val="0"/>
              </a:spcBef>
              <a:spcAft>
                <a:spcPts val="0"/>
              </a:spcAft>
            </a:pPr>
            <a:r>
              <a:rPr lang="nl-BE" sz="700" b="1" kern="0" dirty="0">
                <a:solidFill>
                  <a:prstClr val="white"/>
                </a:solidFill>
              </a:rPr>
              <a:t>ENTREPRENEUR</a:t>
            </a:r>
          </a:p>
        </p:txBody>
      </p:sp>
      <p:sp>
        <p:nvSpPr>
          <p:cNvPr id="66" name="Rechthoek 38">
            <a:extLst>
              <a:ext uri="{FF2B5EF4-FFF2-40B4-BE49-F238E27FC236}">
                <a16:creationId xmlns:a16="http://schemas.microsoft.com/office/drawing/2014/main" id="{D2509D98-32EC-4823-A9A1-1B5D206D560A}"/>
              </a:ext>
            </a:extLst>
          </p:cNvPr>
          <p:cNvSpPr>
            <a:spLocks noChangeArrowheads="1"/>
          </p:cNvSpPr>
          <p:nvPr/>
        </p:nvSpPr>
        <p:spPr bwMode="auto">
          <a:xfrm>
            <a:off x="4007768" y="5805264"/>
            <a:ext cx="1188132" cy="23639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CHEF DE TRAVAIL</a:t>
            </a:r>
          </a:p>
          <a:p>
            <a:pPr algn="ctr" fontAlgn="auto">
              <a:spcBef>
                <a:spcPts val="0"/>
              </a:spcBef>
              <a:spcAft>
                <a:spcPts val="0"/>
              </a:spcAft>
            </a:pPr>
            <a:r>
              <a:rPr lang="nl-BE" sz="700" b="1" kern="0" dirty="0">
                <a:solidFill>
                  <a:prstClr val="white"/>
                </a:solidFill>
              </a:rPr>
              <a:t>ENTREPRENEUR</a:t>
            </a:r>
          </a:p>
        </p:txBody>
      </p:sp>
      <p:sp>
        <p:nvSpPr>
          <p:cNvPr id="67" name="Rechthoek 38">
            <a:extLst>
              <a:ext uri="{FF2B5EF4-FFF2-40B4-BE49-F238E27FC236}">
                <a16:creationId xmlns:a16="http://schemas.microsoft.com/office/drawing/2014/main" id="{697BFADE-E8A9-4967-B7F0-5DED0A8405EC}"/>
              </a:ext>
            </a:extLst>
          </p:cNvPr>
          <p:cNvSpPr>
            <a:spLocks noChangeArrowheads="1"/>
          </p:cNvSpPr>
          <p:nvPr/>
        </p:nvSpPr>
        <p:spPr bwMode="auto">
          <a:xfrm>
            <a:off x="5447928" y="5733256"/>
            <a:ext cx="824727"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1 AGENT AU TRAVAIL</a:t>
            </a:r>
          </a:p>
        </p:txBody>
      </p:sp>
    </p:spTree>
    <p:extLst>
      <p:ext uri="{BB962C8B-B14F-4D97-AF65-F5344CB8AC3E}">
        <p14:creationId xmlns:p14="http://schemas.microsoft.com/office/powerpoint/2010/main" val="3845525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135"/>
          <p:cNvCxnSpPr>
            <a:cxnSpLocks noChangeShapeType="1"/>
          </p:cNvCxnSpPr>
          <p:nvPr/>
        </p:nvCxnSpPr>
        <p:spPr bwMode="auto">
          <a:xfrm>
            <a:off x="2027331" y="3357866"/>
            <a:ext cx="0" cy="2807438"/>
          </a:xfrm>
          <a:prstGeom prst="straightConnector1">
            <a:avLst/>
          </a:prstGeom>
          <a:noFill/>
          <a:ln w="12700" algn="ctr">
            <a:solidFill>
              <a:schemeClr val="accent2"/>
            </a:solidFill>
            <a:prstDash val="dash"/>
            <a:round/>
            <a:headEnd/>
            <a:tailEnd type="arrow" w="med" len="med"/>
          </a:ln>
        </p:spPr>
      </p:cxnSp>
      <p:sp>
        <p:nvSpPr>
          <p:cNvPr id="2" name="Text Placeholder 1"/>
          <p:cNvSpPr>
            <a:spLocks noGrp="1"/>
          </p:cNvSpPr>
          <p:nvPr>
            <p:ph type="body" sz="quarter" idx="18"/>
          </p:nvPr>
        </p:nvSpPr>
        <p:spPr/>
        <p:txBody>
          <a:bodyPr/>
          <a:lstStyle/>
          <a:p>
            <a:r>
              <a:rPr lang="en-GB" dirty="0"/>
              <a:t>3. Avant le travail</a:t>
            </a:r>
          </a:p>
        </p:txBody>
      </p:sp>
      <p:sp>
        <p:nvSpPr>
          <p:cNvPr id="17" name="Tekstvak 18"/>
          <p:cNvSpPr txBox="1"/>
          <p:nvPr/>
        </p:nvSpPr>
        <p:spPr>
          <a:xfrm>
            <a:off x="2207568" y="5117804"/>
            <a:ext cx="5937132" cy="307777"/>
          </a:xfrm>
          <a:prstGeom prst="rect">
            <a:avLst/>
          </a:prstGeom>
          <a:noFill/>
          <a:ln>
            <a:noFill/>
          </a:ln>
        </p:spPr>
        <p:txBody>
          <a:bodyPr wrap="square" rtlCol="0">
            <a:spAutoFit/>
          </a:bodyPr>
          <a:lstStyle>
            <a:defPPr>
              <a:defRPr lang="en-GB"/>
            </a:defPPr>
            <a:lvl1pPr>
              <a:defRPr sz="1200"/>
            </a:lvl1pPr>
          </a:lstStyle>
          <a:p>
            <a:r>
              <a:rPr lang="nl-BE" sz="1400" dirty="0">
                <a:latin typeface="+mn-lt"/>
              </a:rPr>
              <a:t>Participation aux tests préalables</a:t>
            </a:r>
          </a:p>
        </p:txBody>
      </p:sp>
      <p:pic>
        <p:nvPicPr>
          <p:cNvPr id="20" name="Picture 11" descr="D:\Documents And Settings\GQR7802\Local Settings\Temporary Internet Files\Content.IE5\HNYX0581\MC900441310[1].png"/>
          <p:cNvPicPr>
            <a:picLocks noChangeAspect="1" noChangeArrowheads="1"/>
          </p:cNvPicPr>
          <p:nvPr/>
        </p:nvPicPr>
        <p:blipFill>
          <a:blip r:embed="rId2" cstate="print"/>
          <a:srcRect/>
          <a:stretch>
            <a:fillRect/>
          </a:stretch>
        </p:blipFill>
        <p:spPr bwMode="auto">
          <a:xfrm>
            <a:off x="1781889" y="3451252"/>
            <a:ext cx="490885" cy="490644"/>
          </a:xfrm>
          <a:prstGeom prst="rect">
            <a:avLst/>
          </a:prstGeom>
          <a:noFill/>
          <a:ln w="9525">
            <a:noFill/>
            <a:miter lim="800000"/>
            <a:headEnd/>
            <a:tailEnd/>
          </a:ln>
        </p:spPr>
      </p:pic>
      <p:pic>
        <p:nvPicPr>
          <p:cNvPr id="21" name="Picture 11" descr="D:\Documents And Settings\GQR7802\Local Settings\Temporary Internet Files\Content.IE5\HNYX0581\MC900441310[1].png"/>
          <p:cNvPicPr>
            <a:picLocks noChangeAspect="1" noChangeArrowheads="1"/>
          </p:cNvPicPr>
          <p:nvPr/>
        </p:nvPicPr>
        <p:blipFill>
          <a:blip r:embed="rId2" cstate="print"/>
          <a:srcRect/>
          <a:stretch>
            <a:fillRect/>
          </a:stretch>
        </p:blipFill>
        <p:spPr bwMode="auto">
          <a:xfrm>
            <a:off x="1781889" y="4243726"/>
            <a:ext cx="490885" cy="490644"/>
          </a:xfrm>
          <a:prstGeom prst="rect">
            <a:avLst/>
          </a:prstGeom>
          <a:noFill/>
          <a:ln w="9525">
            <a:noFill/>
            <a:miter lim="800000"/>
            <a:headEnd/>
            <a:tailEnd/>
          </a:ln>
        </p:spPr>
      </p:pic>
      <p:sp>
        <p:nvSpPr>
          <p:cNvPr id="27" name="Tekstvak 18"/>
          <p:cNvSpPr txBox="1"/>
          <p:nvPr/>
        </p:nvSpPr>
        <p:spPr>
          <a:xfrm>
            <a:off x="2207568" y="4325716"/>
            <a:ext cx="7032100" cy="307777"/>
          </a:xfrm>
          <a:prstGeom prst="rect">
            <a:avLst/>
          </a:prstGeom>
          <a:noFill/>
          <a:ln>
            <a:noFill/>
          </a:ln>
        </p:spPr>
        <p:txBody>
          <a:bodyPr wrap="square" rtlCol="0">
            <a:spAutoFit/>
          </a:bodyPr>
          <a:lstStyle>
            <a:defPPr>
              <a:defRPr lang="en-GB"/>
            </a:defPPr>
            <a:lvl1pPr>
              <a:defRPr sz="1200"/>
            </a:lvl1pPr>
          </a:lstStyle>
          <a:p>
            <a:r>
              <a:rPr lang="nl-BE" sz="1400" dirty="0" err="1">
                <a:latin typeface="+mn-lt"/>
              </a:rPr>
              <a:t>Audibilité</a:t>
            </a:r>
            <a:r>
              <a:rPr lang="nl-BE" sz="1400" dirty="0">
                <a:latin typeface="+mn-lt"/>
              </a:rPr>
              <a:t> du </a:t>
            </a:r>
            <a:r>
              <a:rPr lang="nl-BE" sz="1400" dirty="0" err="1">
                <a:latin typeface="+mn-lt"/>
              </a:rPr>
              <a:t>signal</a:t>
            </a:r>
            <a:r>
              <a:rPr lang="nl-BE" sz="1400" dirty="0">
                <a:latin typeface="+mn-lt"/>
              </a:rPr>
              <a:t> </a:t>
            </a:r>
            <a:r>
              <a:rPr lang="nl-BE" sz="1400" dirty="0" err="1">
                <a:latin typeface="+mn-lt"/>
              </a:rPr>
              <a:t>acoustique</a:t>
            </a:r>
            <a:r>
              <a:rPr lang="nl-BE" sz="1400" dirty="0">
                <a:latin typeface="+mn-lt"/>
              </a:rPr>
              <a:t> (cornet, </a:t>
            </a:r>
            <a:r>
              <a:rPr lang="nl-BE" sz="1400" dirty="0" err="1">
                <a:latin typeface="+mn-lt"/>
              </a:rPr>
              <a:t>signal</a:t>
            </a:r>
            <a:r>
              <a:rPr lang="nl-BE" sz="1400" dirty="0">
                <a:latin typeface="+mn-lt"/>
              </a:rPr>
              <a:t> </a:t>
            </a:r>
            <a:r>
              <a:rPr lang="nl-BE" sz="1400" dirty="0" err="1">
                <a:latin typeface="+mn-lt"/>
              </a:rPr>
              <a:t>acoustique</a:t>
            </a:r>
            <a:r>
              <a:rPr lang="nl-BE" sz="1400" dirty="0">
                <a:latin typeface="+mn-lt"/>
              </a:rPr>
              <a:t> puissant, </a:t>
            </a:r>
            <a:r>
              <a:rPr lang="nl-BE" sz="1400" dirty="0" err="1">
                <a:latin typeface="+mn-lt"/>
              </a:rPr>
              <a:t>appareil</a:t>
            </a:r>
            <a:r>
              <a:rPr lang="nl-BE" sz="1400" dirty="0">
                <a:latin typeface="+mn-lt"/>
              </a:rPr>
              <a:t> ATW </a:t>
            </a:r>
            <a:r>
              <a:rPr lang="nl-BE" sz="1400" dirty="0" err="1">
                <a:latin typeface="+mn-lt"/>
              </a:rPr>
              <a:t>Tx</a:t>
            </a:r>
            <a:r>
              <a:rPr lang="nl-BE" sz="1400" dirty="0">
                <a:latin typeface="+mn-lt"/>
              </a:rPr>
              <a:t>)</a:t>
            </a:r>
            <a:endParaRPr lang="nl-BE" dirty="0">
              <a:latin typeface="+mn-lt"/>
            </a:endParaRPr>
          </a:p>
        </p:txBody>
      </p:sp>
      <p:sp>
        <p:nvSpPr>
          <p:cNvPr id="28" name="Tekstvak 18"/>
          <p:cNvSpPr txBox="1"/>
          <p:nvPr/>
        </p:nvSpPr>
        <p:spPr>
          <a:xfrm>
            <a:off x="2207568" y="3533464"/>
            <a:ext cx="5762656" cy="307777"/>
          </a:xfrm>
          <a:prstGeom prst="rect">
            <a:avLst/>
          </a:prstGeom>
          <a:noFill/>
          <a:ln>
            <a:noFill/>
          </a:ln>
        </p:spPr>
        <p:txBody>
          <a:bodyPr wrap="square" rtlCol="0">
            <a:spAutoFit/>
          </a:bodyPr>
          <a:lstStyle/>
          <a:p>
            <a:r>
              <a:rPr lang="nl-BE" sz="1400" dirty="0" err="1">
                <a:latin typeface="+mn-lt"/>
              </a:rPr>
              <a:t>Visibilité</a:t>
            </a:r>
            <a:r>
              <a:rPr lang="nl-BE" sz="1400" dirty="0">
                <a:latin typeface="+mn-lt"/>
              </a:rPr>
              <a:t> </a:t>
            </a:r>
            <a:r>
              <a:rPr lang="nl-BE" sz="1400" dirty="0" err="1">
                <a:latin typeface="+mn-lt"/>
              </a:rPr>
              <a:t>entre</a:t>
            </a:r>
            <a:r>
              <a:rPr lang="nl-BE" sz="1400" dirty="0">
                <a:latin typeface="+mn-lt"/>
              </a:rPr>
              <a:t> </a:t>
            </a:r>
            <a:r>
              <a:rPr lang="nl-BE" sz="1400" dirty="0" err="1">
                <a:latin typeface="+mn-lt"/>
              </a:rPr>
              <a:t>vous</a:t>
            </a:r>
            <a:r>
              <a:rPr lang="nl-BE" sz="1400" dirty="0">
                <a:latin typeface="+mn-lt"/>
              </a:rPr>
              <a:t> et la </a:t>
            </a:r>
            <a:r>
              <a:rPr lang="nl-BE" sz="1400" dirty="0" err="1">
                <a:latin typeface="+mn-lt"/>
              </a:rPr>
              <a:t>vigie</a:t>
            </a:r>
            <a:r>
              <a:rPr lang="nl-BE" sz="1400" dirty="0">
                <a:latin typeface="+mn-lt"/>
              </a:rPr>
              <a:t> / </a:t>
            </a:r>
            <a:r>
              <a:rPr lang="nl-BE" sz="1400" dirty="0" err="1">
                <a:latin typeface="+mn-lt"/>
              </a:rPr>
              <a:t>factionnaire</a:t>
            </a:r>
            <a:r>
              <a:rPr lang="nl-BE" sz="1400" dirty="0">
                <a:latin typeface="+mn-lt"/>
              </a:rPr>
              <a:t>/ … </a:t>
            </a:r>
          </a:p>
        </p:txBody>
      </p:sp>
      <p:pic>
        <p:nvPicPr>
          <p:cNvPr id="29" name="Picture 11" descr="D:\Documents And Settings\GQR7802\Local Settings\Temporary Internet Files\Content.IE5\HNYX0581\MC900441310[1].png"/>
          <p:cNvPicPr>
            <a:picLocks noChangeAspect="1" noChangeArrowheads="1"/>
          </p:cNvPicPr>
          <p:nvPr/>
        </p:nvPicPr>
        <p:blipFill>
          <a:blip r:embed="rId2" cstate="print"/>
          <a:srcRect/>
          <a:stretch>
            <a:fillRect/>
          </a:stretch>
        </p:blipFill>
        <p:spPr bwMode="auto">
          <a:xfrm>
            <a:off x="1775521" y="5035814"/>
            <a:ext cx="490885" cy="490644"/>
          </a:xfrm>
          <a:prstGeom prst="rect">
            <a:avLst/>
          </a:prstGeom>
          <a:noFill/>
          <a:ln w="9525">
            <a:noFill/>
            <a:miter lim="800000"/>
            <a:headEnd/>
            <a:tailEnd/>
          </a:ln>
        </p:spPr>
      </p:pic>
      <p:grpSp>
        <p:nvGrpSpPr>
          <p:cNvPr id="30" name="Groep 16"/>
          <p:cNvGrpSpPr/>
          <p:nvPr/>
        </p:nvGrpSpPr>
        <p:grpSpPr>
          <a:xfrm rot="1218263">
            <a:off x="8583679" y="4462193"/>
            <a:ext cx="507422" cy="329153"/>
            <a:chOff x="2651387" y="4438420"/>
            <a:chExt cx="1841413" cy="1169256"/>
          </a:xfrm>
        </p:grpSpPr>
        <p:pic>
          <p:nvPicPr>
            <p:cNvPr id="31" name="Picture 4"/>
            <p:cNvPicPr>
              <a:picLocks noChangeAspect="1" noChangeArrowheads="1"/>
            </p:cNvPicPr>
            <p:nvPr/>
          </p:nvPicPr>
          <p:blipFill>
            <a:blip r:embed="rId3"/>
            <a:srcRect/>
            <a:stretch>
              <a:fillRect/>
            </a:stretch>
          </p:blipFill>
          <p:spPr bwMode="auto">
            <a:xfrm rot="18390178">
              <a:off x="3437423" y="4552299"/>
              <a:ext cx="778766" cy="1331988"/>
            </a:xfrm>
            <a:prstGeom prst="rect">
              <a:avLst/>
            </a:prstGeom>
            <a:noFill/>
            <a:ln w="9525">
              <a:noFill/>
              <a:miter lim="800000"/>
              <a:headEnd/>
              <a:tailEnd/>
            </a:ln>
          </p:spPr>
        </p:pic>
        <p:pic>
          <p:nvPicPr>
            <p:cNvPr id="32" name="Afbeelding 8"/>
            <p:cNvPicPr/>
            <p:nvPr/>
          </p:nvPicPr>
          <p:blipFill>
            <a:blip r:embed="rId4" cstate="email">
              <a:clrChange>
                <a:clrFrom>
                  <a:srgbClr val="FFFFFF"/>
                </a:clrFrom>
                <a:clrTo>
                  <a:srgbClr val="FFFFFF">
                    <a:alpha val="0"/>
                  </a:srgbClr>
                </a:clrTo>
              </a:clrChange>
              <a:duotone>
                <a:srgbClr val="FF0000">
                  <a:shade val="45000"/>
                  <a:satMod val="135000"/>
                </a:srgbClr>
                <a:prstClr val="white"/>
              </a:duotone>
            </a:blip>
            <a:srcRect/>
            <a:stretch>
              <a:fillRect/>
            </a:stretch>
          </p:blipFill>
          <p:spPr bwMode="auto">
            <a:xfrm rot="2081802">
              <a:off x="2651387" y="4438420"/>
              <a:ext cx="915328" cy="546891"/>
            </a:xfrm>
            <a:prstGeom prst="rect">
              <a:avLst/>
            </a:prstGeom>
            <a:noFill/>
            <a:ln w="9525">
              <a:noFill/>
              <a:miter lim="800000"/>
              <a:headEnd/>
              <a:tailEnd/>
            </a:ln>
          </p:spPr>
        </p:pic>
      </p:grpSp>
      <p:pic>
        <p:nvPicPr>
          <p:cNvPr id="34" name="Picture 2"/>
          <p:cNvPicPr>
            <a:picLocks noChangeAspect="1" noChangeArrowheads="1"/>
          </p:cNvPicPr>
          <p:nvPr/>
        </p:nvPicPr>
        <p:blipFill>
          <a:blip r:embed="rId5"/>
          <a:srcRect/>
          <a:stretch>
            <a:fillRect/>
          </a:stretch>
        </p:blipFill>
        <p:spPr bwMode="auto">
          <a:xfrm flipH="1">
            <a:off x="9105716" y="4513581"/>
            <a:ext cx="303227" cy="300237"/>
          </a:xfrm>
          <a:prstGeom prst="rect">
            <a:avLst/>
          </a:prstGeom>
          <a:noFill/>
          <a:ln w="9525">
            <a:noFill/>
            <a:miter lim="800000"/>
            <a:headEnd/>
            <a:tailEnd/>
          </a:ln>
        </p:spPr>
      </p:pic>
      <p:cxnSp>
        <p:nvCxnSpPr>
          <p:cNvPr id="38" name="Straight Arrow Connector 287"/>
          <p:cNvCxnSpPr>
            <a:cxnSpLocks noChangeShapeType="1"/>
          </p:cNvCxnSpPr>
          <p:nvPr/>
        </p:nvCxnSpPr>
        <p:spPr bwMode="auto">
          <a:xfrm flipH="1">
            <a:off x="7837484" y="2506215"/>
            <a:ext cx="479576" cy="789336"/>
          </a:xfrm>
          <a:prstGeom prst="straightConnector1">
            <a:avLst/>
          </a:prstGeom>
          <a:noFill/>
          <a:ln w="12700" algn="ctr">
            <a:solidFill>
              <a:schemeClr val="tx1"/>
            </a:solidFill>
            <a:prstDash val="dash"/>
            <a:round/>
            <a:headEnd type="arrow" w="med" len="med"/>
            <a:tailEnd type="arrow" w="med" len="med"/>
          </a:ln>
        </p:spPr>
      </p:cxnSp>
      <p:pic>
        <p:nvPicPr>
          <p:cNvPr id="53" name="Picture 2"/>
          <p:cNvPicPr>
            <a:picLocks noChangeAspect="1" noChangeArrowheads="1"/>
          </p:cNvPicPr>
          <p:nvPr/>
        </p:nvPicPr>
        <p:blipFill>
          <a:blip r:embed="rId6" cstate="print"/>
          <a:srcRect l="35175" t="17641" r="41727" b="45401"/>
          <a:stretch>
            <a:fillRect/>
          </a:stretch>
        </p:blipFill>
        <p:spPr bwMode="auto">
          <a:xfrm>
            <a:off x="9908248" y="4429951"/>
            <a:ext cx="421474" cy="421326"/>
          </a:xfrm>
          <a:prstGeom prst="rect">
            <a:avLst/>
          </a:prstGeom>
          <a:noFill/>
          <a:ln w="9525">
            <a:noFill/>
            <a:miter lim="800000"/>
            <a:headEnd/>
            <a:tailEnd/>
          </a:ln>
        </p:spPr>
      </p:pic>
      <p:cxnSp>
        <p:nvCxnSpPr>
          <p:cNvPr id="44" name="Straight Arrow Connector 287"/>
          <p:cNvCxnSpPr>
            <a:cxnSpLocks noChangeShapeType="1"/>
          </p:cNvCxnSpPr>
          <p:nvPr/>
        </p:nvCxnSpPr>
        <p:spPr bwMode="auto">
          <a:xfrm flipH="1" flipV="1">
            <a:off x="7837484" y="3498213"/>
            <a:ext cx="253036" cy="266082"/>
          </a:xfrm>
          <a:prstGeom prst="straightConnector1">
            <a:avLst/>
          </a:prstGeom>
          <a:noFill/>
          <a:ln w="12700" algn="ctr">
            <a:solidFill>
              <a:schemeClr val="tx1"/>
            </a:solidFill>
            <a:prstDash val="dash"/>
            <a:round/>
            <a:headEnd type="arrow" w="med" len="med"/>
            <a:tailEnd type="arrow" w="med" len="med"/>
          </a:ln>
        </p:spPr>
      </p:cxnSp>
      <p:cxnSp>
        <p:nvCxnSpPr>
          <p:cNvPr id="48" name="Straight Arrow Connector 287"/>
          <p:cNvCxnSpPr>
            <a:cxnSpLocks noChangeShapeType="1"/>
          </p:cNvCxnSpPr>
          <p:nvPr/>
        </p:nvCxnSpPr>
        <p:spPr bwMode="auto">
          <a:xfrm flipH="1" flipV="1">
            <a:off x="7898548" y="3393717"/>
            <a:ext cx="501708" cy="27117"/>
          </a:xfrm>
          <a:prstGeom prst="straightConnector1">
            <a:avLst/>
          </a:prstGeom>
          <a:noFill/>
          <a:ln w="12700" algn="ctr">
            <a:solidFill>
              <a:schemeClr val="tx1"/>
            </a:solidFill>
            <a:prstDash val="dash"/>
            <a:round/>
            <a:headEnd type="arrow" w="med" len="med"/>
            <a:tailEnd type="arrow" w="med" len="med"/>
          </a:ln>
        </p:spPr>
      </p:cxnSp>
      <p:pic>
        <p:nvPicPr>
          <p:cNvPr id="52" name="Picture 11" descr="D:\Documents And Settings\GQR7802\Local Settings\Temporary Internet Files\Content.IE5\HNYX0581\MC900441310[1].png"/>
          <p:cNvPicPr>
            <a:picLocks noChangeAspect="1" noChangeArrowheads="1"/>
          </p:cNvPicPr>
          <p:nvPr/>
        </p:nvPicPr>
        <p:blipFill>
          <a:blip r:embed="rId2" cstate="print"/>
          <a:srcRect/>
          <a:stretch>
            <a:fillRect/>
          </a:stretch>
        </p:blipFill>
        <p:spPr bwMode="auto">
          <a:xfrm>
            <a:off x="7993051" y="2852849"/>
            <a:ext cx="152475" cy="152400"/>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2" cstate="print"/>
          <a:srcRect/>
          <a:stretch>
            <a:fillRect/>
          </a:stretch>
        </p:blipFill>
        <p:spPr bwMode="auto">
          <a:xfrm>
            <a:off x="8053948" y="3317516"/>
            <a:ext cx="152475" cy="152400"/>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2" cstate="print"/>
          <a:srcRect/>
          <a:stretch>
            <a:fillRect/>
          </a:stretch>
        </p:blipFill>
        <p:spPr bwMode="auto">
          <a:xfrm>
            <a:off x="7887765" y="3522187"/>
            <a:ext cx="152475" cy="152400"/>
          </a:xfrm>
          <a:prstGeom prst="rect">
            <a:avLst/>
          </a:prstGeom>
          <a:noFill/>
          <a:ln w="9525">
            <a:noFill/>
            <a:miter lim="800000"/>
            <a:headEnd/>
            <a:tailEnd/>
          </a:ln>
        </p:spPr>
      </p:pic>
      <p:sp>
        <p:nvSpPr>
          <p:cNvPr id="49" name="Tekstvak 18"/>
          <p:cNvSpPr txBox="1"/>
          <p:nvPr/>
        </p:nvSpPr>
        <p:spPr>
          <a:xfrm>
            <a:off x="8971960" y="3230551"/>
            <a:ext cx="1674184" cy="215444"/>
          </a:xfrm>
          <a:prstGeom prst="rect">
            <a:avLst/>
          </a:prstGeom>
          <a:noFill/>
          <a:ln>
            <a:noFill/>
          </a:ln>
        </p:spPr>
        <p:txBody>
          <a:bodyPr wrap="square" rtlCol="0">
            <a:spAutoFit/>
          </a:bodyPr>
          <a:lstStyle/>
          <a:p>
            <a:r>
              <a:rPr lang="en-US" sz="800" b="1" dirty="0" err="1">
                <a:solidFill>
                  <a:srgbClr val="FF0000"/>
                </a:solidFill>
              </a:rPr>
              <a:t>Factionnaire</a:t>
            </a:r>
            <a:r>
              <a:rPr lang="en-US" sz="800" b="1" dirty="0">
                <a:solidFill>
                  <a:srgbClr val="FF0000"/>
                </a:solidFill>
              </a:rPr>
              <a:t> Infrabel</a:t>
            </a:r>
            <a:endParaRPr lang="fr-FR" sz="800" b="1" dirty="0">
              <a:solidFill>
                <a:srgbClr val="FF0000"/>
              </a:solidFill>
            </a:endParaRPr>
          </a:p>
        </p:txBody>
      </p:sp>
      <p:sp>
        <p:nvSpPr>
          <p:cNvPr id="50" name="Rectangle 49"/>
          <p:cNvSpPr/>
          <p:nvPr/>
        </p:nvSpPr>
        <p:spPr bwMode="auto">
          <a:xfrm>
            <a:off x="8395510" y="3111016"/>
            <a:ext cx="547661" cy="606143"/>
          </a:xfrm>
          <a:prstGeom prst="rect">
            <a:avLst/>
          </a:prstGeom>
          <a:no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58" name="Rectangle 57"/>
          <p:cNvSpPr/>
          <p:nvPr/>
        </p:nvSpPr>
        <p:spPr bwMode="auto">
          <a:xfrm>
            <a:off x="7489606" y="3713479"/>
            <a:ext cx="1052839" cy="478922"/>
          </a:xfrm>
          <a:prstGeom prst="rect">
            <a:avLst/>
          </a:prstGeom>
          <a:no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59" name="Tekstvak 18"/>
          <p:cNvSpPr txBox="1"/>
          <p:nvPr/>
        </p:nvSpPr>
        <p:spPr>
          <a:xfrm>
            <a:off x="8581842" y="3841575"/>
            <a:ext cx="1674184" cy="215444"/>
          </a:xfrm>
          <a:prstGeom prst="rect">
            <a:avLst/>
          </a:prstGeom>
          <a:noFill/>
          <a:ln>
            <a:noFill/>
          </a:ln>
        </p:spPr>
        <p:txBody>
          <a:bodyPr wrap="square" rtlCol="0">
            <a:spAutoFit/>
          </a:bodyPr>
          <a:lstStyle/>
          <a:p>
            <a:r>
              <a:rPr lang="en-US" sz="800" b="1" dirty="0">
                <a:solidFill>
                  <a:srgbClr val="FF0000"/>
                </a:solidFill>
              </a:rPr>
              <a:t>ARET Infrabel</a:t>
            </a:r>
            <a:endParaRPr lang="fr-FR" sz="800" b="1" dirty="0">
              <a:solidFill>
                <a:srgbClr val="FF0000"/>
              </a:solidFill>
            </a:endParaRPr>
          </a:p>
        </p:txBody>
      </p:sp>
      <p:sp>
        <p:nvSpPr>
          <p:cNvPr id="60" name="Rechthoek 38"/>
          <p:cNvSpPr>
            <a:spLocks noChangeArrowheads="1"/>
          </p:cNvSpPr>
          <p:nvPr/>
        </p:nvSpPr>
        <p:spPr bwMode="auto">
          <a:xfrm>
            <a:off x="8317060" y="2690943"/>
            <a:ext cx="654900"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500" b="1" kern="0" dirty="0">
                <a:solidFill>
                  <a:prstClr val="white"/>
                </a:solidFill>
              </a:rPr>
              <a:t>VIGIE </a:t>
            </a:r>
          </a:p>
          <a:p>
            <a:pPr algn="ctr" fontAlgn="auto">
              <a:spcBef>
                <a:spcPts val="0"/>
              </a:spcBef>
              <a:spcAft>
                <a:spcPts val="0"/>
              </a:spcAft>
              <a:defRPr/>
            </a:pPr>
            <a:r>
              <a:rPr lang="nl-BE" sz="500" b="1" kern="0" dirty="0">
                <a:solidFill>
                  <a:prstClr val="white"/>
                </a:solidFill>
              </a:rPr>
              <a:t>ENTREPRENEUR</a:t>
            </a:r>
          </a:p>
        </p:txBody>
      </p:sp>
      <p:sp>
        <p:nvSpPr>
          <p:cNvPr id="61" name="Tekstvak 18"/>
          <p:cNvSpPr txBox="1"/>
          <p:nvPr/>
        </p:nvSpPr>
        <p:spPr>
          <a:xfrm>
            <a:off x="6744073" y="5160218"/>
            <a:ext cx="3334759" cy="1015663"/>
          </a:xfrm>
          <a:prstGeom prst="rect">
            <a:avLst/>
          </a:prstGeom>
          <a:noFill/>
          <a:ln w="19050">
            <a:solidFill>
              <a:schemeClr val="accent1"/>
            </a:solidFill>
          </a:ln>
        </p:spPr>
        <p:txBody>
          <a:bodyPr wrap="square" rtlCol="0">
            <a:spAutoFit/>
          </a:bodyPr>
          <a:lstStyle/>
          <a:p>
            <a:pPr algn="just"/>
            <a:r>
              <a:rPr lang="nl-BE" sz="1200" dirty="0">
                <a:latin typeface="+mn-lt"/>
              </a:rPr>
              <a:t>Lorsqu’Infrabel implémente un système de protection, la validation est, en règle générale, de la responsabilité du chef de travail Infrabel (</a:t>
            </a:r>
            <a:r>
              <a:rPr lang="nl-BE" sz="1200" dirty="0" err="1">
                <a:latin typeface="+mn-lt"/>
              </a:rPr>
              <a:t>Fonction</a:t>
            </a:r>
            <a:r>
              <a:rPr lang="nl-BE" sz="1200" dirty="0">
                <a:latin typeface="+mn-lt"/>
              </a:rPr>
              <a:t> de </a:t>
            </a:r>
            <a:r>
              <a:rPr lang="nl-BE" sz="1200" dirty="0" err="1">
                <a:latin typeface="+mn-lt"/>
              </a:rPr>
              <a:t>sécurité</a:t>
            </a:r>
            <a:r>
              <a:rPr lang="nl-BE" sz="1200" dirty="0">
                <a:latin typeface="+mn-lt"/>
              </a:rPr>
              <a:t> “Agent </a:t>
            </a:r>
            <a:r>
              <a:rPr lang="nl-BE" sz="1200" dirty="0" err="1">
                <a:latin typeface="+mn-lt"/>
              </a:rPr>
              <a:t>Responsable</a:t>
            </a:r>
            <a:r>
              <a:rPr lang="nl-BE" sz="1200" dirty="0">
                <a:latin typeface="+mn-lt"/>
              </a:rPr>
              <a:t> de l’Exécution des Travaux”). </a:t>
            </a:r>
          </a:p>
        </p:txBody>
      </p:sp>
      <p:sp>
        <p:nvSpPr>
          <p:cNvPr id="62" name="Title 1"/>
          <p:cNvSpPr txBox="1">
            <a:spLocks/>
          </p:cNvSpPr>
          <p:nvPr/>
        </p:nvSpPr>
        <p:spPr bwMode="auto">
          <a:xfrm>
            <a:off x="2063948" y="741389"/>
            <a:ext cx="8064500" cy="551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eaLnBrk="1" hangingPunct="1"/>
            <a:r>
              <a:rPr lang="en-US" sz="2000" kern="0" dirty="0"/>
              <a:t>2. … </a:t>
            </a:r>
            <a:r>
              <a:rPr lang="en-US" sz="2000" kern="0" dirty="0" err="1"/>
              <a:t>participez</a:t>
            </a:r>
            <a:r>
              <a:rPr lang="en-US" sz="2000" kern="0" dirty="0"/>
              <a:t> aux tests </a:t>
            </a:r>
            <a:r>
              <a:rPr lang="en-US" sz="2000" kern="0" dirty="0" err="1"/>
              <a:t>préalables</a:t>
            </a:r>
            <a:r>
              <a:rPr lang="en-US" sz="2000" kern="0" dirty="0"/>
              <a:t> </a:t>
            </a:r>
            <a:r>
              <a:rPr lang="en-US" kern="0" dirty="0"/>
              <a:t>	</a:t>
            </a:r>
          </a:p>
        </p:txBody>
      </p:sp>
      <p:sp>
        <p:nvSpPr>
          <p:cNvPr id="39" name="Rechthoek 13"/>
          <p:cNvSpPr/>
          <p:nvPr/>
        </p:nvSpPr>
        <p:spPr>
          <a:xfrm rot="20936009">
            <a:off x="9263233" y="4314243"/>
            <a:ext cx="782118" cy="137283"/>
          </a:xfrm>
          <a:prstGeom prst="rect">
            <a:avLst/>
          </a:prstGeom>
          <a:noFill/>
        </p:spPr>
        <p:txBody>
          <a:bodyPr wrap="none" lIns="91440" tIns="45720" rIns="91440" bIns="45720">
            <a:prstTxWarp prst="textCurveUp">
              <a:avLst/>
            </a:prstTxWarp>
            <a:spAutoFit/>
          </a:bodyPr>
          <a:lstStyle/>
          <a:p>
            <a:pPr algn="ctr"/>
            <a:r>
              <a:rPr lang="nl-NL" sz="4400" b="1" dirty="0">
                <a:ln w="1905"/>
                <a:solidFill>
                  <a:srgbClr val="FF0000"/>
                </a:solidFill>
                <a:effectLst>
                  <a:innerShdw blurRad="69850" dist="43180" dir="5400000">
                    <a:srgbClr val="000000">
                      <a:alpha val="65000"/>
                    </a:srgbClr>
                  </a:innerShdw>
                </a:effectLst>
              </a:rPr>
              <a:t>POUÊT</a:t>
            </a:r>
          </a:p>
        </p:txBody>
      </p:sp>
      <p:pic>
        <p:nvPicPr>
          <p:cNvPr id="41" name="Picture 17"/>
          <p:cNvPicPr>
            <a:picLocks noChangeAspect="1" noChangeArrowheads="1"/>
          </p:cNvPicPr>
          <p:nvPr/>
        </p:nvPicPr>
        <p:blipFill>
          <a:blip r:embed="rId7"/>
          <a:srcRect l="60952" t="57959" r="31488" b="29441"/>
          <a:stretch>
            <a:fillRect/>
          </a:stretch>
        </p:blipFill>
        <p:spPr bwMode="auto">
          <a:xfrm>
            <a:off x="7218997" y="2461348"/>
            <a:ext cx="504056" cy="472553"/>
          </a:xfrm>
          <a:prstGeom prst="rect">
            <a:avLst/>
          </a:prstGeom>
          <a:noFill/>
          <a:ln w="9525">
            <a:noFill/>
            <a:miter lim="800000"/>
            <a:headEnd/>
            <a:tailEnd/>
          </a:ln>
        </p:spPr>
      </p:pic>
      <p:sp>
        <p:nvSpPr>
          <p:cNvPr id="45" name="Boog 66"/>
          <p:cNvSpPr/>
          <p:nvPr/>
        </p:nvSpPr>
        <p:spPr bwMode="auto">
          <a:xfrm rot="7668973" flipH="1">
            <a:off x="7083622" y="2696606"/>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2286" y="3005249"/>
            <a:ext cx="423664" cy="65136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2446" y="3128755"/>
            <a:ext cx="300424" cy="574965"/>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095" y="1805366"/>
            <a:ext cx="355078" cy="837456"/>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8652" y="3737450"/>
            <a:ext cx="770592" cy="456813"/>
          </a:xfrm>
          <a:prstGeom prst="rect">
            <a:avLst/>
          </a:prstGeom>
        </p:spPr>
      </p:pic>
      <p:sp>
        <p:nvSpPr>
          <p:cNvPr id="36" name="Rounded Rectangle 12"/>
          <p:cNvSpPr/>
          <p:nvPr/>
        </p:nvSpPr>
        <p:spPr bwMode="auto">
          <a:xfrm>
            <a:off x="1997961" y="1602609"/>
            <a:ext cx="4162392" cy="1160481"/>
          </a:xfrm>
          <a:prstGeom prst="roundRect">
            <a:avLst/>
          </a:prstGeom>
          <a:noFill/>
          <a:ln w="31750" cap="flat" cmpd="sng" algn="ctr">
            <a:solidFill>
              <a:srgbClr val="0070C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nl-NL" sz="1400" dirty="0" err="1">
                <a:latin typeface="+mn-lt"/>
              </a:rPr>
              <a:t>L’équipe</a:t>
            </a:r>
            <a:r>
              <a:rPr lang="nl-NL" sz="1400" dirty="0">
                <a:latin typeface="+mn-lt"/>
              </a:rPr>
              <a:t> au </a:t>
            </a:r>
            <a:r>
              <a:rPr lang="nl-NL" sz="1400" dirty="0" err="1">
                <a:latin typeface="+mn-lt"/>
              </a:rPr>
              <a:t>travail</a:t>
            </a:r>
            <a:r>
              <a:rPr lang="nl-NL" sz="1400" dirty="0">
                <a:latin typeface="+mn-lt"/>
              </a:rPr>
              <a:t> </a:t>
            </a:r>
            <a:r>
              <a:rPr lang="nl-NL" sz="1400" u="sng" dirty="0" err="1">
                <a:latin typeface="+mn-lt"/>
              </a:rPr>
              <a:t>participe</a:t>
            </a:r>
            <a:r>
              <a:rPr lang="nl-NL" sz="1400" u="sng" dirty="0">
                <a:latin typeface="+mn-lt"/>
              </a:rPr>
              <a:t> </a:t>
            </a:r>
            <a:r>
              <a:rPr lang="nl-NL" sz="1400" u="sng" dirty="0" err="1">
                <a:latin typeface="+mn-lt"/>
              </a:rPr>
              <a:t>aux</a:t>
            </a:r>
            <a:r>
              <a:rPr lang="nl-NL" sz="1400" u="sng" dirty="0">
                <a:latin typeface="+mn-lt"/>
              </a:rPr>
              <a:t> </a:t>
            </a:r>
            <a:r>
              <a:rPr lang="nl-NL" sz="1400" u="sng" dirty="0" err="1">
                <a:latin typeface="+mn-lt"/>
              </a:rPr>
              <a:t>essais</a:t>
            </a:r>
            <a:r>
              <a:rPr lang="nl-NL" sz="1400" dirty="0">
                <a:latin typeface="+mn-lt"/>
              </a:rPr>
              <a:t> </a:t>
            </a:r>
            <a:r>
              <a:rPr lang="nl-NL" sz="1400" dirty="0" err="1">
                <a:latin typeface="+mn-lt"/>
              </a:rPr>
              <a:t>prescrits</a:t>
            </a:r>
            <a:r>
              <a:rPr lang="nl-NL" sz="1400" dirty="0">
                <a:latin typeface="+mn-lt"/>
              </a:rPr>
              <a:t> </a:t>
            </a:r>
            <a:r>
              <a:rPr lang="nl-NL" sz="1400" dirty="0" err="1">
                <a:latin typeface="+mn-lt"/>
              </a:rPr>
              <a:t>d’avertissement</a:t>
            </a:r>
            <a:r>
              <a:rPr lang="nl-NL" sz="1400" dirty="0">
                <a:latin typeface="+mn-lt"/>
              </a:rPr>
              <a:t> et de </a:t>
            </a:r>
            <a:r>
              <a:rPr lang="nl-NL" sz="1400" dirty="0" err="1">
                <a:latin typeface="+mn-lt"/>
              </a:rPr>
              <a:t>dégagement</a:t>
            </a:r>
            <a:r>
              <a:rPr lang="nl-NL" sz="1400" dirty="0">
                <a:latin typeface="+mn-lt"/>
              </a:rPr>
              <a:t> </a:t>
            </a:r>
            <a:r>
              <a:rPr lang="nl-NL" sz="1400" dirty="0" err="1">
                <a:latin typeface="+mn-lt"/>
              </a:rPr>
              <a:t>afin</a:t>
            </a:r>
            <a:r>
              <a:rPr lang="nl-NL" sz="1400" dirty="0">
                <a:latin typeface="+mn-lt"/>
              </a:rPr>
              <a:t> de </a:t>
            </a:r>
            <a:r>
              <a:rPr lang="nl-NL" sz="1400" dirty="0" err="1">
                <a:latin typeface="+mn-lt"/>
              </a:rPr>
              <a:t>contrôler</a:t>
            </a:r>
            <a:r>
              <a:rPr lang="nl-NL" sz="1400" dirty="0">
                <a:latin typeface="+mn-lt"/>
              </a:rPr>
              <a:t> si </a:t>
            </a:r>
            <a:r>
              <a:rPr lang="nl-NL" sz="1400" dirty="0" err="1">
                <a:latin typeface="+mn-lt"/>
              </a:rPr>
              <a:t>le</a:t>
            </a:r>
            <a:r>
              <a:rPr lang="nl-NL" sz="1400" dirty="0">
                <a:latin typeface="+mn-lt"/>
              </a:rPr>
              <a:t> </a:t>
            </a:r>
            <a:r>
              <a:rPr lang="nl-NL" sz="1400" dirty="0" err="1">
                <a:latin typeface="+mn-lt"/>
              </a:rPr>
              <a:t>système</a:t>
            </a:r>
            <a:r>
              <a:rPr lang="nl-NL" sz="1400" dirty="0">
                <a:latin typeface="+mn-lt"/>
              </a:rPr>
              <a:t> de </a:t>
            </a:r>
            <a:r>
              <a:rPr lang="nl-NL" sz="1400" dirty="0" err="1">
                <a:latin typeface="+mn-lt"/>
              </a:rPr>
              <a:t>sécurité</a:t>
            </a:r>
            <a:r>
              <a:rPr lang="nl-NL" sz="1400" dirty="0">
                <a:latin typeface="+mn-lt"/>
              </a:rPr>
              <a:t> </a:t>
            </a:r>
            <a:r>
              <a:rPr lang="nl-NL" sz="1400" dirty="0" err="1">
                <a:latin typeface="+mn-lt"/>
              </a:rPr>
              <a:t>fonctionne</a:t>
            </a:r>
            <a:r>
              <a:rPr lang="nl-NL" sz="1400" dirty="0">
                <a:latin typeface="+mn-lt"/>
              </a:rPr>
              <a:t> comme </a:t>
            </a:r>
            <a:r>
              <a:rPr lang="nl-NL" sz="1400" dirty="0" err="1">
                <a:latin typeface="+mn-lt"/>
              </a:rPr>
              <a:t>établi</a:t>
            </a:r>
            <a:r>
              <a:rPr lang="nl-NL" sz="1400" dirty="0">
                <a:latin typeface="+mn-lt"/>
              </a:rPr>
              <a:t> dans la fiche de </a:t>
            </a:r>
            <a:r>
              <a:rPr lang="nl-NL" sz="1400" dirty="0" err="1">
                <a:latin typeface="+mn-lt"/>
              </a:rPr>
              <a:t>travail</a:t>
            </a:r>
            <a:r>
              <a:rPr lang="nl-NL" sz="1400" dirty="0">
                <a:latin typeface="+mn-lt"/>
              </a:rPr>
              <a:t>.</a:t>
            </a:r>
          </a:p>
        </p:txBody>
      </p:sp>
      <p:pic>
        <p:nvPicPr>
          <p:cNvPr id="37" name="Picture 67">
            <a:extLst>
              <a:ext uri="{FF2B5EF4-FFF2-40B4-BE49-F238E27FC236}">
                <a16:creationId xmlns:a16="http://schemas.microsoft.com/office/drawing/2014/main" id="{AB0097A3-6C9C-4CEC-BF51-768ADF78D5E9}"/>
              </a:ext>
            </a:extLst>
          </p:cNvPr>
          <p:cNvPicPr>
            <a:picLocks noChangeAspect="1"/>
          </p:cNvPicPr>
          <p:nvPr/>
        </p:nvPicPr>
        <p:blipFill>
          <a:blip r:embed="rId12"/>
          <a:stretch>
            <a:fillRect/>
          </a:stretch>
        </p:blipFill>
        <p:spPr>
          <a:xfrm>
            <a:off x="8976320" y="116632"/>
            <a:ext cx="1463167" cy="1274174"/>
          </a:xfrm>
          <a:prstGeom prst="rect">
            <a:avLst/>
          </a:prstGeom>
        </p:spPr>
      </p:pic>
      <p:pic>
        <p:nvPicPr>
          <p:cNvPr id="40" name="Picture 11" descr="D:\Documents And Settings\GQR7802\Local Settings\Temporary Internet Files\Content.IE5\HNYX0581\MC900441310[1].png">
            <a:extLst>
              <a:ext uri="{FF2B5EF4-FFF2-40B4-BE49-F238E27FC236}">
                <a16:creationId xmlns:a16="http://schemas.microsoft.com/office/drawing/2014/main" id="{2E7C30DE-B3CC-4C04-81C4-BB793E93DD14}"/>
              </a:ext>
            </a:extLst>
          </p:cNvPr>
          <p:cNvPicPr>
            <a:picLocks noChangeAspect="1" noChangeArrowheads="1"/>
          </p:cNvPicPr>
          <p:nvPr/>
        </p:nvPicPr>
        <p:blipFill>
          <a:blip r:embed="rId2" cstate="print"/>
          <a:srcRect/>
          <a:stretch>
            <a:fillRect/>
          </a:stretch>
        </p:blipFill>
        <p:spPr bwMode="auto">
          <a:xfrm>
            <a:off x="10344472" y="620688"/>
            <a:ext cx="346798" cy="346628"/>
          </a:xfrm>
          <a:prstGeom prst="rect">
            <a:avLst/>
          </a:prstGeom>
          <a:noFill/>
          <a:ln w="9525">
            <a:noFill/>
            <a:miter lim="800000"/>
            <a:headEnd/>
            <a:tailEnd/>
          </a:ln>
        </p:spPr>
      </p:pic>
      <p:sp>
        <p:nvSpPr>
          <p:cNvPr id="42" name="Rectangle 41">
            <a:extLst>
              <a:ext uri="{FF2B5EF4-FFF2-40B4-BE49-F238E27FC236}">
                <a16:creationId xmlns:a16="http://schemas.microsoft.com/office/drawing/2014/main" id="{0AE7A894-07CC-4C87-A13D-21C95046B51D}"/>
              </a:ext>
            </a:extLst>
          </p:cNvPr>
          <p:cNvSpPr/>
          <p:nvPr/>
        </p:nvSpPr>
        <p:spPr>
          <a:xfrm>
            <a:off x="10075284" y="121699"/>
            <a:ext cx="482743" cy="26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BEC7FD2-C857-4359-94BB-7F853178EC7F}"/>
              </a:ext>
            </a:extLst>
          </p:cNvPr>
          <p:cNvSpPr/>
          <p:nvPr/>
        </p:nvSpPr>
        <p:spPr>
          <a:xfrm>
            <a:off x="9910017" y="54901"/>
            <a:ext cx="482743" cy="26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22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3. Avant le travail</a:t>
            </a:r>
          </a:p>
        </p:txBody>
      </p:sp>
      <p:grpSp>
        <p:nvGrpSpPr>
          <p:cNvPr id="37" name="Group 36"/>
          <p:cNvGrpSpPr/>
          <p:nvPr/>
        </p:nvGrpSpPr>
        <p:grpSpPr>
          <a:xfrm>
            <a:off x="2783632" y="1196752"/>
            <a:ext cx="6624736" cy="4464496"/>
            <a:chOff x="2639699" y="1230189"/>
            <a:chExt cx="5696061" cy="3696925"/>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567" y="2192232"/>
              <a:ext cx="479860" cy="1131757"/>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712" y="1984161"/>
              <a:ext cx="634652" cy="938644"/>
            </a:xfrm>
            <a:prstGeom prst="rect">
              <a:avLst/>
            </a:prstGeom>
          </p:spPr>
        </p:pic>
        <p:pic>
          <p:nvPicPr>
            <p:cNvPr id="43" name="Picture 42"/>
            <p:cNvPicPr>
              <a:picLocks noChangeAspect="1"/>
            </p:cNvPicPr>
            <p:nvPr/>
          </p:nvPicPr>
          <p:blipFill>
            <a:blip r:embed="rId5"/>
            <a:stretch>
              <a:fillRect/>
            </a:stretch>
          </p:blipFill>
          <p:spPr>
            <a:xfrm>
              <a:off x="5216027" y="4042091"/>
              <a:ext cx="488744" cy="885023"/>
            </a:xfrm>
            <a:prstGeom prst="rect">
              <a:avLst/>
            </a:prstGeom>
            <a:pattFill prst="pct75">
              <a:fgClr>
                <a:srgbClr val="FFFF00"/>
              </a:fgClr>
              <a:bgClr>
                <a:srgbClr val="FFFF00"/>
              </a:bgClr>
            </a:pattFill>
          </p:spPr>
        </p:pic>
        <p:sp>
          <p:nvSpPr>
            <p:cNvPr id="47" name="Rectangular Callout 50"/>
            <p:cNvSpPr>
              <a:spLocks noChangeArrowheads="1"/>
            </p:cNvSpPr>
            <p:nvPr/>
          </p:nvSpPr>
          <p:spPr bwMode="auto">
            <a:xfrm>
              <a:off x="6070853" y="4158420"/>
              <a:ext cx="580192" cy="312001"/>
            </a:xfrm>
            <a:prstGeom prst="wedgeRectCallout">
              <a:avLst>
                <a:gd name="adj1" fmla="val -122403"/>
                <a:gd name="adj2" fmla="val -1468"/>
              </a:avLst>
            </a:prstGeom>
            <a:solidFill>
              <a:srgbClr val="92D050"/>
            </a:solidFill>
            <a:ln w="31750" algn="ctr">
              <a:solidFill>
                <a:srgbClr val="92D050"/>
              </a:solidFill>
              <a:round/>
              <a:headEnd/>
              <a:tailEnd/>
            </a:ln>
          </p:spPr>
          <p:txBody>
            <a:bodyPr wrap="none" anchor="ctr"/>
            <a:lstStyle/>
            <a:p>
              <a:pPr algn="ctr"/>
              <a:r>
                <a:rPr lang="en-US" sz="1400" b="1" dirty="0">
                  <a:solidFill>
                    <a:schemeClr val="bg1"/>
                  </a:solidFill>
                </a:rPr>
                <a:t>OK</a:t>
              </a:r>
              <a:endParaRPr lang="nl-BE" sz="1400" b="1" dirty="0">
                <a:solidFill>
                  <a:schemeClr val="bg1"/>
                </a:solidFill>
              </a:endParaRPr>
            </a:p>
          </p:txBody>
        </p:sp>
        <p:cxnSp>
          <p:nvCxnSpPr>
            <p:cNvPr id="51" name="Straight Arrow Connector 50"/>
            <p:cNvCxnSpPr>
              <a:endCxn id="65" idx="1"/>
            </p:cNvCxnSpPr>
            <p:nvPr/>
          </p:nvCxnSpPr>
          <p:spPr>
            <a:xfrm flipV="1">
              <a:off x="4076510" y="3918901"/>
              <a:ext cx="2630990" cy="36021"/>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54" name="Picture 53" descr="D:\Documents And Settings\GQR7802\Local Settings\Temporary Internet Files\Content.IE5\HNYX0581\MC900441310[1].png"/>
            <p:cNvPicPr/>
            <p:nvPr/>
          </p:nvPicPr>
          <p:blipFill>
            <a:blip r:embed="rId6" cstate="print"/>
            <a:srcRect/>
            <a:stretch>
              <a:fillRect/>
            </a:stretch>
          </p:blipFill>
          <p:spPr bwMode="auto">
            <a:xfrm>
              <a:off x="3828941" y="3851644"/>
              <a:ext cx="246380" cy="246380"/>
            </a:xfrm>
            <a:prstGeom prst="rect">
              <a:avLst/>
            </a:prstGeom>
            <a:noFill/>
          </p:spPr>
        </p:pic>
        <p:sp>
          <p:nvSpPr>
            <p:cNvPr id="57" name="TextBox 56"/>
            <p:cNvSpPr txBox="1"/>
            <p:nvPr/>
          </p:nvSpPr>
          <p:spPr>
            <a:xfrm>
              <a:off x="4796289" y="1230189"/>
              <a:ext cx="1283912" cy="523220"/>
            </a:xfrm>
            <a:prstGeom prst="rect">
              <a:avLst/>
            </a:prstGeom>
            <a:noFill/>
          </p:spPr>
          <p:txBody>
            <a:bodyPr wrap="square" rtlCol="0">
              <a:spAutoFit/>
            </a:bodyPr>
            <a:lstStyle/>
            <a:p>
              <a:pPr algn="ctr"/>
              <a:r>
                <a:rPr lang="en-GB" sz="1400" b="1" dirty="0"/>
                <a:t>Bonne </a:t>
              </a:r>
            </a:p>
            <a:p>
              <a:pPr algn="ctr"/>
              <a:r>
                <a:rPr lang="en-GB" sz="1400" b="1" dirty="0"/>
                <a:t>Visibilité</a:t>
              </a:r>
            </a:p>
          </p:txBody>
        </p:sp>
        <p:sp>
          <p:nvSpPr>
            <p:cNvPr id="63" name="TextBox 62"/>
            <p:cNvSpPr txBox="1"/>
            <p:nvPr/>
          </p:nvSpPr>
          <p:spPr>
            <a:xfrm>
              <a:off x="6773003" y="3765012"/>
              <a:ext cx="1562757" cy="307777"/>
            </a:xfrm>
            <a:prstGeom prst="rect">
              <a:avLst/>
            </a:prstGeom>
            <a:noFill/>
          </p:spPr>
          <p:txBody>
            <a:bodyPr wrap="square" rtlCol="0">
              <a:spAutoFit/>
            </a:bodyPr>
            <a:lstStyle/>
            <a:p>
              <a:pPr algn="ctr"/>
              <a:r>
                <a:rPr lang="en-GB" sz="1400" b="1" dirty="0" err="1"/>
                <a:t>Dégagement</a:t>
              </a:r>
              <a:endParaRPr lang="en-GB" sz="1400" b="1" dirty="0"/>
            </a:p>
          </p:txBody>
        </p:sp>
        <p:sp>
          <p:nvSpPr>
            <p:cNvPr id="64" name="TextBox 63"/>
            <p:cNvSpPr txBox="1"/>
            <p:nvPr/>
          </p:nvSpPr>
          <p:spPr>
            <a:xfrm>
              <a:off x="2639699" y="3701723"/>
              <a:ext cx="1283912" cy="523220"/>
            </a:xfrm>
            <a:prstGeom prst="rect">
              <a:avLst/>
            </a:prstGeom>
            <a:noFill/>
          </p:spPr>
          <p:txBody>
            <a:bodyPr wrap="square" rtlCol="0">
              <a:spAutoFit/>
            </a:bodyPr>
            <a:lstStyle/>
            <a:p>
              <a:pPr algn="ctr"/>
              <a:r>
                <a:rPr lang="en-GB" sz="1400" b="1" dirty="0"/>
                <a:t>Audition </a:t>
              </a:r>
            </a:p>
            <a:p>
              <a:pPr algn="ctr"/>
              <a:r>
                <a:rPr lang="en-GB" sz="1400" b="1" dirty="0"/>
                <a:t>Suffisante</a:t>
              </a:r>
            </a:p>
          </p:txBody>
        </p:sp>
        <p:pic>
          <p:nvPicPr>
            <p:cNvPr id="65" name="Picture 64" descr="D:\Documents And Settings\GQR7802\Local Settings\Temporary Internet Files\Content.IE5\HNYX0581\MC900441310[1].png"/>
            <p:cNvPicPr/>
            <p:nvPr/>
          </p:nvPicPr>
          <p:blipFill>
            <a:blip r:embed="rId6" cstate="print"/>
            <a:srcRect/>
            <a:stretch>
              <a:fillRect/>
            </a:stretch>
          </p:blipFill>
          <p:spPr bwMode="auto">
            <a:xfrm>
              <a:off x="6707500" y="3795711"/>
              <a:ext cx="246380" cy="246380"/>
            </a:xfrm>
            <a:prstGeom prst="rect">
              <a:avLst/>
            </a:prstGeom>
            <a:noFill/>
          </p:spPr>
        </p:pic>
        <p:sp>
          <p:nvSpPr>
            <p:cNvPr id="66" name="Rectangular Callout 50"/>
            <p:cNvSpPr>
              <a:spLocks noChangeArrowheads="1"/>
            </p:cNvSpPr>
            <p:nvPr/>
          </p:nvSpPr>
          <p:spPr bwMode="auto">
            <a:xfrm>
              <a:off x="7368631" y="1984646"/>
              <a:ext cx="580192" cy="312001"/>
            </a:xfrm>
            <a:prstGeom prst="wedgeRectCallout">
              <a:avLst>
                <a:gd name="adj1" fmla="val -122403"/>
                <a:gd name="adj2" fmla="val -1468"/>
              </a:avLst>
            </a:prstGeom>
            <a:solidFill>
              <a:srgbClr val="92D050"/>
            </a:solidFill>
            <a:ln w="31750" algn="ctr">
              <a:solidFill>
                <a:srgbClr val="92D050"/>
              </a:solidFill>
              <a:round/>
              <a:headEnd/>
              <a:tailEnd/>
            </a:ln>
          </p:spPr>
          <p:txBody>
            <a:bodyPr wrap="none" anchor="ctr"/>
            <a:lstStyle/>
            <a:p>
              <a:pPr algn="ctr"/>
              <a:r>
                <a:rPr lang="en-US" sz="1400" b="1" dirty="0">
                  <a:solidFill>
                    <a:schemeClr val="bg1"/>
                  </a:solidFill>
                </a:rPr>
                <a:t>OK</a:t>
              </a:r>
              <a:endParaRPr lang="nl-BE" sz="1400" b="1" dirty="0">
                <a:solidFill>
                  <a:schemeClr val="bg1"/>
                </a:solidFill>
              </a:endParaRPr>
            </a:p>
          </p:txBody>
        </p:sp>
        <p:cxnSp>
          <p:nvCxnSpPr>
            <p:cNvPr id="67" name="Straight Arrow Connector 66"/>
            <p:cNvCxnSpPr/>
            <p:nvPr/>
          </p:nvCxnSpPr>
          <p:spPr>
            <a:xfrm flipV="1">
              <a:off x="3952131" y="1967525"/>
              <a:ext cx="1340305" cy="1854104"/>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583534" y="1984161"/>
              <a:ext cx="1224276" cy="1845801"/>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69" name="Picture 68" descr="D:\Documents And Settings\GQR7802\Local Settings\Temporary Internet Files\Content.IE5\HNYX0581\MC900441310[1].png"/>
            <p:cNvPicPr/>
            <p:nvPr/>
          </p:nvPicPr>
          <p:blipFill>
            <a:blip r:embed="rId6" cstate="print"/>
            <a:srcRect/>
            <a:stretch>
              <a:fillRect/>
            </a:stretch>
          </p:blipFill>
          <p:spPr bwMode="auto">
            <a:xfrm>
              <a:off x="5312286" y="1824423"/>
              <a:ext cx="246380" cy="246380"/>
            </a:xfrm>
            <a:prstGeom prst="rect">
              <a:avLst/>
            </a:prstGeom>
            <a:noFill/>
          </p:spPr>
        </p:pic>
      </p:grpSp>
      <p:sp>
        <p:nvSpPr>
          <p:cNvPr id="18" name="Title 1"/>
          <p:cNvSpPr txBox="1">
            <a:spLocks/>
          </p:cNvSpPr>
          <p:nvPr/>
        </p:nvSpPr>
        <p:spPr bwMode="auto">
          <a:xfrm>
            <a:off x="983432" y="676578"/>
            <a:ext cx="8064500" cy="551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eaLnBrk="1" hangingPunct="1"/>
            <a:r>
              <a:rPr lang="en-US" sz="2000" kern="0" dirty="0"/>
              <a:t>2. … </a:t>
            </a:r>
            <a:r>
              <a:rPr lang="en-US" sz="2000" kern="0" dirty="0" err="1"/>
              <a:t>participez</a:t>
            </a:r>
            <a:r>
              <a:rPr lang="en-US" sz="2000" kern="0" dirty="0"/>
              <a:t> aux tests </a:t>
            </a:r>
            <a:r>
              <a:rPr lang="en-US" sz="2000" kern="0" dirty="0" err="1"/>
              <a:t>préalables</a:t>
            </a:r>
            <a:r>
              <a:rPr lang="en-US" sz="2000" kern="0" dirty="0"/>
              <a:t> </a:t>
            </a:r>
            <a:r>
              <a:rPr lang="en-US" kern="0" dirty="0"/>
              <a:t>	</a:t>
            </a:r>
          </a:p>
        </p:txBody>
      </p:sp>
    </p:spTree>
    <p:extLst>
      <p:ext uri="{BB962C8B-B14F-4D97-AF65-F5344CB8AC3E}">
        <p14:creationId xmlns:p14="http://schemas.microsoft.com/office/powerpoint/2010/main" val="3596412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3. Avant le travail</a:t>
            </a:r>
          </a:p>
        </p:txBody>
      </p:sp>
      <p:sp>
        <p:nvSpPr>
          <p:cNvPr id="17" name="Cloud Callout 16"/>
          <p:cNvSpPr/>
          <p:nvPr/>
        </p:nvSpPr>
        <p:spPr bwMode="auto">
          <a:xfrm>
            <a:off x="4615520" y="2547012"/>
            <a:ext cx="1524235" cy="860493"/>
          </a:xfrm>
          <a:prstGeom prst="cloudCallout">
            <a:avLst>
              <a:gd name="adj1" fmla="val -89112"/>
              <a:gd name="adj2" fmla="val 56314"/>
            </a:avLst>
          </a:prstGeom>
          <a:solidFill>
            <a:schemeClr val="accent1"/>
          </a:solid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900" b="1" dirty="0">
                <a:solidFill>
                  <a:schemeClr val="bg1"/>
                </a:solidFill>
              </a:rPr>
              <a:t>J’attends l’ordre avant de commencer le travail</a:t>
            </a:r>
          </a:p>
        </p:txBody>
      </p:sp>
      <p:sp>
        <p:nvSpPr>
          <p:cNvPr id="24" name="Title 1"/>
          <p:cNvSpPr txBox="1">
            <a:spLocks/>
          </p:cNvSpPr>
          <p:nvPr/>
        </p:nvSpPr>
        <p:spPr bwMode="auto">
          <a:xfrm>
            <a:off x="2063948" y="741389"/>
            <a:ext cx="8064500" cy="551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eaLnBrk="1" hangingPunct="1"/>
            <a:r>
              <a:rPr lang="en-US" sz="2000" kern="0" dirty="0"/>
              <a:t>3. … </a:t>
            </a:r>
            <a:r>
              <a:rPr lang="en-US" sz="2000" kern="0" dirty="0" err="1"/>
              <a:t>attendez</a:t>
            </a:r>
            <a:r>
              <a:rPr lang="en-US" sz="2000" kern="0" dirty="0"/>
              <a:t> </a:t>
            </a:r>
            <a:r>
              <a:rPr lang="en-US" sz="2000" kern="0" dirty="0" err="1"/>
              <a:t>l’ordre</a:t>
            </a:r>
            <a:r>
              <a:rPr lang="en-US" sz="2000" kern="0" dirty="0"/>
              <a:t> de commencer les travaux</a:t>
            </a:r>
            <a:r>
              <a:rPr lang="en-US" kern="0"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3509616"/>
            <a:ext cx="7304399" cy="2304256"/>
          </a:xfrm>
          <a:prstGeom prst="rect">
            <a:avLst/>
          </a:prstGeom>
        </p:spPr>
      </p:pic>
    </p:spTree>
    <p:extLst>
      <p:ext uri="{BB962C8B-B14F-4D97-AF65-F5344CB8AC3E}">
        <p14:creationId xmlns:p14="http://schemas.microsoft.com/office/powerpoint/2010/main" val="28218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07300695"/>
              </p:ext>
            </p:extLst>
          </p:nvPr>
        </p:nvGraphicFramePr>
        <p:xfrm>
          <a:off x="2207569" y="3653414"/>
          <a:ext cx="7563317" cy="2473703"/>
        </p:xfrm>
        <a:graphic>
          <a:graphicData uri="http://schemas.openxmlformats.org/drawingml/2006/table">
            <a:tbl>
              <a:tblPr firstRow="1" bandRow="1"/>
              <a:tblGrid>
                <a:gridCol w="1728113">
                  <a:extLst>
                    <a:ext uri="{9D8B030D-6E8A-4147-A177-3AD203B41FA5}">
                      <a16:colId xmlns:a16="http://schemas.microsoft.com/office/drawing/2014/main" val="20000"/>
                    </a:ext>
                  </a:extLst>
                </a:gridCol>
                <a:gridCol w="1800790">
                  <a:extLst>
                    <a:ext uri="{9D8B030D-6E8A-4147-A177-3AD203B41FA5}">
                      <a16:colId xmlns:a16="http://schemas.microsoft.com/office/drawing/2014/main" val="20001"/>
                    </a:ext>
                  </a:extLst>
                </a:gridCol>
                <a:gridCol w="2159784">
                  <a:extLst>
                    <a:ext uri="{9D8B030D-6E8A-4147-A177-3AD203B41FA5}">
                      <a16:colId xmlns:a16="http://schemas.microsoft.com/office/drawing/2014/main" val="20002"/>
                    </a:ext>
                  </a:extLst>
                </a:gridCol>
                <a:gridCol w="1874630">
                  <a:extLst>
                    <a:ext uri="{9D8B030D-6E8A-4147-A177-3AD203B41FA5}">
                      <a16:colId xmlns:a16="http://schemas.microsoft.com/office/drawing/2014/main" val="20003"/>
                    </a:ext>
                  </a:extLst>
                </a:gridCol>
              </a:tblGrid>
              <a:tr h="401063">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a:solidFill>
                            <a:schemeClr val="tx1"/>
                          </a:solidFill>
                          <a:latin typeface="+mn-lt"/>
                        </a:rPr>
                        <a:t>Proposé</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a:solidFill>
                            <a:schemeClr val="tx1"/>
                          </a:solidFill>
                          <a:latin typeface="+mn-lt"/>
                        </a:rPr>
                        <a:t>Vérifié</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a:solidFill>
                            <a:schemeClr val="tx1"/>
                          </a:solidFill>
                          <a:latin typeface="+mn-lt"/>
                        </a:rPr>
                        <a:t>Approuvé</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a:solidFill>
                            <a:schemeClr val="tx1"/>
                          </a:solidFill>
                          <a:latin typeface="+mn-lt"/>
                        </a:rPr>
                        <a:t>Approuvé</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1290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p>
                      <a:pPr algn="ctr"/>
                      <a:endParaRPr lang="nl-BE" sz="1600" noProof="0" dirty="0"/>
                    </a:p>
                    <a:p>
                      <a:pPr algn="ctr"/>
                      <a:endParaRPr lang="nl-BE" sz="1600" noProof="0" dirty="0"/>
                    </a:p>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290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Simon Campet</a:t>
                      </a:r>
                      <a:endParaRPr lang="fr-FR" sz="1200" b="1" kern="1200" baseline="0" noProof="0" dirty="0">
                        <a:solidFill>
                          <a:schemeClr val="tx1"/>
                        </a:solidFill>
                        <a:latin typeface="+mn-lt"/>
                        <a:ea typeface="+mn-ea"/>
                        <a:cs typeface="+mn-cs"/>
                      </a:endParaRPr>
                    </a:p>
                    <a:p>
                      <a:pPr algn="ctr"/>
                      <a:r>
                        <a:rPr lang="fr-FR" sz="1200" b="1" kern="1200" baseline="0" noProof="0" dirty="0">
                          <a:solidFill>
                            <a:schemeClr val="tx1"/>
                          </a:solidFill>
                          <a:latin typeface="+mn-lt"/>
                          <a:ea typeface="+mn-ea"/>
                          <a:cs typeface="+mn-cs"/>
                        </a:rPr>
                        <a:t>Conseiller</a:t>
                      </a:r>
                    </a:p>
                    <a:p>
                      <a:pPr algn="ctr"/>
                      <a:r>
                        <a:rPr lang="fr-FR" sz="1200" b="1" kern="1200" baseline="0" noProof="0" dirty="0">
                          <a:solidFill>
                            <a:schemeClr val="tx1"/>
                          </a:solidFill>
                          <a:latin typeface="+mn-lt"/>
                          <a:ea typeface="+mn-ea"/>
                          <a:cs typeface="+mn-cs"/>
                        </a:rPr>
                        <a:t>I-AM.111</a:t>
                      </a:r>
                      <a:endParaRPr lang="fr-FR" sz="1200" b="1" kern="1200" noProof="0" dirty="0">
                        <a:solidFill>
                          <a:schemeClr val="tx1"/>
                        </a:solidFill>
                        <a:latin typeface="+mn-lt"/>
                        <a:ea typeface="+mn-ea"/>
                        <a:cs typeface="+mn-cs"/>
                      </a:endParaRPr>
                    </a:p>
                    <a:p>
                      <a:pPr algn="ctr"/>
                      <a:r>
                        <a:rPr lang="fr-FR" sz="1200" b="0" kern="1200" noProof="0" dirty="0">
                          <a:solidFill>
                            <a:schemeClr val="tx1"/>
                          </a:solidFill>
                          <a:latin typeface="Arial"/>
                          <a:ea typeface="+mn-ea"/>
                          <a:cs typeface="Arial"/>
                        </a:rPr>
                        <a:t>(date / signature)</a:t>
                      </a:r>
                      <a:endParaRPr lang="fr-FR" sz="1200" b="0" kern="1200" noProof="0" dirty="0">
                        <a:solidFill>
                          <a:schemeClr val="tx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1" kern="1200" dirty="0" err="1">
                          <a:solidFill>
                            <a:schemeClr val="tx1"/>
                          </a:solidFill>
                          <a:latin typeface="+mn-lt"/>
                          <a:ea typeface="+mn-ea"/>
                          <a:cs typeface="+mn-cs"/>
                        </a:rPr>
                        <a:t>Teamlead</a:t>
                      </a:r>
                      <a:endParaRPr lang="en-GB" sz="12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200" b="1" kern="1200" noProof="0" dirty="0">
                          <a:solidFill>
                            <a:schemeClr val="tx1"/>
                          </a:solidFill>
                          <a:latin typeface="+mn-lt"/>
                          <a:ea typeface="+mn-ea"/>
                          <a:cs typeface="+mn-cs"/>
                        </a:rPr>
                        <a:t>I-AM.111</a:t>
                      </a:r>
                    </a:p>
                    <a:p>
                      <a:pPr algn="ctr"/>
                      <a:r>
                        <a:rPr lang="fr-FR" sz="1200" b="0" kern="1200" noProof="0" dirty="0">
                          <a:solidFill>
                            <a:schemeClr val="tx1"/>
                          </a:solidFill>
                          <a:latin typeface="+mn-lt"/>
                          <a:ea typeface="+mn-ea"/>
                          <a:cs typeface="+mn-cs"/>
                        </a:rPr>
                        <a:t>(date / signature)</a:t>
                      </a:r>
                    </a:p>
                    <a:p>
                      <a:pPr algn="ctr"/>
                      <a:endParaRPr lang="fr-FR" sz="1200" b="0" kern="1200" noProof="0" dirty="0">
                        <a:solidFill>
                          <a:schemeClr val="tx1"/>
                        </a:solidFill>
                        <a:latin typeface="Arial"/>
                        <a:ea typeface="+mn-ea"/>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Stéphane Michaux</a:t>
                      </a:r>
                    </a:p>
                    <a:p>
                      <a:pPr algn="ctr"/>
                      <a:r>
                        <a:rPr lang="fr-FR" sz="1200" b="1" kern="1200" noProof="0" dirty="0">
                          <a:solidFill>
                            <a:schemeClr val="tx1"/>
                          </a:solidFill>
                          <a:latin typeface="+mn-lt"/>
                          <a:ea typeface="+mn-ea"/>
                          <a:cs typeface="+mn-cs"/>
                        </a:rPr>
                        <a:t>Manager</a:t>
                      </a:r>
                    </a:p>
                    <a:p>
                      <a:pPr algn="ctr"/>
                      <a:r>
                        <a:rPr lang="fr-FR" sz="1200" b="1" kern="1200" noProof="0" dirty="0">
                          <a:solidFill>
                            <a:schemeClr val="tx1"/>
                          </a:solidFill>
                          <a:latin typeface="+mn-lt"/>
                          <a:ea typeface="+mn-ea"/>
                          <a:cs typeface="+mn-cs"/>
                        </a:rPr>
                        <a:t>I-AM.11</a:t>
                      </a:r>
                    </a:p>
                    <a:p>
                      <a:pPr algn="ctr"/>
                      <a:r>
                        <a:rPr lang="fr-FR" sz="1200" b="0" kern="1200" noProof="0" dirty="0">
                          <a:solidFill>
                            <a:schemeClr val="tx1"/>
                          </a:solidFill>
                          <a:latin typeface="Arial"/>
                          <a:ea typeface="+mn-ea"/>
                          <a:cs typeface="Arial"/>
                        </a:rPr>
                        <a:t>(date / signature)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Laurent Mockel</a:t>
                      </a:r>
                    </a:p>
                    <a:p>
                      <a:pPr algn="ctr"/>
                      <a:r>
                        <a:rPr lang="fr-FR" sz="1200" b="1" kern="1200" noProof="0" dirty="0">
                          <a:solidFill>
                            <a:schemeClr val="tx1"/>
                          </a:solidFill>
                          <a:latin typeface="+mn-lt"/>
                          <a:ea typeface="+mn-ea"/>
                          <a:cs typeface="+mn-cs"/>
                        </a:rPr>
                        <a:t>Head of</a:t>
                      </a:r>
                    </a:p>
                    <a:p>
                      <a:pPr algn="ctr"/>
                      <a:r>
                        <a:rPr lang="fr-FR" sz="1200" b="1" kern="1200" noProof="0" dirty="0">
                          <a:solidFill>
                            <a:schemeClr val="tx1"/>
                          </a:solidFill>
                          <a:latin typeface="+mn-lt"/>
                          <a:ea typeface="+mn-ea"/>
                          <a:cs typeface="+mn-cs"/>
                        </a:rPr>
                        <a:t>I-AM.1</a:t>
                      </a:r>
                    </a:p>
                    <a:p>
                      <a:pPr algn="ctr"/>
                      <a:r>
                        <a:rPr lang="fr-FR" sz="1200" b="0" kern="1200" noProof="0" dirty="0">
                          <a:solidFill>
                            <a:schemeClr val="tx1"/>
                          </a:solidFill>
                          <a:latin typeface="Arial"/>
                          <a:ea typeface="+mn-ea"/>
                          <a:cs typeface="Arial"/>
                        </a:rPr>
                        <a:t>(date / signature)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35486292"/>
              </p:ext>
            </p:extLst>
          </p:nvPr>
        </p:nvGraphicFramePr>
        <p:xfrm>
          <a:off x="2207569" y="1124745"/>
          <a:ext cx="7561485" cy="2010226"/>
        </p:xfrm>
        <a:graphic>
          <a:graphicData uri="http://schemas.openxmlformats.org/drawingml/2006/table">
            <a:tbl>
              <a:tblPr firstRow="1" bandRow="1"/>
              <a:tblGrid>
                <a:gridCol w="1080212">
                  <a:extLst>
                    <a:ext uri="{9D8B030D-6E8A-4147-A177-3AD203B41FA5}">
                      <a16:colId xmlns:a16="http://schemas.microsoft.com/office/drawing/2014/main" val="20000"/>
                    </a:ext>
                  </a:extLst>
                </a:gridCol>
                <a:gridCol w="1122162">
                  <a:extLst>
                    <a:ext uri="{9D8B030D-6E8A-4147-A177-3AD203B41FA5}">
                      <a16:colId xmlns:a16="http://schemas.microsoft.com/office/drawing/2014/main" val="20001"/>
                    </a:ext>
                  </a:extLst>
                </a:gridCol>
                <a:gridCol w="3890862">
                  <a:extLst>
                    <a:ext uri="{9D8B030D-6E8A-4147-A177-3AD203B41FA5}">
                      <a16:colId xmlns:a16="http://schemas.microsoft.com/office/drawing/2014/main" val="20002"/>
                    </a:ext>
                  </a:extLst>
                </a:gridCol>
                <a:gridCol w="1468249">
                  <a:extLst>
                    <a:ext uri="{9D8B030D-6E8A-4147-A177-3AD203B41FA5}">
                      <a16:colId xmlns:a16="http://schemas.microsoft.com/office/drawing/2014/main" val="20003"/>
                    </a:ext>
                  </a:extLst>
                </a:gridCol>
              </a:tblGrid>
              <a:tr h="337297">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mn-lt"/>
                        </a:rPr>
                        <a:t>Tableau des versions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1621">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a:solidFill>
                            <a:schemeClr val="tx1"/>
                          </a:solidFill>
                          <a:latin typeface="+mn-lt"/>
                          <a:ea typeface="+mn-ea"/>
                          <a:cs typeface="+mn-cs"/>
                        </a:rPr>
                        <a:t>Numéro</a:t>
                      </a:r>
                      <a:r>
                        <a:rPr lang="fr-FR" sz="1200" b="1" kern="1200" baseline="0" noProof="0" dirty="0">
                          <a:solidFill>
                            <a:schemeClr val="tx1"/>
                          </a:solidFill>
                          <a:latin typeface="+mn-lt"/>
                          <a:ea typeface="+mn-ea"/>
                          <a:cs typeface="+mn-cs"/>
                        </a:rPr>
                        <a:t> version</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a:solidFill>
                            <a:schemeClr val="tx1"/>
                          </a:solidFill>
                          <a:latin typeface="+mn-lt"/>
                          <a:ea typeface="+mn-ea"/>
                          <a:cs typeface="+mn-cs"/>
                        </a:rPr>
                        <a:t>Date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a:solidFill>
                            <a:schemeClr val="tx1"/>
                          </a:solidFill>
                          <a:latin typeface="+mn-lt"/>
                          <a:ea typeface="+mn-ea"/>
                          <a:cs typeface="+mn-cs"/>
                        </a:rPr>
                        <a:t>Description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a:solidFill>
                            <a:schemeClr val="tx1"/>
                          </a:solidFill>
                          <a:latin typeface="+mn-lt"/>
                          <a:ea typeface="+mn-ea"/>
                          <a:cs typeface="+mn-cs"/>
                        </a:rPr>
                        <a:t>Numéro des pages modifiées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52972">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23/02/2017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fr-FR" sz="1200" noProof="0" dirty="0">
                          <a:latin typeface="+mn-lt"/>
                        </a:rPr>
                        <a:t>Version 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52972">
                <a:tc>
                  <a:txBody>
                    <a:bodyPr/>
                    <a:lstStyle/>
                    <a:p>
                      <a:pPr algn="ctr"/>
                      <a:r>
                        <a:rPr lang="fr-FR" sz="1200" noProof="0" dirty="0">
                          <a:latin typeface="+mn-lt"/>
                        </a:rPr>
                        <a:t>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1200" noProof="0" dirty="0">
                          <a:latin typeface="+mn-lt"/>
                        </a:rPr>
                        <a:t>08/07/2021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l"/>
                      <a:r>
                        <a:rPr lang="fr-FR" sz="1200" noProof="0" dirty="0">
                          <a:latin typeface="+mn-lt"/>
                        </a:rPr>
                        <a:t>Mise à jour avec le fascicule</a:t>
                      </a:r>
                      <a:r>
                        <a:rPr lang="fr-FR" sz="1200" baseline="0" noProof="0" dirty="0">
                          <a:latin typeface="+mn-lt"/>
                        </a:rPr>
                        <a:t> </a:t>
                      </a:r>
                      <a:r>
                        <a:rPr lang="fr-FR" sz="1200" noProof="0" dirty="0">
                          <a:latin typeface="+mn-lt"/>
                        </a:rPr>
                        <a:t>63 version 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1200" noProof="0" dirty="0">
                          <a:latin typeface="+mn-lt"/>
                        </a:rPr>
                        <a:t>tous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319313">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20/01/2022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fr-FR" sz="1200" kern="1200" baseline="0" noProof="0" dirty="0">
                          <a:solidFill>
                            <a:schemeClr val="tx1"/>
                          </a:solidFill>
                          <a:latin typeface="+mn-lt"/>
                          <a:ea typeface="+mn-ea"/>
                          <a:cs typeface="+mn-cs"/>
                        </a:rPr>
                        <a:t>Mise à jour suite aux formations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latin typeface="+mn-lt"/>
                          <a:ea typeface="+mn-ea"/>
                          <a:cs typeface="+mn-cs"/>
                        </a:rPr>
                        <a:t>tous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313">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FR" sz="12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Tree>
    <p:extLst>
      <p:ext uri="{BB962C8B-B14F-4D97-AF65-F5344CB8AC3E}">
        <p14:creationId xmlns:p14="http://schemas.microsoft.com/office/powerpoint/2010/main" val="2965538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8" y="1340768"/>
            <a:ext cx="10778607" cy="3477875"/>
          </a:xfrm>
          <a:prstGeom prst="rect">
            <a:avLst/>
          </a:prstGeom>
        </p:spPr>
        <p:txBody>
          <a:bodyPr wrap="square">
            <a:spAutoFit/>
          </a:bodyPr>
          <a:lstStyle/>
          <a:p>
            <a:r>
              <a:rPr lang="fr-BE" sz="2000" b="1" dirty="0">
                <a:solidFill>
                  <a:schemeClr val="accent2"/>
                </a:solidFill>
                <a:latin typeface="+mn-lt"/>
                <a:cs typeface="Arial" panose="020B0604020202020204" pitchFamily="34" charset="0"/>
              </a:rPr>
              <a:t>0.</a:t>
            </a:r>
            <a:r>
              <a:rPr lang="fr-BE" sz="2000" b="1" dirty="0">
                <a:latin typeface="+mn-lt"/>
                <a:cs typeface="Arial" panose="020B0604020202020204" pitchFamily="34" charset="0"/>
              </a:rPr>
              <a:t>    </a:t>
            </a:r>
            <a:r>
              <a:rPr lang="fr-BE" sz="2000" b="1" dirty="0">
                <a:solidFill>
                  <a:schemeClr val="accent2"/>
                </a:solidFill>
                <a:latin typeface="+mn-lt"/>
                <a:cs typeface="Arial" panose="020B0604020202020204" pitchFamily="34" charset="0"/>
              </a:rPr>
              <a:t>Introduction</a:t>
            </a:r>
            <a:endParaRPr lang="fr-BE" sz="2000" b="1" dirty="0">
              <a:solidFill>
                <a:schemeClr val="bg1"/>
              </a:solidFill>
              <a:latin typeface="+mn-lt"/>
              <a:cs typeface="Arial" panose="020B0604020202020204" pitchFamily="34" charset="0"/>
            </a:endParaRPr>
          </a:p>
          <a:p>
            <a:pPr marL="457200" indent="-457200">
              <a:buFontTx/>
              <a:buAutoNum type="arabicPeriod"/>
            </a:pPr>
            <a:r>
              <a:rPr lang="fr-BE" sz="2000" b="1" dirty="0">
                <a:solidFill>
                  <a:schemeClr val="accent2"/>
                </a:solidFill>
                <a:latin typeface="+mn-lt"/>
                <a:cs typeface="Arial" panose="020B0604020202020204" pitchFamily="34" charset="0"/>
              </a:rPr>
              <a:t>Photo de famille </a:t>
            </a:r>
          </a:p>
          <a:p>
            <a:pPr marL="457200" indent="-457200">
              <a:buFontTx/>
              <a:buAutoNum type="arabicPeriod"/>
            </a:pPr>
            <a:r>
              <a:rPr lang="fr-BE" sz="2000" b="1" dirty="0">
                <a:solidFill>
                  <a:schemeClr val="accent2"/>
                </a:solidFill>
                <a:latin typeface="+mn-lt"/>
                <a:cs typeface="Arial" panose="020B0604020202020204" pitchFamily="34" charset="0"/>
              </a:rPr>
              <a:t>Hiérarchie des mesures de sécurité </a:t>
            </a:r>
          </a:p>
          <a:p>
            <a:pPr marL="457200" indent="-457200">
              <a:buFontTx/>
              <a:buAutoNum type="arabicPeriod"/>
            </a:pPr>
            <a:r>
              <a:rPr lang="fr-BE" sz="2000" b="1" dirty="0">
                <a:solidFill>
                  <a:schemeClr val="accent2"/>
                </a:solidFill>
                <a:latin typeface="+mn-lt"/>
                <a:cs typeface="Arial" panose="020B0604020202020204" pitchFamily="34" charset="0"/>
              </a:rPr>
              <a:t>Avant le travail </a:t>
            </a:r>
            <a:r>
              <a:rPr lang="fr-BE" sz="2000" b="1" dirty="0">
                <a:latin typeface="+mn-lt"/>
                <a:cs typeface="Arial" panose="020B0604020202020204" pitchFamily="34" charset="0"/>
              </a:rPr>
              <a:t>	</a:t>
            </a:r>
          </a:p>
          <a:p>
            <a:pPr marL="452438" indent="-452438">
              <a:buNone/>
            </a:pPr>
            <a:r>
              <a:rPr lang="fr-BE" sz="2000" b="1" dirty="0">
                <a:solidFill>
                  <a:schemeClr val="bg1"/>
                </a:solidFill>
                <a:latin typeface="+mn-lt"/>
                <a:cs typeface="Arial" panose="020B0604020202020204" pitchFamily="34" charset="0"/>
              </a:rPr>
              <a:t>4.    Le début des travaux</a:t>
            </a:r>
          </a:p>
          <a:p>
            <a:pPr defTabSz="266700">
              <a:tabLst>
                <a:tab pos="266700" algn="l"/>
              </a:tabLst>
            </a:pPr>
            <a:r>
              <a:rPr lang="fr-BE" sz="2000" b="1" dirty="0">
                <a:solidFill>
                  <a:schemeClr val="accent2"/>
                </a:solidFill>
                <a:latin typeface="+mn-lt"/>
                <a:cs typeface="Arial" panose="020B0604020202020204" pitchFamily="34" charset="0"/>
              </a:rPr>
              <a:t>5.     Alarme – Définition</a:t>
            </a:r>
          </a:p>
          <a:p>
            <a:pPr defTabSz="266700"/>
            <a:r>
              <a:rPr lang="fr-BE" sz="2000" b="1" dirty="0">
                <a:solidFill>
                  <a:schemeClr val="accent2"/>
                </a:solidFill>
                <a:latin typeface="+mn-lt"/>
                <a:cs typeface="Arial" panose="020B0604020202020204" pitchFamily="34" charset="0"/>
              </a:rPr>
              <a:t>6.     Reprendre le travail après le passage du train</a:t>
            </a:r>
            <a:br>
              <a:rPr lang="fr-BE" sz="2000" b="1" dirty="0">
                <a:solidFill>
                  <a:schemeClr val="accent2"/>
                </a:solidFill>
                <a:latin typeface="+mn-lt"/>
                <a:cs typeface="Arial" panose="020B0604020202020204" pitchFamily="34" charset="0"/>
              </a:rPr>
            </a:br>
            <a:r>
              <a:rPr lang="fr-BE" sz="2000" b="1" dirty="0">
                <a:solidFill>
                  <a:schemeClr val="accent2"/>
                </a:solidFill>
                <a:latin typeface="+mn-lt"/>
                <a:cs typeface="Arial" panose="020B0604020202020204" pitchFamily="34" charset="0"/>
              </a:rPr>
              <a:t>7.     La fin des travaux 	</a:t>
            </a:r>
          </a:p>
          <a:p>
            <a:r>
              <a:rPr lang="fr-BE" sz="2000" b="1" dirty="0">
                <a:solidFill>
                  <a:schemeClr val="accent2"/>
                </a:solidFill>
                <a:latin typeface="+mn-lt"/>
                <a:cs typeface="Arial" panose="020B0604020202020204" pitchFamily="34" charset="0"/>
              </a:rPr>
              <a:t>8.     Vue d’emble</a:t>
            </a:r>
          </a:p>
          <a:p>
            <a:br>
              <a:rPr lang="nl-BE" sz="2000" b="1" dirty="0">
                <a:solidFill>
                  <a:schemeClr val="accent2"/>
                </a:solidFill>
                <a:latin typeface="+mn-lt"/>
                <a:cs typeface="Arial" panose="020B0604020202020204" pitchFamily="34" charset="0"/>
              </a:rPr>
            </a:br>
            <a:endParaRPr lang="fr-FR"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216884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ige toelichting 16"/>
          <p:cNvSpPr/>
          <p:nvPr/>
        </p:nvSpPr>
        <p:spPr bwMode="auto">
          <a:xfrm>
            <a:off x="2955972" y="394736"/>
            <a:ext cx="2087908" cy="625742"/>
          </a:xfrm>
          <a:prstGeom prst="wedgeRectCallout">
            <a:avLst>
              <a:gd name="adj1" fmla="val -55873"/>
              <a:gd name="adj2" fmla="val 83641"/>
            </a:avLst>
          </a:prstGeom>
          <a:solidFill>
            <a:srgbClr val="00B0F0"/>
          </a:solidFill>
          <a:ln w="31750" algn="ctr">
            <a:noFill/>
            <a:round/>
            <a:headEnd/>
            <a:tailEnd/>
          </a:ln>
        </p:spPr>
        <p:txBody>
          <a:bodyPr wrap="square" anchor="ctr"/>
          <a:lstStyle/>
          <a:p>
            <a:pPr algn="ctr"/>
            <a:r>
              <a:rPr lang="nl-BE" sz="1000" dirty="0">
                <a:solidFill>
                  <a:schemeClr val="bg1"/>
                </a:solidFill>
              </a:rPr>
              <a:t>L’ORDRE DE COMMENCER LE TRAVAIL EST DONNÉ PAR...</a:t>
            </a:r>
          </a:p>
        </p:txBody>
      </p:sp>
      <p:sp>
        <p:nvSpPr>
          <p:cNvPr id="14" name="Rechthoekige toelichting 16"/>
          <p:cNvSpPr/>
          <p:nvPr/>
        </p:nvSpPr>
        <p:spPr bwMode="auto">
          <a:xfrm>
            <a:off x="5951984" y="394736"/>
            <a:ext cx="1905425" cy="625742"/>
          </a:xfrm>
          <a:prstGeom prst="wedgeRectCallout">
            <a:avLst>
              <a:gd name="adj1" fmla="val -64518"/>
              <a:gd name="adj2" fmla="val 57439"/>
            </a:avLst>
          </a:prstGeom>
          <a:solidFill>
            <a:srgbClr val="00B0F0"/>
          </a:solidFill>
          <a:ln w="31750" algn="ctr">
            <a:noFill/>
            <a:round/>
            <a:headEnd/>
            <a:tailEnd/>
          </a:ln>
        </p:spPr>
        <p:txBody>
          <a:bodyPr wrap="square" anchor="ctr"/>
          <a:lstStyle/>
          <a:p>
            <a:pPr algn="ctr"/>
            <a:r>
              <a:rPr lang="nl-BE" sz="1000" dirty="0">
                <a:solidFill>
                  <a:schemeClr val="bg1"/>
                </a:solidFill>
              </a:rPr>
              <a:t>JE NE COMMENCE LE TRAVAIL QUE LORSQUE J’EN REÇOIS L’ORDRE DE…</a:t>
            </a:r>
          </a:p>
        </p:txBody>
      </p:sp>
      <p:cxnSp>
        <p:nvCxnSpPr>
          <p:cNvPr id="15" name="Straight Arrow Connector 135"/>
          <p:cNvCxnSpPr>
            <a:cxnSpLocks noChangeShapeType="1"/>
          </p:cNvCxnSpPr>
          <p:nvPr/>
        </p:nvCxnSpPr>
        <p:spPr bwMode="auto">
          <a:xfrm>
            <a:off x="2024760" y="2604654"/>
            <a:ext cx="7920880" cy="0"/>
          </a:xfrm>
          <a:prstGeom prst="straightConnector1">
            <a:avLst/>
          </a:prstGeom>
          <a:noFill/>
          <a:ln w="12700" algn="ctr">
            <a:solidFill>
              <a:schemeClr val="accent2"/>
            </a:solidFill>
            <a:prstDash val="solid"/>
            <a:round/>
            <a:headEnd/>
            <a:tailEnd type="arrow" w="med" len="med"/>
          </a:ln>
        </p:spPr>
      </p:cxnSp>
      <p:sp>
        <p:nvSpPr>
          <p:cNvPr id="19" name="TextBox 370"/>
          <p:cNvSpPr txBox="1">
            <a:spLocks noChangeArrowheads="1"/>
          </p:cNvSpPr>
          <p:nvPr/>
        </p:nvSpPr>
        <p:spPr bwMode="auto">
          <a:xfrm>
            <a:off x="9657286" y="2316623"/>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4" name="Rounded Rectangle 122"/>
          <p:cNvSpPr>
            <a:spLocks noChangeArrowheads="1"/>
          </p:cNvSpPr>
          <p:nvPr/>
        </p:nvSpPr>
        <p:spPr bwMode="auto">
          <a:xfrm>
            <a:off x="2347714" y="2460638"/>
            <a:ext cx="701675" cy="288032"/>
          </a:xfrm>
          <a:prstGeom prst="roundRect">
            <a:avLst>
              <a:gd name="adj" fmla="val 16667"/>
            </a:avLst>
          </a:prstGeom>
          <a:solidFill>
            <a:schemeClr val="bg1"/>
          </a:solidFill>
          <a:ln w="31750" algn="ctr">
            <a:solidFill>
              <a:schemeClr val="accent1"/>
            </a:solidFill>
            <a:round/>
            <a:headEnd/>
            <a:tailEnd/>
          </a:ln>
        </p:spPr>
        <p:txBody>
          <a:bodyPr wrap="none" anchor="ctr"/>
          <a:lstStyle/>
          <a:p>
            <a:pPr algn="ctr"/>
            <a:r>
              <a:rPr lang="en-US" sz="900" b="1" dirty="0">
                <a:latin typeface="+mn-lt"/>
              </a:rPr>
              <a:t>Briefing</a:t>
            </a:r>
            <a:endParaRPr lang="en-US" sz="1600" b="1" dirty="0">
              <a:latin typeface="+mn-lt"/>
            </a:endParaRPr>
          </a:p>
        </p:txBody>
      </p:sp>
      <p:sp>
        <p:nvSpPr>
          <p:cNvPr id="25" name="Rounded Rectangle 122"/>
          <p:cNvSpPr>
            <a:spLocks noChangeArrowheads="1"/>
          </p:cNvSpPr>
          <p:nvPr/>
        </p:nvSpPr>
        <p:spPr bwMode="auto">
          <a:xfrm>
            <a:off x="4617048" y="2474277"/>
            <a:ext cx="1656184" cy="288032"/>
          </a:xfrm>
          <a:prstGeom prst="roundRect">
            <a:avLst>
              <a:gd name="adj" fmla="val 16667"/>
            </a:avLst>
          </a:prstGeom>
          <a:solidFill>
            <a:schemeClr val="bg1"/>
          </a:solidFill>
          <a:ln w="31750" algn="ctr">
            <a:solidFill>
              <a:srgbClr val="FF0000"/>
            </a:solidFill>
            <a:round/>
            <a:headEnd/>
            <a:tailEnd/>
          </a:ln>
        </p:spPr>
        <p:txBody>
          <a:bodyPr wrap="none" anchor="ctr"/>
          <a:lstStyle/>
          <a:p>
            <a:pPr algn="ctr"/>
            <a:r>
              <a:rPr lang="en-US" sz="900" b="1" dirty="0">
                <a:latin typeface="+mn-lt"/>
              </a:rPr>
              <a:t>Attendre à la distance de sécurité</a:t>
            </a:r>
            <a:endParaRPr lang="en-US" sz="800" b="1" dirty="0">
              <a:latin typeface="+mn-lt"/>
            </a:endParaRPr>
          </a:p>
        </p:txBody>
      </p:sp>
      <p:sp>
        <p:nvSpPr>
          <p:cNvPr id="26" name="Rounded Rectangle 122"/>
          <p:cNvSpPr>
            <a:spLocks noChangeArrowheads="1"/>
          </p:cNvSpPr>
          <p:nvPr/>
        </p:nvSpPr>
        <p:spPr bwMode="auto">
          <a:xfrm>
            <a:off x="7497369" y="2462271"/>
            <a:ext cx="826973" cy="288032"/>
          </a:xfrm>
          <a:prstGeom prst="roundRect">
            <a:avLst>
              <a:gd name="adj" fmla="val 16667"/>
            </a:avLst>
          </a:prstGeom>
          <a:solidFill>
            <a:schemeClr val="bg1"/>
          </a:solidFill>
          <a:ln w="31750" algn="ctr">
            <a:solidFill>
              <a:srgbClr val="FFC000"/>
            </a:solidFill>
            <a:round/>
            <a:headEnd/>
            <a:tailEnd/>
          </a:ln>
        </p:spPr>
        <p:txBody>
          <a:bodyPr wrap="none" anchor="ctr"/>
          <a:lstStyle/>
          <a:p>
            <a:pPr algn="ctr"/>
            <a:r>
              <a:rPr lang="en-US" sz="900" b="1" dirty="0" err="1">
                <a:latin typeface="+mn-lt"/>
              </a:rPr>
              <a:t>Autorisation</a:t>
            </a:r>
            <a:endParaRPr lang="en-US" b="1" dirty="0">
              <a:latin typeface="+mn-lt"/>
            </a:endParaRPr>
          </a:p>
        </p:txBody>
      </p:sp>
      <p:sp>
        <p:nvSpPr>
          <p:cNvPr id="27" name="Rounded Rectangle 122"/>
          <p:cNvSpPr>
            <a:spLocks noChangeArrowheads="1"/>
          </p:cNvSpPr>
          <p:nvPr/>
        </p:nvSpPr>
        <p:spPr bwMode="auto">
          <a:xfrm>
            <a:off x="8936551" y="2454734"/>
            <a:ext cx="826973" cy="288032"/>
          </a:xfrm>
          <a:prstGeom prst="roundRect">
            <a:avLst>
              <a:gd name="adj" fmla="val 16667"/>
            </a:avLst>
          </a:prstGeom>
          <a:solidFill>
            <a:schemeClr val="bg1"/>
          </a:solidFill>
          <a:ln w="31750" algn="ctr">
            <a:solidFill>
              <a:srgbClr val="00B050"/>
            </a:solidFill>
            <a:round/>
            <a:headEnd/>
            <a:tailEnd/>
          </a:ln>
        </p:spPr>
        <p:txBody>
          <a:bodyPr wrap="none" anchor="ctr"/>
          <a:lstStyle/>
          <a:p>
            <a:pPr algn="ctr"/>
            <a:r>
              <a:rPr lang="en-US" sz="900" b="1" dirty="0">
                <a:latin typeface="+mn-lt"/>
              </a:rPr>
              <a:t>Début </a:t>
            </a:r>
          </a:p>
          <a:p>
            <a:pPr algn="ctr"/>
            <a:r>
              <a:rPr lang="en-US" sz="900" b="1" dirty="0">
                <a:latin typeface="+mn-lt"/>
              </a:rPr>
              <a:t>des travaux</a:t>
            </a:r>
            <a:endParaRPr lang="en-US" sz="1600" b="1" dirty="0">
              <a:latin typeface="+mn-lt"/>
            </a:endParaRPr>
          </a:p>
        </p:txBody>
      </p:sp>
      <p:sp>
        <p:nvSpPr>
          <p:cNvPr id="28" name="Boog 19"/>
          <p:cNvSpPr/>
          <p:nvPr/>
        </p:nvSpPr>
        <p:spPr bwMode="auto">
          <a:xfrm rot="4931990" flipH="1">
            <a:off x="8103205" y="2812129"/>
            <a:ext cx="442272" cy="319835"/>
          </a:xfrm>
          <a:prstGeom prst="arc">
            <a:avLst>
              <a:gd name="adj1" fmla="val 11417403"/>
              <a:gd name="adj2" fmla="val 21239813"/>
            </a:avLst>
          </a:prstGeom>
          <a:noFill/>
          <a:ln w="31750" cap="flat" cmpd="sng" algn="ctr">
            <a:solidFill>
              <a:srgbClr val="FFC000"/>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29" name="Rounded Rectangle 12"/>
          <p:cNvSpPr/>
          <p:nvPr/>
        </p:nvSpPr>
        <p:spPr bwMode="auto">
          <a:xfrm>
            <a:off x="685528" y="3219532"/>
            <a:ext cx="11215393" cy="332992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en-US" sz="1600" dirty="0" err="1"/>
              <a:t>Chaque</a:t>
            </a:r>
            <a:r>
              <a:rPr lang="en-US" sz="1600" dirty="0"/>
              <a:t> </a:t>
            </a:r>
            <a:r>
              <a:rPr lang="en-US" sz="1600" dirty="0" err="1"/>
              <a:t>système</a:t>
            </a:r>
            <a:r>
              <a:rPr lang="en-US" sz="1600" dirty="0"/>
              <a:t> de protection a </a:t>
            </a:r>
            <a:r>
              <a:rPr lang="en-US" sz="1600" dirty="0" err="1"/>
              <a:t>ses</a:t>
            </a:r>
            <a:r>
              <a:rPr lang="en-US" sz="1600" dirty="0"/>
              <a:t> </a:t>
            </a:r>
            <a:r>
              <a:rPr lang="en-US" sz="1600" dirty="0" err="1"/>
              <a:t>propres</a:t>
            </a:r>
            <a:r>
              <a:rPr lang="en-US" sz="1600" dirty="0"/>
              <a:t> </a:t>
            </a:r>
            <a:r>
              <a:rPr lang="en-US" sz="1600" dirty="0" err="1"/>
              <a:t>procédures</a:t>
            </a:r>
            <a:r>
              <a:rPr lang="en-US" sz="1600" dirty="0"/>
              <a:t> de sécurité.</a:t>
            </a:r>
          </a:p>
          <a:p>
            <a:pPr algn="just"/>
            <a:endParaRPr lang="en-US" sz="1600" dirty="0"/>
          </a:p>
          <a:p>
            <a:pPr algn="just"/>
            <a:r>
              <a:rPr lang="en-US" sz="1600" dirty="0"/>
              <a:t>La </a:t>
            </a:r>
            <a:r>
              <a:rPr lang="en-US" sz="1600" dirty="0" err="1"/>
              <a:t>personne</a:t>
            </a:r>
            <a:r>
              <a:rPr lang="en-US" sz="1600" dirty="0"/>
              <a:t> qui a </a:t>
            </a:r>
            <a:r>
              <a:rPr lang="en-US" sz="1600" dirty="0" err="1"/>
              <a:t>l’autorité</a:t>
            </a:r>
            <a:r>
              <a:rPr lang="en-US" sz="1600" dirty="0"/>
              <a:t> pour donner </a:t>
            </a:r>
            <a:r>
              <a:rPr lang="en-US" sz="1600" dirty="0" err="1"/>
              <a:t>l’ordre</a:t>
            </a:r>
            <a:r>
              <a:rPr lang="en-US" sz="1600" dirty="0"/>
              <a:t> de </a:t>
            </a:r>
            <a:r>
              <a:rPr lang="en-US" sz="1600" dirty="0" err="1"/>
              <a:t>démarrer</a:t>
            </a:r>
            <a:r>
              <a:rPr lang="en-US" sz="1600" dirty="0"/>
              <a:t> le travail </a:t>
            </a:r>
            <a:r>
              <a:rPr lang="en-US" sz="1600" dirty="0" err="1"/>
              <a:t>varie</a:t>
            </a:r>
            <a:r>
              <a:rPr lang="en-US" sz="1600" dirty="0"/>
              <a:t> </a:t>
            </a:r>
            <a:r>
              <a:rPr lang="en-US" sz="1600" dirty="0" err="1"/>
              <a:t>donc</a:t>
            </a:r>
            <a:r>
              <a:rPr lang="en-US" sz="1600" dirty="0"/>
              <a:t> d’un </a:t>
            </a:r>
            <a:r>
              <a:rPr lang="en-US" sz="1600" dirty="0" err="1"/>
              <a:t>système</a:t>
            </a:r>
            <a:r>
              <a:rPr lang="en-US" sz="1600" dirty="0"/>
              <a:t> à </a:t>
            </a:r>
            <a:r>
              <a:rPr lang="en-US" sz="1600" dirty="0" err="1"/>
              <a:t>l’autre</a:t>
            </a:r>
            <a:r>
              <a:rPr lang="en-US" sz="1600" dirty="0"/>
              <a:t>.</a:t>
            </a:r>
          </a:p>
          <a:p>
            <a:pPr algn="just"/>
            <a:endParaRPr lang="en-US" sz="1600" dirty="0"/>
          </a:p>
          <a:p>
            <a:pPr algn="just"/>
            <a:r>
              <a:rPr lang="en-US" sz="1600" dirty="0" err="1"/>
              <a:t>Dans</a:t>
            </a:r>
            <a:r>
              <a:rPr lang="en-US" sz="1600" dirty="0"/>
              <a:t> </a:t>
            </a:r>
            <a:r>
              <a:rPr lang="en-US" sz="1600" dirty="0" err="1"/>
              <a:t>ce</a:t>
            </a:r>
            <a:r>
              <a:rPr lang="en-US" sz="1600" dirty="0"/>
              <a:t> </a:t>
            </a:r>
            <a:r>
              <a:rPr lang="en-US" sz="1600" dirty="0" err="1"/>
              <a:t>contexte</a:t>
            </a:r>
            <a:r>
              <a:rPr lang="en-US" sz="1600" dirty="0"/>
              <a:t>, le briefing (la fiche de travail) </a:t>
            </a:r>
            <a:r>
              <a:rPr lang="en-US" sz="1600" dirty="0" err="1"/>
              <a:t>doit</a:t>
            </a:r>
            <a:r>
              <a:rPr lang="en-US" sz="1600" dirty="0"/>
              <a:t> </a:t>
            </a:r>
            <a:r>
              <a:rPr lang="en-US" sz="1600" dirty="0" err="1"/>
              <a:t>notamment</a:t>
            </a:r>
            <a:r>
              <a:rPr lang="en-US" sz="1600" dirty="0"/>
              <a:t> </a:t>
            </a:r>
            <a:r>
              <a:rPr lang="en-US" sz="1600" dirty="0" err="1"/>
              <a:t>servir</a:t>
            </a:r>
            <a:r>
              <a:rPr lang="en-US" sz="1600" dirty="0"/>
              <a:t> à : </a:t>
            </a:r>
          </a:p>
          <a:p>
            <a:pPr algn="just"/>
            <a:endParaRPr lang="en-US" sz="1600" dirty="0"/>
          </a:p>
          <a:p>
            <a:pPr marL="171450" indent="-171450" algn="just">
              <a:buFontTx/>
              <a:buChar char="-"/>
            </a:pPr>
            <a:r>
              <a:rPr lang="en-US" sz="1600" dirty="0" err="1"/>
              <a:t>désigner</a:t>
            </a:r>
            <a:r>
              <a:rPr lang="en-US" sz="1600" dirty="0"/>
              <a:t> la </a:t>
            </a:r>
            <a:r>
              <a:rPr lang="en-US" sz="1600" dirty="0" err="1"/>
              <a:t>personne</a:t>
            </a:r>
            <a:r>
              <a:rPr lang="en-US" sz="1600" dirty="0"/>
              <a:t> qui aura </a:t>
            </a:r>
            <a:r>
              <a:rPr lang="en-US" sz="1600" dirty="0" err="1"/>
              <a:t>l’autorité</a:t>
            </a:r>
            <a:r>
              <a:rPr lang="en-US" sz="1600" dirty="0"/>
              <a:t> pour donner </a:t>
            </a:r>
            <a:r>
              <a:rPr lang="en-US" sz="1600" dirty="0" err="1"/>
              <a:t>l’ordre</a:t>
            </a:r>
            <a:r>
              <a:rPr lang="en-US" sz="1600" dirty="0"/>
              <a:t> de </a:t>
            </a:r>
            <a:r>
              <a:rPr lang="en-US" sz="1600" dirty="0" err="1"/>
              <a:t>démarrer</a:t>
            </a:r>
            <a:r>
              <a:rPr lang="en-US" sz="1600" dirty="0"/>
              <a:t> le travail ; </a:t>
            </a:r>
          </a:p>
          <a:p>
            <a:pPr marL="171450" indent="-171450" algn="just">
              <a:buFontTx/>
              <a:buChar char="-"/>
            </a:pPr>
            <a:endParaRPr lang="en-US" sz="1600" dirty="0"/>
          </a:p>
          <a:p>
            <a:pPr marL="171450" indent="-171450" algn="just">
              <a:buFontTx/>
              <a:buChar char="-"/>
            </a:pPr>
            <a:r>
              <a:rPr lang="en-US" sz="1600" dirty="0" err="1"/>
              <a:t>déterminer</a:t>
            </a:r>
            <a:r>
              <a:rPr lang="en-US" sz="1600" dirty="0"/>
              <a:t> comment </a:t>
            </a:r>
            <a:r>
              <a:rPr lang="en-US" sz="1600" dirty="0" err="1"/>
              <a:t>l’ordre</a:t>
            </a:r>
            <a:r>
              <a:rPr lang="en-US" sz="1600" dirty="0"/>
              <a:t> est </a:t>
            </a:r>
            <a:r>
              <a:rPr lang="en-US" sz="1600" dirty="0" err="1"/>
              <a:t>transmis</a:t>
            </a:r>
            <a:r>
              <a:rPr lang="en-US" sz="1600" dirty="0"/>
              <a:t> à </a:t>
            </a:r>
            <a:r>
              <a:rPr lang="en-US" sz="1600" dirty="0" err="1"/>
              <a:t>chaque</a:t>
            </a:r>
            <a:r>
              <a:rPr lang="en-US" sz="1600" dirty="0"/>
              <a:t> </a:t>
            </a:r>
            <a:r>
              <a:rPr lang="en-US" sz="1600" dirty="0" err="1"/>
              <a:t>travailleur</a:t>
            </a:r>
            <a:r>
              <a:rPr lang="en-US" sz="1600" dirty="0"/>
              <a:t>.</a:t>
            </a:r>
          </a:p>
          <a:p>
            <a:pPr marL="171450" indent="-171450" algn="ctr">
              <a:buFontTx/>
              <a:buChar char="-"/>
            </a:pPr>
            <a:endParaRPr lang="en-US" dirty="0"/>
          </a:p>
          <a:p>
            <a:pPr algn="ctr"/>
            <a:r>
              <a:rPr lang="en-US" b="1" dirty="0">
                <a:solidFill>
                  <a:srgbClr val="FF0000"/>
                </a:solidFill>
              </a:rPr>
              <a:t>Si </a:t>
            </a:r>
            <a:r>
              <a:rPr lang="en-US" b="1" dirty="0" err="1">
                <a:solidFill>
                  <a:srgbClr val="FF0000"/>
                </a:solidFill>
              </a:rPr>
              <a:t>ces</a:t>
            </a:r>
            <a:r>
              <a:rPr lang="en-US" b="1" dirty="0">
                <a:solidFill>
                  <a:srgbClr val="FF0000"/>
                </a:solidFill>
              </a:rPr>
              <a:t> </a:t>
            </a:r>
            <a:r>
              <a:rPr lang="en-US" b="1" dirty="0" err="1">
                <a:solidFill>
                  <a:srgbClr val="FF0000"/>
                </a:solidFill>
              </a:rPr>
              <a:t>informations</a:t>
            </a:r>
            <a:r>
              <a:rPr lang="en-US" b="1" dirty="0">
                <a:solidFill>
                  <a:srgbClr val="FF0000"/>
                </a:solidFill>
              </a:rPr>
              <a:t> ne </a:t>
            </a:r>
            <a:r>
              <a:rPr lang="en-US" b="1" dirty="0" err="1">
                <a:solidFill>
                  <a:srgbClr val="FF0000"/>
                </a:solidFill>
              </a:rPr>
              <a:t>vous</a:t>
            </a:r>
            <a:r>
              <a:rPr lang="en-US" b="1" dirty="0">
                <a:solidFill>
                  <a:srgbClr val="FF0000"/>
                </a:solidFill>
              </a:rPr>
              <a:t> </a:t>
            </a:r>
            <a:r>
              <a:rPr lang="en-US" b="1" dirty="0" err="1">
                <a:solidFill>
                  <a:srgbClr val="FF0000"/>
                </a:solidFill>
              </a:rPr>
              <a:t>sont</a:t>
            </a:r>
            <a:r>
              <a:rPr lang="en-US" b="1" dirty="0">
                <a:solidFill>
                  <a:srgbClr val="FF0000"/>
                </a:solidFill>
              </a:rPr>
              <a:t> pas </a:t>
            </a:r>
            <a:r>
              <a:rPr lang="en-US" b="1" dirty="0" err="1">
                <a:solidFill>
                  <a:srgbClr val="FF0000"/>
                </a:solidFill>
              </a:rPr>
              <a:t>communiquées</a:t>
            </a:r>
            <a:r>
              <a:rPr lang="en-US" b="1" dirty="0">
                <a:solidFill>
                  <a:srgbClr val="FF0000"/>
                </a:solidFill>
              </a:rPr>
              <a:t>, </a:t>
            </a:r>
            <a:r>
              <a:rPr lang="en-US" b="1" dirty="0" err="1">
                <a:solidFill>
                  <a:srgbClr val="FF0000"/>
                </a:solidFill>
              </a:rPr>
              <a:t>n’hésitez</a:t>
            </a:r>
            <a:r>
              <a:rPr lang="en-US" b="1" dirty="0">
                <a:solidFill>
                  <a:srgbClr val="FF0000"/>
                </a:solidFill>
              </a:rPr>
              <a:t> pas à poser des questions </a:t>
            </a:r>
            <a:r>
              <a:rPr lang="en-US" b="1" dirty="0" err="1">
                <a:solidFill>
                  <a:srgbClr val="FF0000"/>
                </a:solidFill>
              </a:rPr>
              <a:t>complémentaires</a:t>
            </a:r>
            <a:r>
              <a:rPr lang="en-US" b="1" dirty="0">
                <a:solidFill>
                  <a:srgbClr val="FF0000"/>
                </a:solidFill>
              </a:rPr>
              <a:t> à </a:t>
            </a:r>
            <a:r>
              <a:rPr lang="en-US" b="1" dirty="0" err="1">
                <a:solidFill>
                  <a:srgbClr val="FF0000"/>
                </a:solidFill>
              </a:rPr>
              <a:t>votre</a:t>
            </a:r>
            <a:r>
              <a:rPr lang="en-US" b="1" dirty="0">
                <a:solidFill>
                  <a:srgbClr val="FF0000"/>
                </a:solidFill>
              </a:rPr>
              <a:t> </a:t>
            </a:r>
            <a:r>
              <a:rPr lang="en-US" b="1" dirty="0" err="1">
                <a:solidFill>
                  <a:srgbClr val="FF0000"/>
                </a:solidFill>
              </a:rPr>
              <a:t>ligne</a:t>
            </a:r>
            <a:r>
              <a:rPr lang="en-US" b="1" dirty="0">
                <a:solidFill>
                  <a:srgbClr val="FF0000"/>
                </a:solidFill>
              </a:rPr>
              <a:t> </a:t>
            </a:r>
            <a:r>
              <a:rPr lang="en-US" b="1" dirty="0" err="1">
                <a:solidFill>
                  <a:srgbClr val="FF0000"/>
                </a:solidFill>
              </a:rPr>
              <a:t>hiérarchique</a:t>
            </a:r>
            <a:r>
              <a:rPr lang="en-US" b="1" dirty="0">
                <a:solidFill>
                  <a:srgbClr val="FF0000"/>
                </a:solidFill>
              </a:rPr>
              <a:t>!</a:t>
            </a:r>
          </a:p>
        </p:txBody>
      </p:sp>
      <p:pic>
        <p:nvPicPr>
          <p:cNvPr id="17" name="Picture 17"/>
          <p:cNvPicPr>
            <a:picLocks noChangeAspect="1" noChangeArrowheads="1"/>
          </p:cNvPicPr>
          <p:nvPr/>
        </p:nvPicPr>
        <p:blipFill>
          <a:blip r:embed="rId3"/>
          <a:srcRect l="60952" t="57959" r="31488" b="29441"/>
          <a:stretch>
            <a:fillRect/>
          </a:stretch>
        </p:blipFill>
        <p:spPr bwMode="auto">
          <a:xfrm>
            <a:off x="5199835" y="220745"/>
            <a:ext cx="504056" cy="472553"/>
          </a:xfrm>
          <a:prstGeom prst="rect">
            <a:avLst/>
          </a:prstGeom>
          <a:noFill/>
          <a:ln w="9525">
            <a:noFill/>
            <a:miter lim="800000"/>
            <a:headEnd/>
            <a:tailEnd/>
          </a:ln>
        </p:spPr>
      </p:pic>
      <p:sp>
        <p:nvSpPr>
          <p:cNvPr id="18" name="Boog 66"/>
          <p:cNvSpPr/>
          <p:nvPr/>
        </p:nvSpPr>
        <p:spPr bwMode="auto">
          <a:xfrm rot="7668973" flipH="1">
            <a:off x="5051957" y="450968"/>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275" y="928025"/>
            <a:ext cx="981207" cy="150855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5578" y="954080"/>
            <a:ext cx="452324" cy="1193216"/>
          </a:xfrm>
          <a:prstGeom prst="rect">
            <a:avLst/>
          </a:prstGeom>
          <a:ln w="0">
            <a:solidFill>
              <a:schemeClr val="bg1"/>
            </a:solidFill>
          </a:ln>
        </p:spPr>
      </p:pic>
      <p:sp>
        <p:nvSpPr>
          <p:cNvPr id="23" name="Rechthoek 38"/>
          <p:cNvSpPr>
            <a:spLocks noChangeArrowheads="1"/>
          </p:cNvSpPr>
          <p:nvPr/>
        </p:nvSpPr>
        <p:spPr bwMode="auto">
          <a:xfrm>
            <a:off x="2104485" y="2175097"/>
            <a:ext cx="1188132" cy="23639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CHEF DE TRAVAIL</a:t>
            </a:r>
          </a:p>
          <a:p>
            <a:pPr algn="ctr" fontAlgn="auto">
              <a:spcBef>
                <a:spcPts val="0"/>
              </a:spcBef>
              <a:spcAft>
                <a:spcPts val="0"/>
              </a:spcAft>
            </a:pPr>
            <a:r>
              <a:rPr lang="nl-BE" sz="700" b="1" kern="0" dirty="0">
                <a:solidFill>
                  <a:prstClr val="white"/>
                </a:solidFill>
              </a:rPr>
              <a:t>ENTREPRENEUR</a:t>
            </a:r>
          </a:p>
        </p:txBody>
      </p:sp>
      <p:sp>
        <p:nvSpPr>
          <p:cNvPr id="21" name="Text Placeholder 1"/>
          <p:cNvSpPr>
            <a:spLocks noGrp="1"/>
          </p:cNvSpPr>
          <p:nvPr>
            <p:ph type="body" sz="quarter" idx="18"/>
          </p:nvPr>
        </p:nvSpPr>
        <p:spPr>
          <a:xfrm>
            <a:off x="9673618" y="154524"/>
            <a:ext cx="2237175" cy="360363"/>
          </a:xfrm>
        </p:spPr>
        <p:txBody>
          <a:bodyPr/>
          <a:lstStyle/>
          <a:p>
            <a:r>
              <a:rPr lang="en-GB" dirty="0"/>
              <a:t>4. Le début des travaux</a:t>
            </a:r>
          </a:p>
        </p:txBody>
      </p:sp>
    </p:spTree>
    <p:extLst>
      <p:ext uri="{BB962C8B-B14F-4D97-AF65-F5344CB8AC3E}">
        <p14:creationId xmlns:p14="http://schemas.microsoft.com/office/powerpoint/2010/main" val="4293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8" y="1340768"/>
            <a:ext cx="10778607" cy="3477875"/>
          </a:xfrm>
          <a:prstGeom prst="rect">
            <a:avLst/>
          </a:prstGeom>
        </p:spPr>
        <p:txBody>
          <a:bodyPr wrap="square">
            <a:spAutoFit/>
          </a:bodyPr>
          <a:lstStyle/>
          <a:p>
            <a:r>
              <a:rPr lang="fr-BE" sz="2000" b="1" dirty="0">
                <a:solidFill>
                  <a:schemeClr val="accent2"/>
                </a:solidFill>
                <a:latin typeface="+mn-lt"/>
                <a:cs typeface="Arial" panose="020B0604020202020204" pitchFamily="34" charset="0"/>
              </a:rPr>
              <a:t>0.</a:t>
            </a:r>
            <a:r>
              <a:rPr lang="fr-BE" sz="2000" b="1" dirty="0">
                <a:latin typeface="+mn-lt"/>
                <a:cs typeface="Arial" panose="020B0604020202020204" pitchFamily="34" charset="0"/>
              </a:rPr>
              <a:t>    </a:t>
            </a:r>
            <a:r>
              <a:rPr lang="fr-BE" sz="2000" b="1" dirty="0">
                <a:solidFill>
                  <a:schemeClr val="accent2"/>
                </a:solidFill>
                <a:latin typeface="+mn-lt"/>
                <a:cs typeface="Arial" panose="020B0604020202020204" pitchFamily="34" charset="0"/>
              </a:rPr>
              <a:t>Introduction</a:t>
            </a:r>
            <a:endParaRPr lang="fr-BE" sz="2000" b="1" dirty="0">
              <a:solidFill>
                <a:schemeClr val="bg1"/>
              </a:solidFill>
              <a:latin typeface="+mn-lt"/>
              <a:cs typeface="Arial" panose="020B0604020202020204" pitchFamily="34" charset="0"/>
            </a:endParaRPr>
          </a:p>
          <a:p>
            <a:pPr marL="457200" indent="-457200">
              <a:buFontTx/>
              <a:buAutoNum type="arabicPeriod"/>
            </a:pPr>
            <a:r>
              <a:rPr lang="fr-BE" sz="2000" b="1" dirty="0">
                <a:solidFill>
                  <a:schemeClr val="accent2"/>
                </a:solidFill>
                <a:latin typeface="+mn-lt"/>
                <a:cs typeface="Arial" panose="020B0604020202020204" pitchFamily="34" charset="0"/>
              </a:rPr>
              <a:t>Photo de famille </a:t>
            </a:r>
          </a:p>
          <a:p>
            <a:pPr marL="457200" indent="-457200">
              <a:buFontTx/>
              <a:buAutoNum type="arabicPeriod"/>
            </a:pPr>
            <a:r>
              <a:rPr lang="fr-BE" sz="2000" b="1" dirty="0">
                <a:solidFill>
                  <a:schemeClr val="accent2"/>
                </a:solidFill>
                <a:latin typeface="+mn-lt"/>
                <a:cs typeface="Arial" panose="020B0604020202020204" pitchFamily="34" charset="0"/>
              </a:rPr>
              <a:t>Hiérarchie des mesures de sécurité </a:t>
            </a:r>
          </a:p>
          <a:p>
            <a:pPr marL="457200" indent="-457200">
              <a:buFontTx/>
              <a:buAutoNum type="arabicPeriod"/>
            </a:pPr>
            <a:r>
              <a:rPr lang="fr-BE" sz="2000" b="1" dirty="0">
                <a:solidFill>
                  <a:schemeClr val="accent2"/>
                </a:solidFill>
                <a:latin typeface="+mn-lt"/>
                <a:cs typeface="Arial" panose="020B0604020202020204" pitchFamily="34" charset="0"/>
              </a:rPr>
              <a:t>Avant le travail </a:t>
            </a:r>
            <a:r>
              <a:rPr lang="fr-BE" sz="2000" b="1" dirty="0">
                <a:latin typeface="+mn-lt"/>
                <a:cs typeface="Arial" panose="020B0604020202020204" pitchFamily="34" charset="0"/>
              </a:rPr>
              <a:t>	</a:t>
            </a:r>
          </a:p>
          <a:p>
            <a:pPr marL="452438" indent="-452438">
              <a:buNone/>
            </a:pPr>
            <a:r>
              <a:rPr lang="fr-BE" sz="2000" b="1" dirty="0">
                <a:solidFill>
                  <a:schemeClr val="accent2"/>
                </a:solidFill>
                <a:latin typeface="+mn-lt"/>
                <a:cs typeface="Arial" panose="020B0604020202020204" pitchFamily="34" charset="0"/>
              </a:rPr>
              <a:t>4.    Le début des travaux</a:t>
            </a:r>
          </a:p>
          <a:p>
            <a:pPr marL="452438" indent="-452438" defTabSz="266700">
              <a:tabLst>
                <a:tab pos="266700" algn="l"/>
              </a:tabLst>
            </a:pPr>
            <a:r>
              <a:rPr lang="fr-BE" sz="2000" b="1" dirty="0">
                <a:solidFill>
                  <a:schemeClr val="bg1"/>
                </a:solidFill>
                <a:latin typeface="+mn-lt"/>
                <a:cs typeface="Arial" panose="020B0604020202020204" pitchFamily="34" charset="0"/>
              </a:rPr>
              <a:t>5.     Alarme – Définition</a:t>
            </a:r>
          </a:p>
          <a:p>
            <a:pPr defTabSz="266700"/>
            <a:r>
              <a:rPr lang="fr-BE" sz="2000" b="1" dirty="0">
                <a:solidFill>
                  <a:schemeClr val="accent2"/>
                </a:solidFill>
                <a:latin typeface="+mn-lt"/>
                <a:cs typeface="Arial" panose="020B0604020202020204" pitchFamily="34" charset="0"/>
              </a:rPr>
              <a:t>6.     Reprendre le travail après le passage du train</a:t>
            </a:r>
            <a:br>
              <a:rPr lang="fr-BE" sz="2000" b="1" dirty="0">
                <a:solidFill>
                  <a:schemeClr val="accent2"/>
                </a:solidFill>
                <a:latin typeface="+mn-lt"/>
                <a:cs typeface="Arial" panose="020B0604020202020204" pitchFamily="34" charset="0"/>
              </a:rPr>
            </a:br>
            <a:r>
              <a:rPr lang="fr-BE" sz="2000" b="1" dirty="0">
                <a:solidFill>
                  <a:schemeClr val="accent2"/>
                </a:solidFill>
                <a:latin typeface="+mn-lt"/>
                <a:cs typeface="Arial" panose="020B0604020202020204" pitchFamily="34" charset="0"/>
              </a:rPr>
              <a:t>7.     La fin des travaux 	</a:t>
            </a:r>
          </a:p>
          <a:p>
            <a:r>
              <a:rPr lang="fr-BE" sz="2000" b="1" dirty="0">
                <a:solidFill>
                  <a:schemeClr val="accent2"/>
                </a:solidFill>
                <a:latin typeface="+mn-lt"/>
                <a:cs typeface="Arial" panose="020B0604020202020204" pitchFamily="34" charset="0"/>
              </a:rPr>
              <a:t>8.     Vue d’ensemble</a:t>
            </a:r>
          </a:p>
          <a:p>
            <a:br>
              <a:rPr lang="nl-BE" sz="2000" b="1" dirty="0">
                <a:solidFill>
                  <a:schemeClr val="accent2"/>
                </a:solidFill>
                <a:latin typeface="+mn-lt"/>
                <a:cs typeface="Arial" panose="020B0604020202020204" pitchFamily="34" charset="0"/>
              </a:rPr>
            </a:br>
            <a:endParaRPr lang="fr-FR"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1101610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688408" y="835475"/>
            <a:ext cx="8064500" cy="887413"/>
          </a:xfrm>
          <a:prstGeom prst="rect">
            <a:avLst/>
          </a:prstGeom>
        </p:spPr>
        <p:txBody>
          <a:bodyPr/>
          <a:lstStyle/>
          <a:p>
            <a:pPr eaLnBrk="1" hangingPunct="1"/>
            <a:r>
              <a:rPr lang="en-US" sz="2000" b="1" kern="0" dirty="0" err="1">
                <a:solidFill>
                  <a:srgbClr val="0070C0"/>
                </a:solidFill>
              </a:rPr>
              <a:t>Alarme</a:t>
            </a:r>
            <a:r>
              <a:rPr lang="en-US" sz="2000" b="1" kern="0" dirty="0">
                <a:solidFill>
                  <a:srgbClr val="0070C0"/>
                </a:solidFill>
              </a:rPr>
              <a:t> – </a:t>
            </a:r>
            <a:r>
              <a:rPr lang="en-US" sz="2000" b="1" kern="0" dirty="0" err="1">
                <a:solidFill>
                  <a:srgbClr val="0070C0"/>
                </a:solidFill>
              </a:rPr>
              <a:t>Définition</a:t>
            </a:r>
            <a:endParaRPr lang="en-US" sz="2000" b="1" kern="0" dirty="0">
              <a:solidFill>
                <a:srgbClr val="0070C0"/>
              </a:solidFill>
            </a:endParaRPr>
          </a:p>
        </p:txBody>
      </p:sp>
      <p:pic>
        <p:nvPicPr>
          <p:cNvPr id="51" name="Picture 2"/>
          <p:cNvPicPr>
            <a:picLocks noChangeAspect="1" noChangeArrowheads="1"/>
          </p:cNvPicPr>
          <p:nvPr/>
        </p:nvPicPr>
        <p:blipFill>
          <a:blip r:embed="rId3" cstate="print"/>
          <a:srcRect l="35175" t="17641" r="41727" b="45401"/>
          <a:stretch>
            <a:fillRect/>
          </a:stretch>
        </p:blipFill>
        <p:spPr bwMode="auto">
          <a:xfrm>
            <a:off x="5895285" y="4593293"/>
            <a:ext cx="545894" cy="545703"/>
          </a:xfrm>
          <a:prstGeom prst="rect">
            <a:avLst/>
          </a:prstGeom>
          <a:noFill/>
          <a:ln w="9525">
            <a:noFill/>
            <a:miter lim="800000"/>
            <a:headEnd/>
            <a:tailEnd/>
          </a:ln>
        </p:spPr>
      </p:pic>
      <p:sp>
        <p:nvSpPr>
          <p:cNvPr id="64" name="Rectangular Callout 50"/>
          <p:cNvSpPr>
            <a:spLocks noChangeArrowheads="1"/>
          </p:cNvSpPr>
          <p:nvPr/>
        </p:nvSpPr>
        <p:spPr bwMode="auto">
          <a:xfrm>
            <a:off x="6672064" y="5081417"/>
            <a:ext cx="720080" cy="288032"/>
          </a:xfrm>
          <a:prstGeom prst="wedgeRectCallout">
            <a:avLst>
              <a:gd name="adj1" fmla="val -77002"/>
              <a:gd name="adj2" fmla="val -46724"/>
            </a:avLst>
          </a:prstGeom>
          <a:solidFill>
            <a:srgbClr val="FF0000"/>
          </a:solidFill>
          <a:ln w="31750" algn="ctr">
            <a:solidFill>
              <a:srgbClr val="FF0000"/>
            </a:solidFill>
            <a:round/>
            <a:headEnd/>
            <a:tailEnd/>
          </a:ln>
        </p:spPr>
        <p:txBody>
          <a:bodyPr wrap="none" anchor="ctr"/>
          <a:lstStyle/>
          <a:p>
            <a:pPr algn="ctr" fontAlgn="auto">
              <a:spcBef>
                <a:spcPts val="0"/>
              </a:spcBef>
              <a:spcAft>
                <a:spcPts val="0"/>
              </a:spcAft>
              <a:defRPr/>
            </a:pPr>
            <a:r>
              <a:rPr lang="en-US" sz="1000" b="1" kern="0" dirty="0">
                <a:solidFill>
                  <a:sysClr val="window" lastClr="FFFFFF"/>
                </a:solidFill>
                <a:latin typeface="+mn-lt"/>
              </a:rPr>
              <a:t>ALARME !</a:t>
            </a:r>
            <a:endParaRPr lang="nl-BE" sz="1000" b="1" kern="0" dirty="0">
              <a:solidFill>
                <a:sysClr val="window" lastClr="FFFFFF"/>
              </a:solidFill>
              <a:latin typeface="+mn-lt"/>
            </a:endParaRPr>
          </a:p>
        </p:txBody>
      </p:sp>
      <p:sp>
        <p:nvSpPr>
          <p:cNvPr id="66" name="Rectangular Callout 50"/>
          <p:cNvSpPr>
            <a:spLocks noChangeArrowheads="1"/>
          </p:cNvSpPr>
          <p:nvPr/>
        </p:nvSpPr>
        <p:spPr bwMode="auto">
          <a:xfrm>
            <a:off x="4000578" y="4758866"/>
            <a:ext cx="720080" cy="288032"/>
          </a:xfrm>
          <a:prstGeom prst="wedgeRectCallout">
            <a:avLst>
              <a:gd name="adj1" fmla="val -77002"/>
              <a:gd name="adj2" fmla="val 6187"/>
            </a:avLst>
          </a:prstGeom>
          <a:solidFill>
            <a:srgbClr val="FF0000"/>
          </a:solidFill>
          <a:ln w="31750" algn="ctr">
            <a:solidFill>
              <a:srgbClr val="FF0000"/>
            </a:solidFill>
            <a:round/>
            <a:headEnd/>
            <a:tailEnd/>
          </a:ln>
        </p:spPr>
        <p:txBody>
          <a:bodyPr wrap="none" anchor="ctr"/>
          <a:lstStyle/>
          <a:p>
            <a:pPr algn="ctr" fontAlgn="auto">
              <a:spcBef>
                <a:spcPts val="0"/>
              </a:spcBef>
              <a:spcAft>
                <a:spcPts val="0"/>
              </a:spcAft>
              <a:defRPr/>
            </a:pPr>
            <a:r>
              <a:rPr lang="en-US" sz="1000" b="1" kern="0" dirty="0">
                <a:solidFill>
                  <a:sysClr val="window" lastClr="FFFFFF"/>
                </a:solidFill>
                <a:latin typeface="+mn-lt"/>
              </a:rPr>
              <a:t>ALARME !</a:t>
            </a:r>
            <a:endParaRPr lang="nl-BE" sz="1000" b="1" kern="0" dirty="0">
              <a:solidFill>
                <a:sysClr val="window" lastClr="FFFFFF"/>
              </a:solidFill>
              <a:latin typeface="+mn-lt"/>
            </a:endParaRPr>
          </a:p>
        </p:txBody>
      </p:sp>
      <p:sp>
        <p:nvSpPr>
          <p:cNvPr id="33" name="Rectangular Callout 50"/>
          <p:cNvSpPr>
            <a:spLocks noChangeArrowheads="1"/>
          </p:cNvSpPr>
          <p:nvPr/>
        </p:nvSpPr>
        <p:spPr bwMode="auto">
          <a:xfrm>
            <a:off x="9511343" y="3995079"/>
            <a:ext cx="720080" cy="288032"/>
          </a:xfrm>
          <a:prstGeom prst="wedgeRectCallout">
            <a:avLst>
              <a:gd name="adj1" fmla="val -56882"/>
              <a:gd name="adj2" fmla="val 177625"/>
            </a:avLst>
          </a:prstGeom>
          <a:solidFill>
            <a:srgbClr val="FF0000"/>
          </a:solidFill>
          <a:ln w="31750" algn="ctr">
            <a:solidFill>
              <a:srgbClr val="FF0000"/>
            </a:solidFill>
            <a:round/>
            <a:headEnd/>
            <a:tailEnd/>
          </a:ln>
        </p:spPr>
        <p:txBody>
          <a:bodyPr wrap="none" anchor="ctr"/>
          <a:lstStyle/>
          <a:p>
            <a:pPr algn="ctr" fontAlgn="auto">
              <a:spcBef>
                <a:spcPts val="0"/>
              </a:spcBef>
              <a:spcAft>
                <a:spcPts val="0"/>
              </a:spcAft>
              <a:defRPr/>
            </a:pPr>
            <a:r>
              <a:rPr lang="en-US" sz="1000" b="1" kern="0" dirty="0">
                <a:solidFill>
                  <a:sysClr val="window" lastClr="FFFFFF"/>
                </a:solidFill>
                <a:latin typeface="+mn-lt"/>
              </a:rPr>
              <a:t>ALARME !</a:t>
            </a:r>
            <a:endParaRPr lang="nl-BE" sz="600" b="1" kern="0" dirty="0">
              <a:solidFill>
                <a:sysClr val="window" lastClr="FFFFFF"/>
              </a:solidFill>
              <a:latin typeface="+mn-lt"/>
            </a:endParaRPr>
          </a:p>
        </p:txBody>
      </p:sp>
      <p:sp>
        <p:nvSpPr>
          <p:cNvPr id="36" name="Rectangular Callout 50"/>
          <p:cNvSpPr>
            <a:spLocks noChangeArrowheads="1"/>
          </p:cNvSpPr>
          <p:nvPr/>
        </p:nvSpPr>
        <p:spPr bwMode="auto">
          <a:xfrm>
            <a:off x="1123568" y="3909024"/>
            <a:ext cx="720080" cy="288032"/>
          </a:xfrm>
          <a:prstGeom prst="wedgeRectCallout">
            <a:avLst>
              <a:gd name="adj1" fmla="val 34111"/>
              <a:gd name="adj2" fmla="val 229317"/>
            </a:avLst>
          </a:prstGeom>
          <a:solidFill>
            <a:srgbClr val="FF0000"/>
          </a:solidFill>
          <a:ln w="31750" algn="ctr">
            <a:solidFill>
              <a:srgbClr val="FF0000"/>
            </a:solidFill>
            <a:round/>
            <a:headEnd/>
            <a:tailEnd/>
          </a:ln>
        </p:spPr>
        <p:txBody>
          <a:bodyPr wrap="none" anchor="ctr"/>
          <a:lstStyle/>
          <a:p>
            <a:pPr algn="ctr" fontAlgn="auto">
              <a:spcBef>
                <a:spcPts val="0"/>
              </a:spcBef>
              <a:spcAft>
                <a:spcPts val="0"/>
              </a:spcAft>
              <a:defRPr/>
            </a:pPr>
            <a:r>
              <a:rPr lang="en-US" sz="1000" b="1" kern="0" dirty="0">
                <a:solidFill>
                  <a:sysClr val="window" lastClr="FFFFFF"/>
                </a:solidFill>
                <a:latin typeface="+mn-lt"/>
              </a:rPr>
              <a:t>ALARME !</a:t>
            </a:r>
            <a:endParaRPr lang="nl-BE" sz="900" b="1" kern="0" dirty="0">
              <a:solidFill>
                <a:sysClr val="window" lastClr="FFFFFF"/>
              </a:solidFill>
              <a:latin typeface="+mn-lt"/>
            </a:endParaRPr>
          </a:p>
        </p:txBody>
      </p:sp>
      <p:grpSp>
        <p:nvGrpSpPr>
          <p:cNvPr id="37" name="Groep 16"/>
          <p:cNvGrpSpPr/>
          <p:nvPr/>
        </p:nvGrpSpPr>
        <p:grpSpPr>
          <a:xfrm rot="21425331">
            <a:off x="2808532" y="4702524"/>
            <a:ext cx="1049390" cy="416444"/>
            <a:chOff x="2651387" y="4438420"/>
            <a:chExt cx="1841413" cy="1169256"/>
          </a:xfrm>
        </p:grpSpPr>
        <p:pic>
          <p:nvPicPr>
            <p:cNvPr id="38" name="Picture 4"/>
            <p:cNvPicPr>
              <a:picLocks noChangeAspect="1" noChangeArrowheads="1"/>
            </p:cNvPicPr>
            <p:nvPr/>
          </p:nvPicPr>
          <p:blipFill>
            <a:blip r:embed="rId4"/>
            <a:srcRect/>
            <a:stretch>
              <a:fillRect/>
            </a:stretch>
          </p:blipFill>
          <p:spPr bwMode="auto">
            <a:xfrm rot="18390178">
              <a:off x="3437423" y="4552299"/>
              <a:ext cx="778766" cy="1331988"/>
            </a:xfrm>
            <a:prstGeom prst="rect">
              <a:avLst/>
            </a:prstGeom>
            <a:noFill/>
            <a:ln w="9525">
              <a:noFill/>
              <a:miter lim="800000"/>
              <a:headEnd/>
              <a:tailEnd/>
            </a:ln>
          </p:spPr>
        </p:pic>
        <p:pic>
          <p:nvPicPr>
            <p:cNvPr id="39" name="Afbeelding 8"/>
            <p:cNvPicPr/>
            <p:nvPr/>
          </p:nvPicPr>
          <p:blipFill>
            <a:blip r:embed="rId5" cstate="email">
              <a:clrChange>
                <a:clrFrom>
                  <a:srgbClr val="FFFFFF"/>
                </a:clrFrom>
                <a:clrTo>
                  <a:srgbClr val="FFFFFF">
                    <a:alpha val="0"/>
                  </a:srgbClr>
                </a:clrTo>
              </a:clrChange>
              <a:duotone>
                <a:srgbClr val="FF0000">
                  <a:shade val="45000"/>
                  <a:satMod val="135000"/>
                </a:srgbClr>
                <a:prstClr val="white"/>
              </a:duotone>
            </a:blip>
            <a:srcRect/>
            <a:stretch>
              <a:fillRect/>
            </a:stretch>
          </p:blipFill>
          <p:spPr bwMode="auto">
            <a:xfrm rot="2081802">
              <a:off x="2651387" y="4438420"/>
              <a:ext cx="915328" cy="546891"/>
            </a:xfrm>
            <a:prstGeom prst="rect">
              <a:avLst/>
            </a:prstGeom>
            <a:noFill/>
            <a:ln w="9525">
              <a:noFill/>
              <a:miter lim="800000"/>
              <a:headEnd/>
              <a:tailEnd/>
            </a:ln>
          </p:spPr>
        </p:pic>
      </p:grpSp>
      <p:pic>
        <p:nvPicPr>
          <p:cNvPr id="41" name="Picture 2"/>
          <p:cNvPicPr>
            <a:picLocks noChangeAspect="1" noChangeArrowheads="1"/>
          </p:cNvPicPr>
          <p:nvPr/>
        </p:nvPicPr>
        <p:blipFill>
          <a:blip r:embed="rId6"/>
          <a:srcRect/>
          <a:stretch>
            <a:fillRect/>
          </a:stretch>
        </p:blipFill>
        <p:spPr bwMode="auto">
          <a:xfrm flipH="1">
            <a:off x="968745" y="4868362"/>
            <a:ext cx="503224" cy="357069"/>
          </a:xfrm>
          <a:prstGeom prst="rect">
            <a:avLst/>
          </a:prstGeom>
          <a:noFill/>
          <a:ln w="9525">
            <a:noFill/>
            <a:miter lim="800000"/>
            <a:headEnd/>
            <a:tailEnd/>
          </a:ln>
        </p:spPr>
      </p:pic>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5. </a:t>
            </a:r>
            <a:r>
              <a:rPr lang="en-GB" sz="1200" kern="0" dirty="0" err="1">
                <a:latin typeface="Calibri" panose="020F0502020204030204" pitchFamily="34" charset="0"/>
                <a:cs typeface="Calibri" panose="020F0502020204030204" pitchFamily="34" charset="0"/>
              </a:rPr>
              <a:t>Alarme</a:t>
            </a:r>
            <a:endParaRPr lang="en-GB" sz="1200" kern="0" dirty="0">
              <a:latin typeface="Calibri" panose="020F0502020204030204" pitchFamily="34" charset="0"/>
              <a:cs typeface="Calibri" panose="020F0502020204030204" pitchFamily="34" charset="0"/>
            </a:endParaRPr>
          </a:p>
        </p:txBody>
      </p:sp>
      <p:sp>
        <p:nvSpPr>
          <p:cNvPr id="25" name="Rounded Rectangle 12"/>
          <p:cNvSpPr/>
          <p:nvPr/>
        </p:nvSpPr>
        <p:spPr bwMode="auto">
          <a:xfrm>
            <a:off x="594859" y="1502135"/>
            <a:ext cx="11117765" cy="178284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en-US" dirty="0" err="1">
                <a:latin typeface="+mn-lt"/>
              </a:rPr>
              <a:t>L’alarme</a:t>
            </a:r>
            <a:r>
              <a:rPr lang="en-US" dirty="0">
                <a:latin typeface="+mn-lt"/>
              </a:rPr>
              <a:t> </a:t>
            </a:r>
            <a:r>
              <a:rPr lang="en-US" dirty="0" err="1">
                <a:latin typeface="+mn-lt"/>
              </a:rPr>
              <a:t>donne</a:t>
            </a:r>
            <a:r>
              <a:rPr lang="en-US" dirty="0">
                <a:latin typeface="+mn-lt"/>
              </a:rPr>
              <a:t> </a:t>
            </a:r>
            <a:r>
              <a:rPr lang="en-US" dirty="0" err="1">
                <a:latin typeface="+mn-lt"/>
              </a:rPr>
              <a:t>l’ordre</a:t>
            </a:r>
            <a:r>
              <a:rPr lang="en-US" dirty="0">
                <a:latin typeface="+mn-lt"/>
              </a:rPr>
              <a:t> de :</a:t>
            </a:r>
          </a:p>
          <a:p>
            <a:pPr algn="just"/>
            <a:endParaRPr lang="en-US" dirty="0">
              <a:latin typeface="+mn-lt"/>
            </a:endParaRPr>
          </a:p>
          <a:p>
            <a:pPr marL="285750" indent="-285750" algn="just">
              <a:buFontTx/>
              <a:buChar char="-"/>
            </a:pPr>
            <a:r>
              <a:rPr lang="en-US" dirty="0">
                <a:latin typeface="+mn-lt"/>
              </a:rPr>
              <a:t>Quitter la zone </a:t>
            </a:r>
            <a:r>
              <a:rPr lang="en-US" dirty="0" err="1">
                <a:latin typeface="+mn-lt"/>
              </a:rPr>
              <a:t>dangereuse</a:t>
            </a:r>
            <a:r>
              <a:rPr lang="en-US" dirty="0">
                <a:latin typeface="+mn-lt"/>
              </a:rPr>
              <a:t>/</a:t>
            </a:r>
            <a:r>
              <a:rPr lang="en-US" dirty="0" err="1">
                <a:latin typeface="+mn-lt"/>
              </a:rPr>
              <a:t>gabarit</a:t>
            </a:r>
            <a:r>
              <a:rPr lang="en-US" dirty="0">
                <a:latin typeface="+mn-lt"/>
              </a:rPr>
              <a:t> ;</a:t>
            </a:r>
          </a:p>
          <a:p>
            <a:pPr marL="285750" indent="-285750" algn="just">
              <a:buFontTx/>
              <a:buChar char="-"/>
            </a:pPr>
            <a:endParaRPr lang="en-US" dirty="0">
              <a:latin typeface="+mn-lt"/>
            </a:endParaRPr>
          </a:p>
          <a:p>
            <a:pPr marL="285750" indent="-285750" algn="just">
              <a:buFontTx/>
              <a:buChar char="-"/>
            </a:pPr>
            <a:r>
              <a:rPr lang="en-US" dirty="0" err="1">
                <a:latin typeface="+mn-lt"/>
              </a:rPr>
              <a:t>Arrêter</a:t>
            </a:r>
            <a:r>
              <a:rPr lang="en-US" dirty="0">
                <a:latin typeface="+mn-lt"/>
              </a:rPr>
              <a:t> </a:t>
            </a:r>
            <a:r>
              <a:rPr lang="en-US" dirty="0" err="1">
                <a:latin typeface="+mn-lt"/>
              </a:rPr>
              <a:t>toute</a:t>
            </a:r>
            <a:r>
              <a:rPr lang="en-US" dirty="0">
                <a:latin typeface="+mn-lt"/>
              </a:rPr>
              <a:t> </a:t>
            </a:r>
            <a:r>
              <a:rPr lang="en-US" dirty="0" err="1">
                <a:latin typeface="+mn-lt"/>
              </a:rPr>
              <a:t>activité</a:t>
            </a:r>
            <a:r>
              <a:rPr lang="en-US" dirty="0">
                <a:latin typeface="+mn-lt"/>
              </a:rPr>
              <a:t> susceptible de </a:t>
            </a:r>
            <a:r>
              <a:rPr lang="en-US" dirty="0" err="1">
                <a:latin typeface="+mn-lt"/>
              </a:rPr>
              <a:t>provoquer</a:t>
            </a:r>
            <a:r>
              <a:rPr lang="en-US" dirty="0">
                <a:latin typeface="+mn-lt"/>
              </a:rPr>
              <a:t> un </a:t>
            </a:r>
            <a:r>
              <a:rPr lang="en-US" dirty="0" err="1">
                <a:latin typeface="+mn-lt"/>
              </a:rPr>
              <a:t>risque</a:t>
            </a:r>
            <a:r>
              <a:rPr lang="en-US" dirty="0">
                <a:latin typeface="+mn-lt"/>
              </a:rPr>
              <a:t> </a:t>
            </a:r>
            <a:r>
              <a:rPr lang="en-US" dirty="0" err="1">
                <a:latin typeface="+mn-lt"/>
              </a:rPr>
              <a:t>d’empiètement</a:t>
            </a:r>
            <a:r>
              <a:rPr lang="en-US" dirty="0">
                <a:latin typeface="+mn-lt"/>
              </a:rPr>
              <a:t>.</a:t>
            </a:r>
          </a:p>
          <a:p>
            <a:pPr marL="171450" indent="-171450" algn="ctr">
              <a:buFontTx/>
              <a:buChar char="-"/>
            </a:pPr>
            <a:endParaRPr lang="en-US" dirty="0"/>
          </a:p>
        </p:txBody>
      </p:sp>
      <p:sp>
        <p:nvSpPr>
          <p:cNvPr id="28" name="Rounded Rectangle 12"/>
          <p:cNvSpPr/>
          <p:nvPr/>
        </p:nvSpPr>
        <p:spPr bwMode="auto">
          <a:xfrm>
            <a:off x="695400" y="5681921"/>
            <a:ext cx="11017224" cy="796719"/>
          </a:xfrm>
          <a:prstGeom prst="round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71450" indent="-171450" algn="ctr">
              <a:buFontTx/>
              <a:buChar char="-"/>
            </a:pPr>
            <a:endParaRPr lang="en-US" dirty="0"/>
          </a:p>
        </p:txBody>
      </p:sp>
      <p:sp>
        <p:nvSpPr>
          <p:cNvPr id="5" name="Rectangle 4"/>
          <p:cNvSpPr/>
          <p:nvPr/>
        </p:nvSpPr>
        <p:spPr>
          <a:xfrm>
            <a:off x="940307" y="5738856"/>
            <a:ext cx="10455849" cy="707886"/>
          </a:xfrm>
          <a:prstGeom prst="rect">
            <a:avLst/>
          </a:prstGeom>
        </p:spPr>
        <p:txBody>
          <a:bodyPr wrap="square">
            <a:spAutoFit/>
          </a:bodyPr>
          <a:lstStyle/>
          <a:p>
            <a:pPr algn="ctr"/>
            <a:r>
              <a:rPr lang="en-GB" sz="2000" dirty="0" err="1">
                <a:solidFill>
                  <a:srgbClr val="FF0000"/>
                </a:solidFill>
                <a:latin typeface="+mn-lt"/>
              </a:rPr>
              <a:t>Vous</a:t>
            </a:r>
            <a:r>
              <a:rPr lang="en-GB" sz="2000" dirty="0">
                <a:solidFill>
                  <a:srgbClr val="FF0000"/>
                </a:solidFill>
                <a:latin typeface="+mn-lt"/>
              </a:rPr>
              <a:t> </a:t>
            </a:r>
            <a:r>
              <a:rPr lang="en-GB" sz="2000" dirty="0" err="1">
                <a:solidFill>
                  <a:srgbClr val="FF0000"/>
                </a:solidFill>
                <a:latin typeface="+mn-lt"/>
              </a:rPr>
              <a:t>devez</a:t>
            </a:r>
            <a:r>
              <a:rPr lang="en-GB" sz="2000" dirty="0">
                <a:solidFill>
                  <a:srgbClr val="FF0000"/>
                </a:solidFill>
                <a:latin typeface="+mn-lt"/>
              </a:rPr>
              <a:t> </a:t>
            </a:r>
            <a:r>
              <a:rPr lang="en-GB" sz="2000" dirty="0" err="1">
                <a:solidFill>
                  <a:srgbClr val="FF0000"/>
                </a:solidFill>
                <a:latin typeface="+mn-lt"/>
              </a:rPr>
              <a:t>être</a:t>
            </a:r>
            <a:r>
              <a:rPr lang="en-GB" sz="2000" dirty="0">
                <a:solidFill>
                  <a:srgbClr val="FF0000"/>
                </a:solidFill>
                <a:latin typeface="+mn-lt"/>
              </a:rPr>
              <a:t> </a:t>
            </a:r>
            <a:r>
              <a:rPr lang="en-GB" sz="2000" dirty="0" err="1">
                <a:solidFill>
                  <a:srgbClr val="FF0000"/>
                </a:solidFill>
                <a:latin typeface="+mn-lt"/>
              </a:rPr>
              <a:t>conscient</a:t>
            </a:r>
            <a:r>
              <a:rPr lang="en-GB" sz="2000" dirty="0">
                <a:solidFill>
                  <a:srgbClr val="FF0000"/>
                </a:solidFill>
                <a:latin typeface="+mn-lt"/>
              </a:rPr>
              <a:t> que votre sécurité dépend de votre obéissance aux ordres et à la réglementation </a:t>
            </a:r>
            <a:r>
              <a:rPr lang="en-GB" sz="2000" dirty="0" err="1">
                <a:solidFill>
                  <a:srgbClr val="FF0000"/>
                </a:solidFill>
                <a:latin typeface="+mn-lt"/>
              </a:rPr>
              <a:t>ainsi</a:t>
            </a:r>
            <a:r>
              <a:rPr lang="en-GB" sz="2000" dirty="0">
                <a:solidFill>
                  <a:srgbClr val="FF0000"/>
                </a:solidFill>
                <a:latin typeface="+mn-lt"/>
              </a:rPr>
              <a:t> que de votre vigilance</a:t>
            </a:r>
            <a:r>
              <a:rPr lang="nl-NL" sz="2000" dirty="0">
                <a:solidFill>
                  <a:srgbClr val="FF0000"/>
                </a:solidFill>
                <a:latin typeface="+mn-lt"/>
              </a:rPr>
              <a:t>. </a:t>
            </a:r>
          </a:p>
        </p:txBody>
      </p:sp>
      <p:sp>
        <p:nvSpPr>
          <p:cNvPr id="19" name="Rechthoek 13"/>
          <p:cNvSpPr/>
          <p:nvPr/>
        </p:nvSpPr>
        <p:spPr>
          <a:xfrm rot="20936009">
            <a:off x="1492383" y="4763436"/>
            <a:ext cx="782118" cy="137283"/>
          </a:xfrm>
          <a:prstGeom prst="rect">
            <a:avLst/>
          </a:prstGeom>
          <a:noFill/>
        </p:spPr>
        <p:txBody>
          <a:bodyPr wrap="none" lIns="91440" tIns="45720" rIns="91440" bIns="45720">
            <a:prstTxWarp prst="textCurveUp">
              <a:avLst/>
            </a:prstTxWarp>
            <a:spAutoFit/>
          </a:bodyPr>
          <a:lstStyle/>
          <a:p>
            <a:pPr algn="ctr"/>
            <a:r>
              <a:rPr lang="nl-NL" sz="4400" b="1" dirty="0">
                <a:ln w="1905"/>
                <a:solidFill>
                  <a:srgbClr val="FF0000"/>
                </a:solidFill>
                <a:effectLst>
                  <a:innerShdw blurRad="69850" dist="43180" dir="5400000">
                    <a:srgbClr val="000000">
                      <a:alpha val="65000"/>
                    </a:srgbClr>
                  </a:innerShdw>
                </a:effectLst>
              </a:rPr>
              <a:t>POUÊT</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7506" y="4701524"/>
            <a:ext cx="583907" cy="441924"/>
          </a:xfrm>
          <a:prstGeom prst="rect">
            <a:avLst/>
          </a:prstGeom>
        </p:spPr>
      </p:pic>
      <p:cxnSp>
        <p:nvCxnSpPr>
          <p:cNvPr id="4" name="Straight Connector 3"/>
          <p:cNvCxnSpPr/>
          <p:nvPr/>
        </p:nvCxnSpPr>
        <p:spPr>
          <a:xfrm>
            <a:off x="9336360" y="4574792"/>
            <a:ext cx="15108" cy="1184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382339" y="4581346"/>
            <a:ext cx="43976" cy="1310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219393" y="4593966"/>
            <a:ext cx="76932" cy="1158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9066102" y="4689878"/>
            <a:ext cx="299218" cy="220167"/>
          </a:xfrm>
          <a:prstGeom prst="arc">
            <a:avLst>
              <a:gd name="adj1" fmla="val 10415505"/>
              <a:gd name="adj2" fmla="val 1570311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1" name="Arc 30"/>
          <p:cNvSpPr/>
          <p:nvPr/>
        </p:nvSpPr>
        <p:spPr>
          <a:xfrm>
            <a:off x="8938023" y="4604757"/>
            <a:ext cx="299218" cy="220167"/>
          </a:xfrm>
          <a:prstGeom prst="arc">
            <a:avLst>
              <a:gd name="adj1" fmla="val 10415505"/>
              <a:gd name="adj2" fmla="val 1570311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2" name="Arc 31"/>
          <p:cNvSpPr/>
          <p:nvPr/>
        </p:nvSpPr>
        <p:spPr>
          <a:xfrm>
            <a:off x="8997844" y="4655995"/>
            <a:ext cx="299218" cy="220167"/>
          </a:xfrm>
          <a:prstGeom prst="arc">
            <a:avLst>
              <a:gd name="adj1" fmla="val 10415505"/>
              <a:gd name="adj2" fmla="val 1570311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21867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Quelques</a:t>
            </a:r>
            <a:r>
              <a:rPr lang="en-US" sz="2000" b="1" kern="0" dirty="0">
                <a:solidFill>
                  <a:srgbClr val="0070C0"/>
                </a:solidFill>
              </a:rPr>
              <a:t> </a:t>
            </a:r>
            <a:r>
              <a:rPr lang="en-US" sz="2000" b="1" kern="0" dirty="0" err="1">
                <a:solidFill>
                  <a:srgbClr val="0070C0"/>
                </a:solidFill>
              </a:rPr>
              <a:t>exemples</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5. </a:t>
            </a:r>
            <a:r>
              <a:rPr lang="en-GB" sz="1200" kern="0" dirty="0" err="1">
                <a:latin typeface="Calibri" panose="020F0502020204030204" pitchFamily="34" charset="0"/>
                <a:cs typeface="Calibri" panose="020F0502020204030204" pitchFamily="34" charset="0"/>
              </a:rPr>
              <a:t>Alarme</a:t>
            </a:r>
            <a:endParaRPr lang="en-GB" sz="1200" kern="0" dirty="0">
              <a:latin typeface="Calibri" panose="020F0502020204030204" pitchFamily="34" charset="0"/>
              <a:cs typeface="Calibri" panose="020F0502020204030204" pitchFamily="34" charset="0"/>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776520" y="4293096"/>
            <a:ext cx="1192887" cy="52230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2204864"/>
            <a:ext cx="10613709"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fr-BE" sz="1400" dirty="0">
                <a:latin typeface="Calibri" panose="020F0502020204030204" pitchFamily="34" charset="0"/>
                <a:cs typeface="Calibri" panose="020F0502020204030204" pitchFamily="34" charset="0"/>
              </a:rPr>
              <a:t>Empiètement de </a:t>
            </a:r>
            <a:r>
              <a:rPr lang="fr-BE" sz="1400" b="1" dirty="0">
                <a:latin typeface="Calibri" panose="020F0502020204030204" pitchFamily="34" charset="0"/>
                <a:cs typeface="Calibri" panose="020F0502020204030204" pitchFamily="34" charset="0"/>
              </a:rPr>
              <a:t>type I </a:t>
            </a:r>
            <a:r>
              <a:rPr lang="fr-BE" sz="1400" dirty="0">
                <a:latin typeface="Calibri" panose="020F0502020204030204" pitchFamily="34" charset="0"/>
                <a:cs typeface="Calibri" panose="020F0502020204030204" pitchFamily="34" charset="0"/>
              </a:rPr>
              <a:t>(personnel – matériel léger – matériel </a:t>
            </a:r>
            <a:r>
              <a:rPr lang="fr-BE" sz="1400" dirty="0" err="1">
                <a:latin typeface="Calibri" panose="020F0502020204030204" pitchFamily="34" charset="0"/>
                <a:cs typeface="Calibri" panose="020F0502020204030204" pitchFamily="34" charset="0"/>
              </a:rPr>
              <a:t>demi-lourd</a:t>
            </a:r>
            <a:r>
              <a:rPr lang="fr-BE"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mesure de sécurité </a:t>
            </a:r>
            <a:r>
              <a:rPr lang="fr-BE" sz="1400" b="1" dirty="0">
                <a:latin typeface="Calibri" panose="020F0502020204030204" pitchFamily="34" charset="0"/>
                <a:cs typeface="Calibri" panose="020F0502020204030204" pitchFamily="34" charset="0"/>
              </a:rPr>
              <a:t>« blocage des mouvements</a:t>
            </a:r>
            <a:r>
              <a:rPr lang="fr-BE" sz="1400" dirty="0">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toutes les activités qui peuvent provoquer un empiètement sont arrêtées.</a:t>
            </a:r>
          </a:p>
          <a:p>
            <a:pPr algn="just"/>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la voie est libérée et le personnel se déplace vers la zone convenue (y compris le matériel).</a:t>
            </a:r>
            <a:endParaRPr lang="en-US" sz="1400" dirty="0">
              <a:latin typeface="Calibri" panose="020F0502020204030204" pitchFamily="34" charset="0"/>
              <a:cs typeface="Calibri" panose="020F0502020204030204" pitchFamily="34" charset="0"/>
            </a:endParaRPr>
          </a:p>
          <a:p>
            <a:pPr algn="just"/>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77099" y="3586466"/>
            <a:ext cx="10685717" cy="1426709"/>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fr-BE" sz="1400" dirty="0">
                <a:latin typeface="Calibri" panose="020F0502020204030204" pitchFamily="34" charset="0"/>
                <a:cs typeface="Calibri" panose="020F0502020204030204" pitchFamily="34" charset="0"/>
              </a:rPr>
              <a:t>Empiètement de </a:t>
            </a:r>
            <a:r>
              <a:rPr lang="fr-BE" sz="1400" b="1" dirty="0">
                <a:latin typeface="Calibri" panose="020F0502020204030204" pitchFamily="34" charset="0"/>
                <a:cs typeface="Calibri" panose="020F0502020204030204" pitchFamily="34" charset="0"/>
              </a:rPr>
              <a:t>type I </a:t>
            </a:r>
            <a:r>
              <a:rPr lang="fr-BE" sz="1400" dirty="0">
                <a:latin typeface="Calibri" panose="020F0502020204030204" pitchFamily="34" charset="0"/>
                <a:cs typeface="Calibri" panose="020F0502020204030204" pitchFamily="34" charset="0"/>
              </a:rPr>
              <a:t>(personnel – matériel léger – matériel </a:t>
            </a:r>
            <a:r>
              <a:rPr lang="fr-BE" sz="1400" dirty="0" err="1">
                <a:latin typeface="Calibri" panose="020F0502020204030204" pitchFamily="34" charset="0"/>
                <a:cs typeface="Calibri" panose="020F0502020204030204" pitchFamily="34" charset="0"/>
              </a:rPr>
              <a:t>demi-lourd</a:t>
            </a:r>
            <a:r>
              <a:rPr lang="fr-BE"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mesure de sécurité</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 dispositifs d’annonces »</a:t>
            </a:r>
            <a:r>
              <a:rPr lang="en-US" sz="1400" b="1" dirty="0">
                <a:latin typeface="Calibri" panose="020F0502020204030204" pitchFamily="34" charset="0"/>
                <a:cs typeface="Calibri" panose="020F0502020204030204" pitchFamily="34" charset="0"/>
              </a:rPr>
              <a:t> par </a:t>
            </a:r>
            <a:r>
              <a:rPr lang="en-US" sz="1400" b="1" dirty="0" err="1">
                <a:latin typeface="Calibri" panose="020F0502020204030204" pitchFamily="34" charset="0"/>
                <a:cs typeface="Calibri" panose="020F0502020204030204" pitchFamily="34" charset="0"/>
              </a:rPr>
              <a:t>Factionnaires</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ou</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Vigie</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 le personnel dans la </a:t>
            </a:r>
            <a:r>
              <a:rPr lang="en-US" sz="1400" dirty="0" err="1">
                <a:latin typeface="Calibri" panose="020F0502020204030204" pitchFamily="34" charset="0"/>
                <a:cs typeface="Calibri" panose="020F0502020204030204" pitchFamily="34" charset="0"/>
              </a:rPr>
              <a:t>voie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libère</a:t>
            </a:r>
            <a:r>
              <a:rPr lang="en-US" sz="1400" dirty="0">
                <a:latin typeface="Calibri" panose="020F0502020204030204" pitchFamily="34" charset="0"/>
                <a:cs typeface="Calibri" panose="020F0502020204030204" pitchFamily="34" charset="0"/>
              </a:rPr>
              <a:t> la </a:t>
            </a:r>
            <a:r>
              <a:rPr lang="en-US" sz="1400" dirty="0" err="1">
                <a:latin typeface="Calibri" panose="020F0502020204030204" pitchFamily="34" charset="0"/>
                <a:cs typeface="Calibri" panose="020F0502020204030204" pitchFamily="34" charset="0"/>
              </a:rPr>
              <a:t>voie</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y compris le matériel</a:t>
            </a:r>
            <a:r>
              <a:rPr lang="en-US" sz="1400" dirty="0">
                <a:latin typeface="Calibri" panose="020F0502020204030204" pitchFamily="34" charset="0"/>
                <a:cs typeface="Calibri" panose="020F0502020204030204" pitchFamily="34" charset="0"/>
              </a:rPr>
              <a:t>)</a:t>
            </a:r>
          </a:p>
          <a:p>
            <a:pPr algn="just"/>
            <a:r>
              <a:rPr lang="en-US" sz="1400" dirty="0">
                <a:latin typeface="Calibri" panose="020F0502020204030204" pitchFamily="34" charset="0"/>
                <a:cs typeface="Calibri" panose="020F0502020204030204" pitchFamily="34" charset="0"/>
              </a:rPr>
              <a:t>→ le personnel se </a:t>
            </a:r>
            <a:r>
              <a:rPr lang="fr-FR" sz="1400" dirty="0">
                <a:latin typeface="Calibri" panose="020F0502020204030204" pitchFamily="34" charset="0"/>
                <a:cs typeface="Calibri" panose="020F0502020204030204" pitchFamily="34" charset="0"/>
              </a:rPr>
              <a:t>déplace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vers</a:t>
            </a:r>
            <a:r>
              <a:rPr lang="en-US" sz="1400" dirty="0">
                <a:latin typeface="Calibri" panose="020F0502020204030204" pitchFamily="34" charset="0"/>
                <a:cs typeface="Calibri" panose="020F0502020204030204" pitchFamily="34" charset="0"/>
              </a:rPr>
              <a:t> la zone de </a:t>
            </a:r>
            <a:r>
              <a:rPr lang="fr-BE" sz="1400" dirty="0">
                <a:latin typeface="Calibri" panose="020F0502020204030204" pitchFamily="34" charset="0"/>
                <a:cs typeface="Calibri" panose="020F0502020204030204" pitchFamily="34" charset="0"/>
              </a:rPr>
              <a:t>dégagement en empruntant l’itinéraire convenu </a:t>
            </a:r>
            <a:r>
              <a:rPr lang="en-US" sz="1400" dirty="0">
                <a:latin typeface="Calibri" panose="020F0502020204030204" pitchFamily="34" charset="0"/>
                <a:cs typeface="Calibri" panose="020F0502020204030204" pitchFamily="34" charset="0"/>
              </a:rPr>
              <a:t>(</a:t>
            </a:r>
            <a:r>
              <a:rPr lang="fr-BE" sz="1400" dirty="0">
                <a:latin typeface="Calibri" panose="020F0502020204030204" pitchFamily="34" charset="0"/>
                <a:cs typeface="Calibri" panose="020F0502020204030204" pitchFamily="34" charset="0"/>
              </a:rPr>
              <a:t>y compris le matériel</a:t>
            </a:r>
            <a:r>
              <a:rPr lang="en-US" sz="1400" dirty="0">
                <a:latin typeface="Calibri" panose="020F0502020204030204" pitchFamily="34" charset="0"/>
                <a:cs typeface="Calibri" panose="020F0502020204030204" pitchFamily="34" charset="0"/>
              </a:rPr>
              <a:t>)</a:t>
            </a:r>
          </a:p>
          <a:p>
            <a:pPr algn="just"/>
            <a:endParaRPr lang="en-US" sz="14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5373216"/>
            <a:ext cx="10685717" cy="1224136"/>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fr-BE" sz="1400" dirty="0">
                <a:latin typeface="Calibri" panose="020F0502020204030204" pitchFamily="34" charset="0"/>
                <a:cs typeface="Calibri" panose="020F0502020204030204" pitchFamily="34" charset="0"/>
              </a:rPr>
              <a:t>Empiètement de </a:t>
            </a:r>
            <a:r>
              <a:rPr lang="fr-BE" sz="1400" b="1" dirty="0">
                <a:latin typeface="Calibri" panose="020F0502020204030204" pitchFamily="34" charset="0"/>
                <a:cs typeface="Calibri" panose="020F0502020204030204" pitchFamily="34" charset="0"/>
              </a:rPr>
              <a:t>type I </a:t>
            </a:r>
            <a:r>
              <a:rPr lang="fr-BE" sz="1400" dirty="0">
                <a:latin typeface="Calibri" panose="020F0502020204030204" pitchFamily="34" charset="0"/>
                <a:cs typeface="Calibri" panose="020F0502020204030204" pitchFamily="34" charset="0"/>
              </a:rPr>
              <a:t>(personnel – matériel léger – matériel </a:t>
            </a:r>
            <a:r>
              <a:rPr lang="fr-BE" sz="1400" dirty="0" err="1">
                <a:latin typeface="Calibri" panose="020F0502020204030204" pitchFamily="34" charset="0"/>
                <a:cs typeface="Calibri" panose="020F0502020204030204" pitchFamily="34" charset="0"/>
              </a:rPr>
              <a:t>demi-lourd</a:t>
            </a:r>
            <a:r>
              <a:rPr lang="fr-BE"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mesure de sécurité</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 dispositifs d’annonces »</a:t>
            </a:r>
            <a:r>
              <a:rPr lang="en-US" sz="1400" b="1" dirty="0">
                <a:latin typeface="Calibri" panose="020F0502020204030204" pitchFamily="34" charset="0"/>
                <a:cs typeface="Calibri" panose="020F0502020204030204" pitchFamily="34" charset="0"/>
              </a:rPr>
              <a:t> par </a:t>
            </a:r>
            <a:r>
              <a:rPr lang="en-US" sz="1400" b="1" dirty="0" err="1">
                <a:latin typeface="Calibri" panose="020F0502020204030204" pitchFamily="34" charset="0"/>
                <a:cs typeface="Calibri" panose="020F0502020204030204" pitchFamily="34" charset="0"/>
              </a:rPr>
              <a:t>Annonceur</a:t>
            </a:r>
            <a:endParaRPr lang="en-US" sz="1400" b="1" dirty="0">
              <a:latin typeface="Calibri" panose="020F0502020204030204" pitchFamily="34" charset="0"/>
              <a:cs typeface="Calibri" panose="020F0502020204030204" pitchFamily="34" charset="0"/>
            </a:endParaRPr>
          </a:p>
          <a:p>
            <a:pPr algn="just"/>
            <a:endParaRPr lang="en-US" sz="1400" dirty="0">
              <a:latin typeface="+mn-lt"/>
            </a:endParaRPr>
          </a:p>
          <a:p>
            <a:pPr algn="just"/>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toutes les activités qui peuvent provoquer un empiètement sont arrêtées.</a:t>
            </a: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07368" y="263691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07368" y="414908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07368" y="5805264"/>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pic>
        <p:nvPicPr>
          <p:cNvPr id="13" name="Picture 3">
            <a:extLst>
              <a:ext uri="{FF2B5EF4-FFF2-40B4-BE49-F238E27FC236}">
                <a16:creationId xmlns:a16="http://schemas.microsoft.com/office/drawing/2014/main" id="{2178BE2E-353A-4CFD-AC00-CC18597CF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80" y="17151"/>
            <a:ext cx="2607847" cy="2074425"/>
          </a:xfrm>
          <a:prstGeom prst="rect">
            <a:avLst/>
          </a:prstGeom>
        </p:spPr>
      </p:pic>
      <p:sp>
        <p:nvSpPr>
          <p:cNvPr id="14" name="TextBox 4">
            <a:extLst>
              <a:ext uri="{FF2B5EF4-FFF2-40B4-BE49-F238E27FC236}">
                <a16:creationId xmlns:a16="http://schemas.microsoft.com/office/drawing/2014/main" id="{0B026E07-10DF-452A-9158-09990001CDD6}"/>
              </a:ext>
            </a:extLst>
          </p:cNvPr>
          <p:cNvSpPr txBox="1"/>
          <p:nvPr/>
        </p:nvSpPr>
        <p:spPr>
          <a:xfrm>
            <a:off x="5196181" y="942197"/>
            <a:ext cx="936104" cy="307777"/>
          </a:xfrm>
          <a:prstGeom prst="rect">
            <a:avLst/>
          </a:prstGeom>
          <a:noFill/>
        </p:spPr>
        <p:txBody>
          <a:bodyPr wrap="square" rtlCol="0">
            <a:spAutoFit/>
          </a:bodyPr>
          <a:lstStyle/>
          <a:p>
            <a:pPr algn="ctr"/>
            <a:r>
              <a:rPr lang="fr-BE" sz="700" b="1" dirty="0">
                <a:solidFill>
                  <a:schemeClr val="accent1"/>
                </a:solidFill>
              </a:rPr>
              <a:t>Que faire en cas d’alarme? </a:t>
            </a:r>
          </a:p>
        </p:txBody>
      </p:sp>
    </p:spTree>
    <p:extLst>
      <p:ext uri="{BB962C8B-B14F-4D97-AF65-F5344CB8AC3E}">
        <p14:creationId xmlns:p14="http://schemas.microsoft.com/office/powerpoint/2010/main" val="3369823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Quelques</a:t>
            </a:r>
            <a:r>
              <a:rPr lang="en-US" sz="2000" b="1" kern="0" dirty="0">
                <a:solidFill>
                  <a:srgbClr val="0070C0"/>
                </a:solidFill>
              </a:rPr>
              <a:t> </a:t>
            </a:r>
            <a:r>
              <a:rPr lang="en-US" sz="2000" b="1" kern="0" dirty="0" err="1">
                <a:solidFill>
                  <a:srgbClr val="0070C0"/>
                </a:solidFill>
              </a:rPr>
              <a:t>exemples</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5. </a:t>
            </a:r>
            <a:r>
              <a:rPr lang="en-GB" sz="1200" kern="0" dirty="0" err="1">
                <a:latin typeface="Calibri" panose="020F0502020204030204" pitchFamily="34" charset="0"/>
                <a:cs typeface="Calibri" panose="020F0502020204030204" pitchFamily="34" charset="0"/>
              </a:rPr>
              <a:t>Alarme</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2204863"/>
            <a:ext cx="10613709" cy="1368515"/>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fr-BE" sz="1400" dirty="0">
                <a:latin typeface="Calibri" panose="020F0502020204030204" pitchFamily="34" charset="0"/>
                <a:cs typeface="Calibri" panose="020F0502020204030204" pitchFamily="34" charset="0"/>
              </a:rPr>
              <a:t>Empiètement de </a:t>
            </a:r>
            <a:r>
              <a:rPr lang="fr-BE" sz="1400" b="1" dirty="0">
                <a:latin typeface="Calibri" panose="020F0502020204030204" pitchFamily="34" charset="0"/>
                <a:cs typeface="Calibri" panose="020F0502020204030204" pitchFamily="34" charset="0"/>
              </a:rPr>
              <a:t>type II </a:t>
            </a:r>
            <a:r>
              <a:rPr lang="fr-BE"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mesure de sécurité </a:t>
            </a:r>
            <a:r>
              <a:rPr lang="fr-BE" sz="1400" b="1" dirty="0">
                <a:latin typeface="Calibri" panose="020F0502020204030204" pitchFamily="34" charset="0"/>
                <a:cs typeface="Calibri" panose="020F0502020204030204" pitchFamily="34" charset="0"/>
              </a:rPr>
              <a:t>« blocage des mouvements</a:t>
            </a:r>
            <a:r>
              <a:rPr lang="fr-BE" sz="1400" dirty="0">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  le personnel dans la </a:t>
            </a:r>
            <a:r>
              <a:rPr lang="en-US" sz="1400" dirty="0" err="1">
                <a:latin typeface="Calibri" panose="020F0502020204030204" pitchFamily="34" charset="0"/>
                <a:cs typeface="Calibri" panose="020F0502020204030204" pitchFamily="34" charset="0"/>
              </a:rPr>
              <a:t>voie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libère</a:t>
            </a:r>
            <a:r>
              <a:rPr lang="en-US" sz="1400" dirty="0">
                <a:latin typeface="Calibri" panose="020F0502020204030204" pitchFamily="34" charset="0"/>
                <a:cs typeface="Calibri" panose="020F0502020204030204" pitchFamily="34" charset="0"/>
              </a:rPr>
              <a:t> la </a:t>
            </a:r>
            <a:r>
              <a:rPr lang="en-US" sz="1400" dirty="0" err="1">
                <a:latin typeface="Calibri" panose="020F0502020204030204" pitchFamily="34" charset="0"/>
                <a:cs typeface="Calibri" panose="020F0502020204030204" pitchFamily="34" charset="0"/>
              </a:rPr>
              <a:t>voie</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y compris le matériel et les outils</a:t>
            </a:r>
            <a:r>
              <a:rPr lang="en-US" sz="1400" dirty="0">
                <a:latin typeface="Calibri" panose="020F0502020204030204" pitchFamily="34" charset="0"/>
                <a:cs typeface="Calibri" panose="020F0502020204030204" pitchFamily="34" charset="0"/>
              </a:rPr>
              <a:t>)</a:t>
            </a:r>
          </a:p>
          <a:p>
            <a:pPr algn="just"/>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toutes les activités susceptibles de provoquer un empiètement sont arrêtées (par exemple, les grues rail-route es sont placées parallèlement à la voie, le bras de la grue au sol).</a:t>
            </a: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3789040"/>
            <a:ext cx="10685717" cy="1368152"/>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fr-BE" sz="1400" dirty="0">
                <a:latin typeface="Calibri" panose="020F0502020204030204" pitchFamily="34" charset="0"/>
                <a:cs typeface="Calibri" panose="020F0502020204030204" pitchFamily="34" charset="0"/>
              </a:rPr>
              <a:t>Empiètement de </a:t>
            </a:r>
            <a:r>
              <a:rPr lang="fr-BE" sz="1400" b="1" dirty="0">
                <a:latin typeface="Calibri" panose="020F0502020204030204" pitchFamily="34" charset="0"/>
                <a:cs typeface="Calibri" panose="020F0502020204030204" pitchFamily="34" charset="0"/>
              </a:rPr>
              <a:t>type II</a:t>
            </a:r>
            <a:r>
              <a:rPr lang="fr-BE"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mesure de sécurité</a:t>
            </a:r>
            <a:r>
              <a:rPr lang="en-US" sz="1400"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 dispositifs d’annonces »</a:t>
            </a:r>
            <a:r>
              <a:rPr lang="en-US" sz="1400" b="1" dirty="0">
                <a:latin typeface="Calibri" panose="020F0502020204030204" pitchFamily="34" charset="0"/>
                <a:cs typeface="Calibri" panose="020F0502020204030204" pitchFamily="34" charset="0"/>
              </a:rPr>
              <a:t> par </a:t>
            </a:r>
            <a:r>
              <a:rPr lang="en-US" sz="1400" b="1" dirty="0" err="1">
                <a:latin typeface="Calibri" panose="020F0502020204030204" pitchFamily="34" charset="0"/>
                <a:cs typeface="Calibri" panose="020F0502020204030204" pitchFamily="34" charset="0"/>
              </a:rPr>
              <a:t>Annonceur</a:t>
            </a:r>
            <a:endParaRPr lang="en-US" sz="1400" b="1" dirty="0">
              <a:latin typeface="Calibri" panose="020F0502020204030204" pitchFamily="34" charset="0"/>
              <a:cs typeface="Calibri" panose="020F0502020204030204" pitchFamily="34" charset="0"/>
            </a:endParaRPr>
          </a:p>
          <a:p>
            <a:pPr algn="just"/>
            <a:endParaRPr lang="en-US" sz="1400" dirty="0">
              <a:latin typeface="+mn-lt"/>
            </a:endParaRPr>
          </a:p>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a:t>
            </a:r>
            <a:r>
              <a:rPr lang="en-US" sz="1400" dirty="0">
                <a:latin typeface="+mn-lt"/>
              </a:rPr>
              <a:t> </a:t>
            </a:r>
            <a:r>
              <a:rPr lang="fr-BE" sz="1400" dirty="0">
                <a:latin typeface="Calibri" panose="020F0502020204030204" pitchFamily="34" charset="0"/>
                <a:cs typeface="Calibri" panose="020F0502020204030204" pitchFamily="34" charset="0"/>
              </a:rPr>
              <a:t>toutes les activités qui peuvent provoquer un empiètement sont arrêtées.</a:t>
            </a: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07368" y="263691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07368" y="4365104"/>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pic>
        <p:nvPicPr>
          <p:cNvPr id="14" name="Picture 13">
            <a:extLst>
              <a:ext uri="{FF2B5EF4-FFF2-40B4-BE49-F238E27FC236}">
                <a16:creationId xmlns:a16="http://schemas.microsoft.com/office/drawing/2014/main" id="{4AD77A87-5DDE-4862-A10F-83441E70F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5805264"/>
            <a:ext cx="1259124" cy="720079"/>
          </a:xfrm>
          <a:prstGeom prst="rect">
            <a:avLst/>
          </a:prstGeom>
        </p:spPr>
      </p:pic>
      <p:sp>
        <p:nvSpPr>
          <p:cNvPr id="21" name="Cloud Callout 12">
            <a:extLst>
              <a:ext uri="{FF2B5EF4-FFF2-40B4-BE49-F238E27FC236}">
                <a16:creationId xmlns:a16="http://schemas.microsoft.com/office/drawing/2014/main" id="{3A6C9EB0-3AA6-433E-8F30-F20B822F8665}"/>
              </a:ext>
            </a:extLst>
          </p:cNvPr>
          <p:cNvSpPr/>
          <p:nvPr/>
        </p:nvSpPr>
        <p:spPr>
          <a:xfrm>
            <a:off x="5780814" y="5352216"/>
            <a:ext cx="988376" cy="295951"/>
          </a:xfrm>
          <a:prstGeom prst="cloudCallout">
            <a:avLst>
              <a:gd name="adj1" fmla="val -7401"/>
              <a:gd name="adj2" fmla="val 1572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n w="0"/>
                <a:solidFill>
                  <a:schemeClr val="tx1"/>
                </a:solidFill>
                <a:effectLst>
                  <a:outerShdw blurRad="38100" dist="19050" dir="2700000" algn="tl" rotWithShape="0">
                    <a:schemeClr val="dk1">
                      <a:alpha val="40000"/>
                    </a:schemeClr>
                  </a:outerShdw>
                </a:effectLst>
              </a:rPr>
              <a:t>STOP</a:t>
            </a:r>
          </a:p>
        </p:txBody>
      </p:sp>
      <p:sp>
        <p:nvSpPr>
          <p:cNvPr id="22" name="Cloud Callout 13">
            <a:extLst>
              <a:ext uri="{FF2B5EF4-FFF2-40B4-BE49-F238E27FC236}">
                <a16:creationId xmlns:a16="http://schemas.microsoft.com/office/drawing/2014/main" id="{882F1F5E-F443-47CA-AF62-FCB369596CC3}"/>
              </a:ext>
            </a:extLst>
          </p:cNvPr>
          <p:cNvSpPr/>
          <p:nvPr/>
        </p:nvSpPr>
        <p:spPr>
          <a:xfrm>
            <a:off x="4328674" y="5352216"/>
            <a:ext cx="988376" cy="295951"/>
          </a:xfrm>
          <a:prstGeom prst="cloudCallout">
            <a:avLst>
              <a:gd name="adj1" fmla="val 10221"/>
              <a:gd name="adj2" fmla="val 11799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n w="0"/>
                <a:solidFill>
                  <a:schemeClr val="tx1"/>
                </a:solidFill>
                <a:effectLst>
                  <a:outerShdw blurRad="38100" dist="19050" dir="2700000" algn="tl" rotWithShape="0">
                    <a:schemeClr val="dk1">
                      <a:alpha val="40000"/>
                    </a:schemeClr>
                  </a:outerShdw>
                </a:effectLst>
              </a:rPr>
              <a:t>STOP</a:t>
            </a:r>
          </a:p>
        </p:txBody>
      </p:sp>
      <p:pic>
        <p:nvPicPr>
          <p:cNvPr id="12" name="Picture 3">
            <a:extLst>
              <a:ext uri="{FF2B5EF4-FFF2-40B4-BE49-F238E27FC236}">
                <a16:creationId xmlns:a16="http://schemas.microsoft.com/office/drawing/2014/main" id="{9CD92410-48C4-447F-AC83-A39DD9988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80" y="17151"/>
            <a:ext cx="2607847" cy="2074425"/>
          </a:xfrm>
          <a:prstGeom prst="rect">
            <a:avLst/>
          </a:prstGeom>
        </p:spPr>
      </p:pic>
      <p:sp>
        <p:nvSpPr>
          <p:cNvPr id="13" name="TextBox 4">
            <a:extLst>
              <a:ext uri="{FF2B5EF4-FFF2-40B4-BE49-F238E27FC236}">
                <a16:creationId xmlns:a16="http://schemas.microsoft.com/office/drawing/2014/main" id="{ABEDFA42-AD87-4EF7-AF94-877FD7B65E6A}"/>
              </a:ext>
            </a:extLst>
          </p:cNvPr>
          <p:cNvSpPr txBox="1"/>
          <p:nvPr/>
        </p:nvSpPr>
        <p:spPr>
          <a:xfrm>
            <a:off x="5196181" y="942197"/>
            <a:ext cx="936104" cy="307777"/>
          </a:xfrm>
          <a:prstGeom prst="rect">
            <a:avLst/>
          </a:prstGeom>
          <a:noFill/>
        </p:spPr>
        <p:txBody>
          <a:bodyPr wrap="square" rtlCol="0">
            <a:spAutoFit/>
          </a:bodyPr>
          <a:lstStyle/>
          <a:p>
            <a:pPr algn="ctr"/>
            <a:r>
              <a:rPr lang="fr-BE" sz="700" b="1" dirty="0">
                <a:solidFill>
                  <a:schemeClr val="accent1"/>
                </a:solidFill>
              </a:rPr>
              <a:t>Que faire en cas d’alarme? </a:t>
            </a:r>
          </a:p>
        </p:txBody>
      </p:sp>
    </p:spTree>
    <p:extLst>
      <p:ext uri="{BB962C8B-B14F-4D97-AF65-F5344CB8AC3E}">
        <p14:creationId xmlns:p14="http://schemas.microsoft.com/office/powerpoint/2010/main" val="1460854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kern="0" dirty="0"/>
              <a:t>5. </a:t>
            </a:r>
            <a:r>
              <a:rPr lang="en-GB" kern="0" dirty="0" err="1"/>
              <a:t>Alarme</a:t>
            </a:r>
            <a:endParaRPr lang="en-GB" kern="0" dirty="0"/>
          </a:p>
        </p:txBody>
      </p:sp>
      <p:pic>
        <p:nvPicPr>
          <p:cNvPr id="10" name="Picture 2" descr="Afbeeldingsresultaat voor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340" y="1268760"/>
            <a:ext cx="1224136" cy="1408691"/>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8"/>
          <p:cNvSpPr/>
          <p:nvPr/>
        </p:nvSpPr>
        <p:spPr>
          <a:xfrm>
            <a:off x="4969273" y="1616308"/>
            <a:ext cx="5112568" cy="3754874"/>
          </a:xfrm>
          <a:prstGeom prst="rect">
            <a:avLst/>
          </a:prstGeom>
          <a:ln w="19050">
            <a:solidFill>
              <a:schemeClr val="accent1"/>
            </a:solidFill>
          </a:ln>
        </p:spPr>
        <p:txBody>
          <a:bodyPr wrap="square">
            <a:spAutoFit/>
          </a:bodyPr>
          <a:lstStyle/>
          <a:p>
            <a:r>
              <a:rPr lang="en-US" sz="1400" b="1" dirty="0">
                <a:latin typeface="+mn-lt"/>
              </a:rPr>
              <a:t>L’objet de la </a:t>
            </a:r>
            <a:r>
              <a:rPr lang="en-US" sz="1400" b="1" dirty="0" err="1">
                <a:latin typeface="+mn-lt"/>
              </a:rPr>
              <a:t>présente</a:t>
            </a:r>
            <a:r>
              <a:rPr lang="en-US" sz="1400" b="1" dirty="0">
                <a:latin typeface="+mn-lt"/>
              </a:rPr>
              <a:t> </a:t>
            </a:r>
            <a:r>
              <a:rPr lang="en-US" sz="1400" b="1" dirty="0" err="1">
                <a:latin typeface="+mn-lt"/>
              </a:rPr>
              <a:t>unité</a:t>
            </a:r>
            <a:r>
              <a:rPr lang="en-US" sz="1400" b="1" dirty="0">
                <a:latin typeface="+mn-lt"/>
              </a:rPr>
              <a:t> de formation n’est pas d’expliquer comment le temps de dégagement est calculé.  </a:t>
            </a:r>
          </a:p>
          <a:p>
            <a:endParaRPr lang="en-US" sz="1400" b="1" dirty="0">
              <a:latin typeface="+mn-lt"/>
            </a:endParaRPr>
          </a:p>
          <a:p>
            <a:r>
              <a:rPr lang="en-US" sz="1400" b="1" dirty="0">
                <a:latin typeface="+mn-lt"/>
              </a:rPr>
              <a:t>Pour information, le calcul tient compte :</a:t>
            </a:r>
          </a:p>
          <a:p>
            <a:endParaRPr lang="en-US" sz="1400" b="1" dirty="0">
              <a:latin typeface="+mn-lt"/>
            </a:endParaRPr>
          </a:p>
          <a:p>
            <a:pPr marL="177800" indent="-177800" algn="just">
              <a:buFont typeface="Symbol" pitchFamily="18" charset="2"/>
              <a:buChar char=""/>
            </a:pPr>
            <a:r>
              <a:rPr lang="nl-NL" sz="1400" dirty="0">
                <a:latin typeface="+mn-lt"/>
              </a:rPr>
              <a:t>du </a:t>
            </a:r>
            <a:r>
              <a:rPr lang="nl-NL" sz="1400" b="1" dirty="0">
                <a:latin typeface="+mn-lt"/>
              </a:rPr>
              <a:t>temps de dégagement proprement dit ; </a:t>
            </a:r>
          </a:p>
          <a:p>
            <a:pPr marL="180975" indent="-180975" algn="just"/>
            <a:r>
              <a:rPr lang="nl-NL" sz="1400" b="1" dirty="0">
                <a:latin typeface="+mn-lt"/>
              </a:rPr>
              <a:t>	</a:t>
            </a:r>
            <a:r>
              <a:rPr lang="nl-NL" sz="1400" dirty="0">
                <a:latin typeface="+mn-lt"/>
              </a:rPr>
              <a:t>(le temps nécessaire pour remettre la voie dans un état convenable, la débarrasser de tous les objets engageant le gabarit et se retirer de la zone dangereuse) ;</a:t>
            </a:r>
          </a:p>
          <a:p>
            <a:pPr marL="177800" indent="-177800" algn="just"/>
            <a:endParaRPr lang="nl-NL" sz="1400" dirty="0">
              <a:latin typeface="+mn-lt"/>
            </a:endParaRPr>
          </a:p>
          <a:p>
            <a:pPr marL="177800" indent="-177800" algn="just">
              <a:buFont typeface="Symbol" pitchFamily="18" charset="2"/>
              <a:buChar char=""/>
            </a:pPr>
            <a:r>
              <a:rPr lang="nl-NL" sz="1400" dirty="0">
                <a:latin typeface="+mn-lt"/>
              </a:rPr>
              <a:t>d’une </a:t>
            </a:r>
            <a:r>
              <a:rPr lang="nl-NL" sz="1400" b="1" dirty="0">
                <a:latin typeface="+mn-lt"/>
              </a:rPr>
              <a:t>marge de </a:t>
            </a:r>
            <a:r>
              <a:rPr lang="nl-NL" sz="1400" b="1" dirty="0" err="1">
                <a:latin typeface="+mn-lt"/>
              </a:rPr>
              <a:t>sécurité</a:t>
            </a:r>
            <a:r>
              <a:rPr lang="nl-NL" sz="1400" b="1" dirty="0">
                <a:latin typeface="+mn-lt"/>
              </a:rPr>
              <a:t> ;</a:t>
            </a:r>
          </a:p>
          <a:p>
            <a:pPr marL="177800" indent="-177800" algn="just"/>
            <a:r>
              <a:rPr lang="nl-NL" sz="1400" dirty="0">
                <a:latin typeface="+mn-lt"/>
              </a:rPr>
              <a:t> 	</a:t>
            </a:r>
          </a:p>
          <a:p>
            <a:pPr marL="177800" indent="-177800" algn="just">
              <a:buFont typeface="Symbol" pitchFamily="18" charset="2"/>
              <a:buChar char=""/>
            </a:pPr>
            <a:r>
              <a:rPr lang="nl-NL" sz="1400" dirty="0">
                <a:latin typeface="+mn-lt"/>
              </a:rPr>
              <a:t>du </a:t>
            </a:r>
            <a:r>
              <a:rPr lang="nl-NL" sz="1400" b="1" dirty="0">
                <a:latin typeface="+mn-lt"/>
              </a:rPr>
              <a:t>temps de perception ou de répétition </a:t>
            </a:r>
          </a:p>
          <a:p>
            <a:pPr marL="180975" algn="just"/>
            <a:r>
              <a:rPr lang="nl-NL" sz="1400" dirty="0">
                <a:latin typeface="+mn-lt"/>
              </a:rPr>
              <a:t>(le temps qui est nécessaire pour voir arriver un train et pour permettre à l’agent qui veille à la sécurité / au(x) factionnaire(s) de regarder alternativement à gauche et à droite ou le temps qui est nécessaire pour répéter l’alarme à hauteur de l’équipe).</a:t>
            </a:r>
          </a:p>
        </p:txBody>
      </p:sp>
      <p:grpSp>
        <p:nvGrpSpPr>
          <p:cNvPr id="9" name="Groep 48"/>
          <p:cNvGrpSpPr/>
          <p:nvPr/>
        </p:nvGrpSpPr>
        <p:grpSpPr>
          <a:xfrm>
            <a:off x="2457240" y="3493745"/>
            <a:ext cx="1800200" cy="2011988"/>
            <a:chOff x="1043608" y="3861048"/>
            <a:chExt cx="1800200" cy="2011988"/>
          </a:xfrm>
        </p:grpSpPr>
        <p:pic>
          <p:nvPicPr>
            <p:cNvPr id="12"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3861048"/>
              <a:ext cx="1800200" cy="2011988"/>
            </a:xfrm>
            <a:prstGeom prst="rect">
              <a:avLst/>
            </a:prstGeom>
            <a:noFill/>
            <a:ln w="9525">
              <a:noFill/>
              <a:miter lim="800000"/>
              <a:headEnd/>
              <a:tailEnd/>
            </a:ln>
          </p:spPr>
        </p:pic>
        <p:sp>
          <p:nvSpPr>
            <p:cNvPr id="13" name="Ovaal 47"/>
            <p:cNvSpPr/>
            <p:nvPr/>
          </p:nvSpPr>
          <p:spPr bwMode="auto">
            <a:xfrm>
              <a:off x="1403648" y="4509120"/>
              <a:ext cx="1152128" cy="1080120"/>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cene3d>
                <a:camera prst="obliqueTopLeft"/>
                <a:lightRig rig="threePt" dir="t"/>
              </a:scene3d>
              <a:sp3d extrusionH="57150">
                <a:bevelT w="38100" h="38100"/>
              </a:sp3d>
            </a:bodyPr>
            <a:lstStyle/>
            <a:p>
              <a:pPr algn="ctr"/>
              <a:r>
                <a:rPr lang="en-US" sz="4400" b="1" dirty="0">
                  <a:solidFill>
                    <a:schemeClr val="bg1"/>
                  </a:solidFill>
                  <a:effectLst>
                    <a:reflection blurRad="6350" stA="55000" endA="300" endPos="45500" dir="5400000" sy="-100000" algn="bl" rotWithShape="0"/>
                  </a:effectLst>
                </a:rPr>
                <a:t>?</a:t>
              </a:r>
              <a:endParaRPr lang="nl-BE" sz="4400" b="1" dirty="0">
                <a:solidFill>
                  <a:schemeClr val="bg1"/>
                </a:solidFill>
                <a:effectLst>
                  <a:reflection blurRad="6350" stA="55000" endA="300" endPos="45500" dir="5400000" sy="-100000" algn="bl" rotWithShape="0"/>
                </a:effectLst>
              </a:endParaRPr>
            </a:p>
          </p:txBody>
        </p:sp>
      </p:grpSp>
      <p:sp>
        <p:nvSpPr>
          <p:cNvPr id="15" name="Vrije vorm 13"/>
          <p:cNvSpPr/>
          <p:nvPr/>
        </p:nvSpPr>
        <p:spPr bwMode="auto">
          <a:xfrm flipH="1">
            <a:off x="3545608" y="2677451"/>
            <a:ext cx="1423665" cy="1115401"/>
          </a:xfrm>
          <a:custGeom>
            <a:avLst/>
            <a:gdLst>
              <a:gd name="connsiteX0" fmla="*/ 0 w 2127250"/>
              <a:gd name="connsiteY0" fmla="*/ 154517 h 1259417"/>
              <a:gd name="connsiteX1" fmla="*/ 1790700 w 2127250"/>
              <a:gd name="connsiteY1" fmla="*/ 179917 h 1259417"/>
              <a:gd name="connsiteX2" fmla="*/ 2019300 w 2127250"/>
              <a:gd name="connsiteY2" fmla="*/ 1234017 h 1259417"/>
              <a:gd name="connsiteX3" fmla="*/ 2019300 w 2127250"/>
              <a:gd name="connsiteY3" fmla="*/ 1234017 h 1259417"/>
              <a:gd name="connsiteX4" fmla="*/ 2019300 w 2127250"/>
              <a:gd name="connsiteY4" fmla="*/ 1234017 h 1259417"/>
              <a:gd name="connsiteX5" fmla="*/ 2044700 w 2127250"/>
              <a:gd name="connsiteY5" fmla="*/ 1259417 h 12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7250" h="1259417">
                <a:moveTo>
                  <a:pt x="0" y="154517"/>
                </a:moveTo>
                <a:cubicBezTo>
                  <a:pt x="727075" y="77258"/>
                  <a:pt x="1454150" y="0"/>
                  <a:pt x="1790700" y="179917"/>
                </a:cubicBezTo>
                <a:cubicBezTo>
                  <a:pt x="2127250" y="359834"/>
                  <a:pt x="2019300" y="1234017"/>
                  <a:pt x="2019300" y="1234017"/>
                </a:cubicBezTo>
                <a:lnTo>
                  <a:pt x="2019300" y="1234017"/>
                </a:lnTo>
                <a:lnTo>
                  <a:pt x="2019300" y="1234017"/>
                </a:lnTo>
                <a:lnTo>
                  <a:pt x="2044700" y="1259417"/>
                </a:lnTo>
              </a:path>
            </a:pathLst>
          </a:custGeom>
          <a:noFill/>
          <a:ln w="3175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16" name="Title 1"/>
          <p:cNvSpPr txBox="1">
            <a:spLocks/>
          </p:cNvSpPr>
          <p:nvPr/>
        </p:nvSpPr>
        <p:spPr>
          <a:xfrm>
            <a:off x="623392" y="558060"/>
            <a:ext cx="8064500" cy="53512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000" b="1" kern="0" dirty="0" err="1">
                <a:solidFill>
                  <a:srgbClr val="0070C0"/>
                </a:solidFill>
              </a:rPr>
              <a:t>Intermède</a:t>
            </a:r>
            <a:r>
              <a:rPr lang="en-US" sz="2000" b="1" kern="0" dirty="0">
                <a:solidFill>
                  <a:srgbClr val="0070C0"/>
                </a:solidFill>
              </a:rPr>
              <a:t>: </a:t>
            </a:r>
            <a:r>
              <a:rPr lang="en-US" sz="2000" b="1" kern="0" dirty="0" err="1">
                <a:solidFill>
                  <a:srgbClr val="0070C0"/>
                </a:solidFill>
              </a:rPr>
              <a:t>Délai</a:t>
            </a:r>
            <a:r>
              <a:rPr lang="en-US" sz="2000" b="1" kern="0" dirty="0">
                <a:solidFill>
                  <a:srgbClr val="0070C0"/>
                </a:solidFill>
              </a:rPr>
              <a:t> de dégagement (temps </a:t>
            </a:r>
            <a:r>
              <a:rPr lang="en-US" sz="2000" b="1" kern="0" dirty="0" err="1">
                <a:solidFill>
                  <a:srgbClr val="0070C0"/>
                </a:solidFill>
              </a:rPr>
              <a:t>d’annonce</a:t>
            </a:r>
            <a:r>
              <a:rPr lang="en-US" sz="2000" b="1" kern="0" dirty="0">
                <a:solidFill>
                  <a:srgbClr val="0070C0"/>
                </a:solidFill>
              </a:rPr>
              <a:t>)?</a:t>
            </a:r>
          </a:p>
        </p:txBody>
      </p:sp>
    </p:spTree>
    <p:extLst>
      <p:ext uri="{BB962C8B-B14F-4D97-AF65-F5344CB8AC3E}">
        <p14:creationId xmlns:p14="http://schemas.microsoft.com/office/powerpoint/2010/main" val="4134680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5. </a:t>
            </a:r>
            <a:r>
              <a:rPr lang="en-GB" dirty="0" err="1"/>
              <a:t>Alarme</a:t>
            </a:r>
            <a:endParaRPr lang="en-GB" dirty="0"/>
          </a:p>
        </p:txBody>
      </p:sp>
      <p:sp>
        <p:nvSpPr>
          <p:cNvPr id="24" name="Title 1"/>
          <p:cNvSpPr>
            <a:spLocks noGrp="1"/>
          </p:cNvSpPr>
          <p:nvPr>
            <p:ph type="title" idx="4294967295"/>
          </p:nvPr>
        </p:nvSpPr>
        <p:spPr>
          <a:xfrm>
            <a:off x="2002269" y="359038"/>
            <a:ext cx="8064500" cy="887413"/>
          </a:xfrm>
          <a:prstGeom prst="rect">
            <a:avLst/>
          </a:prstGeom>
        </p:spPr>
        <p:txBody>
          <a:bodyPr/>
          <a:lstStyle/>
          <a:p>
            <a:pPr eaLnBrk="1" hangingPunct="1"/>
            <a:r>
              <a:rPr lang="en-US" sz="1600" b="1" dirty="0">
                <a:solidFill>
                  <a:schemeClr val="accent1"/>
                </a:solidFill>
              </a:rPr>
              <a:t>1) Temps de dégagement </a:t>
            </a:r>
            <a:r>
              <a:rPr lang="en-US" sz="1600" b="1" dirty="0" err="1">
                <a:solidFill>
                  <a:schemeClr val="accent1"/>
                </a:solidFill>
              </a:rPr>
              <a:t>proprement</a:t>
            </a:r>
            <a:r>
              <a:rPr lang="en-US" sz="1600" b="1" dirty="0">
                <a:solidFill>
                  <a:schemeClr val="accent1"/>
                </a:solidFill>
              </a:rPr>
              <a:t> </a:t>
            </a:r>
            <a:r>
              <a:rPr lang="en-US" sz="1600" b="1" dirty="0" err="1">
                <a:solidFill>
                  <a:schemeClr val="accent1"/>
                </a:solidFill>
              </a:rPr>
              <a:t>dit</a:t>
            </a:r>
            <a:r>
              <a:rPr lang="en-US" sz="1600" b="1" dirty="0">
                <a:solidFill>
                  <a:schemeClr val="accent1"/>
                </a:solidFill>
              </a:rPr>
              <a:t> </a:t>
            </a:r>
            <a:endParaRPr lang="en-US" sz="2000" b="1" dirty="0">
              <a:solidFill>
                <a:schemeClr val="accent1"/>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019" y="5157192"/>
            <a:ext cx="624137" cy="706388"/>
          </a:xfrm>
          <a:prstGeom prst="rect">
            <a:avLst/>
          </a:prstGeom>
          <a:noFill/>
          <a:ln w="9525">
            <a:noFill/>
            <a:miter lim="800000"/>
            <a:headEnd/>
            <a:tailEnd/>
          </a:ln>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470" y="1556792"/>
            <a:ext cx="663232" cy="720080"/>
          </a:xfrm>
          <a:prstGeom prst="rect">
            <a:avLst/>
          </a:prstGeom>
          <a:noFill/>
          <a:ln w="9525">
            <a:noFill/>
            <a:miter lim="800000"/>
            <a:headEnd/>
            <a:tailEnd/>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551" y="3308986"/>
            <a:ext cx="569070" cy="696078"/>
          </a:xfrm>
          <a:prstGeom prst="rect">
            <a:avLst/>
          </a:prstGeom>
          <a:noFill/>
          <a:ln w="9525">
            <a:noFill/>
            <a:miter lim="800000"/>
            <a:headEnd/>
            <a:tailEnd/>
          </a:ln>
        </p:spPr>
      </p:pic>
      <p:sp>
        <p:nvSpPr>
          <p:cNvPr id="10" name="Rechthoek 10"/>
          <p:cNvSpPr/>
          <p:nvPr/>
        </p:nvSpPr>
        <p:spPr>
          <a:xfrm>
            <a:off x="1803181" y="1340769"/>
            <a:ext cx="1110185" cy="307777"/>
          </a:xfrm>
          <a:prstGeom prst="rect">
            <a:avLst/>
          </a:prstGeom>
        </p:spPr>
        <p:txBody>
          <a:bodyPr wrap="square">
            <a:spAutoFit/>
          </a:bodyPr>
          <a:lstStyle/>
          <a:p>
            <a:pPr algn="ctr"/>
            <a:r>
              <a:rPr lang="nl-NL" sz="1400" b="1" dirty="0">
                <a:ln w="10160">
                  <a:solidFill>
                    <a:srgbClr val="FF0000"/>
                  </a:solidFill>
                  <a:prstDash val="solid"/>
                </a:ln>
                <a:solidFill>
                  <a:srgbClr val="FFFFFF"/>
                </a:solidFill>
                <a:effectLst>
                  <a:outerShdw blurRad="38100" dist="32000" dir="5400000" algn="tl">
                    <a:srgbClr val="000000">
                      <a:alpha val="30000"/>
                    </a:srgbClr>
                  </a:outerShdw>
                </a:effectLst>
              </a:rPr>
              <a:t>CLIC</a:t>
            </a:r>
          </a:p>
        </p:txBody>
      </p:sp>
      <p:sp>
        <p:nvSpPr>
          <p:cNvPr id="11" name="Rechthoek 12"/>
          <p:cNvSpPr/>
          <p:nvPr/>
        </p:nvSpPr>
        <p:spPr>
          <a:xfrm>
            <a:off x="2163220" y="3212977"/>
            <a:ext cx="1080120" cy="360039"/>
          </a:xfrm>
          <a:prstGeom prst="rect">
            <a:avLst/>
          </a:prstGeom>
        </p:spPr>
        <p:txBody>
          <a:bodyPr wrap="square">
            <a:prstTxWarp prst="textArchUp">
              <a:avLst>
                <a:gd name="adj" fmla="val 10958584"/>
              </a:avLst>
            </a:prstTxWarp>
            <a:spAutoFit/>
          </a:bodyPr>
          <a:lstStyle/>
          <a:p>
            <a:pPr algn="ctr"/>
            <a:r>
              <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 </a:t>
            </a:r>
            <a:r>
              <a:rPr lang="nl-NL" sz="1100" b="1" dirty="0" err="1">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a:t>
            </a:r>
            <a:r>
              <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 </a:t>
            </a:r>
            <a:r>
              <a:rPr lang="nl-NL" sz="1100" b="1" dirty="0" err="1">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a:t>
            </a:r>
            <a:endPar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endParaRPr>
          </a:p>
        </p:txBody>
      </p:sp>
      <p:sp>
        <p:nvSpPr>
          <p:cNvPr id="12" name="Rechthoek 16"/>
          <p:cNvSpPr/>
          <p:nvPr/>
        </p:nvSpPr>
        <p:spPr>
          <a:xfrm>
            <a:off x="1875189" y="4961929"/>
            <a:ext cx="1110185" cy="307777"/>
          </a:xfrm>
          <a:prstGeom prst="rect">
            <a:avLst/>
          </a:prstGeom>
        </p:spPr>
        <p:txBody>
          <a:bodyPr wrap="square">
            <a:spAutoFit/>
          </a:bodyPr>
          <a:lstStyle/>
          <a:p>
            <a:pPr algn="ctr"/>
            <a:r>
              <a:rPr lang="nl-NL" sz="1400" b="1" dirty="0">
                <a:ln w="10160">
                  <a:solidFill>
                    <a:srgbClr val="00B050"/>
                  </a:solidFill>
                  <a:prstDash val="solid"/>
                </a:ln>
                <a:solidFill>
                  <a:srgbClr val="FFFFFF"/>
                </a:solidFill>
                <a:effectLst>
                  <a:outerShdw blurRad="38100" dist="32000" dir="5400000" algn="tl">
                    <a:srgbClr val="000000">
                      <a:alpha val="30000"/>
                    </a:srgbClr>
                  </a:outerShdw>
                </a:effectLst>
              </a:rPr>
              <a:t>CLIC</a:t>
            </a:r>
          </a:p>
        </p:txBody>
      </p:sp>
      <p:cxnSp>
        <p:nvCxnSpPr>
          <p:cNvPr id="13" name="Straight Arrow Connector 135"/>
          <p:cNvCxnSpPr>
            <a:cxnSpLocks noChangeShapeType="1"/>
          </p:cNvCxnSpPr>
          <p:nvPr/>
        </p:nvCxnSpPr>
        <p:spPr bwMode="auto">
          <a:xfrm flipH="1">
            <a:off x="1919288" y="620689"/>
            <a:ext cx="248" cy="5543575"/>
          </a:xfrm>
          <a:prstGeom prst="straightConnector1">
            <a:avLst/>
          </a:prstGeom>
          <a:noFill/>
          <a:ln w="12700" algn="ctr">
            <a:solidFill>
              <a:schemeClr val="accent2"/>
            </a:solidFill>
            <a:prstDash val="dash"/>
            <a:round/>
            <a:headEnd/>
            <a:tailEnd type="arrow" w="med" len="med"/>
          </a:ln>
        </p:spPr>
      </p:cxnSp>
      <p:sp>
        <p:nvSpPr>
          <p:cNvPr id="14" name="Rounded Rectangle 122"/>
          <p:cNvSpPr>
            <a:spLocks noChangeArrowheads="1"/>
          </p:cNvSpPr>
          <p:nvPr/>
        </p:nvSpPr>
        <p:spPr bwMode="auto">
          <a:xfrm>
            <a:off x="1577902" y="5229200"/>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en-US" sz="900" b="1" dirty="0">
                <a:latin typeface="+mn-lt"/>
              </a:rPr>
              <a:t>Attendre </a:t>
            </a:r>
          </a:p>
          <a:p>
            <a:pPr algn="ctr"/>
            <a:r>
              <a:rPr lang="en-US" sz="900" b="1" dirty="0">
                <a:latin typeface="+mn-lt"/>
              </a:rPr>
              <a:t>à distance </a:t>
            </a:r>
          </a:p>
          <a:p>
            <a:pPr algn="ctr"/>
            <a:r>
              <a:rPr lang="en-US" sz="900" b="1" dirty="0">
                <a:latin typeface="+mn-lt"/>
              </a:rPr>
              <a:t>de sécurité</a:t>
            </a:r>
            <a:endParaRPr lang="en-US" sz="1600" b="1" dirty="0">
              <a:latin typeface="+mn-lt"/>
            </a:endParaRPr>
          </a:p>
        </p:txBody>
      </p:sp>
      <p:sp>
        <p:nvSpPr>
          <p:cNvPr id="15" name="Rounded Rectangle 122"/>
          <p:cNvSpPr>
            <a:spLocks noChangeArrowheads="1"/>
          </p:cNvSpPr>
          <p:nvPr/>
        </p:nvSpPr>
        <p:spPr bwMode="auto">
          <a:xfrm>
            <a:off x="1577902" y="3573016"/>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en-US" sz="900" b="1" dirty="0" err="1">
                <a:latin typeface="+mn-lt"/>
              </a:rPr>
              <a:t>Libération</a:t>
            </a:r>
            <a:r>
              <a:rPr lang="en-US" sz="900" b="1" dirty="0">
                <a:latin typeface="+mn-lt"/>
              </a:rPr>
              <a:t> </a:t>
            </a:r>
          </a:p>
          <a:p>
            <a:pPr algn="ctr"/>
            <a:r>
              <a:rPr lang="en-US" sz="900" b="1" dirty="0">
                <a:latin typeface="+mn-lt"/>
              </a:rPr>
              <a:t>de la </a:t>
            </a:r>
            <a:r>
              <a:rPr lang="en-US" sz="900" b="1" dirty="0" err="1">
                <a:latin typeface="+mn-lt"/>
              </a:rPr>
              <a:t>voie</a:t>
            </a:r>
            <a:endParaRPr lang="en-US" sz="1600" b="1" dirty="0">
              <a:latin typeface="+mn-lt"/>
            </a:endParaRPr>
          </a:p>
        </p:txBody>
      </p:sp>
      <p:sp>
        <p:nvSpPr>
          <p:cNvPr id="16" name="Rounded Rectangle 122"/>
          <p:cNvSpPr>
            <a:spLocks noChangeArrowheads="1"/>
          </p:cNvSpPr>
          <p:nvPr/>
        </p:nvSpPr>
        <p:spPr bwMode="auto">
          <a:xfrm>
            <a:off x="1577902" y="1700808"/>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en-US" sz="900" b="1" dirty="0" err="1">
                <a:latin typeface="+mn-lt"/>
              </a:rPr>
              <a:t>Alarme</a:t>
            </a:r>
            <a:endParaRPr lang="en-US" sz="1600" b="1" dirty="0">
              <a:latin typeface="+mn-lt"/>
            </a:endParaRPr>
          </a:p>
        </p:txBody>
      </p:sp>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550" y="5281132"/>
            <a:ext cx="747701" cy="857657"/>
          </a:xfrm>
          <a:prstGeom prst="rect">
            <a:avLst/>
          </a:prstGeom>
          <a:noFill/>
          <a:ln w="9525">
            <a:noFill/>
            <a:miter lim="800000"/>
            <a:headEnd/>
            <a:tailEnd/>
          </a:ln>
        </p:spPr>
      </p:pic>
      <p:sp>
        <p:nvSpPr>
          <p:cNvPr id="23" name="Rounded Rectangle 22"/>
          <p:cNvSpPr/>
          <p:nvPr/>
        </p:nvSpPr>
        <p:spPr bwMode="auto">
          <a:xfrm>
            <a:off x="8184232" y="5301208"/>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Délai</a:t>
            </a:r>
            <a:r>
              <a:rPr lang="en-US" sz="1100" dirty="0">
                <a:solidFill>
                  <a:schemeClr val="accent2"/>
                </a:solidFill>
              </a:rPr>
              <a:t> de </a:t>
            </a:r>
          </a:p>
          <a:p>
            <a:r>
              <a:rPr lang="en-US" sz="1100" dirty="0">
                <a:solidFill>
                  <a:schemeClr val="accent2"/>
                </a:solidFill>
              </a:rPr>
              <a:t>dégagement </a:t>
            </a:r>
          </a:p>
          <a:p>
            <a:r>
              <a:rPr lang="en-US" sz="1100" dirty="0" err="1">
                <a:solidFill>
                  <a:schemeClr val="accent2"/>
                </a:solidFill>
              </a:rPr>
              <a:t>proprement</a:t>
            </a:r>
            <a:r>
              <a:rPr lang="en-US" sz="1100" dirty="0">
                <a:solidFill>
                  <a:schemeClr val="accent2"/>
                </a:solidFill>
              </a:rPr>
              <a:t> </a:t>
            </a:r>
            <a:r>
              <a:rPr lang="en-US" sz="1100" dirty="0" err="1">
                <a:solidFill>
                  <a:schemeClr val="accent2"/>
                </a:solidFill>
              </a:rPr>
              <a:t>dit</a:t>
            </a:r>
            <a:endParaRPr lang="en-US" sz="11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2615" y="905496"/>
            <a:ext cx="4292819" cy="210457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7796" y="4833364"/>
            <a:ext cx="4359004" cy="1753191"/>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8208" y="620689"/>
            <a:ext cx="2901362" cy="1888551"/>
          </a:xfrm>
          <a:prstGeom prst="rect">
            <a:avLst/>
          </a:prstGeom>
        </p:spPr>
      </p:pic>
      <p:sp>
        <p:nvSpPr>
          <p:cNvPr id="5" name="TextBox 4"/>
          <p:cNvSpPr txBox="1"/>
          <p:nvPr/>
        </p:nvSpPr>
        <p:spPr>
          <a:xfrm>
            <a:off x="1882727" y="6072386"/>
            <a:ext cx="258653" cy="307777"/>
          </a:xfrm>
          <a:prstGeom prst="rect">
            <a:avLst/>
          </a:prstGeom>
          <a:noFill/>
        </p:spPr>
        <p:txBody>
          <a:bodyPr wrap="square" rtlCol="0">
            <a:spAutoFit/>
          </a:bodyPr>
          <a:lstStyle/>
          <a:p>
            <a:r>
              <a:rPr lang="en-GB" sz="1400" b="1" dirty="0">
                <a:solidFill>
                  <a:schemeClr val="accent2"/>
                </a:solidFill>
                <a:latin typeface="+mn-lt"/>
              </a:rPr>
              <a:t>t</a:t>
            </a:r>
            <a:endParaRPr lang="fr-BE" b="1" dirty="0">
              <a:solidFill>
                <a:schemeClr val="accent2"/>
              </a:solidFill>
              <a:latin typeface="+mn-lt"/>
            </a:endParaRP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7796" y="3007439"/>
            <a:ext cx="4317638" cy="1825925"/>
          </a:xfrm>
          <a:prstGeom prst="rect">
            <a:avLst/>
          </a:prstGeom>
        </p:spPr>
      </p:pic>
    </p:spTree>
    <p:extLst>
      <p:ext uri="{BB962C8B-B14F-4D97-AF65-F5344CB8AC3E}">
        <p14:creationId xmlns:p14="http://schemas.microsoft.com/office/powerpoint/2010/main" val="1099158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5. </a:t>
            </a:r>
            <a:r>
              <a:rPr lang="en-GB" dirty="0" err="1"/>
              <a:t>Alarme</a:t>
            </a:r>
            <a:endParaRPr lang="en-GB" dirty="0"/>
          </a:p>
        </p:txBody>
      </p:sp>
      <p:sp>
        <p:nvSpPr>
          <p:cNvPr id="12" name="Title 1"/>
          <p:cNvSpPr>
            <a:spLocks noGrp="1"/>
          </p:cNvSpPr>
          <p:nvPr>
            <p:ph type="title" idx="4294967295"/>
          </p:nvPr>
        </p:nvSpPr>
        <p:spPr>
          <a:xfrm>
            <a:off x="0" y="981075"/>
            <a:ext cx="8064500" cy="887413"/>
          </a:xfrm>
          <a:prstGeom prst="rect">
            <a:avLst/>
          </a:prstGeom>
        </p:spPr>
        <p:txBody>
          <a:bodyPr/>
          <a:lstStyle/>
          <a:p>
            <a:pPr eaLnBrk="1" hangingPunct="1"/>
            <a:r>
              <a:rPr lang="en-US" sz="1600" b="1" dirty="0">
                <a:solidFill>
                  <a:schemeClr val="accent1"/>
                </a:solidFill>
              </a:rPr>
              <a:t>2) </a:t>
            </a:r>
            <a:r>
              <a:rPr lang="en-US" sz="1600" b="1" dirty="0" err="1">
                <a:solidFill>
                  <a:schemeClr val="accent1"/>
                </a:solidFill>
              </a:rPr>
              <a:t>Une</a:t>
            </a:r>
            <a:r>
              <a:rPr lang="en-US" sz="1600" b="1" dirty="0">
                <a:solidFill>
                  <a:schemeClr val="accent1"/>
                </a:solidFill>
              </a:rPr>
              <a:t> marge de sécurité</a:t>
            </a:r>
            <a:endParaRPr lang="en-US" sz="2000" b="1" dirty="0">
              <a:solidFill>
                <a:schemeClr val="accent1"/>
              </a:solidFill>
            </a:endParaRPr>
          </a:p>
        </p:txBody>
      </p:sp>
      <p:grpSp>
        <p:nvGrpSpPr>
          <p:cNvPr id="7" name="Group 6"/>
          <p:cNvGrpSpPr>
            <a:grpSpLocks noChangeAspect="1"/>
          </p:cNvGrpSpPr>
          <p:nvPr/>
        </p:nvGrpSpPr>
        <p:grpSpPr>
          <a:xfrm>
            <a:off x="9455726" y="5343981"/>
            <a:ext cx="641963" cy="778551"/>
            <a:chOff x="5723230" y="3240843"/>
            <a:chExt cx="1085217" cy="1316114"/>
          </a:xfrm>
        </p:grpSpPr>
        <p:grpSp>
          <p:nvGrpSpPr>
            <p:cNvPr id="8" name="Group 7"/>
            <p:cNvGrpSpPr>
              <a:grpSpLocks noChangeAspect="1"/>
            </p:cNvGrpSpPr>
            <p:nvPr/>
          </p:nvGrpSpPr>
          <p:grpSpPr>
            <a:xfrm>
              <a:off x="5723230" y="3240843"/>
              <a:ext cx="1085217" cy="1316114"/>
              <a:chOff x="5913097" y="3212268"/>
              <a:chExt cx="895350" cy="108585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097" y="3212268"/>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rc 10"/>
              <p:cNvSpPr>
                <a:spLocks noChangeAspect="1"/>
              </p:cNvSpPr>
              <p:nvPr/>
            </p:nvSpPr>
            <p:spPr bwMode="auto">
              <a:xfrm>
                <a:off x="5941268" y="3483986"/>
                <a:ext cx="756367" cy="709094"/>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9" name="Arc 8"/>
            <p:cNvSpPr>
              <a:spLocks noChangeAspect="1"/>
            </p:cNvSpPr>
            <p:nvPr/>
          </p:nvSpPr>
          <p:spPr bwMode="auto">
            <a:xfrm rot="2734486">
              <a:off x="5755603" y="3558996"/>
              <a:ext cx="920304" cy="862785"/>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3" name="Rounded Rectangle 12"/>
          <p:cNvSpPr/>
          <p:nvPr/>
        </p:nvSpPr>
        <p:spPr bwMode="auto">
          <a:xfrm>
            <a:off x="3143672" y="2623750"/>
            <a:ext cx="2664296" cy="1423435"/>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1100" dirty="0" err="1">
                <a:solidFill>
                  <a:schemeClr val="accent2"/>
                </a:solidFill>
              </a:rPr>
              <a:t>Une</a:t>
            </a:r>
            <a:r>
              <a:rPr lang="en-US" sz="1100" dirty="0">
                <a:solidFill>
                  <a:schemeClr val="accent2"/>
                </a:solidFill>
              </a:rPr>
              <a:t> marge de sécurité pour </a:t>
            </a:r>
            <a:r>
              <a:rPr lang="en-US" sz="1100" dirty="0" err="1">
                <a:solidFill>
                  <a:schemeClr val="accent2"/>
                </a:solidFill>
              </a:rPr>
              <a:t>parer</a:t>
            </a:r>
            <a:r>
              <a:rPr lang="en-US" sz="1100" dirty="0">
                <a:solidFill>
                  <a:schemeClr val="accent2"/>
                </a:solidFill>
              </a:rPr>
              <a:t> aux incidents </a:t>
            </a:r>
            <a:r>
              <a:rPr lang="en-US" sz="1100" dirty="0" err="1">
                <a:solidFill>
                  <a:schemeClr val="accent2"/>
                </a:solidFill>
              </a:rPr>
              <a:t>imprévisibles</a:t>
            </a:r>
            <a:r>
              <a:rPr lang="en-US" sz="1100" dirty="0">
                <a:solidFill>
                  <a:schemeClr val="accent2"/>
                </a:solidFill>
              </a:rPr>
              <a:t> </a:t>
            </a:r>
            <a:r>
              <a:rPr lang="en-US" sz="1100" dirty="0" err="1">
                <a:solidFill>
                  <a:schemeClr val="accent2"/>
                </a:solidFill>
              </a:rPr>
              <a:t>lors</a:t>
            </a:r>
            <a:r>
              <a:rPr lang="en-US" sz="1100" dirty="0">
                <a:solidFill>
                  <a:schemeClr val="accent2"/>
                </a:solidFill>
              </a:rPr>
              <a:t> du dégagement des </a:t>
            </a:r>
            <a:r>
              <a:rPr lang="en-US" sz="1100" dirty="0" err="1">
                <a:solidFill>
                  <a:schemeClr val="accent2"/>
                </a:solidFill>
              </a:rPr>
              <a:t>voies</a:t>
            </a:r>
            <a:r>
              <a:rPr lang="en-US" sz="1100" dirty="0">
                <a:solidFill>
                  <a:schemeClr val="accent2"/>
                </a:solidFill>
              </a:rPr>
              <a:t>.</a:t>
            </a:r>
          </a:p>
          <a:p>
            <a:pPr algn="ctr"/>
            <a:endParaRPr lang="en-US" sz="1100" dirty="0">
              <a:solidFill>
                <a:schemeClr val="accent2"/>
              </a:solidFill>
            </a:endParaRPr>
          </a:p>
          <a:p>
            <a:pPr algn="ctr"/>
            <a:endParaRPr lang="en-US" sz="1100" dirty="0">
              <a:solidFill>
                <a:schemeClr val="accent2"/>
              </a:solidFill>
            </a:endParaRPr>
          </a:p>
        </p:txBody>
      </p:sp>
      <p:sp>
        <p:nvSpPr>
          <p:cNvPr id="14" name="Rounded Rectangle 13"/>
          <p:cNvSpPr/>
          <p:nvPr/>
        </p:nvSpPr>
        <p:spPr bwMode="auto">
          <a:xfrm>
            <a:off x="5950074" y="2623749"/>
            <a:ext cx="2664296" cy="142343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1100" dirty="0" err="1">
                <a:solidFill>
                  <a:schemeClr val="accent2"/>
                </a:solidFill>
              </a:rPr>
              <a:t>Une</a:t>
            </a:r>
            <a:r>
              <a:rPr lang="en-US" sz="1100" dirty="0">
                <a:solidFill>
                  <a:schemeClr val="accent2"/>
                </a:solidFill>
              </a:rPr>
              <a:t> marge de sécurité pour </a:t>
            </a:r>
            <a:r>
              <a:rPr lang="en-US" sz="1100" dirty="0" err="1">
                <a:solidFill>
                  <a:schemeClr val="accent2"/>
                </a:solidFill>
              </a:rPr>
              <a:t>garder</a:t>
            </a:r>
            <a:r>
              <a:rPr lang="en-US" sz="1100" dirty="0">
                <a:solidFill>
                  <a:schemeClr val="accent2"/>
                </a:solidFill>
              </a:rPr>
              <a:t> </a:t>
            </a:r>
            <a:r>
              <a:rPr lang="en-US" sz="1100" dirty="0" err="1">
                <a:solidFill>
                  <a:schemeClr val="accent2"/>
                </a:solidFill>
              </a:rPr>
              <a:t>une</a:t>
            </a:r>
            <a:r>
              <a:rPr lang="en-US" sz="1100" dirty="0">
                <a:solidFill>
                  <a:schemeClr val="accent2"/>
                </a:solidFill>
              </a:rPr>
              <a:t> distance </a:t>
            </a:r>
            <a:r>
              <a:rPr lang="en-US" sz="1100" dirty="0" err="1">
                <a:solidFill>
                  <a:schemeClr val="accent2"/>
                </a:solidFill>
              </a:rPr>
              <a:t>suffisante</a:t>
            </a:r>
            <a:r>
              <a:rPr lang="en-US" sz="1100" dirty="0">
                <a:solidFill>
                  <a:schemeClr val="accent2"/>
                </a:solidFill>
              </a:rPr>
              <a:t> entre les </a:t>
            </a:r>
            <a:r>
              <a:rPr lang="en-US" sz="1100" dirty="0" err="1">
                <a:solidFill>
                  <a:schemeClr val="accent2"/>
                </a:solidFill>
              </a:rPr>
              <a:t>mouvements</a:t>
            </a:r>
            <a:r>
              <a:rPr lang="en-US" sz="1100" dirty="0">
                <a:solidFill>
                  <a:schemeClr val="accent2"/>
                </a:solidFill>
              </a:rPr>
              <a:t> en </a:t>
            </a:r>
            <a:r>
              <a:rPr lang="en-US" sz="1100" dirty="0" err="1">
                <a:solidFill>
                  <a:schemeClr val="accent2"/>
                </a:solidFill>
              </a:rPr>
              <a:t>approche</a:t>
            </a:r>
            <a:r>
              <a:rPr lang="en-US" sz="1100" dirty="0">
                <a:solidFill>
                  <a:schemeClr val="accent2"/>
                </a:solidFill>
              </a:rPr>
              <a:t> et le personnel </a:t>
            </a:r>
            <a:r>
              <a:rPr lang="en-US" sz="1100" dirty="0" err="1">
                <a:solidFill>
                  <a:schemeClr val="accent2"/>
                </a:solidFill>
              </a:rPr>
              <a:t>retir</a:t>
            </a:r>
            <a:r>
              <a:rPr lang="en-GB" sz="1100" dirty="0">
                <a:solidFill>
                  <a:schemeClr val="accent2"/>
                </a:solidFill>
              </a:rPr>
              <a:t>é</a:t>
            </a:r>
            <a:r>
              <a:rPr lang="en-US" sz="1100" dirty="0">
                <a:solidFill>
                  <a:schemeClr val="accent2"/>
                </a:solidFill>
              </a:rPr>
              <a:t>. </a:t>
            </a:r>
          </a:p>
          <a:p>
            <a:pPr algn="ctr"/>
            <a:endParaRPr lang="en-US" sz="1100" dirty="0">
              <a:solidFill>
                <a:schemeClr val="accent2"/>
              </a:solidFill>
            </a:endParaRPr>
          </a:p>
          <a:p>
            <a:pPr algn="ctr"/>
            <a:endParaRPr lang="en-US" sz="1100" dirty="0">
              <a:solidFill>
                <a:schemeClr val="accent2"/>
              </a:solidFill>
            </a:endParaRPr>
          </a:p>
        </p:txBody>
      </p:sp>
      <p:cxnSp>
        <p:nvCxnSpPr>
          <p:cNvPr id="15" name="Straight Connector 14"/>
          <p:cNvCxnSpPr>
            <a:stCxn id="13" idx="2"/>
          </p:cNvCxnSpPr>
          <p:nvPr/>
        </p:nvCxnSpPr>
        <p:spPr bwMode="auto">
          <a:xfrm>
            <a:off x="4475820" y="4047184"/>
            <a:ext cx="0" cy="37183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nvGrpSpPr>
          <p:cNvPr id="16" name="Group 15"/>
          <p:cNvGrpSpPr>
            <a:grpSpLocks noChangeAspect="1"/>
          </p:cNvGrpSpPr>
          <p:nvPr/>
        </p:nvGrpSpPr>
        <p:grpSpPr>
          <a:xfrm>
            <a:off x="5240577" y="3402320"/>
            <a:ext cx="489790" cy="594000"/>
            <a:chOff x="5913097" y="3212268"/>
            <a:chExt cx="895350" cy="1085850"/>
          </a:xfrm>
        </p:grpSpPr>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097" y="3212268"/>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rc 17"/>
            <p:cNvSpPr>
              <a:spLocks noChangeAspect="1"/>
            </p:cNvSpPr>
            <p:nvPr/>
          </p:nvSpPr>
          <p:spPr bwMode="auto">
            <a:xfrm>
              <a:off x="5941268" y="3483986"/>
              <a:ext cx="756367" cy="709094"/>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19"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15000"/>
                      </a14:imgEffect>
                    </a14:imgLayer>
                  </a14:imgProps>
                </a:ext>
                <a:ext uri="{28A0092B-C50C-407E-A947-70E740481C1C}">
                  <a14:useLocalDpi xmlns:a14="http://schemas.microsoft.com/office/drawing/2010/main" val="0"/>
                </a:ext>
              </a:extLst>
            </a:blip>
            <a:srcRect/>
            <a:stretch/>
          </p:blipFill>
          <p:spPr bwMode="auto">
            <a:xfrm rot="8280000">
              <a:off x="6389130" y="3773088"/>
              <a:ext cx="109450" cy="37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a:grpSpLocks noChangeAspect="1"/>
          </p:cNvGrpSpPr>
          <p:nvPr/>
        </p:nvGrpSpPr>
        <p:grpSpPr>
          <a:xfrm>
            <a:off x="8030142" y="3402320"/>
            <a:ext cx="489902" cy="594136"/>
            <a:chOff x="7004639" y="2145675"/>
            <a:chExt cx="895349" cy="1085850"/>
          </a:xfrm>
        </p:grpSpPr>
        <p:pic>
          <p:nvPicPr>
            <p:cNvPr id="2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4639" y="2145675"/>
              <a:ext cx="895349"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Arc 21"/>
            <p:cNvSpPr>
              <a:spLocks noChangeAspect="1"/>
            </p:cNvSpPr>
            <p:nvPr/>
          </p:nvSpPr>
          <p:spPr bwMode="auto">
            <a:xfrm rot="2734486">
              <a:off x="7046916" y="2396894"/>
              <a:ext cx="756366" cy="709094"/>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3"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8280000">
              <a:off x="7495031" y="2704621"/>
              <a:ext cx="109450" cy="37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a:grpSpLocks noChangeAspect="1"/>
          </p:cNvGrpSpPr>
          <p:nvPr/>
        </p:nvGrpSpPr>
        <p:grpSpPr>
          <a:xfrm>
            <a:off x="5688148" y="4512652"/>
            <a:ext cx="887713" cy="1076588"/>
            <a:chOff x="5723230" y="3240843"/>
            <a:chExt cx="1085217" cy="1316114"/>
          </a:xfrm>
        </p:grpSpPr>
        <p:grpSp>
          <p:nvGrpSpPr>
            <p:cNvPr id="25" name="Group 24"/>
            <p:cNvGrpSpPr>
              <a:grpSpLocks noChangeAspect="1"/>
            </p:cNvGrpSpPr>
            <p:nvPr/>
          </p:nvGrpSpPr>
          <p:grpSpPr>
            <a:xfrm>
              <a:off x="5723230" y="3240843"/>
              <a:ext cx="1085217" cy="1316114"/>
              <a:chOff x="5913097" y="3212268"/>
              <a:chExt cx="895350" cy="1085850"/>
            </a:xfrm>
          </p:grpSpPr>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097" y="3212268"/>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Arc 27"/>
              <p:cNvSpPr>
                <a:spLocks noChangeAspect="1"/>
              </p:cNvSpPr>
              <p:nvPr/>
            </p:nvSpPr>
            <p:spPr bwMode="auto">
              <a:xfrm>
                <a:off x="5941268" y="3483986"/>
                <a:ext cx="756367" cy="709094"/>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26" name="Arc 25"/>
            <p:cNvSpPr>
              <a:spLocks noChangeAspect="1"/>
            </p:cNvSpPr>
            <p:nvPr/>
          </p:nvSpPr>
          <p:spPr bwMode="auto">
            <a:xfrm rot="2734486">
              <a:off x="5755603" y="3558996"/>
              <a:ext cx="920304" cy="862785"/>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cxnSp>
        <p:nvCxnSpPr>
          <p:cNvPr id="29" name="Straight Connector 28"/>
          <p:cNvCxnSpPr/>
          <p:nvPr/>
        </p:nvCxnSpPr>
        <p:spPr bwMode="auto">
          <a:xfrm>
            <a:off x="7273305" y="4047185"/>
            <a:ext cx="0" cy="37183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30" name="Straight Connector 29"/>
          <p:cNvCxnSpPr/>
          <p:nvPr/>
        </p:nvCxnSpPr>
        <p:spPr bwMode="auto">
          <a:xfrm flipV="1">
            <a:off x="4475820" y="4419015"/>
            <a:ext cx="2806402" cy="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sp>
        <p:nvSpPr>
          <p:cNvPr id="31" name="Rounded Rectangle 30"/>
          <p:cNvSpPr/>
          <p:nvPr/>
        </p:nvSpPr>
        <p:spPr bwMode="auto">
          <a:xfrm>
            <a:off x="8184232" y="5301208"/>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a:solidFill>
                  <a:schemeClr val="accent2"/>
                </a:solidFill>
              </a:rPr>
              <a:t>Marge de sécurité</a:t>
            </a:r>
          </a:p>
          <a:p>
            <a:r>
              <a:rPr lang="en-US" sz="800" dirty="0">
                <a:solidFill>
                  <a:schemeClr val="accent2"/>
                </a:solidFill>
              </a:rPr>
              <a:t>Première et </a:t>
            </a:r>
            <a:r>
              <a:rPr lang="en-US" sz="800" dirty="0" err="1">
                <a:solidFill>
                  <a:schemeClr val="accent2"/>
                </a:solidFill>
              </a:rPr>
              <a:t>deuxième</a:t>
            </a:r>
            <a:endParaRPr lang="en-US" sz="800" dirty="0">
              <a:solidFill>
                <a:schemeClr val="accent2"/>
              </a:solidFill>
            </a:endParaRPr>
          </a:p>
          <a:p>
            <a:r>
              <a:rPr lang="en-US" sz="800" dirty="0" err="1">
                <a:solidFill>
                  <a:schemeClr val="accent2"/>
                </a:solidFill>
              </a:rPr>
              <a:t>composantes</a:t>
            </a:r>
            <a:endParaRPr lang="en-US" sz="8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sp>
        <p:nvSpPr>
          <p:cNvPr id="33" name="Rounded Rectangle 32"/>
          <p:cNvSpPr/>
          <p:nvPr/>
        </p:nvSpPr>
        <p:spPr bwMode="auto">
          <a:xfrm>
            <a:off x="3359696" y="2492896"/>
            <a:ext cx="1512168" cy="216024"/>
          </a:xfrm>
          <a:prstGeom prst="roundRect">
            <a:avLst/>
          </a:prstGeom>
          <a:solidFill>
            <a:schemeClr val="accent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nl-BE" sz="1050" b="1" dirty="0">
                <a:solidFill>
                  <a:schemeClr val="bg1"/>
                </a:solidFill>
              </a:rPr>
              <a:t>Première </a:t>
            </a:r>
            <a:r>
              <a:rPr lang="nl-BE" sz="1050" b="1" dirty="0" err="1">
                <a:solidFill>
                  <a:schemeClr val="bg1"/>
                </a:solidFill>
              </a:rPr>
              <a:t>composante</a:t>
            </a:r>
            <a:endParaRPr lang="nl-BE" sz="1050" b="1" dirty="0">
              <a:solidFill>
                <a:schemeClr val="bg1"/>
              </a:solidFill>
            </a:endParaRPr>
          </a:p>
        </p:txBody>
      </p:sp>
      <p:sp>
        <p:nvSpPr>
          <p:cNvPr id="34" name="Rounded Rectangle 33"/>
          <p:cNvSpPr/>
          <p:nvPr/>
        </p:nvSpPr>
        <p:spPr bwMode="auto">
          <a:xfrm>
            <a:off x="6178698" y="2492896"/>
            <a:ext cx="1512168" cy="216024"/>
          </a:xfrm>
          <a:prstGeom prst="roundRect">
            <a:avLst/>
          </a:prstGeom>
          <a:solidFill>
            <a:schemeClr val="accent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nl-BE" sz="1050" b="1" dirty="0">
                <a:solidFill>
                  <a:schemeClr val="bg1"/>
                </a:solidFill>
              </a:rPr>
              <a:t>Deuxième </a:t>
            </a:r>
            <a:r>
              <a:rPr lang="nl-BE" sz="1050" b="1" dirty="0" err="1">
                <a:solidFill>
                  <a:schemeClr val="bg1"/>
                </a:solidFill>
              </a:rPr>
              <a:t>composante</a:t>
            </a:r>
            <a:endParaRPr lang="nl-BE" sz="1050" b="1" dirty="0">
              <a:solidFill>
                <a:schemeClr val="bg1"/>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6811" y="485360"/>
            <a:ext cx="3289659" cy="2007536"/>
          </a:xfrm>
          <a:prstGeom prst="rect">
            <a:avLst/>
          </a:prstGeom>
        </p:spPr>
      </p:pic>
    </p:spTree>
    <p:extLst>
      <p:ext uri="{BB962C8B-B14F-4D97-AF65-F5344CB8AC3E}">
        <p14:creationId xmlns:p14="http://schemas.microsoft.com/office/powerpoint/2010/main" val="3295873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5. </a:t>
            </a:r>
            <a:r>
              <a:rPr lang="en-GB" dirty="0" err="1"/>
              <a:t>Alarme</a:t>
            </a:r>
            <a:endParaRPr lang="en-GB" dirty="0"/>
          </a:p>
        </p:txBody>
      </p:sp>
      <p:sp>
        <p:nvSpPr>
          <p:cNvPr id="11" name="Title 1"/>
          <p:cNvSpPr>
            <a:spLocks noGrp="1"/>
          </p:cNvSpPr>
          <p:nvPr>
            <p:ph type="title" idx="4294967295"/>
          </p:nvPr>
        </p:nvSpPr>
        <p:spPr>
          <a:xfrm>
            <a:off x="695400" y="677762"/>
            <a:ext cx="8064500" cy="887413"/>
          </a:xfrm>
          <a:prstGeom prst="rect">
            <a:avLst/>
          </a:prstGeom>
        </p:spPr>
        <p:txBody>
          <a:bodyPr/>
          <a:lstStyle/>
          <a:p>
            <a:pPr eaLnBrk="1" hangingPunct="1"/>
            <a:r>
              <a:rPr lang="en-US" sz="1600" b="1" dirty="0">
                <a:solidFill>
                  <a:schemeClr val="accent1"/>
                </a:solidFill>
              </a:rPr>
              <a:t>3) Le temps de perception</a:t>
            </a:r>
            <a:endParaRPr lang="en-US" sz="2000" b="1" dirty="0">
              <a:solidFill>
                <a:schemeClr val="accent1"/>
              </a:solidFill>
            </a:endParaRPr>
          </a:p>
        </p:txBody>
      </p:sp>
      <p:grpSp>
        <p:nvGrpSpPr>
          <p:cNvPr id="13" name="Group 12"/>
          <p:cNvGrpSpPr>
            <a:grpSpLocks noChangeAspect="1"/>
          </p:cNvGrpSpPr>
          <p:nvPr/>
        </p:nvGrpSpPr>
        <p:grpSpPr>
          <a:xfrm>
            <a:off x="1946956" y="4474404"/>
            <a:ext cx="548658" cy="665393"/>
            <a:chOff x="2483768" y="3572137"/>
            <a:chExt cx="1089411" cy="1321200"/>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2137"/>
              <a:ext cx="1089411" cy="13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rc 14"/>
            <p:cNvSpPr>
              <a:spLocks noChangeAspect="1"/>
            </p:cNvSpPr>
            <p:nvPr/>
          </p:nvSpPr>
          <p:spPr bwMode="auto">
            <a:xfrm rot="2734486">
              <a:off x="2535206" y="3877807"/>
              <a:ext cx="920304" cy="862785"/>
            </a:xfrm>
            <a:prstGeom prst="arc">
              <a:avLst>
                <a:gd name="adj1" fmla="val 2734532"/>
                <a:gd name="adj2" fmla="val 3810907"/>
              </a:avLst>
            </a:prstGeom>
            <a:solidFill>
              <a:schemeClr val="bg2">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16"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1040000">
              <a:off x="2905817" y="4312192"/>
              <a:ext cx="133173" cy="46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6"/>
          <p:cNvGrpSpPr>
            <a:grpSpLocks noChangeAspect="1"/>
          </p:cNvGrpSpPr>
          <p:nvPr/>
        </p:nvGrpSpPr>
        <p:grpSpPr>
          <a:xfrm>
            <a:off x="1974866" y="2699968"/>
            <a:ext cx="548658" cy="665393"/>
            <a:chOff x="1115616" y="3678610"/>
            <a:chExt cx="1089411" cy="1321200"/>
          </a:xfrm>
        </p:grpSpPr>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678610"/>
              <a:ext cx="1089411" cy="13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1040000">
              <a:off x="1537665" y="4418665"/>
              <a:ext cx="133173" cy="46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a:grpSpLocks noChangeAspect="1"/>
          </p:cNvGrpSpPr>
          <p:nvPr/>
        </p:nvGrpSpPr>
        <p:grpSpPr>
          <a:xfrm>
            <a:off x="9455054" y="5344301"/>
            <a:ext cx="593684" cy="720000"/>
            <a:chOff x="2483768" y="3572137"/>
            <a:chExt cx="1089411" cy="1321200"/>
          </a:xfrm>
        </p:grpSpPr>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2137"/>
              <a:ext cx="1089411" cy="13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Arc 21"/>
            <p:cNvSpPr>
              <a:spLocks noChangeAspect="1"/>
            </p:cNvSpPr>
            <p:nvPr/>
          </p:nvSpPr>
          <p:spPr bwMode="auto">
            <a:xfrm rot="2734486">
              <a:off x="2535206" y="3877807"/>
              <a:ext cx="920304" cy="862785"/>
            </a:xfrm>
            <a:prstGeom prst="arc">
              <a:avLst>
                <a:gd name="adj1" fmla="val 2734532"/>
                <a:gd name="adj2" fmla="val 3810907"/>
              </a:avLst>
            </a:prstGeom>
            <a:solidFill>
              <a:schemeClr val="bg2">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3"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1040000">
              <a:off x="2905817" y="4312192"/>
              <a:ext cx="133173" cy="46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Rounded Rectangle 23"/>
          <p:cNvSpPr/>
          <p:nvPr/>
        </p:nvSpPr>
        <p:spPr bwMode="auto">
          <a:xfrm>
            <a:off x="8184232" y="5275928"/>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a:solidFill>
                  <a:schemeClr val="accent2"/>
                </a:solidFill>
              </a:rPr>
              <a:t>Temps de </a:t>
            </a:r>
          </a:p>
          <a:p>
            <a:r>
              <a:rPr lang="en-US" sz="1100" dirty="0">
                <a:solidFill>
                  <a:schemeClr val="accent2"/>
                </a:solidFill>
              </a:rPr>
              <a:t>perception</a:t>
            </a:r>
          </a:p>
          <a:p>
            <a:pPr algn="ctr"/>
            <a:endParaRPr lang="en-US" sz="1100" dirty="0">
              <a:solidFill>
                <a:schemeClr val="accent2"/>
              </a:solidFill>
            </a:endParaRPr>
          </a:p>
          <a:p>
            <a:pPr algn="ctr"/>
            <a:endParaRPr lang="en-US" sz="1100" dirty="0">
              <a:solidFill>
                <a:schemeClr val="accent2"/>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8660" y="2263732"/>
            <a:ext cx="806491" cy="35200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011" y="529288"/>
            <a:ext cx="3307243" cy="210614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5150" y="2218236"/>
            <a:ext cx="4429041" cy="178682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4274" y="4145917"/>
            <a:ext cx="4496136" cy="1872208"/>
          </a:xfrm>
          <a:prstGeom prst="rect">
            <a:avLst/>
          </a:prstGeom>
        </p:spPr>
      </p:pic>
      <p:sp>
        <p:nvSpPr>
          <p:cNvPr id="7" name="Curved Left Arrow 6"/>
          <p:cNvSpPr/>
          <p:nvPr/>
        </p:nvSpPr>
        <p:spPr>
          <a:xfrm>
            <a:off x="6023992" y="2218236"/>
            <a:ext cx="144016" cy="2026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8" name="Curved Right Arrow 7"/>
          <p:cNvSpPr/>
          <p:nvPr/>
        </p:nvSpPr>
        <p:spPr>
          <a:xfrm>
            <a:off x="5663952" y="4145917"/>
            <a:ext cx="144016" cy="2191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5" name="TextBox 24"/>
          <p:cNvSpPr txBox="1"/>
          <p:nvPr/>
        </p:nvSpPr>
        <p:spPr>
          <a:xfrm>
            <a:off x="2933210" y="5675348"/>
            <a:ext cx="258653" cy="307777"/>
          </a:xfrm>
          <a:prstGeom prst="rect">
            <a:avLst/>
          </a:prstGeom>
          <a:noFill/>
        </p:spPr>
        <p:txBody>
          <a:bodyPr wrap="square" rtlCol="0">
            <a:spAutoFit/>
          </a:bodyPr>
          <a:lstStyle/>
          <a:p>
            <a:r>
              <a:rPr lang="en-GB" sz="1400" b="1" dirty="0">
                <a:solidFill>
                  <a:schemeClr val="accent1"/>
                </a:solidFill>
                <a:latin typeface="+mn-lt"/>
              </a:rPr>
              <a:t>t</a:t>
            </a:r>
            <a:endParaRPr lang="fr-BE" b="1" dirty="0">
              <a:solidFill>
                <a:schemeClr val="accent1"/>
              </a:solidFill>
              <a:latin typeface="+mn-lt"/>
            </a:endParaRPr>
          </a:p>
        </p:txBody>
      </p:sp>
    </p:spTree>
    <p:extLst>
      <p:ext uri="{BB962C8B-B14F-4D97-AF65-F5344CB8AC3E}">
        <p14:creationId xmlns:p14="http://schemas.microsoft.com/office/powerpoint/2010/main" val="306612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4503797"/>
          </a:xfrm>
          <a:prstGeom prst="rect">
            <a:avLst/>
          </a:prstGeom>
        </p:spPr>
        <p:txBody>
          <a:bodyPr wrap="square">
            <a:spAutoFit/>
          </a:bodyPr>
          <a:lstStyle/>
          <a:p>
            <a:pPr lvl="0" algn="l" defTabSz="685800" fontAlgn="auto">
              <a:lnSpc>
                <a:spcPct val="150000"/>
              </a:lnSpc>
              <a:spcBef>
                <a:spcPts val="750"/>
              </a:spcBef>
              <a:spcAft>
                <a:spcPts val="0"/>
              </a:spcAft>
            </a:pPr>
            <a:r>
              <a:rPr lang="fr-FR" sz="2000" b="1" dirty="0">
                <a:solidFill>
                  <a:schemeClr val="accent2"/>
                </a:solidFill>
                <a:latin typeface="+mn-lt"/>
                <a:ea typeface="+mj-ea"/>
                <a:cs typeface="Arial" panose="020B0604020202020204" pitchFamily="34" charset="0"/>
              </a:rPr>
              <a:t>Objectifs d’apprentissage</a:t>
            </a:r>
          </a:p>
          <a:p>
            <a:pPr lvl="0" algn="l" defTabSz="685800" fontAlgn="auto">
              <a:lnSpc>
                <a:spcPct val="150000"/>
              </a:lnSpc>
              <a:spcBef>
                <a:spcPts val="750"/>
              </a:spcBef>
              <a:spcAft>
                <a:spcPts val="0"/>
              </a:spcAft>
            </a:pPr>
            <a:r>
              <a:rPr lang="fr-FR" sz="2000" b="1" dirty="0">
                <a:solidFill>
                  <a:schemeClr val="accent2"/>
                </a:solidFill>
                <a:latin typeface="+mn-lt"/>
                <a:ea typeface="+mj-ea"/>
                <a:cs typeface="Arial" panose="020B0604020202020204" pitchFamily="34" charset="0"/>
              </a:rPr>
              <a:t>Documents de référence</a:t>
            </a:r>
          </a:p>
          <a:p>
            <a:pPr marL="0" indent="0">
              <a:buNone/>
              <a:tabLst>
                <a:tab pos="180975" algn="l"/>
              </a:tabLst>
            </a:pPr>
            <a:endParaRPr lang="fr-FR" sz="1600" b="1" dirty="0">
              <a:solidFill>
                <a:schemeClr val="accent2"/>
              </a:solidFill>
              <a:latin typeface="+mn-lt"/>
              <a:ea typeface="+mj-ea"/>
              <a:cs typeface="Arial" panose="020B0604020202020204" pitchFamily="34" charset="0"/>
            </a:endParaRPr>
          </a:p>
          <a:p>
            <a:pPr marL="0" indent="0">
              <a:buNone/>
              <a:tabLst>
                <a:tab pos="180975" algn="l"/>
              </a:tabLst>
            </a:pPr>
            <a:r>
              <a:rPr lang="nl-NL" sz="1600" b="1" dirty="0">
                <a:solidFill>
                  <a:schemeClr val="accent2"/>
                </a:solidFill>
                <a:cs typeface="Arial" panose="020B0604020202020204" pitchFamily="34" charset="0"/>
              </a:rPr>
              <a:t>0.     </a:t>
            </a:r>
            <a:r>
              <a:rPr lang="nl-NL" sz="1600" b="1" dirty="0" err="1">
                <a:solidFill>
                  <a:schemeClr val="accent2"/>
                </a:solidFill>
                <a:cs typeface="Arial" panose="020B0604020202020204" pitchFamily="34" charset="0"/>
              </a:rPr>
              <a:t>Introduction</a:t>
            </a:r>
            <a:endParaRPr lang="nl-NL" sz="1600" b="1" dirty="0">
              <a:solidFill>
                <a:schemeClr val="accent2"/>
              </a:solidFill>
              <a:cs typeface="Arial" panose="020B0604020202020204" pitchFamily="34" charset="0"/>
            </a:endParaRPr>
          </a:p>
          <a:p>
            <a:pPr marL="0" indent="0">
              <a:buNone/>
              <a:tabLst>
                <a:tab pos="180975" algn="l"/>
              </a:tabLst>
            </a:pPr>
            <a:endParaRPr lang="nl-NL" sz="1600" b="1" dirty="0">
              <a:solidFill>
                <a:schemeClr val="accent2"/>
              </a:solidFill>
              <a:cs typeface="Arial" panose="020B0604020202020204" pitchFamily="34" charset="0"/>
            </a:endParaRPr>
          </a:p>
          <a:p>
            <a:pPr marL="457200" indent="-457200">
              <a:buFontTx/>
              <a:buAutoNum type="arabicPeriod"/>
            </a:pPr>
            <a:r>
              <a:rPr lang="nl-NL" sz="1600" b="1" dirty="0">
                <a:solidFill>
                  <a:schemeClr val="accent2"/>
                </a:solidFill>
                <a:cs typeface="Arial" panose="020B0604020202020204" pitchFamily="34" charset="0"/>
              </a:rPr>
              <a:t>Photo de </a:t>
            </a:r>
            <a:r>
              <a:rPr lang="nl-NL" sz="1600" b="1" dirty="0" err="1">
                <a:solidFill>
                  <a:schemeClr val="accent2"/>
                </a:solidFill>
                <a:cs typeface="Arial" panose="020B0604020202020204" pitchFamily="34" charset="0"/>
              </a:rPr>
              <a:t>famille</a:t>
            </a:r>
            <a:endParaRPr lang="nl-NL" sz="1600" b="1" dirty="0">
              <a:solidFill>
                <a:schemeClr val="accent2"/>
              </a:solidFill>
              <a:cs typeface="Arial" panose="020B0604020202020204" pitchFamily="34" charset="0"/>
            </a:endParaRPr>
          </a:p>
          <a:p>
            <a:pPr marL="457200" indent="-457200">
              <a:buFontTx/>
              <a:buAutoNum type="arabicPeriod"/>
            </a:pPr>
            <a:endParaRPr lang="nl-NL" sz="1600" b="1" dirty="0">
              <a:solidFill>
                <a:schemeClr val="accent2"/>
              </a:solidFill>
              <a:cs typeface="Arial" panose="020B0604020202020204" pitchFamily="34" charset="0"/>
            </a:endParaRPr>
          </a:p>
          <a:p>
            <a:pPr marL="457200" indent="-457200">
              <a:buFontTx/>
              <a:buAutoNum type="arabicPeriod"/>
            </a:pPr>
            <a:r>
              <a:rPr lang="nl-NL" sz="1600" b="1" dirty="0" err="1">
                <a:solidFill>
                  <a:schemeClr val="accent2"/>
                </a:solidFill>
                <a:cs typeface="Arial" panose="020B0604020202020204" pitchFamily="34" charset="0"/>
              </a:rPr>
              <a:t>Hiérarchie</a:t>
            </a:r>
            <a:r>
              <a:rPr lang="nl-NL" sz="1600" b="1" dirty="0">
                <a:solidFill>
                  <a:schemeClr val="accent2"/>
                </a:solidFill>
                <a:cs typeface="Arial" panose="020B0604020202020204" pitchFamily="34" charset="0"/>
              </a:rPr>
              <a:t> des </a:t>
            </a:r>
            <a:r>
              <a:rPr lang="nl-NL" sz="1600" b="1" dirty="0" err="1">
                <a:solidFill>
                  <a:schemeClr val="accent2"/>
                </a:solidFill>
                <a:cs typeface="Arial" panose="020B0604020202020204" pitchFamily="34" charset="0"/>
              </a:rPr>
              <a:t>mesures</a:t>
            </a:r>
            <a:r>
              <a:rPr lang="nl-NL" sz="1600" b="1" dirty="0">
                <a:solidFill>
                  <a:schemeClr val="accent2"/>
                </a:solidFill>
                <a:cs typeface="Arial" panose="020B0604020202020204" pitchFamily="34" charset="0"/>
              </a:rPr>
              <a:t> de sécurité</a:t>
            </a:r>
          </a:p>
          <a:p>
            <a:pPr marL="457200" indent="-457200">
              <a:buFontTx/>
              <a:buAutoNum type="arabicPeriod"/>
            </a:pPr>
            <a:endParaRPr lang="nl-NL" sz="1600" b="1" dirty="0">
              <a:solidFill>
                <a:schemeClr val="accent2"/>
              </a:solidFill>
              <a:cs typeface="Arial" panose="020B0604020202020204" pitchFamily="34" charset="0"/>
            </a:endParaRPr>
          </a:p>
          <a:p>
            <a:pPr marL="0" indent="0">
              <a:buNone/>
            </a:pPr>
            <a:r>
              <a:rPr lang="nl-NL" sz="1600" b="1" dirty="0">
                <a:solidFill>
                  <a:schemeClr val="accent2"/>
                </a:solidFill>
                <a:cs typeface="Arial" panose="020B0604020202020204" pitchFamily="34" charset="0"/>
              </a:rPr>
              <a:t>3. </a:t>
            </a:r>
            <a:r>
              <a:rPr lang="nl-NL" sz="1600" b="1" dirty="0" err="1">
                <a:solidFill>
                  <a:schemeClr val="accent2"/>
                </a:solidFill>
                <a:cs typeface="Arial" panose="020B0604020202020204" pitchFamily="34" charset="0"/>
              </a:rPr>
              <a:t>Avant</a:t>
            </a:r>
            <a:r>
              <a:rPr lang="nl-NL" sz="1600" b="1" dirty="0">
                <a:solidFill>
                  <a:schemeClr val="accent2"/>
                </a:solidFill>
                <a:cs typeface="Arial" panose="020B0604020202020204" pitchFamily="34" charset="0"/>
              </a:rPr>
              <a:t> </a:t>
            </a:r>
            <a:r>
              <a:rPr lang="nl-NL" sz="1600" b="1" dirty="0" err="1">
                <a:solidFill>
                  <a:schemeClr val="accent2"/>
                </a:solidFill>
                <a:cs typeface="Arial" panose="020B0604020202020204" pitchFamily="34" charset="0"/>
              </a:rPr>
              <a:t>le</a:t>
            </a:r>
            <a:r>
              <a:rPr lang="nl-NL" sz="1600" b="1" dirty="0">
                <a:solidFill>
                  <a:schemeClr val="accent2"/>
                </a:solidFill>
                <a:cs typeface="Arial" panose="020B0604020202020204" pitchFamily="34" charset="0"/>
              </a:rPr>
              <a:t> </a:t>
            </a:r>
            <a:r>
              <a:rPr lang="nl-NL" sz="1600" b="1" dirty="0" err="1">
                <a:solidFill>
                  <a:schemeClr val="accent2"/>
                </a:solidFill>
                <a:cs typeface="Arial" panose="020B0604020202020204" pitchFamily="34" charset="0"/>
              </a:rPr>
              <a:t>travail</a:t>
            </a:r>
            <a:endParaRPr lang="nl-NL" sz="1400" b="1" dirty="0">
              <a:solidFill>
                <a:schemeClr val="accent2"/>
              </a:solidFill>
              <a:cs typeface="Arial" panose="020B0604020202020204" pitchFamily="34" charset="0"/>
            </a:endParaRPr>
          </a:p>
          <a:p>
            <a:pPr marL="0" indent="0">
              <a:buNone/>
            </a:pPr>
            <a:r>
              <a:rPr lang="nl-NL" sz="1400" b="1" dirty="0">
                <a:solidFill>
                  <a:schemeClr val="accent2"/>
                </a:solidFill>
                <a:cs typeface="Arial" panose="020B0604020202020204" pitchFamily="34" charset="0"/>
              </a:rPr>
              <a:t>	3.1. … </a:t>
            </a:r>
            <a:r>
              <a:rPr lang="nl-NL" sz="1400" b="1" dirty="0" err="1">
                <a:solidFill>
                  <a:schemeClr val="accent2"/>
                </a:solidFill>
                <a:cs typeface="Arial" panose="020B0604020202020204" pitchFamily="34" charset="0"/>
              </a:rPr>
              <a:t>écoutez</a:t>
            </a:r>
            <a:r>
              <a:rPr lang="nl-NL" sz="1400" b="1" dirty="0">
                <a:solidFill>
                  <a:schemeClr val="accent2"/>
                </a:solidFill>
                <a:cs typeface="Arial" panose="020B0604020202020204" pitchFamily="34" charset="0"/>
              </a:rPr>
              <a:t> le briefing et </a:t>
            </a:r>
            <a:r>
              <a:rPr lang="nl-NL" sz="1400" b="1" dirty="0" err="1">
                <a:solidFill>
                  <a:schemeClr val="accent2"/>
                </a:solidFill>
                <a:cs typeface="Arial" panose="020B0604020202020204" pitchFamily="34" charset="0"/>
              </a:rPr>
              <a:t>posez</a:t>
            </a:r>
            <a:r>
              <a:rPr lang="nl-NL" sz="1400" b="1" dirty="0">
                <a:solidFill>
                  <a:schemeClr val="accent2"/>
                </a:solidFill>
                <a:cs typeface="Arial" panose="020B0604020202020204" pitchFamily="34" charset="0"/>
              </a:rPr>
              <a:t> des </a:t>
            </a:r>
            <a:r>
              <a:rPr lang="nl-NL" sz="1400" b="1" dirty="0" err="1">
                <a:solidFill>
                  <a:schemeClr val="accent2"/>
                </a:solidFill>
                <a:cs typeface="Arial" panose="020B0604020202020204" pitchFamily="34" charset="0"/>
              </a:rPr>
              <a:t>questions</a:t>
            </a:r>
            <a:r>
              <a:rPr lang="nl-NL" sz="1400" b="1" dirty="0">
                <a:solidFill>
                  <a:schemeClr val="accent2"/>
                </a:solidFill>
                <a:cs typeface="Arial" panose="020B0604020202020204" pitchFamily="34" charset="0"/>
              </a:rPr>
              <a:t>	</a:t>
            </a:r>
            <a:br>
              <a:rPr lang="nl-NL" sz="1400" b="1" dirty="0">
                <a:solidFill>
                  <a:schemeClr val="accent2"/>
                </a:solidFill>
                <a:cs typeface="Arial" panose="020B0604020202020204" pitchFamily="34" charset="0"/>
              </a:rPr>
            </a:br>
            <a:r>
              <a:rPr lang="nl-NL" sz="1400" b="1" dirty="0">
                <a:solidFill>
                  <a:schemeClr val="accent2"/>
                </a:solidFill>
                <a:cs typeface="Arial" panose="020B0604020202020204" pitchFamily="34" charset="0"/>
              </a:rPr>
              <a:t>	3.2. … </a:t>
            </a:r>
            <a:r>
              <a:rPr lang="nl-NL" sz="1400" b="1" dirty="0" err="1">
                <a:solidFill>
                  <a:schemeClr val="accent2"/>
                </a:solidFill>
                <a:cs typeface="Arial" panose="020B0604020202020204" pitchFamily="34" charset="0"/>
              </a:rPr>
              <a:t>participez</a:t>
            </a:r>
            <a:r>
              <a:rPr lang="nl-NL" sz="1400" b="1" dirty="0">
                <a:solidFill>
                  <a:schemeClr val="accent2"/>
                </a:solidFill>
                <a:cs typeface="Arial" panose="020B0604020202020204" pitchFamily="34" charset="0"/>
              </a:rPr>
              <a:t> aux tests en </a:t>
            </a:r>
            <a:r>
              <a:rPr lang="nl-NL" sz="1400" b="1" dirty="0" err="1">
                <a:solidFill>
                  <a:schemeClr val="accent2"/>
                </a:solidFill>
                <a:cs typeface="Arial" panose="020B0604020202020204" pitchFamily="34" charset="0"/>
              </a:rPr>
              <a:t>fonction</a:t>
            </a:r>
            <a:r>
              <a:rPr lang="nl-NL" sz="1400" b="1" dirty="0">
                <a:solidFill>
                  <a:schemeClr val="accent2"/>
                </a:solidFill>
                <a:cs typeface="Arial" panose="020B0604020202020204" pitchFamily="34" charset="0"/>
              </a:rPr>
              <a:t> du système de </a:t>
            </a:r>
            <a:r>
              <a:rPr lang="nl-NL" sz="1400" b="1" dirty="0" err="1">
                <a:solidFill>
                  <a:schemeClr val="accent2"/>
                </a:solidFill>
                <a:cs typeface="Arial" panose="020B0604020202020204" pitchFamily="34" charset="0"/>
              </a:rPr>
              <a:t>protection</a:t>
            </a:r>
            <a:r>
              <a:rPr lang="nl-NL" sz="1400" b="1" dirty="0">
                <a:solidFill>
                  <a:schemeClr val="accent2"/>
                </a:solidFill>
                <a:cs typeface="Arial" panose="020B0604020202020204" pitchFamily="34" charset="0"/>
              </a:rPr>
              <a:t> </a:t>
            </a:r>
            <a:r>
              <a:rPr lang="nl-NL" sz="1400" b="1" dirty="0" err="1">
                <a:solidFill>
                  <a:schemeClr val="accent2"/>
                </a:solidFill>
                <a:cs typeface="Arial" panose="020B0604020202020204" pitchFamily="34" charset="0"/>
              </a:rPr>
              <a:t>choisi</a:t>
            </a:r>
            <a:endParaRPr lang="nl-NL" sz="1400" b="1" dirty="0">
              <a:solidFill>
                <a:schemeClr val="accent2"/>
              </a:solidFill>
              <a:cs typeface="Arial" panose="020B0604020202020204" pitchFamily="34" charset="0"/>
            </a:endParaRPr>
          </a:p>
          <a:p>
            <a:pPr marL="0" indent="0">
              <a:buNone/>
            </a:pPr>
            <a:r>
              <a:rPr lang="nl-NL" sz="1400" b="1" dirty="0">
                <a:solidFill>
                  <a:schemeClr val="accent2"/>
                </a:solidFill>
                <a:cs typeface="Arial" panose="020B0604020202020204" pitchFamily="34" charset="0"/>
              </a:rPr>
              <a:t>	3.3. … </a:t>
            </a:r>
            <a:r>
              <a:rPr lang="nl-NL" sz="1400" b="1" dirty="0" err="1">
                <a:solidFill>
                  <a:schemeClr val="accent2"/>
                </a:solidFill>
                <a:cs typeface="Arial" panose="020B0604020202020204" pitchFamily="34" charset="0"/>
              </a:rPr>
              <a:t>attendez</a:t>
            </a:r>
            <a:r>
              <a:rPr lang="nl-NL" sz="1400" b="1" dirty="0">
                <a:solidFill>
                  <a:schemeClr val="accent2"/>
                </a:solidFill>
                <a:cs typeface="Arial" panose="020B0604020202020204" pitchFamily="34" charset="0"/>
              </a:rPr>
              <a:t> </a:t>
            </a:r>
            <a:r>
              <a:rPr lang="nl-NL" sz="1400" b="1" dirty="0" err="1">
                <a:solidFill>
                  <a:schemeClr val="accent2"/>
                </a:solidFill>
                <a:cs typeface="Arial" panose="020B0604020202020204" pitchFamily="34" charset="0"/>
              </a:rPr>
              <a:t>l’ordre</a:t>
            </a:r>
            <a:r>
              <a:rPr lang="nl-NL" sz="1400" b="1" dirty="0">
                <a:solidFill>
                  <a:schemeClr val="accent2"/>
                </a:solidFill>
                <a:cs typeface="Arial" panose="020B0604020202020204" pitchFamily="34" charset="0"/>
              </a:rPr>
              <a:t> </a:t>
            </a:r>
            <a:r>
              <a:rPr lang="nl-NL" sz="1400" b="1" dirty="0" err="1">
                <a:solidFill>
                  <a:schemeClr val="accent2"/>
                </a:solidFill>
                <a:cs typeface="Arial" panose="020B0604020202020204" pitchFamily="34" charset="0"/>
              </a:rPr>
              <a:t>avant</a:t>
            </a:r>
            <a:r>
              <a:rPr lang="nl-NL" sz="1400" b="1" dirty="0">
                <a:solidFill>
                  <a:schemeClr val="accent2"/>
                </a:solidFill>
                <a:cs typeface="Arial" panose="020B0604020202020204" pitchFamily="34" charset="0"/>
              </a:rPr>
              <a:t> de </a:t>
            </a:r>
            <a:r>
              <a:rPr lang="nl-NL" sz="1400" b="1" dirty="0" err="1">
                <a:solidFill>
                  <a:schemeClr val="accent2"/>
                </a:solidFill>
                <a:cs typeface="Arial" panose="020B0604020202020204" pitchFamily="34" charset="0"/>
              </a:rPr>
              <a:t>commencer</a:t>
            </a:r>
            <a:r>
              <a:rPr lang="nl-NL" sz="1400" b="1" dirty="0">
                <a:solidFill>
                  <a:schemeClr val="accent2"/>
                </a:solidFill>
                <a:cs typeface="Arial" panose="020B0604020202020204" pitchFamily="34" charset="0"/>
              </a:rPr>
              <a:t> les </a:t>
            </a:r>
            <a:r>
              <a:rPr lang="nl-NL" sz="1400" b="1" dirty="0" err="1">
                <a:solidFill>
                  <a:schemeClr val="accent2"/>
                </a:solidFill>
                <a:cs typeface="Arial" panose="020B0604020202020204" pitchFamily="34" charset="0"/>
              </a:rPr>
              <a:t>travaux</a:t>
            </a:r>
            <a:r>
              <a:rPr lang="nl-NL" sz="1600" b="1" dirty="0">
                <a:solidFill>
                  <a:schemeClr val="accent2"/>
                </a:solidFill>
                <a:cs typeface="Arial" panose="020B0604020202020204" pitchFamily="34" charset="0"/>
              </a:rPr>
              <a:t>	</a:t>
            </a:r>
          </a:p>
          <a:p>
            <a:pPr marL="0" indent="0">
              <a:buNone/>
            </a:pPr>
            <a:endParaRPr lang="fr-FR" sz="1600" b="1" dirty="0">
              <a:solidFill>
                <a:schemeClr val="accent2"/>
              </a:solidFill>
              <a:cs typeface="Arial" panose="020B0604020202020204" pitchFamily="34" charset="0"/>
            </a:endParaRPr>
          </a:p>
          <a:p>
            <a:pPr marL="0" indent="0">
              <a:buNone/>
            </a:pPr>
            <a:r>
              <a:rPr lang="nl-NL" sz="1600" b="1" dirty="0">
                <a:solidFill>
                  <a:schemeClr val="accent2"/>
                </a:solidFill>
                <a:cs typeface="Arial" panose="020B0604020202020204" pitchFamily="34" charset="0"/>
              </a:rPr>
              <a:t>4. Le </a:t>
            </a:r>
            <a:r>
              <a:rPr lang="nl-NL" sz="1600" b="1" dirty="0" err="1">
                <a:solidFill>
                  <a:schemeClr val="accent2"/>
                </a:solidFill>
                <a:cs typeface="Arial" panose="020B0604020202020204" pitchFamily="34" charset="0"/>
              </a:rPr>
              <a:t>début</a:t>
            </a:r>
            <a:r>
              <a:rPr lang="nl-NL" sz="1600" b="1" dirty="0">
                <a:solidFill>
                  <a:schemeClr val="accent2"/>
                </a:solidFill>
                <a:cs typeface="Arial" panose="020B0604020202020204" pitchFamily="34" charset="0"/>
              </a:rPr>
              <a:t> des </a:t>
            </a:r>
            <a:r>
              <a:rPr lang="nl-NL" sz="1600" b="1" dirty="0" err="1">
                <a:solidFill>
                  <a:schemeClr val="accent2"/>
                </a:solidFill>
                <a:cs typeface="Arial" panose="020B0604020202020204" pitchFamily="34" charset="0"/>
              </a:rPr>
              <a:t>travaux</a:t>
            </a:r>
            <a:r>
              <a:rPr lang="nl-NL" sz="1600" b="1" dirty="0">
                <a:solidFill>
                  <a:schemeClr val="accent2"/>
                </a:solidFill>
                <a:cs typeface="Arial" panose="020B0604020202020204" pitchFamily="34" charset="0"/>
              </a:rPr>
              <a:t> </a:t>
            </a:r>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3536814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5. </a:t>
            </a:r>
            <a:r>
              <a:rPr lang="en-GB" dirty="0" err="1"/>
              <a:t>Alarme</a:t>
            </a:r>
            <a:endParaRPr lang="en-GB" dirty="0"/>
          </a:p>
        </p:txBody>
      </p:sp>
      <p:sp>
        <p:nvSpPr>
          <p:cNvPr id="25" name="Title 1"/>
          <p:cNvSpPr>
            <a:spLocks noGrp="1"/>
          </p:cNvSpPr>
          <p:nvPr>
            <p:ph type="title" idx="4294967295"/>
          </p:nvPr>
        </p:nvSpPr>
        <p:spPr>
          <a:xfrm>
            <a:off x="407368" y="975284"/>
            <a:ext cx="8064500" cy="887413"/>
          </a:xfrm>
          <a:prstGeom prst="rect">
            <a:avLst/>
          </a:prstGeom>
        </p:spPr>
        <p:txBody>
          <a:bodyPr/>
          <a:lstStyle/>
          <a:p>
            <a:pPr eaLnBrk="1" hangingPunct="1"/>
            <a:r>
              <a:rPr lang="en-US" sz="1600" b="1" dirty="0" err="1">
                <a:solidFill>
                  <a:schemeClr val="accent1"/>
                </a:solidFill>
              </a:rPr>
              <a:t>Aperçu</a:t>
            </a:r>
            <a:endParaRPr lang="en-US" sz="2000" b="1" dirty="0">
              <a:solidFill>
                <a:schemeClr val="accent1"/>
              </a:solidFill>
            </a:endParaRPr>
          </a:p>
        </p:txBody>
      </p:sp>
      <p:sp>
        <p:nvSpPr>
          <p:cNvPr id="7" name="Rechthoek 8"/>
          <p:cNvSpPr/>
          <p:nvPr/>
        </p:nvSpPr>
        <p:spPr>
          <a:xfrm>
            <a:off x="1847528" y="1700809"/>
            <a:ext cx="5616624" cy="3677930"/>
          </a:xfrm>
          <a:prstGeom prst="rect">
            <a:avLst/>
          </a:prstGeom>
          <a:ln w="19050">
            <a:solidFill>
              <a:schemeClr val="accent1"/>
            </a:solidFill>
          </a:ln>
        </p:spPr>
        <p:txBody>
          <a:bodyPr wrap="square">
            <a:spAutoFit/>
          </a:bodyPr>
          <a:lstStyle/>
          <a:p>
            <a:r>
              <a:rPr lang="en-US" sz="1400" b="1" dirty="0">
                <a:latin typeface="+mn-lt"/>
              </a:rPr>
              <a:t>Pour </a:t>
            </a:r>
            <a:r>
              <a:rPr lang="en-US" sz="1400" b="1" dirty="0" err="1">
                <a:latin typeface="+mn-lt"/>
              </a:rPr>
              <a:t>calculer</a:t>
            </a:r>
            <a:r>
              <a:rPr lang="en-US" sz="1400" b="1" dirty="0">
                <a:latin typeface="+mn-lt"/>
              </a:rPr>
              <a:t> le </a:t>
            </a:r>
            <a:r>
              <a:rPr lang="en-US" sz="1400" b="1" dirty="0" err="1">
                <a:latin typeface="+mn-lt"/>
              </a:rPr>
              <a:t>délai</a:t>
            </a:r>
            <a:r>
              <a:rPr lang="en-US" sz="1400" b="1" dirty="0">
                <a:latin typeface="+mn-lt"/>
              </a:rPr>
              <a:t> de dégagement total, </a:t>
            </a:r>
            <a:r>
              <a:rPr lang="en-US" sz="1400" b="1" dirty="0" err="1">
                <a:latin typeface="+mn-lt"/>
              </a:rPr>
              <a:t>il</a:t>
            </a:r>
            <a:r>
              <a:rPr lang="en-US" sz="1400" b="1" dirty="0">
                <a:latin typeface="+mn-lt"/>
              </a:rPr>
              <a:t> </a:t>
            </a:r>
            <a:r>
              <a:rPr lang="en-US" sz="1400" b="1" dirty="0" err="1">
                <a:latin typeface="+mn-lt"/>
              </a:rPr>
              <a:t>faut</a:t>
            </a:r>
            <a:r>
              <a:rPr lang="en-US" sz="1400" b="1" dirty="0">
                <a:latin typeface="+mn-lt"/>
              </a:rPr>
              <a:t> </a:t>
            </a:r>
            <a:r>
              <a:rPr lang="en-US" sz="1400" b="1" dirty="0" err="1">
                <a:latin typeface="+mn-lt"/>
              </a:rPr>
              <a:t>tenir</a:t>
            </a:r>
            <a:r>
              <a:rPr lang="en-US" sz="1400" b="1" dirty="0">
                <a:latin typeface="+mn-lt"/>
              </a:rPr>
              <a:t> compte : </a:t>
            </a:r>
          </a:p>
          <a:p>
            <a:endParaRPr lang="en-US" sz="1200" b="1" dirty="0">
              <a:latin typeface="+mn-lt"/>
            </a:endParaRPr>
          </a:p>
          <a:p>
            <a:pPr marL="177800" indent="-177800" algn="just">
              <a:buFont typeface="Symbol" pitchFamily="18" charset="2"/>
              <a:buChar char=""/>
            </a:pPr>
            <a:r>
              <a:rPr lang="nl-NL" sz="1400" dirty="0">
                <a:latin typeface="+mn-lt"/>
              </a:rPr>
              <a:t>du </a:t>
            </a:r>
            <a:r>
              <a:rPr lang="nl-NL" sz="1400" b="1" dirty="0">
                <a:latin typeface="+mn-lt"/>
              </a:rPr>
              <a:t>temps de dégagement proprement dit ; </a:t>
            </a:r>
          </a:p>
          <a:p>
            <a:pPr marL="180975" indent="-180975" algn="just"/>
            <a:r>
              <a:rPr lang="nl-NL" sz="1400" b="1" dirty="0">
                <a:latin typeface="+mn-lt"/>
              </a:rPr>
              <a:t>	</a:t>
            </a:r>
            <a:r>
              <a:rPr lang="nl-NL" sz="1400" dirty="0">
                <a:latin typeface="+mn-lt"/>
              </a:rPr>
              <a:t>(le temps nécessaire pour remettre la voie dans un état convenable, la débarrasser de tous les objets engageant le gabarit et se retirer de la zone dangereuse) ;</a:t>
            </a:r>
          </a:p>
          <a:p>
            <a:pPr marL="177800" indent="-177800" algn="just"/>
            <a:endParaRPr lang="nl-NL" sz="1400" dirty="0">
              <a:latin typeface="+mn-lt"/>
            </a:endParaRPr>
          </a:p>
          <a:p>
            <a:pPr marL="177800" indent="-177800" algn="just">
              <a:buFont typeface="Symbol" pitchFamily="18" charset="2"/>
              <a:buChar char=""/>
            </a:pPr>
            <a:r>
              <a:rPr lang="nl-NL" sz="1400" dirty="0">
                <a:latin typeface="+mn-lt"/>
              </a:rPr>
              <a:t>d’une </a:t>
            </a:r>
            <a:r>
              <a:rPr lang="nl-NL" sz="1400" b="1" dirty="0">
                <a:latin typeface="+mn-lt"/>
              </a:rPr>
              <a:t>marge de sécurité ;</a:t>
            </a:r>
          </a:p>
          <a:p>
            <a:pPr marL="177800" indent="-177800" algn="just"/>
            <a:r>
              <a:rPr lang="nl-NL" sz="1400" dirty="0">
                <a:latin typeface="+mn-lt"/>
              </a:rPr>
              <a:t> 	</a:t>
            </a:r>
          </a:p>
          <a:p>
            <a:pPr marL="177800" indent="-177800" algn="just">
              <a:buFont typeface="Symbol" pitchFamily="18" charset="2"/>
              <a:buChar char=""/>
            </a:pPr>
            <a:r>
              <a:rPr lang="nl-NL" sz="1400" dirty="0">
                <a:latin typeface="+mn-lt"/>
              </a:rPr>
              <a:t>du </a:t>
            </a:r>
            <a:r>
              <a:rPr lang="nl-NL" sz="1400" b="1" dirty="0">
                <a:latin typeface="+mn-lt"/>
              </a:rPr>
              <a:t>temps de perception ou de répétition </a:t>
            </a:r>
          </a:p>
          <a:p>
            <a:pPr marL="180975" algn="just"/>
            <a:r>
              <a:rPr lang="nl-NL" sz="1400" dirty="0">
                <a:latin typeface="+mn-lt"/>
              </a:rPr>
              <a:t>(le temps qui est nécessaire pour voir arriver un train et pour permettre à l’agent qui veille à la sécurité / au(x) factionnaire(s) de regarder alternativement à gauche et à droite ou le temps qui est nécessaire pour répéter l’alarme à hauteur de l’équipe).</a:t>
            </a:r>
          </a:p>
          <a:p>
            <a:pPr marL="180975" algn="just"/>
            <a:endParaRPr lang="nl-NL" sz="1400" dirty="0">
              <a:latin typeface="+mn-lt"/>
            </a:endParaRPr>
          </a:p>
          <a:p>
            <a:pPr algn="just"/>
            <a:r>
              <a:rPr lang="nl-NL" sz="1400" dirty="0">
                <a:latin typeface="+mn-lt"/>
              </a:rPr>
              <a:t>La </a:t>
            </a:r>
            <a:r>
              <a:rPr lang="nl-NL" sz="1400" dirty="0" err="1">
                <a:latin typeface="+mn-lt"/>
              </a:rPr>
              <a:t>durée</a:t>
            </a:r>
            <a:r>
              <a:rPr lang="nl-NL" sz="1400" dirty="0">
                <a:latin typeface="+mn-lt"/>
              </a:rPr>
              <a:t> totale des </a:t>
            </a:r>
            <a:r>
              <a:rPr lang="nl-NL" sz="1400" dirty="0" err="1">
                <a:latin typeface="+mn-lt"/>
              </a:rPr>
              <a:t>éléments</a:t>
            </a:r>
            <a:r>
              <a:rPr lang="nl-NL" sz="1400" dirty="0">
                <a:latin typeface="+mn-lt"/>
              </a:rPr>
              <a:t> ci-</a:t>
            </a:r>
            <a:r>
              <a:rPr lang="nl-NL" sz="1400" dirty="0" err="1">
                <a:latin typeface="+mn-lt"/>
              </a:rPr>
              <a:t>dessus</a:t>
            </a:r>
            <a:r>
              <a:rPr lang="nl-NL" sz="1400" dirty="0">
                <a:latin typeface="+mn-lt"/>
              </a:rPr>
              <a:t> </a:t>
            </a:r>
            <a:r>
              <a:rPr lang="nl-NL" sz="1400" dirty="0" err="1">
                <a:latin typeface="+mn-lt"/>
              </a:rPr>
              <a:t>s’appelle</a:t>
            </a:r>
            <a:r>
              <a:rPr lang="nl-NL" sz="1400" dirty="0">
                <a:latin typeface="+mn-lt"/>
              </a:rPr>
              <a:t> le </a:t>
            </a:r>
            <a:r>
              <a:rPr lang="nl-NL" sz="1400" b="1" dirty="0" err="1">
                <a:latin typeface="+mn-lt"/>
              </a:rPr>
              <a:t>délai</a:t>
            </a:r>
            <a:r>
              <a:rPr lang="nl-NL" sz="1400" b="1" dirty="0">
                <a:latin typeface="+mn-lt"/>
              </a:rPr>
              <a:t> de dégagement.</a:t>
            </a:r>
            <a:endParaRPr lang="nl-BE" sz="1400" dirty="0">
              <a:latin typeface="+mn-lt"/>
            </a:endParaRPr>
          </a:p>
          <a:p>
            <a:pPr marL="180975" algn="just"/>
            <a:endParaRPr lang="nl-NL" sz="1100"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218" y="1689796"/>
            <a:ext cx="747701" cy="857657"/>
          </a:xfrm>
          <a:prstGeom prst="rect">
            <a:avLst/>
          </a:prstGeom>
          <a:noFill/>
          <a:ln w="9525">
            <a:noFill/>
            <a:miter lim="800000"/>
            <a:headEnd/>
            <a:tailEnd/>
          </a:ln>
        </p:spPr>
      </p:pic>
      <p:sp>
        <p:nvSpPr>
          <p:cNvPr id="10" name="Rounded Rectangle 9"/>
          <p:cNvSpPr/>
          <p:nvPr/>
        </p:nvSpPr>
        <p:spPr bwMode="auto">
          <a:xfrm>
            <a:off x="8120900" y="1709872"/>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Délai</a:t>
            </a:r>
            <a:r>
              <a:rPr lang="en-US" sz="1100" dirty="0">
                <a:solidFill>
                  <a:schemeClr val="accent2"/>
                </a:solidFill>
              </a:rPr>
              <a:t> de </a:t>
            </a:r>
          </a:p>
          <a:p>
            <a:r>
              <a:rPr lang="en-US" sz="1100" dirty="0">
                <a:solidFill>
                  <a:schemeClr val="accent2"/>
                </a:solidFill>
              </a:rPr>
              <a:t>dégagement</a:t>
            </a:r>
          </a:p>
          <a:p>
            <a:pPr algn="ctr"/>
            <a:endParaRPr lang="en-US" sz="1100" dirty="0">
              <a:solidFill>
                <a:schemeClr val="accent2"/>
              </a:solidFill>
            </a:endParaRPr>
          </a:p>
          <a:p>
            <a:pPr algn="ctr"/>
            <a:endParaRPr lang="en-US" sz="1100" dirty="0">
              <a:solidFill>
                <a:schemeClr val="accent2"/>
              </a:solidFill>
            </a:endParaRPr>
          </a:p>
        </p:txBody>
      </p:sp>
      <p:grpSp>
        <p:nvGrpSpPr>
          <p:cNvPr id="11" name="Group 10"/>
          <p:cNvGrpSpPr>
            <a:grpSpLocks noChangeAspect="1"/>
          </p:cNvGrpSpPr>
          <p:nvPr/>
        </p:nvGrpSpPr>
        <p:grpSpPr>
          <a:xfrm>
            <a:off x="9388549" y="2745585"/>
            <a:ext cx="641963" cy="778551"/>
            <a:chOff x="5723230" y="3240843"/>
            <a:chExt cx="1085217" cy="1316114"/>
          </a:xfrm>
        </p:grpSpPr>
        <p:grpSp>
          <p:nvGrpSpPr>
            <p:cNvPr id="12" name="Group 11"/>
            <p:cNvGrpSpPr>
              <a:grpSpLocks noChangeAspect="1"/>
            </p:cNvGrpSpPr>
            <p:nvPr/>
          </p:nvGrpSpPr>
          <p:grpSpPr>
            <a:xfrm>
              <a:off x="5723230" y="3240843"/>
              <a:ext cx="1085217" cy="1316114"/>
              <a:chOff x="5913097" y="3212268"/>
              <a:chExt cx="895350" cy="10858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097" y="3212268"/>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rc 14"/>
              <p:cNvSpPr>
                <a:spLocks noChangeAspect="1"/>
              </p:cNvSpPr>
              <p:nvPr/>
            </p:nvSpPr>
            <p:spPr bwMode="auto">
              <a:xfrm>
                <a:off x="5941268" y="3483986"/>
                <a:ext cx="756367" cy="709094"/>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3" name="Arc 12"/>
            <p:cNvSpPr>
              <a:spLocks noChangeAspect="1"/>
            </p:cNvSpPr>
            <p:nvPr/>
          </p:nvSpPr>
          <p:spPr bwMode="auto">
            <a:xfrm rot="2734486">
              <a:off x="5755603" y="3558996"/>
              <a:ext cx="920304" cy="862785"/>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6" name="Rounded Rectangle 15"/>
          <p:cNvSpPr/>
          <p:nvPr/>
        </p:nvSpPr>
        <p:spPr bwMode="auto">
          <a:xfrm>
            <a:off x="8117055" y="2702812"/>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a:solidFill>
                  <a:schemeClr val="accent2"/>
                </a:solidFill>
              </a:rPr>
              <a:t>Marge de sécurité</a:t>
            </a:r>
          </a:p>
          <a:p>
            <a:r>
              <a:rPr lang="en-US" sz="800" dirty="0">
                <a:solidFill>
                  <a:schemeClr val="accent2"/>
                </a:solidFill>
              </a:rPr>
              <a:t>Première </a:t>
            </a:r>
          </a:p>
          <a:p>
            <a:r>
              <a:rPr lang="en-US" sz="800" dirty="0">
                <a:solidFill>
                  <a:schemeClr val="accent2"/>
                </a:solidFill>
              </a:rPr>
              <a:t>et </a:t>
            </a:r>
            <a:r>
              <a:rPr lang="en-US" sz="800" dirty="0" err="1">
                <a:solidFill>
                  <a:schemeClr val="accent2"/>
                </a:solidFill>
              </a:rPr>
              <a:t>deuxième</a:t>
            </a:r>
            <a:r>
              <a:rPr lang="en-US" sz="800" dirty="0">
                <a:solidFill>
                  <a:schemeClr val="accent2"/>
                </a:solidFill>
              </a:rPr>
              <a:t> </a:t>
            </a:r>
          </a:p>
          <a:p>
            <a:r>
              <a:rPr lang="en-US" sz="800" dirty="0" err="1">
                <a:solidFill>
                  <a:schemeClr val="accent2"/>
                </a:solidFill>
              </a:rPr>
              <a:t>composantes</a:t>
            </a:r>
            <a:endParaRPr lang="en-US" sz="8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grpSp>
        <p:nvGrpSpPr>
          <p:cNvPr id="17" name="Group 16"/>
          <p:cNvGrpSpPr>
            <a:grpSpLocks noChangeAspect="1"/>
          </p:cNvGrpSpPr>
          <p:nvPr/>
        </p:nvGrpSpPr>
        <p:grpSpPr>
          <a:xfrm>
            <a:off x="9371676" y="3774392"/>
            <a:ext cx="593684" cy="720000"/>
            <a:chOff x="2483768" y="3572137"/>
            <a:chExt cx="1089411" cy="132120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72137"/>
              <a:ext cx="1089411" cy="13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rc 18"/>
            <p:cNvSpPr>
              <a:spLocks noChangeAspect="1"/>
            </p:cNvSpPr>
            <p:nvPr/>
          </p:nvSpPr>
          <p:spPr bwMode="auto">
            <a:xfrm rot="2734486">
              <a:off x="2535206" y="3877807"/>
              <a:ext cx="920304" cy="862785"/>
            </a:xfrm>
            <a:prstGeom prst="arc">
              <a:avLst>
                <a:gd name="adj1" fmla="val 2734532"/>
                <a:gd name="adj2" fmla="val 3810907"/>
              </a:avLst>
            </a:prstGeom>
            <a:solidFill>
              <a:schemeClr val="bg2">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0"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1040000">
              <a:off x="2905817" y="4312192"/>
              <a:ext cx="133173" cy="46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Rounded Rectangle 20"/>
          <p:cNvSpPr/>
          <p:nvPr/>
        </p:nvSpPr>
        <p:spPr bwMode="auto">
          <a:xfrm>
            <a:off x="8100854" y="3706019"/>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a:solidFill>
                  <a:schemeClr val="accent2"/>
                </a:solidFill>
              </a:rPr>
              <a:t>Temps </a:t>
            </a:r>
          </a:p>
          <a:p>
            <a:r>
              <a:rPr lang="en-US" sz="1100" dirty="0">
                <a:solidFill>
                  <a:schemeClr val="accent2"/>
                </a:solidFill>
              </a:rPr>
              <a:t>de perception</a:t>
            </a:r>
          </a:p>
          <a:p>
            <a:pPr algn="ctr"/>
            <a:endParaRPr lang="en-US" sz="1100" dirty="0">
              <a:solidFill>
                <a:schemeClr val="accent2"/>
              </a:solidFill>
            </a:endParaRPr>
          </a:p>
          <a:p>
            <a:pPr algn="ctr"/>
            <a:endParaRPr lang="en-US" sz="1100" dirty="0">
              <a:solidFill>
                <a:schemeClr val="accent2"/>
              </a:solidFill>
            </a:endParaRPr>
          </a:p>
        </p:txBody>
      </p:sp>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357031" y="4795688"/>
            <a:ext cx="704996" cy="8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bwMode="auto">
          <a:xfrm>
            <a:off x="7968208" y="4748623"/>
            <a:ext cx="2232248" cy="0"/>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p:spPr>
      </p:cxnSp>
      <p:sp>
        <p:nvSpPr>
          <p:cNvPr id="26" name="Cross 25"/>
          <p:cNvSpPr>
            <a:spLocks noChangeAspect="1"/>
          </p:cNvSpPr>
          <p:nvPr/>
        </p:nvSpPr>
        <p:spPr bwMode="auto">
          <a:xfrm>
            <a:off x="7712943" y="3511724"/>
            <a:ext cx="239266" cy="239266"/>
          </a:xfrm>
          <a:prstGeom prst="plus">
            <a:avLst>
              <a:gd name="adj" fmla="val 50000"/>
            </a:avLst>
          </a:prstGeom>
          <a:solidFill>
            <a:schemeClr val="bg1">
              <a:lumMod val="50000"/>
            </a:schemeClr>
          </a:solidFill>
          <a:ln w="3175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7" name="Cross 26"/>
          <p:cNvSpPr>
            <a:spLocks noChangeAspect="1"/>
          </p:cNvSpPr>
          <p:nvPr/>
        </p:nvSpPr>
        <p:spPr bwMode="auto">
          <a:xfrm>
            <a:off x="7727776" y="2506318"/>
            <a:ext cx="239266" cy="239266"/>
          </a:xfrm>
          <a:prstGeom prst="plus">
            <a:avLst>
              <a:gd name="adj" fmla="val 50000"/>
            </a:avLst>
          </a:prstGeom>
          <a:solidFill>
            <a:schemeClr val="bg1">
              <a:lumMod val="50000"/>
            </a:schemeClr>
          </a:solidFill>
          <a:ln w="3175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8" name="TextBox 27"/>
          <p:cNvSpPr txBox="1"/>
          <p:nvPr/>
        </p:nvSpPr>
        <p:spPr>
          <a:xfrm>
            <a:off x="7608169" y="4519708"/>
            <a:ext cx="344041" cy="461665"/>
          </a:xfrm>
          <a:prstGeom prst="rect">
            <a:avLst/>
          </a:prstGeom>
          <a:noFill/>
        </p:spPr>
        <p:txBody>
          <a:bodyPr wrap="square" rtlCol="0">
            <a:spAutoFit/>
          </a:bodyPr>
          <a:lstStyle/>
          <a:p>
            <a:r>
              <a:rPr lang="en-US" sz="2400" b="1">
                <a:solidFill>
                  <a:schemeClr val="bg1">
                    <a:lumMod val="50000"/>
                  </a:schemeClr>
                </a:solidFill>
              </a:rPr>
              <a:t>=</a:t>
            </a:r>
            <a:endParaRPr lang="fr-FR" sz="2400" b="1">
              <a:solidFill>
                <a:schemeClr val="bg1">
                  <a:lumMod val="50000"/>
                </a:schemeClr>
              </a:solidFill>
            </a:endParaRPr>
          </a:p>
        </p:txBody>
      </p:sp>
      <p:sp>
        <p:nvSpPr>
          <p:cNvPr id="29" name="Rounded Rectangle 28"/>
          <p:cNvSpPr/>
          <p:nvPr/>
        </p:nvSpPr>
        <p:spPr bwMode="auto">
          <a:xfrm>
            <a:off x="8144105" y="4840075"/>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Délai</a:t>
            </a:r>
            <a:r>
              <a:rPr lang="en-US" sz="1100" dirty="0">
                <a:solidFill>
                  <a:schemeClr val="accent2"/>
                </a:solidFill>
              </a:rPr>
              <a:t> de</a:t>
            </a:r>
          </a:p>
          <a:p>
            <a:r>
              <a:rPr lang="en-US" sz="1100" dirty="0">
                <a:solidFill>
                  <a:schemeClr val="accent2"/>
                </a:solidFill>
              </a:rPr>
              <a:t>dégagement total</a:t>
            </a:r>
          </a:p>
          <a:p>
            <a:pPr algn="ctr"/>
            <a:endParaRPr lang="en-US" sz="1100" dirty="0">
              <a:solidFill>
                <a:schemeClr val="accent2"/>
              </a:solidFill>
            </a:endParaRPr>
          </a:p>
          <a:p>
            <a:pPr algn="ctr"/>
            <a:endParaRPr lang="en-US" sz="1100" dirty="0">
              <a:solidFill>
                <a:schemeClr val="accent2"/>
              </a:solidFill>
            </a:endParaRPr>
          </a:p>
        </p:txBody>
      </p:sp>
    </p:spTree>
    <p:extLst>
      <p:ext uri="{BB962C8B-B14F-4D97-AF65-F5344CB8AC3E}">
        <p14:creationId xmlns:p14="http://schemas.microsoft.com/office/powerpoint/2010/main" val="2306220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a:solidFill>
                  <a:srgbClr val="0070C0"/>
                </a:solidFill>
                <a:latin typeface="+mn-lt"/>
                <a:cs typeface="Arial"/>
              </a:rPr>
              <a:t>Bonnes pratiques</a:t>
            </a:r>
            <a:endParaRPr lang="fr-FR" sz="2000" b="1" kern="0" dirty="0">
              <a:solidFill>
                <a:srgbClr val="0070C0"/>
              </a:solidFill>
              <a:latin typeface="+mn-lt"/>
              <a:ea typeface="+mj-ea"/>
              <a:cs typeface="Arial"/>
            </a:endParaRPr>
          </a:p>
        </p:txBody>
      </p:sp>
      <p:pic>
        <p:nvPicPr>
          <p:cNvPr id="5" name="Picture 4"/>
          <p:cNvPicPr>
            <a:picLocks noChangeAspect="1"/>
          </p:cNvPicPr>
          <p:nvPr/>
        </p:nvPicPr>
        <p:blipFill>
          <a:blip r:embed="rId2"/>
          <a:stretch>
            <a:fillRect/>
          </a:stretch>
        </p:blipFill>
        <p:spPr>
          <a:xfrm>
            <a:off x="9120336" y="1700808"/>
            <a:ext cx="1937044" cy="4356770"/>
          </a:xfrm>
          <a:prstGeom prst="rect">
            <a:avLst/>
          </a:prstGeom>
        </p:spPr>
      </p:pic>
      <p:pic>
        <p:nvPicPr>
          <p:cNvPr id="6" name="Picture 5"/>
          <p:cNvPicPr>
            <a:picLocks noChangeAspect="1"/>
          </p:cNvPicPr>
          <p:nvPr/>
        </p:nvPicPr>
        <p:blipFill>
          <a:blip r:embed="rId3"/>
          <a:stretch>
            <a:fillRect/>
          </a:stretch>
        </p:blipFill>
        <p:spPr>
          <a:xfrm>
            <a:off x="643717" y="1759439"/>
            <a:ext cx="2097551" cy="4298139"/>
          </a:xfrm>
          <a:prstGeom prst="rect">
            <a:avLst/>
          </a:prstGeom>
        </p:spPr>
      </p:pic>
      <p:pic>
        <p:nvPicPr>
          <p:cNvPr id="7" name="Picture 6"/>
          <p:cNvPicPr>
            <a:picLocks noChangeAspect="1"/>
          </p:cNvPicPr>
          <p:nvPr/>
        </p:nvPicPr>
        <p:blipFill>
          <a:blip r:embed="rId4"/>
          <a:stretch>
            <a:fillRect/>
          </a:stretch>
        </p:blipFill>
        <p:spPr>
          <a:xfrm>
            <a:off x="5375920" y="1241234"/>
            <a:ext cx="1767993" cy="1036410"/>
          </a:xfrm>
          <a:prstGeom prst="rect">
            <a:avLst/>
          </a:prstGeom>
        </p:spPr>
      </p:pic>
      <p:pic>
        <p:nvPicPr>
          <p:cNvPr id="2" name="Picture 1"/>
          <p:cNvPicPr>
            <a:picLocks noChangeAspect="1"/>
          </p:cNvPicPr>
          <p:nvPr/>
        </p:nvPicPr>
        <p:blipFill>
          <a:blip r:embed="rId5"/>
          <a:stretch>
            <a:fillRect/>
          </a:stretch>
        </p:blipFill>
        <p:spPr>
          <a:xfrm>
            <a:off x="1430483" y="5010306"/>
            <a:ext cx="359695" cy="359695"/>
          </a:xfrm>
          <a:prstGeom prst="rect">
            <a:avLst/>
          </a:prstGeom>
        </p:spPr>
      </p:pic>
      <p:pic>
        <p:nvPicPr>
          <p:cNvPr id="14" name="Picture 11" descr="D:\Documents And Settings\GQR7802\Local Settings\Temporary Internet Files\Content.IE5\HNYX0581\MC900441310[1].png"/>
          <p:cNvPicPr>
            <a:picLocks noChangeAspect="1" noChangeArrowheads="1"/>
          </p:cNvPicPr>
          <p:nvPr/>
        </p:nvPicPr>
        <p:blipFill>
          <a:blip r:embed="rId6" cstate="print"/>
          <a:srcRect/>
          <a:stretch>
            <a:fillRect/>
          </a:stretch>
        </p:blipFill>
        <p:spPr bwMode="auto">
          <a:xfrm>
            <a:off x="1391141" y="2877394"/>
            <a:ext cx="357207" cy="357032"/>
          </a:xfrm>
          <a:prstGeom prst="rect">
            <a:avLst/>
          </a:prstGeom>
          <a:noFill/>
          <a:ln w="9525">
            <a:noFill/>
            <a:miter lim="800000"/>
            <a:headEnd/>
            <a:tailEnd/>
          </a:ln>
        </p:spPr>
      </p:pic>
      <p:sp>
        <p:nvSpPr>
          <p:cNvPr id="3" name="Rectangle 2"/>
          <p:cNvSpPr/>
          <p:nvPr/>
        </p:nvSpPr>
        <p:spPr>
          <a:xfrm>
            <a:off x="1391141" y="2459134"/>
            <a:ext cx="8928992" cy="2031325"/>
          </a:xfrm>
          <a:prstGeom prst="rect">
            <a:avLst/>
          </a:prstGeom>
        </p:spPr>
        <p:txBody>
          <a:bodyPr wrap="square">
            <a:spAutoFit/>
          </a:bodyPr>
          <a:lstStyle/>
          <a:p>
            <a:pPr marL="177800" indent="-177800" algn="just"/>
            <a:r>
              <a:rPr lang="nl-NL" sz="1400" b="1" dirty="0" err="1">
                <a:latin typeface="+mn-lt"/>
              </a:rPr>
              <a:t>Afin</a:t>
            </a:r>
            <a:r>
              <a:rPr lang="nl-NL" sz="1400" b="1" dirty="0">
                <a:latin typeface="+mn-lt"/>
              </a:rPr>
              <a:t> de </a:t>
            </a:r>
            <a:r>
              <a:rPr lang="nl-NL" sz="1400" b="1" dirty="0" err="1">
                <a:latin typeface="+mn-lt"/>
              </a:rPr>
              <a:t>libérer</a:t>
            </a:r>
            <a:r>
              <a:rPr lang="nl-NL" sz="1400" b="1" dirty="0">
                <a:latin typeface="+mn-lt"/>
              </a:rPr>
              <a:t> les </a:t>
            </a:r>
            <a:r>
              <a:rPr lang="nl-NL" sz="1400" b="1" dirty="0" err="1">
                <a:latin typeface="+mn-lt"/>
              </a:rPr>
              <a:t>voies</a:t>
            </a:r>
            <a:r>
              <a:rPr lang="nl-NL" sz="1400" b="1" dirty="0">
                <a:latin typeface="+mn-lt"/>
              </a:rPr>
              <a:t> sans </a:t>
            </a:r>
            <a:r>
              <a:rPr lang="nl-NL" sz="1400" b="1" dirty="0" err="1">
                <a:latin typeface="+mn-lt"/>
              </a:rPr>
              <a:t>pénaliser</a:t>
            </a:r>
            <a:r>
              <a:rPr lang="nl-NL" sz="1400" b="1" dirty="0">
                <a:latin typeface="+mn-lt"/>
              </a:rPr>
              <a:t> </a:t>
            </a:r>
            <a:r>
              <a:rPr lang="nl-NL" sz="1400" b="1" dirty="0" err="1">
                <a:latin typeface="+mn-lt"/>
              </a:rPr>
              <a:t>l’exploitation</a:t>
            </a:r>
            <a:r>
              <a:rPr lang="nl-NL" sz="1400" b="1" dirty="0">
                <a:latin typeface="+mn-lt"/>
              </a:rPr>
              <a:t>: </a:t>
            </a:r>
          </a:p>
          <a:p>
            <a:pPr marL="177800" indent="-177800" algn="just">
              <a:buFont typeface="Symbol" pitchFamily="18" charset="2"/>
              <a:buChar char=""/>
            </a:pPr>
            <a:endParaRPr lang="nl-NL" sz="1400" dirty="0">
              <a:latin typeface="+mn-lt"/>
            </a:endParaRPr>
          </a:p>
          <a:p>
            <a:pPr algn="just"/>
            <a:r>
              <a:rPr lang="nl-NL" sz="1400" dirty="0">
                <a:latin typeface="+mn-lt"/>
              </a:rPr>
              <a:t>        </a:t>
            </a:r>
            <a:r>
              <a:rPr lang="nl-NL" sz="1400" dirty="0" err="1">
                <a:latin typeface="+mn-lt"/>
              </a:rPr>
              <a:t>Enjambez</a:t>
            </a:r>
            <a:r>
              <a:rPr lang="nl-NL" sz="1400" dirty="0">
                <a:latin typeface="+mn-lt"/>
              </a:rPr>
              <a:t> les rails et les </a:t>
            </a:r>
            <a:r>
              <a:rPr lang="nl-NL" sz="1400" dirty="0" err="1">
                <a:latin typeface="+mn-lt"/>
              </a:rPr>
              <a:t>appareils</a:t>
            </a:r>
            <a:r>
              <a:rPr lang="nl-NL" sz="1400" dirty="0">
                <a:latin typeface="+mn-lt"/>
              </a:rPr>
              <a:t> de </a:t>
            </a:r>
            <a:r>
              <a:rPr lang="nl-NL" sz="1400" dirty="0" err="1">
                <a:latin typeface="+mn-lt"/>
              </a:rPr>
              <a:t>voie</a:t>
            </a:r>
            <a:r>
              <a:rPr lang="nl-NL" sz="1400" dirty="0">
                <a:latin typeface="+mn-lt"/>
              </a:rPr>
              <a:t>. </a:t>
            </a:r>
            <a:r>
              <a:rPr lang="nl-NL" sz="1400" dirty="0" err="1">
                <a:latin typeface="+mn-lt"/>
              </a:rPr>
              <a:t>Évitez</a:t>
            </a:r>
            <a:r>
              <a:rPr lang="nl-NL" sz="1400" dirty="0">
                <a:latin typeface="+mn-lt"/>
              </a:rPr>
              <a:t> de </a:t>
            </a:r>
            <a:r>
              <a:rPr lang="nl-NL" sz="1400" dirty="0" err="1">
                <a:latin typeface="+mn-lt"/>
              </a:rPr>
              <a:t>poser</a:t>
            </a:r>
            <a:r>
              <a:rPr lang="nl-NL" sz="1400" dirty="0">
                <a:latin typeface="+mn-lt"/>
              </a:rPr>
              <a:t> vos </a:t>
            </a:r>
            <a:r>
              <a:rPr lang="nl-NL" sz="1400" dirty="0" err="1">
                <a:latin typeface="+mn-lt"/>
              </a:rPr>
              <a:t>pieds</a:t>
            </a:r>
            <a:r>
              <a:rPr lang="nl-NL" sz="1400" dirty="0">
                <a:latin typeface="+mn-lt"/>
              </a:rPr>
              <a:t> </a:t>
            </a:r>
            <a:r>
              <a:rPr lang="nl-NL" sz="1400" dirty="0" err="1">
                <a:latin typeface="+mn-lt"/>
              </a:rPr>
              <a:t>sur</a:t>
            </a:r>
            <a:r>
              <a:rPr lang="nl-NL" sz="1400" dirty="0">
                <a:latin typeface="+mn-lt"/>
              </a:rPr>
              <a:t> les </a:t>
            </a:r>
            <a:r>
              <a:rPr lang="nl-NL" sz="1400" dirty="0" err="1">
                <a:latin typeface="+mn-lt"/>
              </a:rPr>
              <a:t>traverses</a:t>
            </a:r>
            <a:r>
              <a:rPr lang="nl-NL" sz="1400" dirty="0">
                <a:latin typeface="+mn-lt"/>
              </a:rPr>
              <a:t>, </a:t>
            </a:r>
            <a:r>
              <a:rPr lang="nl-NL" sz="1400" dirty="0" err="1">
                <a:latin typeface="+mn-lt"/>
              </a:rPr>
              <a:t>car</a:t>
            </a:r>
            <a:r>
              <a:rPr lang="nl-NL" sz="1400" dirty="0">
                <a:latin typeface="+mn-lt"/>
              </a:rPr>
              <a:t> </a:t>
            </a:r>
            <a:r>
              <a:rPr lang="nl-NL" sz="1400" dirty="0" err="1">
                <a:latin typeface="+mn-lt"/>
              </a:rPr>
              <a:t>elles</a:t>
            </a:r>
            <a:r>
              <a:rPr lang="nl-NL" sz="1400" dirty="0">
                <a:latin typeface="+mn-lt"/>
              </a:rPr>
              <a:t> </a:t>
            </a:r>
            <a:r>
              <a:rPr lang="nl-NL" sz="1400" dirty="0" err="1">
                <a:latin typeface="+mn-lt"/>
              </a:rPr>
              <a:t>peuvent</a:t>
            </a:r>
            <a:r>
              <a:rPr lang="nl-NL" sz="1400" dirty="0">
                <a:latin typeface="+mn-lt"/>
              </a:rPr>
              <a:t> </a:t>
            </a:r>
            <a:r>
              <a:rPr lang="nl-NL" sz="1400" dirty="0" err="1">
                <a:latin typeface="+mn-lt"/>
              </a:rPr>
              <a:t>être</a:t>
            </a:r>
            <a:r>
              <a:rPr lang="nl-NL" sz="1400" dirty="0">
                <a:latin typeface="+mn-lt"/>
              </a:rPr>
              <a:t> </a:t>
            </a:r>
            <a:r>
              <a:rPr lang="nl-NL" sz="1400" b="1" dirty="0" err="1">
                <a:latin typeface="+mn-lt"/>
              </a:rPr>
              <a:t>glissantes</a:t>
            </a:r>
            <a:r>
              <a:rPr lang="nl-NL" sz="1400" dirty="0">
                <a:latin typeface="+mn-lt"/>
              </a:rPr>
              <a:t>. </a:t>
            </a:r>
          </a:p>
          <a:p>
            <a:pPr algn="just"/>
            <a:endParaRPr lang="nl-NL" sz="1400" dirty="0">
              <a:latin typeface="+mn-lt"/>
            </a:endParaRPr>
          </a:p>
          <a:p>
            <a:pPr algn="just"/>
            <a:r>
              <a:rPr lang="nl-BE" sz="1400" dirty="0">
                <a:latin typeface="+mn-lt"/>
              </a:rPr>
              <a:t>        </a:t>
            </a:r>
            <a:r>
              <a:rPr lang="nl-BE" sz="1400" dirty="0" err="1">
                <a:latin typeface="+mn-lt"/>
              </a:rPr>
              <a:t>Veillez</a:t>
            </a:r>
            <a:r>
              <a:rPr lang="nl-BE" sz="1400" dirty="0">
                <a:latin typeface="+mn-lt"/>
              </a:rPr>
              <a:t> à </a:t>
            </a:r>
            <a:r>
              <a:rPr lang="nl-BE" sz="1400" dirty="0" err="1">
                <a:latin typeface="+mn-lt"/>
              </a:rPr>
              <a:t>ce</a:t>
            </a:r>
            <a:r>
              <a:rPr lang="nl-BE" sz="1400" dirty="0">
                <a:latin typeface="+mn-lt"/>
              </a:rPr>
              <a:t> que les </a:t>
            </a:r>
            <a:r>
              <a:rPr lang="nl-BE" sz="1400" dirty="0" err="1">
                <a:latin typeface="+mn-lt"/>
              </a:rPr>
              <a:t>emplacements</a:t>
            </a:r>
            <a:r>
              <a:rPr lang="nl-BE" sz="1400" dirty="0">
                <a:latin typeface="+mn-lt"/>
              </a:rPr>
              <a:t> de </a:t>
            </a:r>
            <a:r>
              <a:rPr lang="nl-BE" sz="1400" dirty="0" err="1">
                <a:latin typeface="+mn-lt"/>
              </a:rPr>
              <a:t>dégagement</a:t>
            </a:r>
            <a:r>
              <a:rPr lang="nl-BE" sz="1400" dirty="0">
                <a:latin typeface="+mn-lt"/>
              </a:rPr>
              <a:t> et </a:t>
            </a:r>
            <a:r>
              <a:rPr lang="nl-BE" sz="1400" dirty="0" err="1">
                <a:latin typeface="+mn-lt"/>
              </a:rPr>
              <a:t>leurs</a:t>
            </a:r>
            <a:r>
              <a:rPr lang="nl-BE" sz="1400" dirty="0">
                <a:latin typeface="+mn-lt"/>
              </a:rPr>
              <a:t> </a:t>
            </a:r>
            <a:r>
              <a:rPr lang="nl-BE" sz="1400" dirty="0" err="1">
                <a:latin typeface="+mn-lt"/>
              </a:rPr>
              <a:t>chemins</a:t>
            </a:r>
            <a:r>
              <a:rPr lang="nl-BE" sz="1400" dirty="0">
                <a:latin typeface="+mn-lt"/>
              </a:rPr>
              <a:t> </a:t>
            </a:r>
            <a:r>
              <a:rPr lang="nl-BE" sz="1400" dirty="0" err="1">
                <a:latin typeface="+mn-lt"/>
              </a:rPr>
              <a:t>d’accès</a:t>
            </a:r>
            <a:r>
              <a:rPr lang="nl-BE" sz="1400" dirty="0">
                <a:latin typeface="+mn-lt"/>
              </a:rPr>
              <a:t> </a:t>
            </a:r>
            <a:r>
              <a:rPr lang="nl-BE" sz="1400" dirty="0" err="1">
                <a:latin typeface="+mn-lt"/>
              </a:rPr>
              <a:t>soient</a:t>
            </a:r>
            <a:r>
              <a:rPr lang="nl-BE" sz="1400" dirty="0">
                <a:latin typeface="+mn-lt"/>
              </a:rPr>
              <a:t> </a:t>
            </a:r>
            <a:r>
              <a:rPr lang="nl-BE" sz="1400" b="1" dirty="0" err="1">
                <a:latin typeface="+mn-lt"/>
              </a:rPr>
              <a:t>toujours</a:t>
            </a:r>
            <a:r>
              <a:rPr lang="nl-BE" sz="1400" b="1" dirty="0">
                <a:latin typeface="+mn-lt"/>
              </a:rPr>
              <a:t> </a:t>
            </a:r>
            <a:r>
              <a:rPr lang="nl-BE" sz="1400" b="1" dirty="0" err="1">
                <a:latin typeface="+mn-lt"/>
              </a:rPr>
              <a:t>libres</a:t>
            </a:r>
            <a:r>
              <a:rPr lang="nl-BE" sz="1400" dirty="0">
                <a:latin typeface="+mn-lt"/>
              </a:rPr>
              <a:t> de </a:t>
            </a:r>
            <a:r>
              <a:rPr lang="nl-BE" sz="1400" dirty="0" err="1">
                <a:latin typeface="+mn-lt"/>
              </a:rPr>
              <a:t>tout</a:t>
            </a:r>
            <a:r>
              <a:rPr lang="nl-BE" sz="1400" dirty="0">
                <a:latin typeface="+mn-lt"/>
              </a:rPr>
              <a:t> </a:t>
            </a:r>
            <a:r>
              <a:rPr lang="nl-BE" sz="1400" dirty="0" err="1">
                <a:latin typeface="+mn-lt"/>
              </a:rPr>
              <a:t>obstacle</a:t>
            </a:r>
            <a:r>
              <a:rPr lang="nl-BE" sz="1400" dirty="0">
                <a:latin typeface="+mn-lt"/>
              </a:rPr>
              <a:t>.  </a:t>
            </a:r>
            <a:r>
              <a:rPr lang="nl-NL" sz="1400" b="1" dirty="0" err="1">
                <a:latin typeface="+mn-lt"/>
              </a:rPr>
              <a:t>Faites</a:t>
            </a:r>
            <a:r>
              <a:rPr lang="nl-NL" sz="1400" b="1" dirty="0">
                <a:latin typeface="+mn-lt"/>
              </a:rPr>
              <a:t> attention </a:t>
            </a:r>
            <a:r>
              <a:rPr lang="nl-NL" sz="1400" dirty="0" err="1">
                <a:latin typeface="+mn-lt"/>
              </a:rPr>
              <a:t>où</a:t>
            </a:r>
            <a:r>
              <a:rPr lang="nl-NL" sz="1400" dirty="0">
                <a:latin typeface="+mn-lt"/>
              </a:rPr>
              <a:t> </a:t>
            </a:r>
            <a:r>
              <a:rPr lang="nl-NL" sz="1400" dirty="0" err="1">
                <a:latin typeface="+mn-lt"/>
              </a:rPr>
              <a:t>vous</a:t>
            </a:r>
            <a:r>
              <a:rPr lang="nl-NL" sz="1400" dirty="0">
                <a:latin typeface="+mn-lt"/>
              </a:rPr>
              <a:t> </a:t>
            </a:r>
            <a:r>
              <a:rPr lang="nl-NL" sz="1400" dirty="0" err="1">
                <a:latin typeface="+mn-lt"/>
              </a:rPr>
              <a:t>posez</a:t>
            </a:r>
            <a:r>
              <a:rPr lang="nl-NL" sz="1400" dirty="0">
                <a:latin typeface="+mn-lt"/>
              </a:rPr>
              <a:t> les </a:t>
            </a:r>
            <a:r>
              <a:rPr lang="nl-NL" sz="1400" dirty="0" err="1">
                <a:latin typeface="+mn-lt"/>
              </a:rPr>
              <a:t>pieds</a:t>
            </a:r>
            <a:r>
              <a:rPr lang="nl-NL" sz="1400" dirty="0">
                <a:latin typeface="+mn-lt"/>
              </a:rPr>
              <a:t>.</a:t>
            </a:r>
          </a:p>
          <a:p>
            <a:pPr algn="just"/>
            <a:endParaRPr lang="nl-BE" sz="1400" dirty="0">
              <a:latin typeface="+mn-lt"/>
            </a:endParaRPr>
          </a:p>
          <a:p>
            <a:pPr algn="just"/>
            <a:r>
              <a:rPr lang="nl-BE" sz="1400" dirty="0">
                <a:latin typeface="+mn-lt"/>
              </a:rPr>
              <a:t>        En </a:t>
            </a:r>
            <a:r>
              <a:rPr lang="nl-BE" sz="1400" dirty="0" err="1">
                <a:latin typeface="+mn-lt"/>
              </a:rPr>
              <a:t>cas</a:t>
            </a:r>
            <a:r>
              <a:rPr lang="nl-BE" sz="1400" dirty="0">
                <a:latin typeface="+mn-lt"/>
              </a:rPr>
              <a:t> de </a:t>
            </a:r>
            <a:r>
              <a:rPr lang="nl-BE" sz="1400" dirty="0" err="1">
                <a:latin typeface="+mn-lt"/>
              </a:rPr>
              <a:t>doute</a:t>
            </a:r>
            <a:r>
              <a:rPr lang="nl-BE" sz="1400" dirty="0">
                <a:latin typeface="+mn-lt"/>
              </a:rPr>
              <a:t> </a:t>
            </a:r>
            <a:r>
              <a:rPr lang="nl-BE" sz="1400" dirty="0" err="1">
                <a:latin typeface="+mn-lt"/>
              </a:rPr>
              <a:t>sur</a:t>
            </a:r>
            <a:r>
              <a:rPr lang="nl-BE" sz="1400" dirty="0">
                <a:latin typeface="+mn-lt"/>
              </a:rPr>
              <a:t> </a:t>
            </a:r>
            <a:r>
              <a:rPr lang="nl-BE" sz="1400" dirty="0" err="1">
                <a:latin typeface="+mn-lt"/>
              </a:rPr>
              <a:t>l’emplacement</a:t>
            </a:r>
            <a:r>
              <a:rPr lang="nl-BE" sz="1400" dirty="0">
                <a:latin typeface="+mn-lt"/>
              </a:rPr>
              <a:t> de </a:t>
            </a:r>
            <a:r>
              <a:rPr lang="nl-BE" sz="1400" dirty="0" err="1">
                <a:latin typeface="+mn-lt"/>
              </a:rPr>
              <a:t>dégagement</a:t>
            </a:r>
            <a:r>
              <a:rPr lang="nl-BE" sz="1400" dirty="0">
                <a:latin typeface="+mn-lt"/>
              </a:rPr>
              <a:t>, </a:t>
            </a:r>
            <a:r>
              <a:rPr lang="nl-BE" sz="1400" b="1" dirty="0" err="1">
                <a:latin typeface="+mn-lt"/>
              </a:rPr>
              <a:t>demandez</a:t>
            </a:r>
            <a:r>
              <a:rPr lang="nl-BE" sz="1400" b="1" dirty="0">
                <a:latin typeface="+mn-lt"/>
              </a:rPr>
              <a:t> les </a:t>
            </a:r>
            <a:r>
              <a:rPr lang="nl-BE" sz="1400" b="1" dirty="0" err="1">
                <a:latin typeface="+mn-lt"/>
              </a:rPr>
              <a:t>instructions</a:t>
            </a:r>
            <a:r>
              <a:rPr lang="nl-BE" sz="1400" b="1" dirty="0">
                <a:latin typeface="+mn-lt"/>
              </a:rPr>
              <a:t> </a:t>
            </a:r>
            <a:r>
              <a:rPr lang="nl-BE" sz="1400" dirty="0">
                <a:latin typeface="+mn-lt"/>
              </a:rPr>
              <a:t>à </a:t>
            </a:r>
            <a:r>
              <a:rPr lang="nl-BE" sz="1400" dirty="0" err="1">
                <a:latin typeface="+mn-lt"/>
              </a:rPr>
              <a:t>votre</a:t>
            </a:r>
            <a:r>
              <a:rPr lang="nl-BE" sz="1400" dirty="0">
                <a:latin typeface="+mn-lt"/>
              </a:rPr>
              <a:t> chef de </a:t>
            </a:r>
            <a:r>
              <a:rPr lang="nl-BE" sz="1400" dirty="0" err="1">
                <a:latin typeface="+mn-lt"/>
              </a:rPr>
              <a:t>travail</a:t>
            </a:r>
            <a:r>
              <a:rPr lang="nl-BE" sz="1400" dirty="0">
                <a:latin typeface="+mn-lt"/>
              </a:rPr>
              <a:t>. </a:t>
            </a:r>
          </a:p>
        </p:txBody>
      </p:sp>
      <p:pic>
        <p:nvPicPr>
          <p:cNvPr id="15" name="Picture 14"/>
          <p:cNvPicPr>
            <a:picLocks noChangeAspect="1"/>
          </p:cNvPicPr>
          <p:nvPr/>
        </p:nvPicPr>
        <p:blipFill>
          <a:blip r:embed="rId5"/>
          <a:stretch>
            <a:fillRect/>
          </a:stretch>
        </p:blipFill>
        <p:spPr>
          <a:xfrm>
            <a:off x="1395769" y="4141990"/>
            <a:ext cx="359695" cy="359695"/>
          </a:xfrm>
          <a:prstGeom prst="rect">
            <a:avLst/>
          </a:prstGeom>
        </p:spPr>
      </p:pic>
      <p:pic>
        <p:nvPicPr>
          <p:cNvPr id="16" name="Picture 15"/>
          <p:cNvPicPr>
            <a:picLocks noChangeAspect="1"/>
          </p:cNvPicPr>
          <p:nvPr/>
        </p:nvPicPr>
        <p:blipFill>
          <a:blip r:embed="rId5"/>
          <a:stretch>
            <a:fillRect/>
          </a:stretch>
        </p:blipFill>
        <p:spPr>
          <a:xfrm>
            <a:off x="1395769" y="3502747"/>
            <a:ext cx="359695" cy="359695"/>
          </a:xfrm>
          <a:prstGeom prst="rect">
            <a:avLst/>
          </a:prstGeom>
        </p:spPr>
      </p:pic>
      <p:sp>
        <p:nvSpPr>
          <p:cNvPr id="17" name="Rechthoek 16"/>
          <p:cNvSpPr/>
          <p:nvPr/>
        </p:nvSpPr>
        <p:spPr>
          <a:xfrm>
            <a:off x="1406239" y="4574909"/>
            <a:ext cx="7659354" cy="738664"/>
          </a:xfrm>
          <a:prstGeom prst="rect">
            <a:avLst/>
          </a:prstGeom>
          <a:ln>
            <a:solidFill>
              <a:schemeClr val="tx2"/>
            </a:solidFill>
          </a:ln>
        </p:spPr>
        <p:txBody>
          <a:bodyPr wrap="square">
            <a:spAutoFit/>
          </a:bodyPr>
          <a:lstStyle/>
          <a:p>
            <a:pPr algn="just"/>
            <a:r>
              <a:rPr lang="en-US" sz="1400" b="1" dirty="0">
                <a:latin typeface="+mn-lt"/>
              </a:rPr>
              <a:t>Pendant le passage du </a:t>
            </a:r>
            <a:r>
              <a:rPr lang="en-US" sz="1400" b="1" dirty="0" err="1">
                <a:latin typeface="+mn-lt"/>
              </a:rPr>
              <a:t>mouvement</a:t>
            </a:r>
            <a:r>
              <a:rPr lang="en-US" sz="1400" b="1" dirty="0">
                <a:latin typeface="+mn-lt"/>
              </a:rPr>
              <a:t> : </a:t>
            </a:r>
          </a:p>
          <a:p>
            <a:pPr algn="just"/>
            <a:endParaRPr lang="en-US" sz="1400" dirty="0">
              <a:latin typeface="+mn-lt"/>
            </a:endParaRPr>
          </a:p>
          <a:p>
            <a:pPr algn="just"/>
            <a:r>
              <a:rPr lang="en-US" sz="1400" dirty="0">
                <a:latin typeface="+mn-lt"/>
              </a:rPr>
              <a:t>        </a:t>
            </a:r>
            <a:r>
              <a:rPr lang="en-US" sz="1400" dirty="0" err="1">
                <a:latin typeface="+mn-lt"/>
              </a:rPr>
              <a:t>Assurez-vous</a:t>
            </a:r>
            <a:r>
              <a:rPr lang="en-US" sz="1400" dirty="0">
                <a:latin typeface="+mn-lt"/>
              </a:rPr>
              <a:t> </a:t>
            </a:r>
            <a:r>
              <a:rPr lang="en-US" sz="1400" dirty="0" err="1">
                <a:latin typeface="+mn-lt"/>
              </a:rPr>
              <a:t>qu’aucun</a:t>
            </a:r>
            <a:r>
              <a:rPr lang="en-US" sz="1400" dirty="0">
                <a:latin typeface="+mn-lt"/>
              </a:rPr>
              <a:t> objet qui </a:t>
            </a:r>
            <a:r>
              <a:rPr lang="en-US" sz="1400" dirty="0" err="1">
                <a:latin typeface="+mn-lt"/>
              </a:rPr>
              <a:t>traîne</a:t>
            </a:r>
            <a:r>
              <a:rPr lang="en-US" sz="1400" dirty="0">
                <a:latin typeface="+mn-lt"/>
              </a:rPr>
              <a:t> ne </a:t>
            </a:r>
            <a:r>
              <a:rPr lang="en-US" sz="1400" dirty="0" err="1">
                <a:latin typeface="+mn-lt"/>
              </a:rPr>
              <a:t>puisse</a:t>
            </a:r>
            <a:r>
              <a:rPr lang="en-US" sz="1400" dirty="0">
                <a:latin typeface="+mn-lt"/>
              </a:rPr>
              <a:t> </a:t>
            </a:r>
            <a:r>
              <a:rPr lang="en-US" sz="1400" dirty="0" err="1">
                <a:latin typeface="+mn-lt"/>
              </a:rPr>
              <a:t>vous</a:t>
            </a:r>
            <a:r>
              <a:rPr lang="en-US" sz="1400" dirty="0">
                <a:latin typeface="+mn-lt"/>
              </a:rPr>
              <a:t> </a:t>
            </a:r>
            <a:r>
              <a:rPr lang="en-US" sz="1400" dirty="0" err="1">
                <a:latin typeface="+mn-lt"/>
              </a:rPr>
              <a:t>atteindre</a:t>
            </a:r>
            <a:r>
              <a:rPr lang="en-US" sz="1400" dirty="0">
                <a:latin typeface="+mn-lt"/>
              </a:rPr>
              <a:t> </a:t>
            </a:r>
            <a:r>
              <a:rPr lang="en-US" sz="1400" dirty="0" err="1">
                <a:latin typeface="+mn-lt"/>
              </a:rPr>
              <a:t>lors</a:t>
            </a:r>
            <a:r>
              <a:rPr lang="en-US" sz="1400" dirty="0">
                <a:latin typeface="+mn-lt"/>
              </a:rPr>
              <a:t> du passage du train.</a:t>
            </a:r>
            <a:endParaRPr lang="nl-NL" sz="1400" dirty="0">
              <a:latin typeface="+mn-lt"/>
            </a:endParaRPr>
          </a:p>
        </p:txBody>
      </p:sp>
      <p:sp>
        <p:nvSpPr>
          <p:cNvPr id="19" name="Text Placeholder 1"/>
          <p:cNvSpPr>
            <a:spLocks noGrp="1"/>
          </p:cNvSpPr>
          <p:nvPr>
            <p:ph type="body" sz="quarter" idx="18"/>
          </p:nvPr>
        </p:nvSpPr>
        <p:spPr>
          <a:xfrm>
            <a:off x="9673618" y="154524"/>
            <a:ext cx="2237175" cy="360363"/>
          </a:xfrm>
        </p:spPr>
        <p:txBody>
          <a:bodyPr/>
          <a:lstStyle/>
          <a:p>
            <a:r>
              <a:rPr lang="en-GB" dirty="0"/>
              <a:t>5. </a:t>
            </a:r>
            <a:r>
              <a:rPr lang="en-GB" dirty="0" err="1"/>
              <a:t>Alarme</a:t>
            </a:r>
            <a:endParaRPr lang="en-GB" dirty="0"/>
          </a:p>
        </p:txBody>
      </p:sp>
    </p:spTree>
    <p:extLst>
      <p:ext uri="{BB962C8B-B14F-4D97-AF65-F5344CB8AC3E}">
        <p14:creationId xmlns:p14="http://schemas.microsoft.com/office/powerpoint/2010/main" val="303395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3354765"/>
          </a:xfrm>
          <a:prstGeom prst="rect">
            <a:avLst/>
          </a:prstGeom>
        </p:spPr>
        <p:txBody>
          <a:bodyPr wrap="square">
            <a:spAutoFit/>
          </a:bodyPr>
          <a:lstStyle/>
          <a:p>
            <a:r>
              <a:rPr lang="nl-NL" sz="2000" b="1" dirty="0">
                <a:solidFill>
                  <a:schemeClr val="accent2"/>
                </a:solidFill>
                <a:latin typeface="+mn-lt"/>
                <a:cs typeface="Arial" panose="020B0604020202020204" pitchFamily="34" charset="0"/>
              </a:rPr>
              <a:t>0.</a:t>
            </a:r>
            <a:r>
              <a:rPr lang="nl-NL" sz="2000" b="1" dirty="0">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Introduction</a:t>
            </a:r>
            <a:endParaRPr lang="nl-NL" sz="2000" b="1" dirty="0">
              <a:solidFill>
                <a:schemeClr val="bg1"/>
              </a:solidFill>
              <a:latin typeface="+mn-lt"/>
              <a:cs typeface="Arial" panose="020B0604020202020204" pitchFamily="34" charset="0"/>
            </a:endParaRPr>
          </a:p>
          <a:p>
            <a:pPr marL="457200" indent="-457200">
              <a:buFontTx/>
              <a:buAutoNum type="arabicPeriod"/>
            </a:pPr>
            <a:r>
              <a:rPr lang="nl-NL" sz="2000" b="1" dirty="0">
                <a:solidFill>
                  <a:schemeClr val="accent2"/>
                </a:solidFill>
                <a:latin typeface="+mn-lt"/>
                <a:cs typeface="Arial" panose="020B0604020202020204" pitchFamily="34" charset="0"/>
              </a:rPr>
              <a:t>Photo de </a:t>
            </a:r>
            <a:r>
              <a:rPr lang="nl-NL" sz="2000" b="1" dirty="0" err="1">
                <a:solidFill>
                  <a:schemeClr val="accent2"/>
                </a:solidFill>
                <a:latin typeface="+mn-lt"/>
                <a:cs typeface="Arial" panose="020B0604020202020204" pitchFamily="34" charset="0"/>
              </a:rPr>
              <a:t>famille</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err="1">
                <a:solidFill>
                  <a:schemeClr val="accent2"/>
                </a:solidFill>
                <a:latin typeface="+mn-lt"/>
                <a:cs typeface="Arial" panose="020B0604020202020204" pitchFamily="34" charset="0"/>
              </a:rPr>
              <a:t>Hiérarchie</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mesures</a:t>
            </a:r>
            <a:r>
              <a:rPr lang="nl-NL" sz="2000" b="1" dirty="0">
                <a:solidFill>
                  <a:schemeClr val="accent2"/>
                </a:solidFill>
                <a:latin typeface="+mn-lt"/>
                <a:cs typeface="Arial" panose="020B0604020202020204" pitchFamily="34" charset="0"/>
              </a:rPr>
              <a:t> de sécurité </a:t>
            </a:r>
          </a:p>
          <a:p>
            <a:pPr marL="457200" indent="-457200">
              <a:buFontTx/>
              <a:buAutoNum type="arabicPeriod"/>
            </a:pPr>
            <a:r>
              <a:rPr lang="nl-NL" sz="2000" b="1" dirty="0" err="1">
                <a:solidFill>
                  <a:schemeClr val="accent2"/>
                </a:solidFill>
                <a:latin typeface="+mn-lt"/>
                <a:cs typeface="Arial" panose="020B0604020202020204" pitchFamily="34" charset="0"/>
              </a:rPr>
              <a:t>Avant</a:t>
            </a:r>
            <a:r>
              <a:rPr lang="nl-NL" sz="2000" b="1" dirty="0">
                <a:solidFill>
                  <a:schemeClr val="accent2"/>
                </a:solidFill>
                <a:latin typeface="+mn-lt"/>
                <a:cs typeface="Arial" panose="020B0604020202020204" pitchFamily="34" charset="0"/>
              </a:rPr>
              <a:t> le </a:t>
            </a:r>
            <a:r>
              <a:rPr lang="nl-NL" sz="2000" b="1" dirty="0" err="1">
                <a:solidFill>
                  <a:schemeClr val="accent2"/>
                </a:solidFill>
                <a:latin typeface="+mn-lt"/>
                <a:cs typeface="Arial" panose="020B0604020202020204" pitchFamily="34" charset="0"/>
              </a:rPr>
              <a:t>travail</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a:solidFill>
                  <a:schemeClr val="accent2"/>
                </a:solidFill>
                <a:latin typeface="+mn-lt"/>
                <a:cs typeface="Arial" panose="020B0604020202020204" pitchFamily="34" charset="0"/>
              </a:rPr>
              <a:t>Le </a:t>
            </a:r>
            <a:r>
              <a:rPr lang="nl-NL" sz="2000" b="1" dirty="0" err="1">
                <a:solidFill>
                  <a:schemeClr val="accent2"/>
                </a:solidFill>
                <a:latin typeface="+mn-lt"/>
                <a:cs typeface="Arial" panose="020B0604020202020204" pitchFamily="34" charset="0"/>
              </a:rPr>
              <a:t>début</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pPr defTabSz="266700">
              <a:tabLst>
                <a:tab pos="266700" algn="l"/>
              </a:tabLst>
            </a:pPr>
            <a:r>
              <a:rPr lang="nl-NL" sz="2000" b="1" dirty="0">
                <a:solidFill>
                  <a:schemeClr val="accent2"/>
                </a:solidFill>
                <a:latin typeface="+mn-lt"/>
                <a:cs typeface="Arial" panose="020B0604020202020204" pitchFamily="34" charset="0"/>
              </a:rPr>
              <a:t>5.</a:t>
            </a:r>
            <a:r>
              <a:rPr lang="nl-NL" sz="2000" b="1" dirty="0">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Alarme</a:t>
            </a:r>
            <a:r>
              <a:rPr lang="nl-NL" sz="2000" b="1" dirty="0">
                <a:solidFill>
                  <a:schemeClr val="accent2"/>
                </a:solidFill>
                <a:latin typeface="+mn-lt"/>
                <a:cs typeface="Arial" panose="020B0604020202020204" pitchFamily="34" charset="0"/>
              </a:rPr>
              <a:t> – Définition</a:t>
            </a:r>
          </a:p>
          <a:p>
            <a:pPr defTabSz="266700"/>
            <a:r>
              <a:rPr lang="nl-NL" sz="2000" b="1" dirty="0">
                <a:solidFill>
                  <a:schemeClr val="bg1"/>
                </a:solidFill>
                <a:latin typeface="+mn-lt"/>
                <a:cs typeface="Arial" panose="020B0604020202020204" pitchFamily="34" charset="0"/>
              </a:rPr>
              <a:t>6.    </a:t>
            </a:r>
            <a:r>
              <a:rPr lang="nl-NL" sz="2000" b="1" dirty="0" err="1">
                <a:solidFill>
                  <a:schemeClr val="bg1"/>
                </a:solidFill>
                <a:latin typeface="+mn-lt"/>
                <a:cs typeface="Arial" panose="020B0604020202020204" pitchFamily="34" charset="0"/>
              </a:rPr>
              <a:t>Reprendre</a:t>
            </a:r>
            <a:r>
              <a:rPr lang="nl-NL" sz="2000" b="1" dirty="0">
                <a:solidFill>
                  <a:schemeClr val="bg1"/>
                </a:solidFill>
                <a:latin typeface="+mn-lt"/>
                <a:cs typeface="Arial" panose="020B0604020202020204" pitchFamily="34" charset="0"/>
              </a:rPr>
              <a:t> le </a:t>
            </a:r>
            <a:r>
              <a:rPr lang="nl-NL" sz="2000" b="1" dirty="0" err="1">
                <a:solidFill>
                  <a:schemeClr val="bg1"/>
                </a:solidFill>
                <a:latin typeface="+mn-lt"/>
                <a:cs typeface="Arial" panose="020B0604020202020204" pitchFamily="34" charset="0"/>
              </a:rPr>
              <a:t>travail</a:t>
            </a:r>
            <a:r>
              <a:rPr lang="nl-NL" sz="2000" b="1" dirty="0">
                <a:solidFill>
                  <a:schemeClr val="bg1"/>
                </a:solidFill>
                <a:latin typeface="+mn-lt"/>
                <a:cs typeface="Arial" panose="020B0604020202020204" pitchFamily="34" charset="0"/>
              </a:rPr>
              <a:t> </a:t>
            </a:r>
            <a:r>
              <a:rPr lang="nl-NL" sz="2000" b="1" dirty="0" err="1">
                <a:solidFill>
                  <a:schemeClr val="bg1"/>
                </a:solidFill>
                <a:latin typeface="+mn-lt"/>
                <a:cs typeface="Arial" panose="020B0604020202020204" pitchFamily="34" charset="0"/>
              </a:rPr>
              <a:t>après</a:t>
            </a:r>
            <a:r>
              <a:rPr lang="nl-NL" sz="2000" b="1" dirty="0">
                <a:solidFill>
                  <a:schemeClr val="bg1"/>
                </a:solidFill>
                <a:latin typeface="+mn-lt"/>
                <a:cs typeface="Arial" panose="020B0604020202020204" pitchFamily="34" charset="0"/>
              </a:rPr>
              <a:t> le passage du train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La fin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r>
              <a:rPr lang="nl-NL" sz="2000" b="1" dirty="0">
                <a:solidFill>
                  <a:schemeClr val="accent2"/>
                </a:solidFill>
                <a:latin typeface="+mn-lt"/>
                <a:cs typeface="Arial" panose="020B0604020202020204" pitchFamily="34" charset="0"/>
              </a:rPr>
              <a:t>8.    Vue </a:t>
            </a:r>
            <a:r>
              <a:rPr lang="nl-NL" sz="2000" b="1" dirty="0" err="1">
                <a:solidFill>
                  <a:schemeClr val="accent2"/>
                </a:solidFill>
                <a:latin typeface="+mn-lt"/>
                <a:cs typeface="Arial" panose="020B0604020202020204" pitchFamily="34" charset="0"/>
              </a:rPr>
              <a:t>d’ensemble</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1609452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135"/>
          <p:cNvCxnSpPr>
            <a:cxnSpLocks noChangeShapeType="1"/>
          </p:cNvCxnSpPr>
          <p:nvPr/>
        </p:nvCxnSpPr>
        <p:spPr bwMode="auto">
          <a:xfrm>
            <a:off x="2030336" y="2676662"/>
            <a:ext cx="1545385" cy="0"/>
          </a:xfrm>
          <a:prstGeom prst="straightConnector1">
            <a:avLst/>
          </a:prstGeom>
          <a:noFill/>
          <a:ln w="12700" algn="ctr">
            <a:solidFill>
              <a:schemeClr val="accent2"/>
            </a:solidFill>
            <a:prstDash val="solid"/>
            <a:round/>
            <a:headEnd type="none" w="med" len="med"/>
            <a:tailEnd type="none" w="med" len="med"/>
          </a:ln>
        </p:spPr>
      </p:cxnSp>
      <p:sp>
        <p:nvSpPr>
          <p:cNvPr id="2" name="Text Placeholder 1"/>
          <p:cNvSpPr>
            <a:spLocks noGrp="1"/>
          </p:cNvSpPr>
          <p:nvPr>
            <p:ph type="body" sz="quarter" idx="18"/>
          </p:nvPr>
        </p:nvSpPr>
        <p:spPr>
          <a:xfrm>
            <a:off x="8760296" y="154524"/>
            <a:ext cx="3150497" cy="360363"/>
          </a:xfrm>
        </p:spPr>
        <p:txBody>
          <a:bodyPr/>
          <a:lstStyle/>
          <a:p>
            <a:r>
              <a:rPr lang="en-GB" dirty="0"/>
              <a:t>6. </a:t>
            </a:r>
            <a:r>
              <a:rPr lang="en-GB" dirty="0" err="1"/>
              <a:t>Reprendre</a:t>
            </a:r>
            <a:r>
              <a:rPr lang="en-GB" dirty="0"/>
              <a:t> le travail après le passage du train</a:t>
            </a:r>
          </a:p>
        </p:txBody>
      </p:sp>
      <p:sp>
        <p:nvSpPr>
          <p:cNvPr id="14" name="Rechthoekige toelichting 16"/>
          <p:cNvSpPr/>
          <p:nvPr/>
        </p:nvSpPr>
        <p:spPr bwMode="auto">
          <a:xfrm>
            <a:off x="2811578" y="382102"/>
            <a:ext cx="2087908" cy="625742"/>
          </a:xfrm>
          <a:prstGeom prst="wedgeRectCallout">
            <a:avLst>
              <a:gd name="adj1" fmla="val -46559"/>
              <a:gd name="adj2" fmla="val 78438"/>
            </a:avLst>
          </a:prstGeom>
          <a:solidFill>
            <a:srgbClr val="00B0F0"/>
          </a:solidFill>
          <a:ln w="31750" algn="ctr">
            <a:noFill/>
            <a:round/>
            <a:headEnd/>
            <a:tailEnd/>
          </a:ln>
        </p:spPr>
        <p:txBody>
          <a:bodyPr wrap="square" anchor="ctr"/>
          <a:lstStyle/>
          <a:p>
            <a:pPr algn="ctr"/>
            <a:r>
              <a:rPr lang="nl-BE" sz="1000" dirty="0">
                <a:solidFill>
                  <a:schemeClr val="bg1"/>
                </a:solidFill>
              </a:rPr>
              <a:t>L’ORDRE POUR RECOMMENCER LE TRAVAIL EST DONNÉ PAR ...</a:t>
            </a:r>
          </a:p>
        </p:txBody>
      </p:sp>
      <p:sp>
        <p:nvSpPr>
          <p:cNvPr id="15" name="Rechthoekige toelichting 16"/>
          <p:cNvSpPr/>
          <p:nvPr/>
        </p:nvSpPr>
        <p:spPr bwMode="auto">
          <a:xfrm>
            <a:off x="5990776" y="466744"/>
            <a:ext cx="1905425" cy="625742"/>
          </a:xfrm>
          <a:prstGeom prst="wedgeRectCallout">
            <a:avLst>
              <a:gd name="adj1" fmla="val -64518"/>
              <a:gd name="adj2" fmla="val 57439"/>
            </a:avLst>
          </a:prstGeom>
          <a:solidFill>
            <a:srgbClr val="00B0F0"/>
          </a:solidFill>
          <a:ln w="31750" algn="ctr">
            <a:noFill/>
            <a:round/>
            <a:headEnd/>
            <a:tailEnd/>
          </a:ln>
        </p:spPr>
        <p:txBody>
          <a:bodyPr wrap="square" anchor="ctr"/>
          <a:lstStyle/>
          <a:p>
            <a:pPr algn="ctr"/>
            <a:r>
              <a:rPr lang="nl-BE" sz="1000" dirty="0">
                <a:solidFill>
                  <a:schemeClr val="bg1"/>
                </a:solidFill>
              </a:rPr>
              <a:t>JE RECOMMENCE SEULEMENT LE TRAVAIL QUE LORSQUE J’EN REÇOIS L’ORDRE DE …</a:t>
            </a:r>
          </a:p>
        </p:txBody>
      </p:sp>
      <p:cxnSp>
        <p:nvCxnSpPr>
          <p:cNvPr id="16" name="Straight Arrow Connector 135"/>
          <p:cNvCxnSpPr>
            <a:cxnSpLocks noChangeShapeType="1"/>
          </p:cNvCxnSpPr>
          <p:nvPr/>
        </p:nvCxnSpPr>
        <p:spPr bwMode="auto">
          <a:xfrm>
            <a:off x="4799856" y="2676662"/>
            <a:ext cx="5184576" cy="0"/>
          </a:xfrm>
          <a:prstGeom prst="straightConnector1">
            <a:avLst/>
          </a:prstGeom>
          <a:noFill/>
          <a:ln w="12700" algn="ctr">
            <a:solidFill>
              <a:schemeClr val="accent2"/>
            </a:solidFill>
            <a:prstDash val="solid"/>
            <a:round/>
            <a:headEnd/>
            <a:tailEnd type="arrow" w="med" len="med"/>
          </a:ln>
        </p:spPr>
      </p:cxnSp>
      <p:sp>
        <p:nvSpPr>
          <p:cNvPr id="17" name="TextBox 370"/>
          <p:cNvSpPr txBox="1">
            <a:spLocks noChangeArrowheads="1"/>
          </p:cNvSpPr>
          <p:nvPr/>
        </p:nvSpPr>
        <p:spPr bwMode="auto">
          <a:xfrm>
            <a:off x="9696078" y="2388631"/>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8" name="Rounded Rectangle 122"/>
          <p:cNvSpPr>
            <a:spLocks noChangeArrowheads="1"/>
          </p:cNvSpPr>
          <p:nvPr/>
        </p:nvSpPr>
        <p:spPr bwMode="auto">
          <a:xfrm>
            <a:off x="2386506" y="2532646"/>
            <a:ext cx="701675" cy="288032"/>
          </a:xfrm>
          <a:prstGeom prst="roundRect">
            <a:avLst>
              <a:gd name="adj" fmla="val 16667"/>
            </a:avLst>
          </a:prstGeom>
          <a:solidFill>
            <a:schemeClr val="bg1"/>
          </a:solidFill>
          <a:ln w="31750" algn="ctr">
            <a:solidFill>
              <a:schemeClr val="accent1"/>
            </a:solidFill>
            <a:round/>
            <a:headEnd/>
            <a:tailEnd/>
          </a:ln>
        </p:spPr>
        <p:txBody>
          <a:bodyPr wrap="none" anchor="ctr"/>
          <a:lstStyle/>
          <a:p>
            <a:pPr algn="ctr"/>
            <a:r>
              <a:rPr lang="en-US" sz="900" b="1" dirty="0">
                <a:latin typeface="+mn-lt"/>
              </a:rPr>
              <a:t>Briefing</a:t>
            </a:r>
            <a:endParaRPr lang="en-US" sz="1600" b="1" dirty="0">
              <a:latin typeface="+mn-lt"/>
            </a:endParaRPr>
          </a:p>
        </p:txBody>
      </p:sp>
      <p:sp>
        <p:nvSpPr>
          <p:cNvPr id="20" name="Rounded Rectangle 122"/>
          <p:cNvSpPr>
            <a:spLocks noChangeArrowheads="1"/>
          </p:cNvSpPr>
          <p:nvPr/>
        </p:nvSpPr>
        <p:spPr bwMode="auto">
          <a:xfrm>
            <a:off x="7536161" y="2534279"/>
            <a:ext cx="826973" cy="288032"/>
          </a:xfrm>
          <a:prstGeom prst="roundRect">
            <a:avLst>
              <a:gd name="adj" fmla="val 16667"/>
            </a:avLst>
          </a:prstGeom>
          <a:solidFill>
            <a:schemeClr val="bg1"/>
          </a:solidFill>
          <a:ln w="31750" algn="ctr">
            <a:solidFill>
              <a:srgbClr val="FFC000"/>
            </a:solidFill>
            <a:round/>
            <a:headEnd/>
            <a:tailEnd/>
          </a:ln>
        </p:spPr>
        <p:txBody>
          <a:bodyPr wrap="none" anchor="ctr"/>
          <a:lstStyle/>
          <a:p>
            <a:pPr algn="ctr"/>
            <a:r>
              <a:rPr lang="en-US" sz="900" b="1" dirty="0" err="1">
                <a:latin typeface="+mn-lt"/>
              </a:rPr>
              <a:t>Autorisation</a:t>
            </a:r>
            <a:endParaRPr lang="en-US" sz="1600" b="1" dirty="0">
              <a:latin typeface="+mn-lt"/>
            </a:endParaRPr>
          </a:p>
        </p:txBody>
      </p:sp>
      <p:sp>
        <p:nvSpPr>
          <p:cNvPr id="21" name="Rounded Rectangle 122"/>
          <p:cNvSpPr>
            <a:spLocks noChangeArrowheads="1"/>
          </p:cNvSpPr>
          <p:nvPr/>
        </p:nvSpPr>
        <p:spPr bwMode="auto">
          <a:xfrm>
            <a:off x="8904313" y="2526742"/>
            <a:ext cx="898003" cy="288032"/>
          </a:xfrm>
          <a:prstGeom prst="roundRect">
            <a:avLst>
              <a:gd name="adj" fmla="val 16667"/>
            </a:avLst>
          </a:prstGeom>
          <a:solidFill>
            <a:schemeClr val="bg1"/>
          </a:solidFill>
          <a:ln w="31750" algn="ctr">
            <a:solidFill>
              <a:srgbClr val="00B050"/>
            </a:solidFill>
            <a:round/>
            <a:headEnd/>
            <a:tailEnd/>
          </a:ln>
        </p:spPr>
        <p:txBody>
          <a:bodyPr wrap="none" anchor="ctr"/>
          <a:lstStyle/>
          <a:p>
            <a:pPr algn="ctr"/>
            <a:r>
              <a:rPr lang="en-US" sz="900" b="1" dirty="0">
                <a:latin typeface="+mn-lt"/>
              </a:rPr>
              <a:t>Reprise </a:t>
            </a:r>
          </a:p>
          <a:p>
            <a:pPr algn="ctr"/>
            <a:r>
              <a:rPr lang="en-US" sz="900" b="1" dirty="0">
                <a:latin typeface="+mn-lt"/>
              </a:rPr>
              <a:t>des travaux</a:t>
            </a:r>
            <a:endParaRPr lang="en-US" sz="1600" b="1" dirty="0">
              <a:latin typeface="+mn-lt"/>
            </a:endParaRPr>
          </a:p>
        </p:txBody>
      </p:sp>
      <p:cxnSp>
        <p:nvCxnSpPr>
          <p:cNvPr id="26" name="Straight Arrow Connector 135"/>
          <p:cNvCxnSpPr>
            <a:cxnSpLocks noChangeShapeType="1"/>
          </p:cNvCxnSpPr>
          <p:nvPr/>
        </p:nvCxnSpPr>
        <p:spPr bwMode="auto">
          <a:xfrm>
            <a:off x="3542504" y="2676662"/>
            <a:ext cx="1545385" cy="0"/>
          </a:xfrm>
          <a:prstGeom prst="straightConnector1">
            <a:avLst/>
          </a:prstGeom>
          <a:noFill/>
          <a:ln w="12700" algn="ctr">
            <a:solidFill>
              <a:schemeClr val="accent2"/>
            </a:solidFill>
            <a:prstDash val="dash"/>
            <a:round/>
            <a:headEnd type="none" w="med" len="med"/>
            <a:tailEnd type="none" w="med" len="med"/>
          </a:ln>
        </p:spPr>
      </p:cxnSp>
      <p:sp>
        <p:nvSpPr>
          <p:cNvPr id="24" name="Rounded Rectangle 122"/>
          <p:cNvSpPr>
            <a:spLocks noChangeArrowheads="1"/>
          </p:cNvSpPr>
          <p:nvPr/>
        </p:nvSpPr>
        <p:spPr bwMode="auto">
          <a:xfrm>
            <a:off x="4655840" y="2546285"/>
            <a:ext cx="1656184" cy="288032"/>
          </a:xfrm>
          <a:prstGeom prst="roundRect">
            <a:avLst>
              <a:gd name="adj" fmla="val 16667"/>
            </a:avLst>
          </a:prstGeom>
          <a:solidFill>
            <a:schemeClr val="bg1"/>
          </a:solidFill>
          <a:ln w="31750" algn="ctr">
            <a:solidFill>
              <a:srgbClr val="FF0000"/>
            </a:solidFill>
            <a:round/>
            <a:headEnd/>
            <a:tailEnd/>
          </a:ln>
        </p:spPr>
        <p:txBody>
          <a:bodyPr wrap="none" anchor="ctr"/>
          <a:lstStyle/>
          <a:p>
            <a:pPr algn="ctr"/>
            <a:r>
              <a:rPr lang="en-US" sz="900" b="1" dirty="0">
                <a:latin typeface="+mn-lt"/>
              </a:rPr>
              <a:t>Attendre à la distance de sécurité</a:t>
            </a:r>
          </a:p>
        </p:txBody>
      </p:sp>
      <p:sp>
        <p:nvSpPr>
          <p:cNvPr id="25" name="Rounded Rectangle 12"/>
          <p:cNvSpPr/>
          <p:nvPr/>
        </p:nvSpPr>
        <p:spPr bwMode="auto">
          <a:xfrm>
            <a:off x="1271464" y="2883162"/>
            <a:ext cx="10441160" cy="388576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en-US" dirty="0" err="1">
                <a:latin typeface="+mn-lt"/>
              </a:rPr>
              <a:t>Chaque</a:t>
            </a:r>
            <a:r>
              <a:rPr lang="en-US" dirty="0">
                <a:latin typeface="+mn-lt"/>
              </a:rPr>
              <a:t> </a:t>
            </a:r>
            <a:r>
              <a:rPr lang="en-US" dirty="0" err="1">
                <a:latin typeface="+mn-lt"/>
              </a:rPr>
              <a:t>système</a:t>
            </a:r>
            <a:r>
              <a:rPr lang="en-US" dirty="0">
                <a:latin typeface="+mn-lt"/>
              </a:rPr>
              <a:t> de protection a </a:t>
            </a:r>
            <a:r>
              <a:rPr lang="en-US" dirty="0" err="1">
                <a:latin typeface="+mn-lt"/>
              </a:rPr>
              <a:t>ses</a:t>
            </a:r>
            <a:r>
              <a:rPr lang="en-US" dirty="0">
                <a:latin typeface="+mn-lt"/>
              </a:rPr>
              <a:t> </a:t>
            </a:r>
            <a:r>
              <a:rPr lang="en-US" dirty="0" err="1">
                <a:latin typeface="+mn-lt"/>
              </a:rPr>
              <a:t>propres</a:t>
            </a:r>
            <a:r>
              <a:rPr lang="en-US" dirty="0">
                <a:latin typeface="+mn-lt"/>
              </a:rPr>
              <a:t> </a:t>
            </a:r>
            <a:r>
              <a:rPr lang="en-US" dirty="0" err="1">
                <a:latin typeface="+mn-lt"/>
              </a:rPr>
              <a:t>procédures</a:t>
            </a:r>
            <a:r>
              <a:rPr lang="en-US" dirty="0">
                <a:latin typeface="+mn-lt"/>
              </a:rPr>
              <a:t> de sécurité.</a:t>
            </a:r>
          </a:p>
          <a:p>
            <a:pPr algn="just"/>
            <a:endParaRPr lang="en-US" dirty="0">
              <a:latin typeface="+mn-lt"/>
            </a:endParaRPr>
          </a:p>
          <a:p>
            <a:pPr algn="just"/>
            <a:r>
              <a:rPr lang="en-US" dirty="0">
                <a:latin typeface="+mn-lt"/>
              </a:rPr>
              <a:t>La </a:t>
            </a:r>
            <a:r>
              <a:rPr lang="en-US" dirty="0" err="1">
                <a:latin typeface="+mn-lt"/>
              </a:rPr>
              <a:t>personne</a:t>
            </a:r>
            <a:r>
              <a:rPr lang="en-US" dirty="0">
                <a:latin typeface="+mn-lt"/>
              </a:rPr>
              <a:t> qui a </a:t>
            </a:r>
            <a:r>
              <a:rPr lang="en-US" dirty="0" err="1">
                <a:latin typeface="+mn-lt"/>
              </a:rPr>
              <a:t>l’autorité</a:t>
            </a:r>
            <a:r>
              <a:rPr lang="en-US" dirty="0">
                <a:latin typeface="+mn-lt"/>
              </a:rPr>
              <a:t> pour donner </a:t>
            </a:r>
            <a:r>
              <a:rPr lang="en-US" dirty="0" err="1">
                <a:latin typeface="+mn-lt"/>
              </a:rPr>
              <a:t>l’ordre</a:t>
            </a:r>
            <a:r>
              <a:rPr lang="en-US" dirty="0">
                <a:latin typeface="+mn-lt"/>
              </a:rPr>
              <a:t> de </a:t>
            </a:r>
            <a:r>
              <a:rPr lang="en-US" dirty="0" err="1">
                <a:latin typeface="+mn-lt"/>
              </a:rPr>
              <a:t>reprendre</a:t>
            </a:r>
            <a:r>
              <a:rPr lang="en-US" dirty="0">
                <a:latin typeface="+mn-lt"/>
              </a:rPr>
              <a:t> le travail après le passage d’un train </a:t>
            </a:r>
            <a:r>
              <a:rPr lang="en-US" dirty="0" err="1">
                <a:latin typeface="+mn-lt"/>
              </a:rPr>
              <a:t>varie</a:t>
            </a:r>
            <a:r>
              <a:rPr lang="en-US" dirty="0">
                <a:latin typeface="+mn-lt"/>
              </a:rPr>
              <a:t> </a:t>
            </a:r>
            <a:r>
              <a:rPr lang="en-US" dirty="0" err="1">
                <a:latin typeface="+mn-lt"/>
              </a:rPr>
              <a:t>donc</a:t>
            </a:r>
            <a:r>
              <a:rPr lang="en-US" dirty="0">
                <a:latin typeface="+mn-lt"/>
              </a:rPr>
              <a:t> d’un </a:t>
            </a:r>
            <a:r>
              <a:rPr lang="en-US" dirty="0" err="1">
                <a:latin typeface="+mn-lt"/>
              </a:rPr>
              <a:t>système</a:t>
            </a:r>
            <a:r>
              <a:rPr lang="en-US" dirty="0">
                <a:latin typeface="+mn-lt"/>
              </a:rPr>
              <a:t> à </a:t>
            </a:r>
            <a:r>
              <a:rPr lang="en-US" dirty="0" err="1">
                <a:latin typeface="+mn-lt"/>
              </a:rPr>
              <a:t>l’autre</a:t>
            </a:r>
            <a:r>
              <a:rPr lang="en-US" dirty="0">
                <a:latin typeface="+mn-lt"/>
              </a:rPr>
              <a:t> et </a:t>
            </a:r>
            <a:r>
              <a:rPr lang="en-US" dirty="0" err="1">
                <a:latin typeface="+mn-lt"/>
              </a:rPr>
              <a:t>peut</a:t>
            </a:r>
            <a:r>
              <a:rPr lang="en-US" dirty="0">
                <a:latin typeface="+mn-lt"/>
              </a:rPr>
              <a:t> </a:t>
            </a:r>
            <a:r>
              <a:rPr lang="en-US" dirty="0" err="1">
                <a:latin typeface="+mn-lt"/>
              </a:rPr>
              <a:t>également</a:t>
            </a:r>
            <a:r>
              <a:rPr lang="en-US" dirty="0">
                <a:latin typeface="+mn-lt"/>
              </a:rPr>
              <a:t> </a:t>
            </a:r>
            <a:r>
              <a:rPr lang="en-US" dirty="0" err="1">
                <a:latin typeface="+mn-lt"/>
              </a:rPr>
              <a:t>varier</a:t>
            </a:r>
            <a:r>
              <a:rPr lang="en-US" dirty="0">
                <a:latin typeface="+mn-lt"/>
              </a:rPr>
              <a:t> </a:t>
            </a:r>
            <a:r>
              <a:rPr lang="en-US" dirty="0" err="1">
                <a:latin typeface="+mn-lt"/>
              </a:rPr>
              <a:t>si</a:t>
            </a:r>
            <a:r>
              <a:rPr lang="en-US" dirty="0">
                <a:latin typeface="+mn-lt"/>
              </a:rPr>
              <a:t>, pour des raisons </a:t>
            </a:r>
            <a:r>
              <a:rPr lang="en-US" dirty="0" err="1">
                <a:latin typeface="+mn-lt"/>
              </a:rPr>
              <a:t>opérationnelles</a:t>
            </a:r>
            <a:r>
              <a:rPr lang="en-US" dirty="0">
                <a:latin typeface="+mn-lt"/>
              </a:rPr>
              <a:t>, Infrabel </a:t>
            </a:r>
            <a:r>
              <a:rPr lang="en-US" dirty="0" err="1">
                <a:latin typeface="+mn-lt"/>
              </a:rPr>
              <a:t>décide</a:t>
            </a:r>
            <a:r>
              <a:rPr lang="en-US" dirty="0">
                <a:latin typeface="+mn-lt"/>
              </a:rPr>
              <a:t> de </a:t>
            </a:r>
            <a:r>
              <a:rPr lang="en-US" dirty="0" err="1">
                <a:latin typeface="+mn-lt"/>
              </a:rPr>
              <a:t>déroger</a:t>
            </a:r>
            <a:r>
              <a:rPr lang="en-US" dirty="0">
                <a:latin typeface="+mn-lt"/>
              </a:rPr>
              <a:t> à la </a:t>
            </a:r>
            <a:r>
              <a:rPr lang="en-US" dirty="0" err="1">
                <a:latin typeface="+mn-lt"/>
              </a:rPr>
              <a:t>procédure</a:t>
            </a:r>
            <a:r>
              <a:rPr lang="en-US" dirty="0">
                <a:latin typeface="+mn-lt"/>
              </a:rPr>
              <a:t> </a:t>
            </a:r>
            <a:r>
              <a:rPr lang="en-US" dirty="0" err="1">
                <a:latin typeface="+mn-lt"/>
              </a:rPr>
              <a:t>classique</a:t>
            </a:r>
            <a:r>
              <a:rPr lang="en-US" dirty="0">
                <a:latin typeface="+mn-lt"/>
              </a:rPr>
              <a:t>.</a:t>
            </a:r>
          </a:p>
          <a:p>
            <a:pPr algn="just"/>
            <a:endParaRPr lang="en-US" dirty="0">
              <a:latin typeface="+mn-lt"/>
            </a:endParaRPr>
          </a:p>
          <a:p>
            <a:pPr algn="just"/>
            <a:r>
              <a:rPr lang="en-US" dirty="0" err="1">
                <a:latin typeface="+mn-lt"/>
              </a:rPr>
              <a:t>Dans</a:t>
            </a:r>
            <a:r>
              <a:rPr lang="en-US" dirty="0">
                <a:latin typeface="+mn-lt"/>
              </a:rPr>
              <a:t> </a:t>
            </a:r>
            <a:r>
              <a:rPr lang="en-US" dirty="0" err="1">
                <a:latin typeface="+mn-lt"/>
              </a:rPr>
              <a:t>ce</a:t>
            </a:r>
            <a:r>
              <a:rPr lang="en-US" dirty="0">
                <a:latin typeface="+mn-lt"/>
              </a:rPr>
              <a:t> </a:t>
            </a:r>
            <a:r>
              <a:rPr lang="en-US" dirty="0" err="1">
                <a:latin typeface="+mn-lt"/>
              </a:rPr>
              <a:t>contexte</a:t>
            </a:r>
            <a:r>
              <a:rPr lang="en-US" dirty="0">
                <a:latin typeface="+mn-lt"/>
              </a:rPr>
              <a:t>, le briefing (la fiche de travail) </a:t>
            </a:r>
            <a:r>
              <a:rPr lang="en-US" dirty="0" err="1">
                <a:latin typeface="+mn-lt"/>
              </a:rPr>
              <a:t>doit</a:t>
            </a:r>
            <a:r>
              <a:rPr lang="en-US" dirty="0">
                <a:latin typeface="+mn-lt"/>
              </a:rPr>
              <a:t> </a:t>
            </a:r>
            <a:r>
              <a:rPr lang="en-US" dirty="0" err="1">
                <a:latin typeface="+mn-lt"/>
              </a:rPr>
              <a:t>notamment</a:t>
            </a:r>
            <a:r>
              <a:rPr lang="en-US" dirty="0">
                <a:latin typeface="+mn-lt"/>
              </a:rPr>
              <a:t> </a:t>
            </a:r>
            <a:r>
              <a:rPr lang="en-US" dirty="0" err="1">
                <a:latin typeface="+mn-lt"/>
              </a:rPr>
              <a:t>servir</a:t>
            </a:r>
            <a:r>
              <a:rPr lang="en-US" dirty="0">
                <a:latin typeface="+mn-lt"/>
              </a:rPr>
              <a:t> à : </a:t>
            </a:r>
          </a:p>
          <a:p>
            <a:pPr marL="171450" indent="-171450" algn="just">
              <a:buFontTx/>
              <a:buChar char="-"/>
            </a:pPr>
            <a:r>
              <a:rPr lang="en-US" dirty="0" err="1">
                <a:latin typeface="+mn-lt"/>
              </a:rPr>
              <a:t>désigner</a:t>
            </a:r>
            <a:r>
              <a:rPr lang="en-US" dirty="0">
                <a:latin typeface="+mn-lt"/>
              </a:rPr>
              <a:t> la </a:t>
            </a:r>
            <a:r>
              <a:rPr lang="en-US" dirty="0" err="1">
                <a:latin typeface="+mn-lt"/>
              </a:rPr>
              <a:t>personne</a:t>
            </a:r>
            <a:r>
              <a:rPr lang="en-US" dirty="0">
                <a:latin typeface="+mn-lt"/>
              </a:rPr>
              <a:t> qui aura </a:t>
            </a:r>
            <a:r>
              <a:rPr lang="en-US" dirty="0" err="1">
                <a:latin typeface="+mn-lt"/>
              </a:rPr>
              <a:t>l’autorité</a:t>
            </a:r>
            <a:r>
              <a:rPr lang="en-US" dirty="0">
                <a:latin typeface="+mn-lt"/>
              </a:rPr>
              <a:t> pendant la </a:t>
            </a:r>
            <a:r>
              <a:rPr lang="en-US" dirty="0" err="1">
                <a:latin typeface="+mn-lt"/>
              </a:rPr>
              <a:t>prestation</a:t>
            </a:r>
            <a:r>
              <a:rPr lang="en-US" dirty="0">
                <a:latin typeface="+mn-lt"/>
              </a:rPr>
              <a:t> pour donner </a:t>
            </a:r>
            <a:r>
              <a:rPr lang="en-US" dirty="0" err="1">
                <a:latin typeface="+mn-lt"/>
              </a:rPr>
              <a:t>l’ordre</a:t>
            </a:r>
            <a:r>
              <a:rPr lang="en-US" dirty="0">
                <a:latin typeface="+mn-lt"/>
              </a:rPr>
              <a:t> de </a:t>
            </a:r>
            <a:r>
              <a:rPr lang="en-US" dirty="0" err="1">
                <a:latin typeface="+mn-lt"/>
              </a:rPr>
              <a:t>reprendre</a:t>
            </a:r>
            <a:r>
              <a:rPr lang="en-US" dirty="0">
                <a:latin typeface="+mn-lt"/>
              </a:rPr>
              <a:t> le travail après le passage d’un train ; </a:t>
            </a:r>
          </a:p>
          <a:p>
            <a:pPr marL="171450" indent="-171450" algn="just">
              <a:buFontTx/>
              <a:buChar char="-"/>
            </a:pPr>
            <a:r>
              <a:rPr lang="en-US" dirty="0" err="1">
                <a:latin typeface="+mn-lt"/>
              </a:rPr>
              <a:t>déterminer</a:t>
            </a:r>
            <a:r>
              <a:rPr lang="en-US" dirty="0">
                <a:latin typeface="+mn-lt"/>
              </a:rPr>
              <a:t> comment </a:t>
            </a:r>
            <a:r>
              <a:rPr lang="en-US" dirty="0" err="1">
                <a:latin typeface="+mn-lt"/>
              </a:rPr>
              <a:t>l’ordre</a:t>
            </a:r>
            <a:r>
              <a:rPr lang="en-US" dirty="0">
                <a:latin typeface="+mn-lt"/>
              </a:rPr>
              <a:t> est </a:t>
            </a:r>
            <a:r>
              <a:rPr lang="en-US" dirty="0" err="1">
                <a:latin typeface="+mn-lt"/>
              </a:rPr>
              <a:t>transmis</a:t>
            </a:r>
            <a:r>
              <a:rPr lang="en-US" dirty="0">
                <a:latin typeface="+mn-lt"/>
              </a:rPr>
              <a:t> à </a:t>
            </a:r>
            <a:r>
              <a:rPr lang="en-US" dirty="0" err="1">
                <a:latin typeface="+mn-lt"/>
              </a:rPr>
              <a:t>chaque</a:t>
            </a:r>
            <a:r>
              <a:rPr lang="en-US" dirty="0">
                <a:latin typeface="+mn-lt"/>
              </a:rPr>
              <a:t> </a:t>
            </a:r>
            <a:r>
              <a:rPr lang="en-US" dirty="0" err="1">
                <a:latin typeface="+mn-lt"/>
              </a:rPr>
              <a:t>travailleur</a:t>
            </a:r>
            <a:r>
              <a:rPr lang="en-US" dirty="0">
                <a:latin typeface="+mn-lt"/>
              </a:rPr>
              <a:t>.</a:t>
            </a:r>
          </a:p>
          <a:p>
            <a:pPr marL="171450" indent="-171450" algn="ctr">
              <a:buFontTx/>
              <a:buChar char="-"/>
            </a:pPr>
            <a:endParaRPr lang="en-US" dirty="0">
              <a:latin typeface="+mn-lt"/>
            </a:endParaRPr>
          </a:p>
          <a:p>
            <a:pPr algn="ctr"/>
            <a:r>
              <a:rPr lang="en-US" b="1" dirty="0">
                <a:solidFill>
                  <a:srgbClr val="FF0000"/>
                </a:solidFill>
                <a:latin typeface="+mn-lt"/>
              </a:rPr>
              <a:t>Si </a:t>
            </a:r>
            <a:r>
              <a:rPr lang="en-US" b="1" dirty="0" err="1">
                <a:solidFill>
                  <a:srgbClr val="FF0000"/>
                </a:solidFill>
                <a:latin typeface="+mn-lt"/>
              </a:rPr>
              <a:t>ces</a:t>
            </a:r>
            <a:r>
              <a:rPr lang="en-US" b="1" dirty="0">
                <a:solidFill>
                  <a:srgbClr val="FF0000"/>
                </a:solidFill>
                <a:latin typeface="+mn-lt"/>
              </a:rPr>
              <a:t> </a:t>
            </a:r>
            <a:r>
              <a:rPr lang="en-US" b="1" dirty="0" err="1">
                <a:solidFill>
                  <a:srgbClr val="FF0000"/>
                </a:solidFill>
                <a:latin typeface="+mn-lt"/>
              </a:rPr>
              <a:t>informations</a:t>
            </a:r>
            <a:r>
              <a:rPr lang="en-US" b="1" dirty="0">
                <a:solidFill>
                  <a:srgbClr val="FF0000"/>
                </a:solidFill>
                <a:latin typeface="+mn-lt"/>
              </a:rPr>
              <a:t> ne </a:t>
            </a:r>
            <a:r>
              <a:rPr lang="en-US" b="1" dirty="0" err="1">
                <a:solidFill>
                  <a:srgbClr val="FF0000"/>
                </a:solidFill>
                <a:latin typeface="+mn-lt"/>
              </a:rPr>
              <a:t>vous</a:t>
            </a:r>
            <a:r>
              <a:rPr lang="en-US" b="1" dirty="0">
                <a:solidFill>
                  <a:srgbClr val="FF0000"/>
                </a:solidFill>
                <a:latin typeface="+mn-lt"/>
              </a:rPr>
              <a:t> </a:t>
            </a:r>
            <a:r>
              <a:rPr lang="en-US" b="1" dirty="0" err="1">
                <a:solidFill>
                  <a:srgbClr val="FF0000"/>
                </a:solidFill>
                <a:latin typeface="+mn-lt"/>
              </a:rPr>
              <a:t>sont</a:t>
            </a:r>
            <a:r>
              <a:rPr lang="en-US" b="1" dirty="0">
                <a:solidFill>
                  <a:srgbClr val="FF0000"/>
                </a:solidFill>
                <a:latin typeface="+mn-lt"/>
              </a:rPr>
              <a:t> pas </a:t>
            </a:r>
            <a:r>
              <a:rPr lang="en-US" b="1" dirty="0" err="1">
                <a:solidFill>
                  <a:srgbClr val="FF0000"/>
                </a:solidFill>
                <a:latin typeface="+mn-lt"/>
              </a:rPr>
              <a:t>communiquées</a:t>
            </a:r>
            <a:r>
              <a:rPr lang="en-US" b="1" dirty="0">
                <a:solidFill>
                  <a:srgbClr val="FF0000"/>
                </a:solidFill>
                <a:latin typeface="+mn-lt"/>
              </a:rPr>
              <a:t>, </a:t>
            </a:r>
            <a:r>
              <a:rPr lang="en-US" b="1" dirty="0" err="1">
                <a:solidFill>
                  <a:srgbClr val="FF0000"/>
                </a:solidFill>
                <a:latin typeface="+mn-lt"/>
              </a:rPr>
              <a:t>n’hésitez</a:t>
            </a:r>
            <a:r>
              <a:rPr lang="en-US" b="1" dirty="0">
                <a:solidFill>
                  <a:srgbClr val="FF0000"/>
                </a:solidFill>
                <a:latin typeface="+mn-lt"/>
              </a:rPr>
              <a:t> pas à poser des questions </a:t>
            </a:r>
            <a:r>
              <a:rPr lang="en-US" b="1" dirty="0" err="1">
                <a:solidFill>
                  <a:srgbClr val="FF0000"/>
                </a:solidFill>
                <a:latin typeface="+mn-lt"/>
              </a:rPr>
              <a:t>complémentaires</a:t>
            </a:r>
            <a:r>
              <a:rPr lang="en-US" b="1" dirty="0">
                <a:solidFill>
                  <a:srgbClr val="FF0000"/>
                </a:solidFill>
                <a:latin typeface="+mn-lt"/>
              </a:rPr>
              <a:t> à </a:t>
            </a:r>
            <a:r>
              <a:rPr lang="en-US" b="1" dirty="0" err="1">
                <a:solidFill>
                  <a:srgbClr val="FF0000"/>
                </a:solidFill>
                <a:latin typeface="+mn-lt"/>
              </a:rPr>
              <a:t>votre</a:t>
            </a:r>
            <a:r>
              <a:rPr lang="en-US" b="1" dirty="0">
                <a:solidFill>
                  <a:srgbClr val="FF0000"/>
                </a:solidFill>
                <a:latin typeface="+mn-lt"/>
              </a:rPr>
              <a:t> </a:t>
            </a:r>
            <a:r>
              <a:rPr lang="en-US" b="1" dirty="0" err="1">
                <a:solidFill>
                  <a:srgbClr val="FF0000"/>
                </a:solidFill>
                <a:latin typeface="+mn-lt"/>
              </a:rPr>
              <a:t>ligne</a:t>
            </a:r>
            <a:r>
              <a:rPr lang="en-US" b="1" dirty="0">
                <a:solidFill>
                  <a:srgbClr val="FF0000"/>
                </a:solidFill>
                <a:latin typeface="+mn-lt"/>
              </a:rPr>
              <a:t> </a:t>
            </a:r>
            <a:r>
              <a:rPr lang="en-US" b="1" dirty="0" err="1">
                <a:solidFill>
                  <a:srgbClr val="FF0000"/>
                </a:solidFill>
                <a:latin typeface="+mn-lt"/>
              </a:rPr>
              <a:t>hiérarchique</a:t>
            </a:r>
            <a:r>
              <a:rPr lang="en-US" b="1" dirty="0">
                <a:solidFill>
                  <a:srgbClr val="FF0000"/>
                </a:solidFill>
                <a:latin typeface="+mn-lt"/>
              </a:rPr>
              <a:t> !</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626" y="1043863"/>
            <a:ext cx="452324" cy="1193216"/>
          </a:xfrm>
          <a:prstGeom prst="rect">
            <a:avLst/>
          </a:prstGeom>
          <a:ln w="0">
            <a:solidFill>
              <a:schemeClr val="bg1"/>
            </a:solidFill>
          </a:ln>
        </p:spPr>
      </p:pic>
      <p:sp>
        <p:nvSpPr>
          <p:cNvPr id="28" name="Rechthoek 38"/>
          <p:cNvSpPr>
            <a:spLocks noChangeArrowheads="1"/>
          </p:cNvSpPr>
          <p:nvPr/>
        </p:nvSpPr>
        <p:spPr bwMode="auto">
          <a:xfrm>
            <a:off x="2134722" y="2260760"/>
            <a:ext cx="1188132" cy="23639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CHEF DE TRAVAIL</a:t>
            </a:r>
          </a:p>
          <a:p>
            <a:pPr algn="ctr" fontAlgn="auto">
              <a:spcBef>
                <a:spcPts val="0"/>
              </a:spcBef>
              <a:spcAft>
                <a:spcPts val="0"/>
              </a:spcAft>
            </a:pPr>
            <a:r>
              <a:rPr lang="nl-BE" sz="700" b="1" kern="0" dirty="0">
                <a:solidFill>
                  <a:prstClr val="white"/>
                </a:solidFill>
              </a:rPr>
              <a:t>ENTREPRENEUR</a:t>
            </a:r>
          </a:p>
        </p:txBody>
      </p:sp>
      <p:pic>
        <p:nvPicPr>
          <p:cNvPr id="29" name="Picture 17"/>
          <p:cNvPicPr>
            <a:picLocks noChangeAspect="1" noChangeArrowheads="1"/>
          </p:cNvPicPr>
          <p:nvPr/>
        </p:nvPicPr>
        <p:blipFill>
          <a:blip r:embed="rId3"/>
          <a:srcRect l="60952" t="57959" r="31488" b="29441"/>
          <a:stretch>
            <a:fillRect/>
          </a:stretch>
        </p:blipFill>
        <p:spPr bwMode="auto">
          <a:xfrm>
            <a:off x="5234178" y="288322"/>
            <a:ext cx="504056" cy="472553"/>
          </a:xfrm>
          <a:prstGeom prst="rect">
            <a:avLst/>
          </a:prstGeom>
          <a:noFill/>
          <a:ln w="9525">
            <a:noFill/>
            <a:miter lim="800000"/>
            <a:headEnd/>
            <a:tailEnd/>
          </a:ln>
        </p:spPr>
      </p:pic>
      <p:sp>
        <p:nvSpPr>
          <p:cNvPr id="30" name="Boog 66"/>
          <p:cNvSpPr/>
          <p:nvPr/>
        </p:nvSpPr>
        <p:spPr bwMode="auto">
          <a:xfrm rot="7668973" flipH="1">
            <a:off x="5090749" y="536439"/>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486" y="1022690"/>
            <a:ext cx="835691" cy="1284829"/>
          </a:xfrm>
          <a:prstGeom prst="rect">
            <a:avLst/>
          </a:prstGeom>
        </p:spPr>
      </p:pic>
      <p:sp>
        <p:nvSpPr>
          <p:cNvPr id="27" name="Boog 19"/>
          <p:cNvSpPr/>
          <p:nvPr/>
        </p:nvSpPr>
        <p:spPr bwMode="auto">
          <a:xfrm rot="4931990" flipH="1">
            <a:off x="8080611" y="2887917"/>
            <a:ext cx="442272" cy="319835"/>
          </a:xfrm>
          <a:prstGeom prst="arc">
            <a:avLst>
              <a:gd name="adj1" fmla="val 11417403"/>
              <a:gd name="adj2" fmla="val 21239813"/>
            </a:avLst>
          </a:prstGeom>
          <a:noFill/>
          <a:ln w="31750" cap="flat" cmpd="sng" algn="ctr">
            <a:solidFill>
              <a:srgbClr val="FFC000"/>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Tree>
    <p:extLst>
      <p:ext uri="{BB962C8B-B14F-4D97-AF65-F5344CB8AC3E}">
        <p14:creationId xmlns:p14="http://schemas.microsoft.com/office/powerpoint/2010/main" val="63167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3354765"/>
          </a:xfrm>
          <a:prstGeom prst="rect">
            <a:avLst/>
          </a:prstGeom>
        </p:spPr>
        <p:txBody>
          <a:bodyPr wrap="square">
            <a:spAutoFit/>
          </a:bodyPr>
          <a:lstStyle/>
          <a:p>
            <a:r>
              <a:rPr lang="nl-NL" sz="2000" b="1" dirty="0">
                <a:solidFill>
                  <a:schemeClr val="accent2"/>
                </a:solidFill>
                <a:latin typeface="+mn-lt"/>
                <a:cs typeface="Arial" panose="020B0604020202020204" pitchFamily="34" charset="0"/>
              </a:rPr>
              <a:t>0.</a:t>
            </a:r>
            <a:r>
              <a:rPr lang="nl-NL" sz="2000" b="1" dirty="0">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Introduction</a:t>
            </a:r>
            <a:endParaRPr lang="nl-NL" sz="2000" b="1" dirty="0">
              <a:solidFill>
                <a:schemeClr val="bg1"/>
              </a:solidFill>
              <a:latin typeface="+mn-lt"/>
              <a:cs typeface="Arial" panose="020B0604020202020204" pitchFamily="34" charset="0"/>
            </a:endParaRPr>
          </a:p>
          <a:p>
            <a:pPr marL="457200" indent="-457200">
              <a:buFontTx/>
              <a:buAutoNum type="arabicPeriod"/>
            </a:pPr>
            <a:r>
              <a:rPr lang="nl-NL" sz="2000" b="1" dirty="0">
                <a:solidFill>
                  <a:schemeClr val="accent2"/>
                </a:solidFill>
                <a:latin typeface="+mn-lt"/>
                <a:cs typeface="Arial" panose="020B0604020202020204" pitchFamily="34" charset="0"/>
              </a:rPr>
              <a:t>Photo de </a:t>
            </a:r>
            <a:r>
              <a:rPr lang="nl-NL" sz="2000" b="1" dirty="0" err="1">
                <a:solidFill>
                  <a:schemeClr val="accent2"/>
                </a:solidFill>
                <a:latin typeface="+mn-lt"/>
                <a:cs typeface="Arial" panose="020B0604020202020204" pitchFamily="34" charset="0"/>
              </a:rPr>
              <a:t>famille</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err="1">
                <a:solidFill>
                  <a:schemeClr val="accent2"/>
                </a:solidFill>
                <a:latin typeface="+mn-lt"/>
                <a:cs typeface="Arial" panose="020B0604020202020204" pitchFamily="34" charset="0"/>
              </a:rPr>
              <a:t>Hiérarchie</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mesures</a:t>
            </a:r>
            <a:r>
              <a:rPr lang="nl-NL" sz="2000" b="1" dirty="0">
                <a:solidFill>
                  <a:schemeClr val="accent2"/>
                </a:solidFill>
                <a:latin typeface="+mn-lt"/>
                <a:cs typeface="Arial" panose="020B0604020202020204" pitchFamily="34" charset="0"/>
              </a:rPr>
              <a:t> de sécurité </a:t>
            </a:r>
          </a:p>
          <a:p>
            <a:pPr marL="457200" indent="-457200">
              <a:buFontTx/>
              <a:buAutoNum type="arabicPeriod"/>
            </a:pPr>
            <a:r>
              <a:rPr lang="nl-NL" sz="2000" b="1" dirty="0" err="1">
                <a:solidFill>
                  <a:schemeClr val="accent2"/>
                </a:solidFill>
                <a:latin typeface="+mn-lt"/>
                <a:cs typeface="Arial" panose="020B0604020202020204" pitchFamily="34" charset="0"/>
              </a:rPr>
              <a:t>Avant</a:t>
            </a:r>
            <a:r>
              <a:rPr lang="nl-NL" sz="2000" b="1" dirty="0">
                <a:solidFill>
                  <a:schemeClr val="accent2"/>
                </a:solidFill>
                <a:latin typeface="+mn-lt"/>
                <a:cs typeface="Arial" panose="020B0604020202020204" pitchFamily="34" charset="0"/>
              </a:rPr>
              <a:t> le </a:t>
            </a:r>
            <a:r>
              <a:rPr lang="nl-NL" sz="2000" b="1" dirty="0" err="1">
                <a:solidFill>
                  <a:schemeClr val="accent2"/>
                </a:solidFill>
                <a:latin typeface="+mn-lt"/>
                <a:cs typeface="Arial" panose="020B0604020202020204" pitchFamily="34" charset="0"/>
              </a:rPr>
              <a:t>travail</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a:solidFill>
                  <a:schemeClr val="accent2"/>
                </a:solidFill>
                <a:latin typeface="+mn-lt"/>
                <a:cs typeface="Arial" panose="020B0604020202020204" pitchFamily="34" charset="0"/>
              </a:rPr>
              <a:t>Le </a:t>
            </a:r>
            <a:r>
              <a:rPr lang="nl-NL" sz="2000" b="1" dirty="0" err="1">
                <a:solidFill>
                  <a:schemeClr val="accent2"/>
                </a:solidFill>
                <a:latin typeface="+mn-lt"/>
                <a:cs typeface="Arial" panose="020B0604020202020204" pitchFamily="34" charset="0"/>
              </a:rPr>
              <a:t>début</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pPr defTabSz="266700">
              <a:tabLst>
                <a:tab pos="266700" algn="l"/>
              </a:tabLst>
            </a:pPr>
            <a:r>
              <a:rPr lang="nl-NL" sz="2000" b="1" dirty="0">
                <a:solidFill>
                  <a:schemeClr val="accent2"/>
                </a:solidFill>
                <a:latin typeface="+mn-lt"/>
                <a:cs typeface="Arial" panose="020B0604020202020204" pitchFamily="34" charset="0"/>
              </a:rPr>
              <a:t>5.</a:t>
            </a:r>
            <a:r>
              <a:rPr lang="nl-NL" sz="2000" b="1" dirty="0">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Alarme</a:t>
            </a:r>
            <a:r>
              <a:rPr lang="nl-NL" sz="2000" b="1" dirty="0">
                <a:solidFill>
                  <a:schemeClr val="accent2"/>
                </a:solidFill>
                <a:latin typeface="+mn-lt"/>
                <a:cs typeface="Arial" panose="020B0604020202020204" pitchFamily="34" charset="0"/>
              </a:rPr>
              <a:t> – Définition</a:t>
            </a:r>
          </a:p>
          <a:p>
            <a:pPr defTabSz="266700"/>
            <a:r>
              <a:rPr lang="nl-NL" sz="2000" b="1" dirty="0">
                <a:solidFill>
                  <a:schemeClr val="accent2"/>
                </a:solidFill>
                <a:latin typeface="+mn-lt"/>
                <a:cs typeface="Arial" panose="020B0604020202020204" pitchFamily="34" charset="0"/>
              </a:rPr>
              <a:t>6.    </a:t>
            </a:r>
            <a:r>
              <a:rPr lang="nl-NL" sz="2000" b="1" dirty="0" err="1">
                <a:solidFill>
                  <a:schemeClr val="accent2"/>
                </a:solidFill>
                <a:latin typeface="+mn-lt"/>
                <a:cs typeface="Arial" panose="020B0604020202020204" pitchFamily="34" charset="0"/>
              </a:rPr>
              <a:t>Reprendre</a:t>
            </a:r>
            <a:r>
              <a:rPr lang="nl-NL" sz="2000" b="1" dirty="0">
                <a:solidFill>
                  <a:schemeClr val="accent2"/>
                </a:solidFill>
                <a:latin typeface="+mn-lt"/>
                <a:cs typeface="Arial" panose="020B0604020202020204" pitchFamily="34" charset="0"/>
              </a:rPr>
              <a:t> le </a:t>
            </a:r>
            <a:r>
              <a:rPr lang="nl-NL" sz="2000" b="1" dirty="0" err="1">
                <a:solidFill>
                  <a:schemeClr val="accent2"/>
                </a:solidFill>
                <a:latin typeface="+mn-lt"/>
                <a:cs typeface="Arial" panose="020B0604020202020204" pitchFamily="34" charset="0"/>
              </a:rPr>
              <a:t>travail</a:t>
            </a:r>
            <a:r>
              <a:rPr lang="nl-NL" sz="2000" b="1" dirty="0">
                <a:solidFill>
                  <a:schemeClr val="accent2"/>
                </a:solidFill>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après</a:t>
            </a:r>
            <a:r>
              <a:rPr lang="nl-NL" sz="2000" b="1" dirty="0">
                <a:solidFill>
                  <a:schemeClr val="accent2"/>
                </a:solidFill>
                <a:latin typeface="+mn-lt"/>
                <a:cs typeface="Arial" panose="020B0604020202020204" pitchFamily="34" charset="0"/>
              </a:rPr>
              <a:t> le passage du train</a:t>
            </a:r>
            <a:br>
              <a:rPr lang="nl-NL" sz="2000" b="1" dirty="0">
                <a:solidFill>
                  <a:schemeClr val="accent2"/>
                </a:solidFill>
                <a:latin typeface="+mn-lt"/>
                <a:cs typeface="Arial" panose="020B0604020202020204" pitchFamily="34" charset="0"/>
              </a:rPr>
            </a:br>
            <a:r>
              <a:rPr lang="nl-NL" sz="2000" b="1" dirty="0">
                <a:solidFill>
                  <a:schemeClr val="bg1"/>
                </a:solidFill>
                <a:latin typeface="+mn-lt"/>
                <a:cs typeface="Arial" panose="020B0604020202020204" pitchFamily="34" charset="0"/>
              </a:rPr>
              <a:t>7.    La fin des </a:t>
            </a:r>
            <a:r>
              <a:rPr lang="nl-NL" sz="2000" b="1" dirty="0" err="1">
                <a:solidFill>
                  <a:schemeClr val="bg1"/>
                </a:solidFill>
                <a:latin typeface="+mn-lt"/>
                <a:cs typeface="Arial" panose="020B0604020202020204" pitchFamily="34" charset="0"/>
              </a:rPr>
              <a:t>travaux</a:t>
            </a:r>
            <a:r>
              <a:rPr lang="nl-NL" sz="2000" b="1" dirty="0">
                <a:solidFill>
                  <a:schemeClr val="bg1"/>
                </a:solidFill>
                <a:latin typeface="+mn-lt"/>
                <a:cs typeface="Arial" panose="020B0604020202020204" pitchFamily="34" charset="0"/>
              </a:rPr>
              <a:t> </a:t>
            </a:r>
            <a:r>
              <a:rPr lang="nl-NL" sz="2000" b="1" dirty="0">
                <a:solidFill>
                  <a:schemeClr val="accent2"/>
                </a:solidFill>
                <a:latin typeface="+mn-lt"/>
                <a:cs typeface="Arial" panose="020B0604020202020204" pitchFamily="34" charset="0"/>
              </a:rPr>
              <a:t>	</a:t>
            </a:r>
          </a:p>
          <a:p>
            <a:r>
              <a:rPr lang="nl-NL" sz="2000" b="1" dirty="0">
                <a:solidFill>
                  <a:schemeClr val="accent2"/>
                </a:solidFill>
                <a:latin typeface="+mn-lt"/>
                <a:cs typeface="Arial" panose="020B0604020202020204" pitchFamily="34" charset="0"/>
              </a:rPr>
              <a:t>8.   Vue </a:t>
            </a:r>
            <a:r>
              <a:rPr lang="nl-NL" sz="2000" b="1" dirty="0" err="1">
                <a:solidFill>
                  <a:schemeClr val="accent2"/>
                </a:solidFill>
                <a:latin typeface="+mn-lt"/>
                <a:cs typeface="Arial" panose="020B0604020202020204" pitchFamily="34" charset="0"/>
              </a:rPr>
              <a:t>d’ensemble</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3765598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r>
              <a:rPr lang="en-GB" dirty="0"/>
              <a:t>7. La fin des </a:t>
            </a:r>
            <a:r>
              <a:rPr lang="en-GB" dirty="0" err="1"/>
              <a:t>travaux</a:t>
            </a:r>
            <a:endParaRPr lang="en-GB" dirty="0"/>
          </a:p>
        </p:txBody>
      </p:sp>
      <p:sp>
        <p:nvSpPr>
          <p:cNvPr id="9" name="Rechthoekige toelichting 11"/>
          <p:cNvSpPr/>
          <p:nvPr/>
        </p:nvSpPr>
        <p:spPr bwMode="auto">
          <a:xfrm>
            <a:off x="5015880" y="2046342"/>
            <a:ext cx="3970204" cy="864194"/>
          </a:xfrm>
          <a:prstGeom prst="wedgeRectCallout">
            <a:avLst>
              <a:gd name="adj1" fmla="val 75172"/>
              <a:gd name="adj2" fmla="val 180127"/>
            </a:avLst>
          </a:prstGeom>
          <a:solidFill>
            <a:schemeClr val="accent1"/>
          </a:solid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600" b="1" dirty="0" err="1">
                <a:solidFill>
                  <a:schemeClr val="bg1"/>
                </a:solidFill>
                <a:latin typeface="+mn-lt"/>
              </a:rPr>
              <a:t>Après</a:t>
            </a:r>
            <a:r>
              <a:rPr lang="nl-BE" sz="1600" b="1" dirty="0">
                <a:solidFill>
                  <a:schemeClr val="bg1"/>
                </a:solidFill>
                <a:latin typeface="+mn-lt"/>
              </a:rPr>
              <a:t> la fin des </a:t>
            </a:r>
            <a:r>
              <a:rPr lang="nl-BE" sz="1600" b="1" dirty="0" err="1">
                <a:solidFill>
                  <a:schemeClr val="bg1"/>
                </a:solidFill>
                <a:latin typeface="+mn-lt"/>
              </a:rPr>
              <a:t>travaux</a:t>
            </a:r>
            <a:r>
              <a:rPr lang="nl-BE" sz="1600" b="1" dirty="0">
                <a:solidFill>
                  <a:schemeClr val="bg1"/>
                </a:solidFill>
                <a:latin typeface="+mn-lt"/>
              </a:rPr>
              <a:t>, je </a:t>
            </a:r>
            <a:r>
              <a:rPr lang="nl-BE" sz="1600" b="1" dirty="0" err="1">
                <a:solidFill>
                  <a:schemeClr val="bg1"/>
                </a:solidFill>
                <a:latin typeface="+mn-lt"/>
              </a:rPr>
              <a:t>reste</a:t>
            </a:r>
            <a:r>
              <a:rPr lang="nl-BE" sz="1600" b="1" dirty="0">
                <a:solidFill>
                  <a:schemeClr val="bg1"/>
                </a:solidFill>
                <a:latin typeface="+mn-lt"/>
              </a:rPr>
              <a:t> </a:t>
            </a:r>
            <a:r>
              <a:rPr lang="nl-BE" sz="1600" b="1" dirty="0" err="1">
                <a:solidFill>
                  <a:schemeClr val="bg1"/>
                </a:solidFill>
                <a:latin typeface="+mn-lt"/>
              </a:rPr>
              <a:t>toujours</a:t>
            </a:r>
            <a:r>
              <a:rPr lang="nl-BE" sz="1600" b="1" dirty="0">
                <a:solidFill>
                  <a:schemeClr val="bg1"/>
                </a:solidFill>
                <a:latin typeface="+mn-lt"/>
              </a:rPr>
              <a:t> à la </a:t>
            </a:r>
            <a:r>
              <a:rPr lang="nl-BE" sz="1600" b="1" dirty="0" err="1">
                <a:solidFill>
                  <a:schemeClr val="bg1"/>
                </a:solidFill>
                <a:latin typeface="+mn-lt"/>
              </a:rPr>
              <a:t>distance</a:t>
            </a:r>
            <a:r>
              <a:rPr lang="nl-BE" sz="1600" b="1" dirty="0">
                <a:solidFill>
                  <a:schemeClr val="bg1"/>
                </a:solidFill>
                <a:latin typeface="+mn-lt"/>
              </a:rPr>
              <a:t> de </a:t>
            </a:r>
            <a:r>
              <a:rPr lang="nl-BE" sz="1600" b="1" dirty="0" err="1">
                <a:solidFill>
                  <a:schemeClr val="bg1"/>
                </a:solidFill>
                <a:latin typeface="+mn-lt"/>
              </a:rPr>
              <a:t>sécurité</a:t>
            </a:r>
            <a:r>
              <a:rPr lang="nl-BE" sz="1600" b="1" dirty="0">
                <a:solidFill>
                  <a:schemeClr val="bg1"/>
                </a:solidFill>
                <a:latin typeface="+mn-lt"/>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3645024"/>
            <a:ext cx="10058400" cy="20416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512" y="3779461"/>
            <a:ext cx="1228280" cy="1888412"/>
          </a:xfrm>
          <a:prstGeom prst="rect">
            <a:avLst/>
          </a:prstGeom>
        </p:spPr>
      </p:pic>
    </p:spTree>
    <p:extLst>
      <p:ext uri="{BB962C8B-B14F-4D97-AF65-F5344CB8AC3E}">
        <p14:creationId xmlns:p14="http://schemas.microsoft.com/office/powerpoint/2010/main" val="2312166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3354765"/>
          </a:xfrm>
          <a:prstGeom prst="rect">
            <a:avLst/>
          </a:prstGeom>
        </p:spPr>
        <p:txBody>
          <a:bodyPr wrap="square">
            <a:spAutoFit/>
          </a:bodyPr>
          <a:lstStyle/>
          <a:p>
            <a:r>
              <a:rPr lang="nl-NL" sz="2000" b="1" dirty="0">
                <a:solidFill>
                  <a:schemeClr val="accent2"/>
                </a:solidFill>
                <a:latin typeface="+mn-lt"/>
                <a:cs typeface="Arial" panose="020B0604020202020204" pitchFamily="34" charset="0"/>
              </a:rPr>
              <a:t>0.</a:t>
            </a:r>
            <a:r>
              <a:rPr lang="nl-NL" sz="2000" b="1" dirty="0">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Introduction</a:t>
            </a:r>
            <a:endParaRPr lang="nl-NL" sz="2000" b="1" dirty="0">
              <a:solidFill>
                <a:schemeClr val="bg1"/>
              </a:solidFill>
              <a:latin typeface="+mn-lt"/>
              <a:cs typeface="Arial" panose="020B0604020202020204" pitchFamily="34" charset="0"/>
            </a:endParaRPr>
          </a:p>
          <a:p>
            <a:pPr marL="457200" indent="-457200">
              <a:buFontTx/>
              <a:buAutoNum type="arabicPeriod"/>
            </a:pPr>
            <a:r>
              <a:rPr lang="nl-NL" sz="2000" b="1" dirty="0">
                <a:solidFill>
                  <a:schemeClr val="accent2"/>
                </a:solidFill>
                <a:latin typeface="+mn-lt"/>
                <a:cs typeface="Arial" panose="020B0604020202020204" pitchFamily="34" charset="0"/>
              </a:rPr>
              <a:t>Photo de </a:t>
            </a:r>
            <a:r>
              <a:rPr lang="nl-NL" sz="2000" b="1" dirty="0" err="1">
                <a:solidFill>
                  <a:schemeClr val="accent2"/>
                </a:solidFill>
                <a:latin typeface="+mn-lt"/>
                <a:cs typeface="Arial" panose="020B0604020202020204" pitchFamily="34" charset="0"/>
              </a:rPr>
              <a:t>famille</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err="1">
                <a:solidFill>
                  <a:schemeClr val="accent2"/>
                </a:solidFill>
                <a:latin typeface="+mn-lt"/>
                <a:cs typeface="Arial" panose="020B0604020202020204" pitchFamily="34" charset="0"/>
              </a:rPr>
              <a:t>Hiérarchie</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mesures</a:t>
            </a:r>
            <a:r>
              <a:rPr lang="nl-NL" sz="2000" b="1" dirty="0">
                <a:solidFill>
                  <a:schemeClr val="accent2"/>
                </a:solidFill>
                <a:latin typeface="+mn-lt"/>
                <a:cs typeface="Arial" panose="020B0604020202020204" pitchFamily="34" charset="0"/>
              </a:rPr>
              <a:t> de sécurité </a:t>
            </a:r>
          </a:p>
          <a:p>
            <a:pPr marL="457200" indent="-457200">
              <a:buFontTx/>
              <a:buAutoNum type="arabicPeriod"/>
            </a:pPr>
            <a:r>
              <a:rPr lang="nl-NL" sz="2000" b="1" dirty="0" err="1">
                <a:solidFill>
                  <a:schemeClr val="accent2"/>
                </a:solidFill>
                <a:latin typeface="+mn-lt"/>
                <a:cs typeface="Arial" panose="020B0604020202020204" pitchFamily="34" charset="0"/>
              </a:rPr>
              <a:t>Avant</a:t>
            </a:r>
            <a:r>
              <a:rPr lang="nl-NL" sz="2000" b="1" dirty="0">
                <a:solidFill>
                  <a:schemeClr val="accent2"/>
                </a:solidFill>
                <a:latin typeface="+mn-lt"/>
                <a:cs typeface="Arial" panose="020B0604020202020204" pitchFamily="34" charset="0"/>
              </a:rPr>
              <a:t> le </a:t>
            </a:r>
            <a:r>
              <a:rPr lang="nl-NL" sz="2000" b="1" dirty="0" err="1">
                <a:solidFill>
                  <a:schemeClr val="accent2"/>
                </a:solidFill>
                <a:latin typeface="+mn-lt"/>
                <a:cs typeface="Arial" panose="020B0604020202020204" pitchFamily="34" charset="0"/>
              </a:rPr>
              <a:t>travail</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a:solidFill>
                  <a:schemeClr val="accent2"/>
                </a:solidFill>
                <a:latin typeface="+mn-lt"/>
                <a:cs typeface="Arial" panose="020B0604020202020204" pitchFamily="34" charset="0"/>
              </a:rPr>
              <a:t>Le </a:t>
            </a:r>
            <a:r>
              <a:rPr lang="nl-NL" sz="2000" b="1" dirty="0" err="1">
                <a:solidFill>
                  <a:schemeClr val="accent2"/>
                </a:solidFill>
                <a:latin typeface="+mn-lt"/>
                <a:cs typeface="Arial" panose="020B0604020202020204" pitchFamily="34" charset="0"/>
              </a:rPr>
              <a:t>début</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pPr defTabSz="266700">
              <a:tabLst>
                <a:tab pos="266700" algn="l"/>
              </a:tabLst>
            </a:pPr>
            <a:r>
              <a:rPr lang="nl-NL" sz="2000" b="1" dirty="0">
                <a:solidFill>
                  <a:schemeClr val="accent2"/>
                </a:solidFill>
                <a:latin typeface="+mn-lt"/>
                <a:cs typeface="Arial" panose="020B0604020202020204" pitchFamily="34" charset="0"/>
              </a:rPr>
              <a:t>5.</a:t>
            </a:r>
            <a:r>
              <a:rPr lang="nl-NL" sz="2000" b="1" dirty="0">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Alarme</a:t>
            </a:r>
            <a:r>
              <a:rPr lang="nl-NL" sz="2000" b="1" dirty="0">
                <a:solidFill>
                  <a:schemeClr val="accent2"/>
                </a:solidFill>
                <a:latin typeface="+mn-lt"/>
                <a:cs typeface="Arial" panose="020B0604020202020204" pitchFamily="34" charset="0"/>
              </a:rPr>
              <a:t> – Définition</a:t>
            </a:r>
          </a:p>
          <a:p>
            <a:pPr marL="457200" indent="-457200" defTabSz="266700">
              <a:buAutoNum type="arabicPeriod" startAt="6"/>
            </a:pPr>
            <a:r>
              <a:rPr lang="nl-NL" sz="2000" b="1" dirty="0" err="1">
                <a:solidFill>
                  <a:schemeClr val="accent2"/>
                </a:solidFill>
                <a:latin typeface="+mn-lt"/>
                <a:cs typeface="Arial" panose="020B0604020202020204" pitchFamily="34" charset="0"/>
              </a:rPr>
              <a:t>Reprendre</a:t>
            </a:r>
            <a:r>
              <a:rPr lang="nl-NL" sz="2000" b="1" dirty="0">
                <a:solidFill>
                  <a:schemeClr val="accent2"/>
                </a:solidFill>
                <a:latin typeface="+mn-lt"/>
                <a:cs typeface="Arial" panose="020B0604020202020204" pitchFamily="34" charset="0"/>
              </a:rPr>
              <a:t> le </a:t>
            </a:r>
            <a:r>
              <a:rPr lang="nl-NL" sz="2000" b="1" dirty="0" err="1">
                <a:solidFill>
                  <a:schemeClr val="accent2"/>
                </a:solidFill>
                <a:latin typeface="+mn-lt"/>
                <a:cs typeface="Arial" panose="020B0604020202020204" pitchFamily="34" charset="0"/>
              </a:rPr>
              <a:t>travail</a:t>
            </a:r>
            <a:r>
              <a:rPr lang="nl-NL" sz="2000" b="1" dirty="0">
                <a:solidFill>
                  <a:schemeClr val="accent2"/>
                </a:solidFill>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après</a:t>
            </a:r>
            <a:r>
              <a:rPr lang="nl-NL" sz="2000" b="1" dirty="0">
                <a:solidFill>
                  <a:schemeClr val="accent2"/>
                </a:solidFill>
                <a:latin typeface="+mn-lt"/>
                <a:cs typeface="Arial" panose="020B0604020202020204" pitchFamily="34" charset="0"/>
              </a:rPr>
              <a:t> le passage du train </a:t>
            </a:r>
          </a:p>
          <a:p>
            <a:pPr marL="457200" indent="-457200" defTabSz="266700">
              <a:buAutoNum type="arabicPeriod" startAt="6"/>
            </a:pPr>
            <a:r>
              <a:rPr lang="nl-NL" sz="2000" b="1" dirty="0">
                <a:solidFill>
                  <a:schemeClr val="accent2"/>
                </a:solidFill>
                <a:latin typeface="+mn-lt"/>
                <a:cs typeface="Arial" panose="020B0604020202020204" pitchFamily="34" charset="0"/>
              </a:rPr>
              <a:t>La fin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pPr defTabSz="266700"/>
            <a:r>
              <a:rPr lang="nl-NL" sz="2000" b="1" dirty="0">
                <a:solidFill>
                  <a:schemeClr val="bg1"/>
                </a:solidFill>
                <a:latin typeface="+mn-lt"/>
                <a:cs typeface="Arial" panose="020B0604020202020204" pitchFamily="34" charset="0"/>
              </a:rPr>
              <a:t>8.   Vue </a:t>
            </a:r>
            <a:r>
              <a:rPr lang="nl-NL" sz="2000" b="1" dirty="0" err="1">
                <a:solidFill>
                  <a:schemeClr val="bg1"/>
                </a:solidFill>
                <a:latin typeface="+mn-lt"/>
                <a:cs typeface="Arial" panose="020B0604020202020204" pitchFamily="34" charset="0"/>
              </a:rPr>
              <a:t>d’ensemble</a:t>
            </a:r>
            <a:endParaRPr lang="fr-FR" sz="2000" b="1" dirty="0">
              <a:solidFill>
                <a:schemeClr val="bg1"/>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2333271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Blocage</a:t>
            </a:r>
            <a:r>
              <a:rPr lang="en-US" sz="2000" b="1" kern="0" dirty="0">
                <a:solidFill>
                  <a:srgbClr val="0070C0"/>
                </a:solidFill>
              </a:rPr>
              <a:t> des </a:t>
            </a:r>
            <a:r>
              <a:rPr lang="en-US" sz="2000" b="1" kern="0" dirty="0" err="1">
                <a:solidFill>
                  <a:srgbClr val="0070C0"/>
                </a:solidFill>
              </a:rPr>
              <a:t>mouvements</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8. Vue </a:t>
            </a:r>
            <a:r>
              <a:rPr lang="en-GB" sz="1200" kern="0" dirty="0" err="1">
                <a:latin typeface="Calibri" panose="020F0502020204030204" pitchFamily="34" charset="0"/>
                <a:cs typeface="Calibri" panose="020F0502020204030204" pitchFamily="34" charset="0"/>
              </a:rPr>
              <a:t>d’ensemble</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1268760"/>
            <a:ext cx="10657184" cy="792087"/>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fr-BE" sz="1400" dirty="0">
                <a:latin typeface="Calibri" panose="020F0502020204030204" pitchFamily="34" charset="0"/>
                <a:cs typeface="Calibri" panose="020F0502020204030204" pitchFamily="34" charset="0"/>
              </a:rPr>
              <a:t>Autorisation de débuter les travaux : agent I-AM</a:t>
            </a:r>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2276872"/>
            <a:ext cx="10685717" cy="1296144"/>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Alarme</a:t>
            </a:r>
            <a:r>
              <a:rPr lang="en-US" sz="1400" dirty="0">
                <a:latin typeface="Calibri" panose="020F0502020204030204" pitchFamily="34" charset="0"/>
                <a:cs typeface="Calibri" panose="020F0502020204030204" pitchFamily="34" charset="0"/>
              </a:rPr>
              <a:t> :</a:t>
            </a:r>
            <a:endParaRPr lang="en-US" sz="14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est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donnée</a:t>
            </a:r>
            <a:r>
              <a:rPr lang="en-US" sz="1400" dirty="0">
                <a:latin typeface="Calibri" panose="020F0502020204030204" pitchFamily="34" charset="0"/>
                <a:cs typeface="Calibri" panose="020F0502020204030204" pitchFamily="34" charset="0"/>
              </a:rPr>
              <a:t> par l’ </a:t>
            </a:r>
            <a:r>
              <a:rPr lang="fr-BE" sz="1400" dirty="0">
                <a:latin typeface="Calibri" panose="020F0502020204030204" pitchFamily="34" charset="0"/>
                <a:cs typeface="Calibri" panose="020F0502020204030204" pitchFamily="34" charset="0"/>
              </a:rPr>
              <a:t>agent I-AM</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BE" sz="1400" dirty="0">
                <a:latin typeface="Calibri" panose="020F0502020204030204" pitchFamily="34" charset="0"/>
                <a:cs typeface="Calibri" panose="020F0502020204030204" pitchFamily="34" charset="0"/>
              </a:rPr>
              <a:t>conséquence : toutes les activités qui peuvent provoquer un empiètement sont arrêtées / si le personnel est sur la voie en service, il quitte cette zone (avec son matériel) et va dans la zone de dégagement</a:t>
            </a:r>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3789040"/>
            <a:ext cx="10685717" cy="792088"/>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fr-BE" sz="1400" dirty="0">
                <a:latin typeface="+mn-lt"/>
              </a:rPr>
              <a:t>Autorisation de reprise du travail : toujours après l'autorisation de l’agent I-AM</a:t>
            </a: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79376" y="155679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79376" y="270892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79376" y="3933056"/>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25" name="Rounded Rectangle 12">
            <a:extLst>
              <a:ext uri="{FF2B5EF4-FFF2-40B4-BE49-F238E27FC236}">
                <a16:creationId xmlns:a16="http://schemas.microsoft.com/office/drawing/2014/main" id="{40332444-D3C4-4F93-9B7A-EA95B8B8D894}"/>
              </a:ext>
            </a:extLst>
          </p:cNvPr>
          <p:cNvSpPr/>
          <p:nvPr/>
        </p:nvSpPr>
        <p:spPr bwMode="auto">
          <a:xfrm>
            <a:off x="983432" y="4869160"/>
            <a:ext cx="10729192"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Par qui? </a:t>
            </a:r>
            <a:r>
              <a:rPr lang="en-US" sz="1400" dirty="0" err="1">
                <a:latin typeface="Calibri" panose="020F0502020204030204" pitchFamily="34" charset="0"/>
                <a:cs typeface="Calibri" panose="020F0502020204030204" pitchFamily="34" charset="0"/>
              </a:rPr>
              <a:t>Indiqué</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lors</a:t>
            </a:r>
            <a:r>
              <a:rPr lang="en-US" sz="1400" dirty="0">
                <a:latin typeface="Calibri" panose="020F0502020204030204" pitchFamily="34" charset="0"/>
                <a:cs typeface="Calibri" panose="020F0502020204030204" pitchFamily="34" charset="0"/>
              </a:rPr>
              <a:t> du briefing</a:t>
            </a:r>
          </a:p>
          <a:p>
            <a:pPr algn="just"/>
            <a:r>
              <a:rPr lang="fr-BE" sz="1400" dirty="0">
                <a:latin typeface="Calibri" panose="020F0502020204030204" pitchFamily="34" charset="0"/>
                <a:cs typeface="Calibri" panose="020F0502020204030204" pitchFamily="34" charset="0"/>
              </a:rPr>
              <a:t>Si ce n'est pas clair, n'hésitez pas à poser des questions pendant le briefing</a:t>
            </a:r>
          </a:p>
          <a:p>
            <a:pPr marL="171450" indent="-171450" algn="ctr">
              <a:buFontTx/>
              <a:buChar char="-"/>
            </a:pPr>
            <a:endParaRPr lang="en-US" dirty="0"/>
          </a:p>
        </p:txBody>
      </p:sp>
      <p:pic>
        <p:nvPicPr>
          <p:cNvPr id="2" name="Picture 1">
            <a:extLst>
              <a:ext uri="{FF2B5EF4-FFF2-40B4-BE49-F238E27FC236}">
                <a16:creationId xmlns:a16="http://schemas.microsoft.com/office/drawing/2014/main" id="{FED87A22-C21D-4966-BA60-D08B2CCFA02C}"/>
              </a:ext>
            </a:extLst>
          </p:cNvPr>
          <p:cNvPicPr>
            <a:picLocks noChangeAspect="1"/>
          </p:cNvPicPr>
          <p:nvPr/>
        </p:nvPicPr>
        <p:blipFill>
          <a:blip r:embed="rId3"/>
          <a:stretch>
            <a:fillRect/>
          </a:stretch>
        </p:blipFill>
        <p:spPr>
          <a:xfrm>
            <a:off x="7608168" y="4869160"/>
            <a:ext cx="1080120" cy="936701"/>
          </a:xfrm>
          <a:prstGeom prst="rect">
            <a:avLst/>
          </a:prstGeom>
        </p:spPr>
      </p:pic>
    </p:spTree>
    <p:extLst>
      <p:ext uri="{BB962C8B-B14F-4D97-AF65-F5344CB8AC3E}">
        <p14:creationId xmlns:p14="http://schemas.microsoft.com/office/powerpoint/2010/main" val="3859817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Dispositif</a:t>
            </a:r>
            <a:r>
              <a:rPr lang="en-US" sz="2000" b="1" kern="0" dirty="0">
                <a:solidFill>
                  <a:srgbClr val="0070C0"/>
                </a:solidFill>
              </a:rPr>
              <a:t> </a:t>
            </a:r>
            <a:r>
              <a:rPr lang="en-US" sz="2000" b="1" kern="0" dirty="0" err="1">
                <a:solidFill>
                  <a:srgbClr val="0070C0"/>
                </a:solidFill>
              </a:rPr>
              <a:t>d’anonces</a:t>
            </a:r>
            <a:r>
              <a:rPr lang="en-US" sz="2000" b="1" kern="0" dirty="0">
                <a:solidFill>
                  <a:srgbClr val="0070C0"/>
                </a:solidFill>
              </a:rPr>
              <a:t> : </a:t>
            </a:r>
            <a:r>
              <a:rPr lang="en-US" sz="2000" b="1" kern="0" dirty="0" err="1">
                <a:solidFill>
                  <a:srgbClr val="0070C0"/>
                </a:solidFill>
              </a:rPr>
              <a:t>Factionnaires</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8. Vue </a:t>
            </a:r>
            <a:r>
              <a:rPr lang="en-GB" sz="1200" kern="0" dirty="0" err="1">
                <a:latin typeface="Calibri" panose="020F0502020204030204" pitchFamily="34" charset="0"/>
                <a:cs typeface="Calibri" panose="020F0502020204030204" pitchFamily="34" charset="0"/>
              </a:rPr>
              <a:t>d’ensemble</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1268760"/>
            <a:ext cx="10657184" cy="792087"/>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fr-BE" sz="1400" dirty="0">
                <a:latin typeface="Calibri" panose="020F0502020204030204" pitchFamily="34" charset="0"/>
                <a:cs typeface="Calibri" panose="020F0502020204030204" pitchFamily="34" charset="0"/>
              </a:rPr>
              <a:t>Autorisation de débuter les travaux : agent I-AM</a:t>
            </a:r>
            <a:endParaRPr lang="en-US" sz="14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2276872"/>
            <a:ext cx="10685717" cy="1296144"/>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Alarme</a:t>
            </a:r>
            <a:r>
              <a:rPr lang="en-US" sz="1400" dirty="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est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donnée</a:t>
            </a:r>
            <a:r>
              <a:rPr lang="en-US" sz="1400" dirty="0">
                <a:latin typeface="Calibri" panose="020F0502020204030204" pitchFamily="34" charset="0"/>
                <a:cs typeface="Calibri" panose="020F0502020204030204" pitchFamily="34" charset="0"/>
              </a:rPr>
              <a:t> par l’ </a:t>
            </a:r>
            <a:r>
              <a:rPr lang="fr-BE" sz="1400" dirty="0">
                <a:latin typeface="Calibri" panose="020F0502020204030204" pitchFamily="34" charset="0"/>
                <a:cs typeface="Calibri" panose="020F0502020204030204" pitchFamily="34" charset="0"/>
              </a:rPr>
              <a:t>agent I-AM</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BE" sz="1400" dirty="0">
                <a:latin typeface="Calibri" panose="020F0502020204030204" pitchFamily="34" charset="0"/>
                <a:cs typeface="Calibri" panose="020F0502020204030204" pitchFamily="34" charset="0"/>
              </a:rPr>
              <a:t>conséquence : le personnel + le matériel libèrent la voie vers la zone de dégagement par l'itinéraire convenu</a:t>
            </a:r>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3789040"/>
            <a:ext cx="10685717" cy="792088"/>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fr-BE" sz="1400" dirty="0">
                <a:latin typeface="+mn-lt"/>
              </a:rPr>
              <a:t>Autorisation de reprise du travail : toujours après l'autorisation de l’agent I-AM</a:t>
            </a: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79376" y="155679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79376" y="270892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79376" y="3933056"/>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25" name="Rounded Rectangle 12">
            <a:extLst>
              <a:ext uri="{FF2B5EF4-FFF2-40B4-BE49-F238E27FC236}">
                <a16:creationId xmlns:a16="http://schemas.microsoft.com/office/drawing/2014/main" id="{40332444-D3C4-4F93-9B7A-EA95B8B8D894}"/>
              </a:ext>
            </a:extLst>
          </p:cNvPr>
          <p:cNvSpPr/>
          <p:nvPr/>
        </p:nvSpPr>
        <p:spPr bwMode="auto">
          <a:xfrm>
            <a:off x="983432" y="4869160"/>
            <a:ext cx="10729192"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Par qui? </a:t>
            </a:r>
            <a:r>
              <a:rPr lang="en-US" sz="1400" dirty="0" err="1">
                <a:latin typeface="Calibri" panose="020F0502020204030204" pitchFamily="34" charset="0"/>
                <a:cs typeface="Calibri" panose="020F0502020204030204" pitchFamily="34" charset="0"/>
              </a:rPr>
              <a:t>Indiqué</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lors</a:t>
            </a:r>
            <a:r>
              <a:rPr lang="en-US" sz="1400" dirty="0">
                <a:latin typeface="Calibri" panose="020F0502020204030204" pitchFamily="34" charset="0"/>
                <a:cs typeface="Calibri" panose="020F0502020204030204" pitchFamily="34" charset="0"/>
              </a:rPr>
              <a:t> du briefing</a:t>
            </a:r>
          </a:p>
          <a:p>
            <a:pPr algn="just"/>
            <a:r>
              <a:rPr lang="fr-BE" sz="1400" dirty="0">
                <a:latin typeface="Calibri" panose="020F0502020204030204" pitchFamily="34" charset="0"/>
                <a:cs typeface="Calibri" panose="020F0502020204030204" pitchFamily="34" charset="0"/>
              </a:rPr>
              <a:t>Si ce n'est pas clair, n'hésitez pas à poser des questions pendant le briefing</a:t>
            </a:r>
            <a:endParaRPr lang="en-US" dirty="0"/>
          </a:p>
        </p:txBody>
      </p:sp>
      <p:pic>
        <p:nvPicPr>
          <p:cNvPr id="2" name="Picture 1">
            <a:extLst>
              <a:ext uri="{FF2B5EF4-FFF2-40B4-BE49-F238E27FC236}">
                <a16:creationId xmlns:a16="http://schemas.microsoft.com/office/drawing/2014/main" id="{FED87A22-C21D-4966-BA60-D08B2CCFA02C}"/>
              </a:ext>
            </a:extLst>
          </p:cNvPr>
          <p:cNvPicPr>
            <a:picLocks noChangeAspect="1"/>
          </p:cNvPicPr>
          <p:nvPr/>
        </p:nvPicPr>
        <p:blipFill>
          <a:blip r:embed="rId3"/>
          <a:stretch>
            <a:fillRect/>
          </a:stretch>
        </p:blipFill>
        <p:spPr>
          <a:xfrm>
            <a:off x="7608168" y="4869160"/>
            <a:ext cx="1080120" cy="936701"/>
          </a:xfrm>
          <a:prstGeom prst="rect">
            <a:avLst/>
          </a:prstGeom>
        </p:spPr>
      </p:pic>
    </p:spTree>
    <p:extLst>
      <p:ext uri="{BB962C8B-B14F-4D97-AF65-F5344CB8AC3E}">
        <p14:creationId xmlns:p14="http://schemas.microsoft.com/office/powerpoint/2010/main" val="2499480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Dispositif</a:t>
            </a:r>
            <a:r>
              <a:rPr lang="en-US" sz="2000" b="1" kern="0" dirty="0">
                <a:solidFill>
                  <a:srgbClr val="0070C0"/>
                </a:solidFill>
              </a:rPr>
              <a:t> </a:t>
            </a:r>
            <a:r>
              <a:rPr lang="en-US" sz="2000" b="1" kern="0" dirty="0" err="1">
                <a:solidFill>
                  <a:srgbClr val="0070C0"/>
                </a:solidFill>
              </a:rPr>
              <a:t>d’anonces</a:t>
            </a:r>
            <a:r>
              <a:rPr lang="en-US" sz="2000" b="1" kern="0" dirty="0">
                <a:solidFill>
                  <a:srgbClr val="0070C0"/>
                </a:solidFill>
              </a:rPr>
              <a:t> : </a:t>
            </a:r>
            <a:r>
              <a:rPr lang="en-US" sz="2000" b="1" kern="0" dirty="0" err="1">
                <a:solidFill>
                  <a:srgbClr val="0070C0"/>
                </a:solidFill>
              </a:rPr>
              <a:t>Vigie</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8. Vue </a:t>
            </a:r>
            <a:r>
              <a:rPr lang="en-GB" sz="1200" kern="0" dirty="0" err="1">
                <a:latin typeface="Calibri" panose="020F0502020204030204" pitchFamily="34" charset="0"/>
                <a:cs typeface="Calibri" panose="020F0502020204030204" pitchFamily="34" charset="0"/>
              </a:rPr>
              <a:t>d’ensemble</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1268760"/>
            <a:ext cx="10657184" cy="792087"/>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fr-BE" sz="1400" dirty="0">
                <a:latin typeface="Calibri" panose="020F0502020204030204" pitchFamily="34" charset="0"/>
                <a:cs typeface="Calibri" panose="020F0502020204030204" pitchFamily="34" charset="0"/>
              </a:rPr>
              <a:t>Autorisation de débuter les travaux : la vigie</a:t>
            </a:r>
            <a:endParaRPr lang="en-US" sz="14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2276872"/>
            <a:ext cx="10685717" cy="1296144"/>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Alarme</a:t>
            </a:r>
            <a:r>
              <a:rPr lang="en-US" sz="1400" dirty="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est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donnée</a:t>
            </a:r>
            <a:r>
              <a:rPr lang="en-US" sz="1400" dirty="0">
                <a:latin typeface="Calibri" panose="020F0502020204030204" pitchFamily="34" charset="0"/>
                <a:cs typeface="Calibri" panose="020F0502020204030204" pitchFamily="34" charset="0"/>
              </a:rPr>
              <a:t> par l</a:t>
            </a:r>
            <a:r>
              <a:rPr lang="fr-BE" sz="1400" dirty="0">
                <a:latin typeface="Calibri" panose="020F0502020204030204" pitchFamily="34" charset="0"/>
                <a:cs typeface="Calibri" panose="020F0502020204030204" pitchFamily="34" charset="0"/>
              </a:rPr>
              <a:t>a vigie</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BE" sz="1400" dirty="0">
                <a:latin typeface="Calibri" panose="020F0502020204030204" pitchFamily="34" charset="0"/>
                <a:cs typeface="Calibri" panose="020F0502020204030204" pitchFamily="34" charset="0"/>
              </a:rPr>
              <a:t>conséquence : le personnel + le matériel libèrent la voie vers la zone de dégagement par l'itinéraire convenu</a:t>
            </a:r>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3789040"/>
            <a:ext cx="10685717" cy="792088"/>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fr-BE" sz="1400" dirty="0">
                <a:latin typeface="+mn-lt"/>
              </a:rPr>
              <a:t>Autorisation de reprise du travail : toujours après l'autorisation de la vigie</a:t>
            </a: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79376" y="155679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79376" y="270892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79376" y="3933056"/>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25" name="Rounded Rectangle 12">
            <a:extLst>
              <a:ext uri="{FF2B5EF4-FFF2-40B4-BE49-F238E27FC236}">
                <a16:creationId xmlns:a16="http://schemas.microsoft.com/office/drawing/2014/main" id="{40332444-D3C4-4F93-9B7A-EA95B8B8D894}"/>
              </a:ext>
            </a:extLst>
          </p:cNvPr>
          <p:cNvSpPr/>
          <p:nvPr/>
        </p:nvSpPr>
        <p:spPr bwMode="auto">
          <a:xfrm>
            <a:off x="983432" y="4869160"/>
            <a:ext cx="10729192"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Par qui? </a:t>
            </a:r>
            <a:r>
              <a:rPr lang="en-US" sz="1400" dirty="0" err="1">
                <a:latin typeface="Calibri" panose="020F0502020204030204" pitchFamily="34" charset="0"/>
                <a:cs typeface="Calibri" panose="020F0502020204030204" pitchFamily="34" charset="0"/>
              </a:rPr>
              <a:t>Indiqué</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lors</a:t>
            </a:r>
            <a:r>
              <a:rPr lang="en-US" sz="1400" dirty="0">
                <a:latin typeface="Calibri" panose="020F0502020204030204" pitchFamily="34" charset="0"/>
                <a:cs typeface="Calibri" panose="020F0502020204030204" pitchFamily="34" charset="0"/>
              </a:rPr>
              <a:t> du briefing</a:t>
            </a:r>
          </a:p>
          <a:p>
            <a:pPr algn="just"/>
            <a:r>
              <a:rPr lang="fr-BE" sz="1400" dirty="0">
                <a:latin typeface="Calibri" panose="020F0502020204030204" pitchFamily="34" charset="0"/>
                <a:cs typeface="Calibri" panose="020F0502020204030204" pitchFamily="34" charset="0"/>
              </a:rPr>
              <a:t>Si ce n'est pas clair, n'hésitez pas à poser des questions pendant le briefing</a:t>
            </a:r>
            <a:endParaRPr lang="en-US" dirty="0"/>
          </a:p>
        </p:txBody>
      </p:sp>
      <p:pic>
        <p:nvPicPr>
          <p:cNvPr id="2" name="Picture 1">
            <a:extLst>
              <a:ext uri="{FF2B5EF4-FFF2-40B4-BE49-F238E27FC236}">
                <a16:creationId xmlns:a16="http://schemas.microsoft.com/office/drawing/2014/main" id="{FED87A22-C21D-4966-BA60-D08B2CCFA02C}"/>
              </a:ext>
            </a:extLst>
          </p:cNvPr>
          <p:cNvPicPr>
            <a:picLocks noChangeAspect="1"/>
          </p:cNvPicPr>
          <p:nvPr/>
        </p:nvPicPr>
        <p:blipFill>
          <a:blip r:embed="rId3"/>
          <a:stretch>
            <a:fillRect/>
          </a:stretch>
        </p:blipFill>
        <p:spPr>
          <a:xfrm>
            <a:off x="7608168" y="4869160"/>
            <a:ext cx="1080120" cy="936701"/>
          </a:xfrm>
          <a:prstGeom prst="rect">
            <a:avLst/>
          </a:prstGeom>
        </p:spPr>
      </p:pic>
    </p:spTree>
    <p:extLst>
      <p:ext uri="{BB962C8B-B14F-4D97-AF65-F5344CB8AC3E}">
        <p14:creationId xmlns:p14="http://schemas.microsoft.com/office/powerpoint/2010/main" val="92240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2739211"/>
          </a:xfrm>
          <a:prstGeom prst="rect">
            <a:avLst/>
          </a:prstGeom>
        </p:spPr>
        <p:txBody>
          <a:bodyPr wrap="square">
            <a:spAutoFit/>
          </a:bodyPr>
          <a:lstStyle/>
          <a:p>
            <a:pPr defTabSz="266700">
              <a:tabLst>
                <a:tab pos="266700" algn="l"/>
              </a:tabLst>
            </a:pPr>
            <a:r>
              <a:rPr lang="nl-NL" sz="1600" b="1" dirty="0">
                <a:solidFill>
                  <a:schemeClr val="accent2"/>
                </a:solidFill>
                <a:cs typeface="Arial" panose="020B0604020202020204" pitchFamily="34" charset="0"/>
              </a:rPr>
              <a:t>5. </a:t>
            </a:r>
            <a:r>
              <a:rPr lang="nl-NL" sz="1600" b="1" dirty="0" err="1">
                <a:solidFill>
                  <a:schemeClr val="accent2"/>
                </a:solidFill>
                <a:cs typeface="Arial" panose="020B0604020202020204" pitchFamily="34" charset="0"/>
              </a:rPr>
              <a:t>Alarme</a:t>
            </a:r>
            <a:r>
              <a:rPr lang="nl-NL" sz="1600" b="1" dirty="0">
                <a:solidFill>
                  <a:schemeClr val="accent2"/>
                </a:solidFill>
                <a:cs typeface="Arial" panose="020B0604020202020204" pitchFamily="34" charset="0"/>
              </a:rPr>
              <a:t> – Définition</a:t>
            </a:r>
            <a:br>
              <a:rPr lang="nl-NL" sz="1600" b="1" dirty="0">
                <a:solidFill>
                  <a:schemeClr val="accent2"/>
                </a:solidFill>
                <a:cs typeface="Arial" panose="020B0604020202020204" pitchFamily="34" charset="0"/>
              </a:rPr>
            </a:br>
            <a:r>
              <a:rPr lang="nl-NL" sz="1600" b="1" dirty="0">
                <a:solidFill>
                  <a:schemeClr val="accent2"/>
                </a:solidFill>
                <a:cs typeface="Arial" panose="020B0604020202020204" pitchFamily="34" charset="0"/>
              </a:rPr>
              <a:t>	</a:t>
            </a:r>
            <a:r>
              <a:rPr lang="nl-NL" sz="1400" b="1" dirty="0">
                <a:solidFill>
                  <a:schemeClr val="accent2"/>
                </a:solidFill>
                <a:cs typeface="Arial" panose="020B0604020202020204" pitchFamily="34" charset="0"/>
              </a:rPr>
              <a:t>5.1. </a:t>
            </a:r>
            <a:r>
              <a:rPr lang="nl-NL" sz="1400" b="1" dirty="0" err="1">
                <a:solidFill>
                  <a:schemeClr val="accent2"/>
                </a:solidFill>
                <a:cs typeface="Arial" panose="020B0604020202020204" pitchFamily="34" charset="0"/>
              </a:rPr>
              <a:t>Libération</a:t>
            </a:r>
            <a:r>
              <a:rPr lang="nl-NL" sz="1400" b="1" dirty="0">
                <a:solidFill>
                  <a:schemeClr val="accent2"/>
                </a:solidFill>
                <a:cs typeface="Arial" panose="020B0604020202020204" pitchFamily="34" charset="0"/>
              </a:rPr>
              <a:t> des </a:t>
            </a:r>
            <a:r>
              <a:rPr lang="nl-NL" sz="1400" b="1" dirty="0" err="1">
                <a:solidFill>
                  <a:schemeClr val="accent2"/>
                </a:solidFill>
                <a:cs typeface="Arial" panose="020B0604020202020204" pitchFamily="34" charset="0"/>
              </a:rPr>
              <a:t>voies</a:t>
            </a:r>
            <a:r>
              <a:rPr lang="nl-NL" sz="1400" b="1" dirty="0">
                <a:solidFill>
                  <a:schemeClr val="accent2"/>
                </a:solidFill>
                <a:cs typeface="Arial" panose="020B0604020202020204" pitchFamily="34" charset="0"/>
              </a:rPr>
              <a:t> 		</a:t>
            </a:r>
          </a:p>
          <a:p>
            <a:pPr defTabSz="266700">
              <a:tabLst>
                <a:tab pos="266700" algn="l"/>
              </a:tabLst>
            </a:pPr>
            <a:r>
              <a:rPr lang="nl-NL" sz="1400" b="1" dirty="0">
                <a:solidFill>
                  <a:schemeClr val="accent2"/>
                </a:solidFill>
                <a:cs typeface="Arial" panose="020B0604020202020204" pitchFamily="34" charset="0"/>
              </a:rPr>
              <a:t>	5.2. </a:t>
            </a:r>
            <a:r>
              <a:rPr lang="nl-NL" sz="1400" b="1" dirty="0" err="1">
                <a:solidFill>
                  <a:schemeClr val="accent2"/>
                </a:solidFill>
                <a:cs typeface="Arial" panose="020B0604020202020204" pitchFamily="34" charset="0"/>
              </a:rPr>
              <a:t>Obligations</a:t>
            </a:r>
            <a:r>
              <a:rPr lang="nl-NL" sz="1400" b="1" dirty="0">
                <a:solidFill>
                  <a:schemeClr val="accent2"/>
                </a:solidFill>
                <a:cs typeface="Arial" panose="020B0604020202020204" pitchFamily="34" charset="0"/>
              </a:rPr>
              <a:t> de l’agent dans la voie </a:t>
            </a:r>
          </a:p>
          <a:p>
            <a:pPr defTabSz="266700">
              <a:tabLst>
                <a:tab pos="266700" algn="l"/>
              </a:tabLst>
            </a:pPr>
            <a:r>
              <a:rPr lang="nl-NL" sz="1400" b="1" dirty="0">
                <a:solidFill>
                  <a:schemeClr val="accent2"/>
                </a:solidFill>
                <a:cs typeface="Arial" panose="020B0604020202020204" pitchFamily="34" charset="0"/>
              </a:rPr>
              <a:t>	5.3. De </a:t>
            </a:r>
            <a:r>
              <a:rPr lang="nl-NL" sz="1400" b="1" dirty="0" err="1">
                <a:solidFill>
                  <a:schemeClr val="accent2"/>
                </a:solidFill>
                <a:cs typeface="Arial" panose="020B0604020202020204" pitchFamily="34" charset="0"/>
              </a:rPr>
              <a:t>bonnes</a:t>
            </a:r>
            <a:r>
              <a:rPr lang="nl-NL" sz="1400" b="1" dirty="0">
                <a:solidFill>
                  <a:schemeClr val="accent2"/>
                </a:solidFill>
                <a:cs typeface="Arial" panose="020B0604020202020204" pitchFamily="34" charset="0"/>
              </a:rPr>
              <a:t> </a:t>
            </a:r>
            <a:r>
              <a:rPr lang="nl-NL" sz="1400" b="1" dirty="0" err="1">
                <a:solidFill>
                  <a:schemeClr val="accent2"/>
                </a:solidFill>
                <a:cs typeface="Arial" panose="020B0604020202020204" pitchFamily="34" charset="0"/>
              </a:rPr>
              <a:t>habitudes</a:t>
            </a:r>
            <a:endParaRPr lang="nl-NL" sz="1400" b="1" dirty="0">
              <a:solidFill>
                <a:schemeClr val="accent2"/>
              </a:solidFill>
              <a:cs typeface="Arial" panose="020B0604020202020204" pitchFamily="34" charset="0"/>
            </a:endParaRPr>
          </a:p>
          <a:p>
            <a:pPr defTabSz="266700">
              <a:tabLst>
                <a:tab pos="266700" algn="l"/>
              </a:tabLst>
            </a:pPr>
            <a:endParaRPr lang="fr-FR" sz="1600" b="1" dirty="0">
              <a:solidFill>
                <a:schemeClr val="accent2"/>
              </a:solidFill>
              <a:cs typeface="Arial" panose="020B0604020202020204" pitchFamily="34" charset="0"/>
            </a:endParaRPr>
          </a:p>
          <a:p>
            <a:pPr marL="266700" indent="-266700"/>
            <a:r>
              <a:rPr lang="nl-NL" sz="1600" b="1" dirty="0">
                <a:solidFill>
                  <a:schemeClr val="accent2"/>
                </a:solidFill>
                <a:cs typeface="Arial" panose="020B0604020202020204" pitchFamily="34" charset="0"/>
              </a:rPr>
              <a:t>6. </a:t>
            </a:r>
            <a:r>
              <a:rPr lang="nl-NL" sz="1600" b="1" dirty="0" err="1">
                <a:solidFill>
                  <a:schemeClr val="accent2"/>
                </a:solidFill>
                <a:cs typeface="Arial" panose="020B0604020202020204" pitchFamily="34" charset="0"/>
              </a:rPr>
              <a:t>Reprendre</a:t>
            </a:r>
            <a:r>
              <a:rPr lang="nl-NL" sz="1600" b="1" dirty="0">
                <a:solidFill>
                  <a:schemeClr val="accent2"/>
                </a:solidFill>
                <a:cs typeface="Arial" panose="020B0604020202020204" pitchFamily="34" charset="0"/>
              </a:rPr>
              <a:t> le travail </a:t>
            </a:r>
            <a:r>
              <a:rPr lang="nl-NL" sz="1600" b="1" dirty="0" err="1">
                <a:solidFill>
                  <a:schemeClr val="accent2"/>
                </a:solidFill>
                <a:cs typeface="Arial" panose="020B0604020202020204" pitchFamily="34" charset="0"/>
              </a:rPr>
              <a:t>après</a:t>
            </a:r>
            <a:r>
              <a:rPr lang="nl-NL" sz="1600" b="1" dirty="0">
                <a:solidFill>
                  <a:schemeClr val="accent2"/>
                </a:solidFill>
                <a:cs typeface="Arial" panose="020B0604020202020204" pitchFamily="34" charset="0"/>
              </a:rPr>
              <a:t> le passage du train</a:t>
            </a:r>
          </a:p>
          <a:p>
            <a:pPr marL="266700" indent="-266700"/>
            <a:endParaRPr lang="nl-NL" sz="1600" b="1" dirty="0">
              <a:solidFill>
                <a:schemeClr val="accent2"/>
              </a:solidFill>
              <a:cs typeface="Arial" panose="020B0604020202020204" pitchFamily="34" charset="0"/>
            </a:endParaRPr>
          </a:p>
          <a:p>
            <a:pPr marL="266700" indent="-266700"/>
            <a:r>
              <a:rPr lang="nl-NL" sz="1600" b="1" dirty="0">
                <a:solidFill>
                  <a:schemeClr val="accent2"/>
                </a:solidFill>
                <a:cs typeface="Arial" panose="020B0604020202020204" pitchFamily="34" charset="0"/>
              </a:rPr>
              <a:t>7. La fin des </a:t>
            </a:r>
            <a:r>
              <a:rPr lang="nl-NL" sz="1600" b="1" dirty="0" err="1">
                <a:solidFill>
                  <a:schemeClr val="accent2"/>
                </a:solidFill>
                <a:cs typeface="Arial" panose="020B0604020202020204" pitchFamily="34" charset="0"/>
              </a:rPr>
              <a:t>travaux</a:t>
            </a:r>
            <a:r>
              <a:rPr lang="nl-NL" sz="1600" b="1" dirty="0">
                <a:solidFill>
                  <a:schemeClr val="accent2"/>
                </a:solidFill>
                <a:cs typeface="Arial" panose="020B0604020202020204" pitchFamily="34" charset="0"/>
              </a:rPr>
              <a:t> 	</a:t>
            </a:r>
          </a:p>
          <a:p>
            <a:pPr marL="266700" indent="-266700"/>
            <a:endParaRPr lang="nl-NL" sz="1600" b="1" dirty="0">
              <a:solidFill>
                <a:schemeClr val="accent2"/>
              </a:solidFill>
              <a:cs typeface="Arial" panose="020B0604020202020204" pitchFamily="34" charset="0"/>
            </a:endParaRPr>
          </a:p>
          <a:p>
            <a:r>
              <a:rPr lang="nl-NL" sz="1600" b="1" dirty="0">
                <a:solidFill>
                  <a:schemeClr val="accent2"/>
                </a:solidFill>
                <a:cs typeface="Arial" panose="020B0604020202020204" pitchFamily="34" charset="0"/>
              </a:rPr>
              <a:t>8. </a:t>
            </a:r>
            <a:r>
              <a:rPr lang="fr-BE" sz="1600" b="1" dirty="0">
                <a:solidFill>
                  <a:schemeClr val="accent2"/>
                </a:solidFill>
                <a:cs typeface="Arial" panose="020B0604020202020204" pitchFamily="34" charset="0"/>
              </a:rPr>
              <a:t>Vue d’ensemble</a:t>
            </a:r>
            <a:endParaRPr lang="fr-FR" sz="1600" b="1" dirty="0">
              <a:solidFill>
                <a:schemeClr val="accent2"/>
              </a:solidFill>
              <a:cs typeface="Arial" panose="020B0604020202020204" pitchFamily="34" charset="0"/>
            </a:endParaRPr>
          </a:p>
          <a:p>
            <a:endParaRPr lang="nl-NL"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2904260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Dispositif</a:t>
            </a:r>
            <a:r>
              <a:rPr lang="en-US" sz="2000" b="1" kern="0" dirty="0">
                <a:solidFill>
                  <a:srgbClr val="0070C0"/>
                </a:solidFill>
              </a:rPr>
              <a:t> </a:t>
            </a:r>
            <a:r>
              <a:rPr lang="en-US" sz="2000" b="1" kern="0" dirty="0" err="1">
                <a:solidFill>
                  <a:srgbClr val="0070C0"/>
                </a:solidFill>
              </a:rPr>
              <a:t>d’anonces</a:t>
            </a:r>
            <a:r>
              <a:rPr lang="en-US" sz="2000" b="1" kern="0" dirty="0">
                <a:solidFill>
                  <a:srgbClr val="0070C0"/>
                </a:solidFill>
              </a:rPr>
              <a:t> : </a:t>
            </a:r>
            <a:r>
              <a:rPr lang="en-US" sz="2000" b="1" kern="0" dirty="0" err="1">
                <a:solidFill>
                  <a:srgbClr val="0070C0"/>
                </a:solidFill>
              </a:rPr>
              <a:t>Annonceur</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8. Vue </a:t>
            </a:r>
            <a:r>
              <a:rPr lang="en-GB" sz="1200" kern="0" dirty="0" err="1">
                <a:latin typeface="Calibri" panose="020F0502020204030204" pitchFamily="34" charset="0"/>
                <a:cs typeface="Calibri" panose="020F0502020204030204" pitchFamily="34" charset="0"/>
              </a:rPr>
              <a:t>d’ensemble</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1268760"/>
            <a:ext cx="10657184" cy="792087"/>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fr-BE" sz="1400" dirty="0">
                <a:latin typeface="Calibri" panose="020F0502020204030204" pitchFamily="34" charset="0"/>
                <a:cs typeface="Calibri" panose="020F0502020204030204" pitchFamily="34" charset="0"/>
              </a:rPr>
              <a:t>Autorisation de débuter les travaux : l’annonceur / chef de travail</a:t>
            </a:r>
            <a:endParaRPr lang="en-US" sz="14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2276872"/>
            <a:ext cx="10685717" cy="1296144"/>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Alarme</a:t>
            </a:r>
            <a:r>
              <a:rPr lang="en-US" sz="1400" dirty="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est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donnée</a:t>
            </a:r>
            <a:r>
              <a:rPr lang="en-US" sz="1400" dirty="0">
                <a:latin typeface="Calibri" panose="020F0502020204030204" pitchFamily="34" charset="0"/>
                <a:cs typeface="Calibri" panose="020F0502020204030204" pitchFamily="34" charset="0"/>
              </a:rPr>
              <a:t> par l</a:t>
            </a:r>
            <a:r>
              <a:rPr lang="fr-BE" sz="1400" dirty="0">
                <a:latin typeface="Calibri" panose="020F0502020204030204" pitchFamily="34" charset="0"/>
                <a:cs typeface="Calibri" panose="020F0502020204030204" pitchFamily="34" charset="0"/>
              </a:rPr>
              <a:t>’annonceur</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BE" sz="1400" dirty="0">
                <a:latin typeface="Calibri" panose="020F0502020204030204" pitchFamily="34" charset="0"/>
                <a:cs typeface="Calibri" panose="020F0502020204030204" pitchFamily="34" charset="0"/>
              </a:rPr>
              <a:t>conséquence : toutes les activités qui peuvent provoquer un empiètement sont arrêtées</a:t>
            </a:r>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3789040"/>
            <a:ext cx="10685717" cy="792088"/>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fr-BE" sz="1400" dirty="0">
                <a:latin typeface="+mn-lt"/>
              </a:rPr>
              <a:t>Autorisation de reprise du travail : toujours après l'autorisation de l’annonceur</a:t>
            </a:r>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79376" y="155679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79376" y="270892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79376" y="3933056"/>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25" name="Rounded Rectangle 12">
            <a:extLst>
              <a:ext uri="{FF2B5EF4-FFF2-40B4-BE49-F238E27FC236}">
                <a16:creationId xmlns:a16="http://schemas.microsoft.com/office/drawing/2014/main" id="{40332444-D3C4-4F93-9B7A-EA95B8B8D894}"/>
              </a:ext>
            </a:extLst>
          </p:cNvPr>
          <p:cNvSpPr/>
          <p:nvPr/>
        </p:nvSpPr>
        <p:spPr bwMode="auto">
          <a:xfrm>
            <a:off x="983432" y="4869160"/>
            <a:ext cx="10729192"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Par qui? </a:t>
            </a:r>
            <a:r>
              <a:rPr lang="en-US" sz="1400" dirty="0" err="1">
                <a:latin typeface="Calibri" panose="020F0502020204030204" pitchFamily="34" charset="0"/>
                <a:cs typeface="Calibri" panose="020F0502020204030204" pitchFamily="34" charset="0"/>
              </a:rPr>
              <a:t>Indiqué</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lors</a:t>
            </a:r>
            <a:r>
              <a:rPr lang="en-US" sz="1400" dirty="0">
                <a:latin typeface="Calibri" panose="020F0502020204030204" pitchFamily="34" charset="0"/>
                <a:cs typeface="Calibri" panose="020F0502020204030204" pitchFamily="34" charset="0"/>
              </a:rPr>
              <a:t> du briefing</a:t>
            </a:r>
          </a:p>
          <a:p>
            <a:pPr algn="just"/>
            <a:r>
              <a:rPr lang="fr-BE" sz="1400" dirty="0">
                <a:latin typeface="Calibri" panose="020F0502020204030204" pitchFamily="34" charset="0"/>
                <a:cs typeface="Calibri" panose="020F0502020204030204" pitchFamily="34" charset="0"/>
              </a:rPr>
              <a:t>Si ce n'est pas clair, n'hésitez pas à poser des questions pendant le briefing</a:t>
            </a:r>
            <a:endParaRPr lang="en-US" dirty="0"/>
          </a:p>
        </p:txBody>
      </p:sp>
      <p:pic>
        <p:nvPicPr>
          <p:cNvPr id="2" name="Picture 1">
            <a:extLst>
              <a:ext uri="{FF2B5EF4-FFF2-40B4-BE49-F238E27FC236}">
                <a16:creationId xmlns:a16="http://schemas.microsoft.com/office/drawing/2014/main" id="{FED87A22-C21D-4966-BA60-D08B2CCFA02C}"/>
              </a:ext>
            </a:extLst>
          </p:cNvPr>
          <p:cNvPicPr>
            <a:picLocks noChangeAspect="1"/>
          </p:cNvPicPr>
          <p:nvPr/>
        </p:nvPicPr>
        <p:blipFill>
          <a:blip r:embed="rId3"/>
          <a:stretch>
            <a:fillRect/>
          </a:stretch>
        </p:blipFill>
        <p:spPr>
          <a:xfrm>
            <a:off x="7608168" y="4869160"/>
            <a:ext cx="1080120" cy="936701"/>
          </a:xfrm>
          <a:prstGeom prst="rect">
            <a:avLst/>
          </a:prstGeom>
        </p:spPr>
      </p:pic>
    </p:spTree>
    <p:extLst>
      <p:ext uri="{BB962C8B-B14F-4D97-AF65-F5344CB8AC3E}">
        <p14:creationId xmlns:p14="http://schemas.microsoft.com/office/powerpoint/2010/main" val="3686398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68614"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dirty="0">
                <a:solidFill>
                  <a:srgbClr val="1660A4"/>
                </a:solidFill>
              </a:rPr>
              <a:t>QUESTIONS?</a:t>
            </a:r>
            <a:endParaRPr lang="en-US" sz="6600" dirty="0">
              <a:solidFill>
                <a:srgbClr val="1660A4"/>
              </a:solidFill>
            </a:endParaRPr>
          </a:p>
        </p:txBody>
      </p:sp>
    </p:spTree>
    <p:extLst>
      <p:ext uri="{BB962C8B-B14F-4D97-AF65-F5344CB8AC3E}">
        <p14:creationId xmlns:p14="http://schemas.microsoft.com/office/powerpoint/2010/main" val="148292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8" name="Espace réservé du texte 2"/>
          <p:cNvSpPr>
            <a:spLocks noGrp="1"/>
          </p:cNvSpPr>
          <p:nvPr>
            <p:ph type="body" sz="quarter" idx="18"/>
          </p:nvPr>
        </p:nvSpPr>
        <p:spPr>
          <a:xfrm>
            <a:off x="9673618" y="154524"/>
            <a:ext cx="2237175" cy="360363"/>
          </a:xfrm>
        </p:spPr>
        <p:txBody>
          <a:bodyPr/>
          <a:lstStyle/>
          <a:p>
            <a:endParaRPr lang="fr-FR" dirty="0"/>
          </a:p>
        </p:txBody>
      </p:sp>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30157" y="1664899"/>
            <a:ext cx="1872885"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Objectifs </a:t>
            </a: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d’apprentissage</a:t>
            </a: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1722480" y="4046545"/>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26" name="Connecteur droit 25">
            <a:extLst>
              <a:ext uri="{FF2B5EF4-FFF2-40B4-BE49-F238E27FC236}">
                <a16:creationId xmlns:a16="http://schemas.microsoft.com/office/drawing/2014/main" id="{2FB259F6-373F-E240-BD2E-167983DCF784}"/>
              </a:ext>
            </a:extLst>
          </p:cNvPr>
          <p:cNvCxnSpPr>
            <a:cxnSpLocks/>
          </p:cNvCxnSpPr>
          <p:nvPr/>
        </p:nvCxnSpPr>
        <p:spPr bwMode="auto">
          <a:xfrm flipH="1">
            <a:off x="1700667" y="2284712"/>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A la fin de cette formation, l’apprenant sera capable de:</a:t>
            </a:r>
          </a:p>
          <a:p>
            <a:pPr marL="0" indent="0" fontAlgn="auto">
              <a:spcAft>
                <a:spcPts val="0"/>
              </a:spcAft>
              <a:buNone/>
            </a:pPr>
            <a:endParaRPr lang="fr-FR" dirty="0"/>
          </a:p>
        </p:txBody>
      </p:sp>
      <p:sp>
        <p:nvSpPr>
          <p:cNvPr id="28" name="Espace réservé du texte 3"/>
          <p:cNvSpPr txBox="1">
            <a:spLocks/>
          </p:cNvSpPr>
          <p:nvPr/>
        </p:nvSpPr>
        <p:spPr>
          <a:xfrm>
            <a:off x="1847528" y="1889330"/>
            <a:ext cx="9558961"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1" algn="just">
              <a:spcBef>
                <a:spcPts val="750"/>
              </a:spcBef>
              <a:spcAft>
                <a:spcPts val="0"/>
              </a:spcAft>
              <a:buSzTx/>
            </a:pPr>
            <a:r>
              <a:rPr lang="nl-NL" sz="1600" dirty="0" err="1"/>
              <a:t>Connaître</a:t>
            </a:r>
            <a:r>
              <a:rPr lang="nl-NL" sz="1600" dirty="0"/>
              <a:t> la </a:t>
            </a:r>
            <a:r>
              <a:rPr lang="nl-NL" sz="1600" dirty="0" err="1"/>
              <a:t>hiérarchie</a:t>
            </a:r>
            <a:r>
              <a:rPr lang="nl-NL" sz="1600" dirty="0"/>
              <a:t> des </a:t>
            </a:r>
            <a:r>
              <a:rPr lang="nl-NL" sz="1600" dirty="0" err="1"/>
              <a:t>mesures</a:t>
            </a:r>
            <a:r>
              <a:rPr lang="nl-NL" sz="1600" dirty="0"/>
              <a:t> de sécurité.</a:t>
            </a:r>
          </a:p>
          <a:p>
            <a:pPr>
              <a:spcAft>
                <a:spcPts val="0"/>
              </a:spcAft>
            </a:pPr>
            <a:endParaRPr lang="nl-NL" sz="1600" dirty="0"/>
          </a:p>
          <a:p>
            <a:pPr algn="just">
              <a:spcAft>
                <a:spcPts val="0"/>
              </a:spcAft>
            </a:pPr>
            <a:r>
              <a:rPr lang="nl-NL" sz="1600" dirty="0" err="1"/>
              <a:t>Connaître</a:t>
            </a:r>
            <a:r>
              <a:rPr lang="nl-NL" sz="1600" dirty="0"/>
              <a:t> </a:t>
            </a:r>
            <a:r>
              <a:rPr lang="nl-NL" sz="1600" dirty="0" err="1"/>
              <a:t>l’importance</a:t>
            </a:r>
            <a:r>
              <a:rPr lang="nl-NL" sz="1600" dirty="0"/>
              <a:t> du briefing </a:t>
            </a:r>
            <a:r>
              <a:rPr lang="nl-NL" sz="1600" dirty="0" err="1"/>
              <a:t>organisé</a:t>
            </a:r>
            <a:r>
              <a:rPr lang="nl-NL" sz="1600" dirty="0"/>
              <a:t> par le chef de travail / le </a:t>
            </a:r>
            <a:r>
              <a:rPr lang="nl-NL" sz="1600" dirty="0" err="1"/>
              <a:t>responsable</a:t>
            </a:r>
            <a:r>
              <a:rPr lang="nl-NL" sz="1600" dirty="0"/>
              <a:t> de la sécurité, pendant </a:t>
            </a:r>
            <a:r>
              <a:rPr lang="nl-NL" sz="1600" dirty="0" err="1"/>
              <a:t>lequel</a:t>
            </a:r>
            <a:r>
              <a:rPr lang="nl-NL" sz="1600" dirty="0"/>
              <a:t> on lui </a:t>
            </a:r>
            <a:r>
              <a:rPr lang="nl-NL" sz="1600" dirty="0" err="1"/>
              <a:t>remet</a:t>
            </a:r>
            <a:r>
              <a:rPr lang="nl-NL" sz="1600" dirty="0"/>
              <a:t> et </a:t>
            </a:r>
            <a:r>
              <a:rPr lang="nl-NL" sz="1600" dirty="0" err="1"/>
              <a:t>commente</a:t>
            </a:r>
            <a:r>
              <a:rPr lang="nl-NL" sz="1600" dirty="0"/>
              <a:t> la fiche de travail. </a:t>
            </a:r>
            <a:r>
              <a:rPr lang="nl-NL" sz="1600" dirty="0" err="1"/>
              <a:t>Il</a:t>
            </a:r>
            <a:r>
              <a:rPr lang="nl-NL" sz="1600" dirty="0"/>
              <a:t> </a:t>
            </a:r>
            <a:r>
              <a:rPr lang="nl-NL" sz="1600" dirty="0" err="1"/>
              <a:t>connaît</a:t>
            </a:r>
            <a:r>
              <a:rPr lang="nl-NL" sz="1600" dirty="0"/>
              <a:t> </a:t>
            </a:r>
            <a:r>
              <a:rPr lang="nl-NL" sz="1600" dirty="0" err="1"/>
              <a:t>son</a:t>
            </a:r>
            <a:r>
              <a:rPr lang="nl-NL" sz="1600" dirty="0"/>
              <a:t> </a:t>
            </a:r>
            <a:r>
              <a:rPr lang="nl-NL" sz="1600" dirty="0" err="1"/>
              <a:t>rôle</a:t>
            </a:r>
            <a:r>
              <a:rPr lang="nl-NL" sz="1600" dirty="0"/>
              <a:t> et </a:t>
            </a:r>
            <a:r>
              <a:rPr lang="nl-NL" sz="1600" dirty="0" err="1"/>
              <a:t>ses</a:t>
            </a:r>
            <a:r>
              <a:rPr lang="nl-NL" sz="1600" dirty="0"/>
              <a:t> </a:t>
            </a:r>
            <a:r>
              <a:rPr lang="nl-NL" sz="1600" dirty="0" err="1"/>
              <a:t>tâches</a:t>
            </a:r>
            <a:r>
              <a:rPr lang="nl-NL" sz="1600" dirty="0"/>
              <a:t> à </a:t>
            </a:r>
            <a:r>
              <a:rPr lang="nl-NL" sz="1600" dirty="0" err="1"/>
              <a:t>l’issue</a:t>
            </a:r>
            <a:r>
              <a:rPr lang="nl-NL" sz="1600" dirty="0"/>
              <a:t> du briefing. </a:t>
            </a:r>
          </a:p>
          <a:p>
            <a:pPr>
              <a:spcAft>
                <a:spcPts val="0"/>
              </a:spcAft>
            </a:pPr>
            <a:endParaRPr lang="nl-NL" sz="1600" dirty="0"/>
          </a:p>
          <a:p>
            <a:pPr algn="just">
              <a:spcAft>
                <a:spcPts val="0"/>
              </a:spcAft>
            </a:pPr>
            <a:r>
              <a:rPr lang="nl-NL" sz="1600" dirty="0" err="1"/>
              <a:t>Comprendre</a:t>
            </a:r>
            <a:r>
              <a:rPr lang="nl-NL" sz="1600" dirty="0"/>
              <a:t> le </a:t>
            </a:r>
            <a:r>
              <a:rPr lang="nl-NL" sz="1600" dirty="0" err="1"/>
              <a:t>fonctionnement</a:t>
            </a:r>
            <a:r>
              <a:rPr lang="nl-NL" sz="1600" dirty="0"/>
              <a:t> des </a:t>
            </a:r>
            <a:r>
              <a:rPr lang="nl-NL" sz="1600" dirty="0" err="1"/>
              <a:t>différentes</a:t>
            </a:r>
            <a:r>
              <a:rPr lang="nl-NL" sz="1600" dirty="0"/>
              <a:t> </a:t>
            </a:r>
            <a:r>
              <a:rPr lang="nl-NL" sz="1600" dirty="0" err="1"/>
              <a:t>mesures</a:t>
            </a:r>
            <a:r>
              <a:rPr lang="nl-NL" sz="1600" dirty="0"/>
              <a:t> de sécurité </a:t>
            </a:r>
            <a:r>
              <a:rPr lang="nl-NL" sz="1600" dirty="0" err="1"/>
              <a:t>existantes</a:t>
            </a:r>
            <a:r>
              <a:rPr lang="nl-NL" sz="1600" dirty="0"/>
              <a:t>. </a:t>
            </a:r>
          </a:p>
          <a:p>
            <a:pPr>
              <a:spcAft>
                <a:spcPts val="0"/>
              </a:spcAft>
            </a:pPr>
            <a:endParaRPr lang="nl-NL" sz="1600" dirty="0"/>
          </a:p>
          <a:p>
            <a:pPr marL="0" indent="0" fontAlgn="auto">
              <a:spcAft>
                <a:spcPts val="0"/>
              </a:spcAft>
              <a:buNone/>
            </a:pPr>
            <a:endParaRPr lang="fr-FR" dirty="0"/>
          </a:p>
        </p:txBody>
      </p:sp>
      <p:cxnSp>
        <p:nvCxnSpPr>
          <p:cNvPr id="15" name="Connecteur droit 25">
            <a:extLst>
              <a:ext uri="{FF2B5EF4-FFF2-40B4-BE49-F238E27FC236}">
                <a16:creationId xmlns:a16="http://schemas.microsoft.com/office/drawing/2014/main" id="{2FB259F6-373F-E240-BD2E-167983DCF784}"/>
              </a:ext>
            </a:extLst>
          </p:cNvPr>
          <p:cNvCxnSpPr>
            <a:cxnSpLocks/>
          </p:cNvCxnSpPr>
          <p:nvPr/>
        </p:nvCxnSpPr>
        <p:spPr bwMode="auto">
          <a:xfrm flipH="1">
            <a:off x="1714187" y="3387258"/>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Tree>
    <p:extLst>
      <p:ext uri="{BB962C8B-B14F-4D97-AF65-F5344CB8AC3E}">
        <p14:creationId xmlns:p14="http://schemas.microsoft.com/office/powerpoint/2010/main" val="19108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8" name="Espace réservé du texte 2"/>
          <p:cNvSpPr>
            <a:spLocks noGrp="1"/>
          </p:cNvSpPr>
          <p:nvPr>
            <p:ph type="body" sz="quarter" idx="18"/>
          </p:nvPr>
        </p:nvSpPr>
        <p:spPr>
          <a:xfrm>
            <a:off x="9673618" y="154524"/>
            <a:ext cx="2237175" cy="360363"/>
          </a:xfrm>
        </p:spPr>
        <p:txBody>
          <a:bodyPr/>
          <a:lstStyle/>
          <a:p>
            <a:endParaRPr lang="fr-FR" dirty="0"/>
          </a:p>
        </p:txBody>
      </p:sp>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872885" cy="707886"/>
          </a:xfrm>
          <a:prstGeom prst="rect">
            <a:avLst/>
          </a:prstGeom>
        </p:spPr>
        <p:txBody>
          <a:bodyPr wrap="none">
            <a:spAutoFit/>
          </a:bodyPr>
          <a:lstStyle/>
          <a:p>
            <a:pPr marL="12700" lvl="0">
              <a:defRPr/>
            </a:pPr>
            <a:r>
              <a:rPr lang="fr-FR" sz="2000" b="1" dirty="0">
                <a:solidFill>
                  <a:srgbClr val="213A53"/>
                </a:solidFill>
                <a:latin typeface="Calibri" panose="020F0502020204030204" pitchFamily="34" charset="0"/>
                <a:cs typeface="Calibri" panose="020F0502020204030204" pitchFamily="34" charset="0"/>
              </a:rPr>
              <a:t>Objectifs </a:t>
            </a:r>
          </a:p>
          <a:p>
            <a:pPr marL="12700" lvl="0">
              <a:defRPr/>
            </a:pPr>
            <a:r>
              <a:rPr lang="fr-FR" sz="2000" b="1" dirty="0">
                <a:solidFill>
                  <a:srgbClr val="213A53"/>
                </a:solidFill>
                <a:latin typeface="Calibri" panose="020F0502020204030204" pitchFamily="34" charset="0"/>
                <a:cs typeface="Calibri" panose="020F0502020204030204" pitchFamily="34" charset="0"/>
              </a:rPr>
              <a:t>d’apprentissage</a:t>
            </a: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1757105" y="4380563"/>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A la fin de cette formation, l’apprenant sera capable de:</a:t>
            </a:r>
          </a:p>
          <a:p>
            <a:pPr marL="0" indent="0" fontAlgn="auto">
              <a:spcAft>
                <a:spcPts val="0"/>
              </a:spcAft>
              <a:buNone/>
            </a:pPr>
            <a:endParaRPr lang="fr-FR" dirty="0"/>
          </a:p>
        </p:txBody>
      </p:sp>
      <p:sp>
        <p:nvSpPr>
          <p:cNvPr id="28" name="Espace réservé du texte 3"/>
          <p:cNvSpPr txBox="1">
            <a:spLocks/>
          </p:cNvSpPr>
          <p:nvPr/>
        </p:nvSpPr>
        <p:spPr>
          <a:xfrm>
            <a:off x="1631504" y="1743483"/>
            <a:ext cx="9558961"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nl-NL" sz="1600" dirty="0" err="1"/>
              <a:t>Connaître</a:t>
            </a:r>
            <a:r>
              <a:rPr lang="nl-NL" sz="1600" dirty="0"/>
              <a:t> </a:t>
            </a:r>
            <a:r>
              <a:rPr lang="nl-NL" sz="1600" dirty="0" err="1"/>
              <a:t>son</a:t>
            </a:r>
            <a:r>
              <a:rPr lang="nl-NL" sz="1600" dirty="0"/>
              <a:t> </a:t>
            </a:r>
            <a:r>
              <a:rPr lang="nl-NL" sz="1600" dirty="0" err="1"/>
              <a:t>rôle</a:t>
            </a:r>
            <a:r>
              <a:rPr lang="nl-NL" sz="1600" dirty="0"/>
              <a:t> et </a:t>
            </a:r>
            <a:r>
              <a:rPr lang="nl-NL" sz="1600" dirty="0" err="1"/>
              <a:t>ses</a:t>
            </a:r>
            <a:r>
              <a:rPr lang="nl-NL" sz="1600" dirty="0"/>
              <a:t> </a:t>
            </a:r>
            <a:r>
              <a:rPr lang="nl-NL" sz="1600" dirty="0" err="1"/>
              <a:t>responsabilités</a:t>
            </a:r>
            <a:r>
              <a:rPr lang="nl-NL" sz="1600" dirty="0"/>
              <a:t> en </a:t>
            </a:r>
            <a:r>
              <a:rPr lang="nl-NL" sz="1600" dirty="0" err="1"/>
              <a:t>ce</a:t>
            </a:r>
            <a:r>
              <a:rPr lang="nl-NL" sz="1600" dirty="0"/>
              <a:t> qui </a:t>
            </a:r>
            <a:r>
              <a:rPr lang="nl-NL" sz="1600" dirty="0" err="1"/>
              <a:t>concerne</a:t>
            </a:r>
            <a:r>
              <a:rPr lang="nl-NL" sz="1600" dirty="0"/>
              <a:t> sa </a:t>
            </a:r>
            <a:r>
              <a:rPr lang="nl-NL" sz="1600" dirty="0" err="1"/>
              <a:t>propre</a:t>
            </a:r>
            <a:r>
              <a:rPr lang="nl-NL" sz="1600" dirty="0"/>
              <a:t> sécurité </a:t>
            </a:r>
            <a:r>
              <a:rPr lang="nl-NL" sz="1600" dirty="0" err="1"/>
              <a:t>lors</a:t>
            </a:r>
            <a:r>
              <a:rPr lang="nl-NL" sz="1600" dirty="0"/>
              <a:t>:  </a:t>
            </a:r>
          </a:p>
          <a:p>
            <a:pPr marL="514350" lvl="4">
              <a:spcBef>
                <a:spcPts val="750"/>
              </a:spcBef>
              <a:spcAft>
                <a:spcPts val="0"/>
              </a:spcAft>
            </a:pPr>
            <a:r>
              <a:rPr lang="nl-NL" sz="1600" dirty="0"/>
              <a:t>De la mise en </a:t>
            </a:r>
            <a:r>
              <a:rPr lang="nl-NL" sz="1600" dirty="0" err="1"/>
              <a:t>place</a:t>
            </a:r>
            <a:r>
              <a:rPr lang="nl-NL" sz="1600" dirty="0"/>
              <a:t> du système de </a:t>
            </a:r>
            <a:r>
              <a:rPr lang="nl-NL" sz="1600" dirty="0" err="1"/>
              <a:t>protection</a:t>
            </a:r>
            <a:r>
              <a:rPr lang="nl-NL" sz="1600" dirty="0"/>
              <a:t>: </a:t>
            </a:r>
            <a:r>
              <a:rPr lang="nl-NL" sz="1600" dirty="0" err="1"/>
              <a:t>participation</a:t>
            </a:r>
            <a:r>
              <a:rPr lang="nl-NL" sz="1600" dirty="0"/>
              <a:t> </a:t>
            </a:r>
            <a:r>
              <a:rPr lang="nl-NL" sz="1600" dirty="0" err="1"/>
              <a:t>éventuelle</a:t>
            </a:r>
            <a:r>
              <a:rPr lang="nl-NL" sz="1600" dirty="0"/>
              <a:t> aux tests </a:t>
            </a:r>
            <a:r>
              <a:rPr lang="nl-NL" sz="1600" dirty="0" err="1"/>
              <a:t>préalables</a:t>
            </a:r>
            <a:r>
              <a:rPr lang="nl-NL" sz="1600" dirty="0"/>
              <a:t> ;</a:t>
            </a:r>
          </a:p>
          <a:p>
            <a:pPr marL="514350" lvl="4">
              <a:spcBef>
                <a:spcPts val="750"/>
              </a:spcBef>
              <a:spcAft>
                <a:spcPts val="0"/>
              </a:spcAft>
            </a:pPr>
            <a:r>
              <a:rPr lang="nl-NL" sz="1600" dirty="0"/>
              <a:t>Du </a:t>
            </a:r>
            <a:r>
              <a:rPr lang="nl-NL" sz="1600" dirty="0" err="1"/>
              <a:t>début</a:t>
            </a:r>
            <a:r>
              <a:rPr lang="nl-NL" sz="1600" dirty="0"/>
              <a:t> du travail: qui </a:t>
            </a:r>
            <a:r>
              <a:rPr lang="nl-NL" sz="1600" dirty="0" err="1"/>
              <a:t>donne</a:t>
            </a:r>
            <a:r>
              <a:rPr lang="nl-NL" sz="1600" dirty="0"/>
              <a:t> </a:t>
            </a:r>
            <a:r>
              <a:rPr lang="nl-NL" sz="1600" dirty="0" err="1"/>
              <a:t>l’ordre</a:t>
            </a:r>
            <a:r>
              <a:rPr lang="nl-NL" sz="1600" dirty="0"/>
              <a:t> de </a:t>
            </a:r>
            <a:r>
              <a:rPr lang="nl-NL" sz="1600" dirty="0" err="1"/>
              <a:t>commencer</a:t>
            </a:r>
            <a:r>
              <a:rPr lang="nl-NL" sz="1600" dirty="0"/>
              <a:t> le travail?</a:t>
            </a:r>
            <a:endParaRPr lang="fr-FR" sz="1600" dirty="0"/>
          </a:p>
          <a:p>
            <a:pPr marL="514350" lvl="4">
              <a:spcBef>
                <a:spcPts val="750"/>
              </a:spcBef>
              <a:spcAft>
                <a:spcPts val="0"/>
              </a:spcAft>
            </a:pPr>
            <a:r>
              <a:rPr lang="nl-NL" sz="1600" dirty="0"/>
              <a:t>De </a:t>
            </a:r>
            <a:r>
              <a:rPr lang="nl-NL" sz="1600" dirty="0" err="1"/>
              <a:t>l’annonce</a:t>
            </a:r>
            <a:r>
              <a:rPr lang="nl-NL" sz="1600" dirty="0"/>
              <a:t> </a:t>
            </a:r>
            <a:r>
              <a:rPr lang="nl-NL" sz="1600" dirty="0" err="1"/>
              <a:t>d’un</a:t>
            </a:r>
            <a:r>
              <a:rPr lang="nl-NL" sz="1600" dirty="0"/>
              <a:t> (des) mouvement(s) – </a:t>
            </a:r>
            <a:r>
              <a:rPr lang="nl-NL" sz="1600" dirty="0" err="1"/>
              <a:t>alarme</a:t>
            </a:r>
            <a:r>
              <a:rPr lang="nl-NL" sz="1600" dirty="0"/>
              <a:t> : </a:t>
            </a:r>
            <a:r>
              <a:rPr lang="nl-NL" sz="1600" dirty="0" err="1"/>
              <a:t>l’apprenant</a:t>
            </a:r>
            <a:r>
              <a:rPr lang="nl-NL" sz="1600" dirty="0"/>
              <a:t> </a:t>
            </a:r>
            <a:r>
              <a:rPr lang="nl-NL" sz="1600" dirty="0" err="1"/>
              <a:t>connaît</a:t>
            </a:r>
            <a:r>
              <a:rPr lang="nl-NL" sz="1600" dirty="0"/>
              <a:t> la </a:t>
            </a:r>
            <a:r>
              <a:rPr lang="nl-NL" sz="1600" dirty="0" err="1"/>
              <a:t>définition</a:t>
            </a:r>
            <a:r>
              <a:rPr lang="nl-NL" sz="1600" dirty="0"/>
              <a:t> de l’alarme ;</a:t>
            </a:r>
          </a:p>
          <a:p>
            <a:pPr marL="514350" lvl="4">
              <a:spcBef>
                <a:spcPts val="750"/>
              </a:spcBef>
              <a:spcAft>
                <a:spcPts val="0"/>
              </a:spcAft>
            </a:pPr>
            <a:r>
              <a:rPr lang="en-GB" sz="1600" dirty="0"/>
              <a:t>De la </a:t>
            </a:r>
            <a:r>
              <a:rPr lang="en-GB" sz="1600" dirty="0" err="1"/>
              <a:t>libération</a:t>
            </a:r>
            <a:r>
              <a:rPr lang="en-GB" sz="1600" dirty="0"/>
              <a:t> de la (des) </a:t>
            </a:r>
            <a:r>
              <a:rPr lang="en-GB" sz="1600" dirty="0" err="1"/>
              <a:t>voie</a:t>
            </a:r>
            <a:r>
              <a:rPr lang="en-GB" sz="1600" dirty="0"/>
              <a:t>(s) </a:t>
            </a:r>
            <a:r>
              <a:rPr lang="en-GB" sz="1600" dirty="0" err="1"/>
              <a:t>concernée</a:t>
            </a:r>
            <a:r>
              <a:rPr lang="en-GB" sz="1600" dirty="0"/>
              <a:t>(s) ;</a:t>
            </a:r>
            <a:endParaRPr lang="fr-FR" sz="1600" dirty="0"/>
          </a:p>
          <a:p>
            <a:pPr marL="514350" lvl="4">
              <a:spcBef>
                <a:spcPts val="750"/>
              </a:spcBef>
              <a:spcAft>
                <a:spcPts val="0"/>
              </a:spcAft>
            </a:pPr>
            <a:r>
              <a:rPr lang="nl-NL" sz="1600" dirty="0"/>
              <a:t>Du passage du mouvement ;</a:t>
            </a:r>
            <a:endParaRPr lang="fr-FR" sz="1600" dirty="0"/>
          </a:p>
          <a:p>
            <a:pPr marL="514350" lvl="4">
              <a:spcBef>
                <a:spcPts val="750"/>
              </a:spcBef>
              <a:spcAft>
                <a:spcPts val="0"/>
              </a:spcAft>
            </a:pPr>
            <a:r>
              <a:rPr lang="nl-NL" sz="1600" dirty="0"/>
              <a:t>De la reprise du travail: qui </a:t>
            </a:r>
            <a:r>
              <a:rPr lang="nl-NL" sz="1600" dirty="0" err="1"/>
              <a:t>donne</a:t>
            </a:r>
            <a:r>
              <a:rPr lang="nl-NL" sz="1600" dirty="0"/>
              <a:t> </a:t>
            </a:r>
            <a:r>
              <a:rPr lang="nl-NL" sz="1600" dirty="0" err="1"/>
              <a:t>l’ordre</a:t>
            </a:r>
            <a:r>
              <a:rPr lang="nl-NL" sz="1600" dirty="0"/>
              <a:t> de </a:t>
            </a:r>
            <a:r>
              <a:rPr lang="nl-NL" sz="1600" dirty="0" err="1"/>
              <a:t>commencer</a:t>
            </a:r>
            <a:r>
              <a:rPr lang="nl-NL" sz="1600" dirty="0"/>
              <a:t> le travail ?</a:t>
            </a:r>
            <a:endParaRPr lang="fr-FR" sz="1600" dirty="0"/>
          </a:p>
          <a:p>
            <a:pPr marL="514350" lvl="4">
              <a:spcBef>
                <a:spcPts val="750"/>
              </a:spcBef>
              <a:spcAft>
                <a:spcPts val="0"/>
              </a:spcAft>
            </a:pPr>
            <a:r>
              <a:rPr lang="en-GB" sz="1600" dirty="0"/>
              <a:t>De la fin des </a:t>
            </a:r>
            <a:r>
              <a:rPr lang="en-GB" sz="1600" dirty="0" err="1"/>
              <a:t>travaux</a:t>
            </a:r>
            <a:r>
              <a:rPr lang="en-GB" sz="1600" dirty="0"/>
              <a:t>. </a:t>
            </a:r>
            <a:endParaRPr lang="en-US" sz="1600" dirty="0"/>
          </a:p>
          <a:p>
            <a:pPr>
              <a:spcAft>
                <a:spcPts val="0"/>
              </a:spcAft>
            </a:pPr>
            <a:endParaRPr lang="en-US" sz="1600" dirty="0"/>
          </a:p>
          <a:p>
            <a:pPr>
              <a:spcAft>
                <a:spcPts val="0"/>
              </a:spcAft>
            </a:pPr>
            <a:r>
              <a:rPr lang="en-GB" sz="1600" dirty="0" err="1"/>
              <a:t>Connaître</a:t>
            </a:r>
            <a:r>
              <a:rPr lang="en-GB" sz="1600" dirty="0"/>
              <a:t> les </a:t>
            </a:r>
            <a:r>
              <a:rPr lang="en-GB" sz="1600" dirty="0" err="1"/>
              <a:t>mesures</a:t>
            </a:r>
            <a:r>
              <a:rPr lang="en-GB" sz="1600" dirty="0"/>
              <a:t> </a:t>
            </a:r>
            <a:r>
              <a:rPr lang="en-GB" sz="1600" dirty="0" err="1"/>
              <a:t>supplémentaires</a:t>
            </a:r>
            <a:r>
              <a:rPr lang="en-GB" sz="1600" dirty="0"/>
              <a:t> </a:t>
            </a:r>
            <a:r>
              <a:rPr lang="en-GB" sz="1600" dirty="0" err="1"/>
              <a:t>lors</a:t>
            </a:r>
            <a:r>
              <a:rPr lang="en-GB" sz="1600" dirty="0"/>
              <a:t> de </a:t>
            </a:r>
            <a:r>
              <a:rPr lang="en-GB" sz="1600" dirty="0" err="1"/>
              <a:t>travaux</a:t>
            </a:r>
            <a:r>
              <a:rPr lang="en-GB" sz="1600" dirty="0"/>
              <a:t> </a:t>
            </a:r>
            <a:r>
              <a:rPr lang="en-GB" sz="1600" dirty="0" err="1"/>
              <a:t>dans</a:t>
            </a:r>
            <a:r>
              <a:rPr lang="en-GB" sz="1600" dirty="0"/>
              <a:t> des conditions </a:t>
            </a:r>
            <a:r>
              <a:rPr lang="en-GB" sz="1600" dirty="0" err="1"/>
              <a:t>particulièrement</a:t>
            </a:r>
            <a:r>
              <a:rPr lang="en-GB" sz="1600" dirty="0"/>
              <a:t> </a:t>
            </a:r>
            <a:r>
              <a:rPr lang="en-GB" sz="1600" dirty="0" err="1"/>
              <a:t>bruyantes</a:t>
            </a:r>
            <a:r>
              <a:rPr lang="en-GB" sz="1600" dirty="0"/>
              <a:t>. </a:t>
            </a:r>
            <a:endParaRPr lang="fr-FR" sz="1600" dirty="0"/>
          </a:p>
          <a:p>
            <a:pPr marL="0" indent="0" fontAlgn="auto">
              <a:spcAft>
                <a:spcPts val="0"/>
              </a:spcAft>
              <a:buNone/>
            </a:pPr>
            <a:endParaRPr lang="fr-FR" dirty="0"/>
          </a:p>
        </p:txBody>
      </p:sp>
    </p:spTree>
    <p:extLst>
      <p:ext uri="{BB962C8B-B14F-4D97-AF65-F5344CB8AC3E}">
        <p14:creationId xmlns:p14="http://schemas.microsoft.com/office/powerpoint/2010/main" val="374353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a:xfrm>
            <a:off x="606106" y="1323786"/>
            <a:ext cx="10858859" cy="4518909"/>
          </a:xfrm>
        </p:spPr>
        <p:txBody>
          <a:bodyPr/>
          <a:lstStyle/>
          <a:p>
            <a:r>
              <a:rPr lang="en-US" sz="1400" dirty="0">
                <a:solidFill>
                  <a:srgbClr val="FF0000"/>
                </a:solidFill>
              </a:rPr>
              <a:t>Fascicule 576 </a:t>
            </a:r>
            <a:r>
              <a:rPr lang="en-US" sz="1400" dirty="0"/>
              <a:t>– </a:t>
            </a:r>
            <a:r>
              <a:rPr lang="en-US" sz="1400" dirty="0" err="1"/>
              <a:t>Règlement</a:t>
            </a:r>
            <a:r>
              <a:rPr lang="en-US" sz="1400" dirty="0"/>
              <a:t> de </a:t>
            </a:r>
            <a:r>
              <a:rPr lang="en-US" sz="1400" dirty="0" err="1"/>
              <a:t>Sécurité</a:t>
            </a:r>
            <a:r>
              <a:rPr lang="en-US" sz="1400" dirty="0"/>
              <a:t> au Travail (RST)</a:t>
            </a:r>
          </a:p>
          <a:p>
            <a:r>
              <a:rPr lang="fr-FR" sz="1400" dirty="0">
                <a:solidFill>
                  <a:srgbClr val="FF0000"/>
                </a:solidFill>
              </a:rPr>
              <a:t>RGDG 06</a:t>
            </a:r>
          </a:p>
          <a:p>
            <a:r>
              <a:rPr lang="fr-FR" sz="1400" dirty="0">
                <a:solidFill>
                  <a:srgbClr val="FF0000"/>
                </a:solidFill>
              </a:rPr>
              <a:t>Circulaire 2 I-AM / 2019 </a:t>
            </a:r>
            <a:r>
              <a:rPr lang="fr-FR" sz="1400" dirty="0"/>
              <a:t>– </a:t>
            </a:r>
            <a:r>
              <a:rPr lang="en-GB" sz="1400" dirty="0" err="1"/>
              <a:t>Travaux</a:t>
            </a:r>
            <a:r>
              <a:rPr lang="en-GB" sz="1400" dirty="0"/>
              <a:t> avec </a:t>
            </a:r>
            <a:r>
              <a:rPr lang="en-GB" sz="1400" dirty="0" err="1"/>
              <a:t>empiètement</a:t>
            </a:r>
            <a:r>
              <a:rPr lang="en-GB" sz="1400" dirty="0"/>
              <a:t> type I – </a:t>
            </a:r>
            <a:r>
              <a:rPr lang="en-GB" sz="1400" dirty="0" err="1"/>
              <a:t>Hiérarchie</a:t>
            </a:r>
            <a:r>
              <a:rPr lang="en-GB" sz="1400" dirty="0"/>
              <a:t> des </a:t>
            </a:r>
            <a:r>
              <a:rPr lang="en-GB" sz="1400" dirty="0" err="1"/>
              <a:t>mesures</a:t>
            </a:r>
            <a:r>
              <a:rPr lang="en-GB" sz="1400" dirty="0"/>
              <a:t> de </a:t>
            </a:r>
            <a:r>
              <a:rPr lang="en-GB" sz="1400" dirty="0" err="1"/>
              <a:t>sécurité</a:t>
            </a:r>
            <a:r>
              <a:rPr lang="en-GB" sz="1400" dirty="0"/>
              <a:t> </a:t>
            </a:r>
            <a:endParaRPr lang="nl-NL" sz="1400" dirty="0"/>
          </a:p>
          <a:p>
            <a:r>
              <a:rPr lang="fr-FR" sz="1400" dirty="0">
                <a:solidFill>
                  <a:srgbClr val="FF0000"/>
                </a:solidFill>
              </a:rPr>
              <a:t>Circulaire 1 I-AM / 2020 </a:t>
            </a:r>
            <a:r>
              <a:rPr lang="fr-FR" sz="1400" dirty="0"/>
              <a:t>– </a:t>
            </a:r>
            <a:r>
              <a:rPr lang="en-GB" sz="1400" dirty="0"/>
              <a:t>Travaux avec </a:t>
            </a:r>
            <a:r>
              <a:rPr lang="en-GB" sz="1400" dirty="0" err="1"/>
              <a:t>empiètement</a:t>
            </a:r>
            <a:r>
              <a:rPr lang="en-GB" sz="1400" dirty="0"/>
              <a:t> type II – </a:t>
            </a:r>
            <a:r>
              <a:rPr lang="en-GB" sz="1400" dirty="0" err="1"/>
              <a:t>Hiérarchie</a:t>
            </a:r>
            <a:r>
              <a:rPr lang="en-GB" sz="1400" dirty="0"/>
              <a:t> des </a:t>
            </a:r>
            <a:r>
              <a:rPr lang="en-GB" sz="1400" dirty="0" err="1"/>
              <a:t>mesures</a:t>
            </a:r>
            <a:r>
              <a:rPr lang="en-GB" sz="1400" dirty="0"/>
              <a:t> de </a:t>
            </a:r>
            <a:r>
              <a:rPr lang="en-GB" sz="1400" dirty="0" err="1"/>
              <a:t>sécurité</a:t>
            </a:r>
            <a:r>
              <a:rPr lang="en-GB" sz="1400" dirty="0"/>
              <a:t> </a:t>
            </a:r>
            <a:endParaRPr lang="nl-NL" sz="1400" dirty="0"/>
          </a:p>
          <a:p>
            <a:pPr>
              <a:defRPr/>
            </a:pPr>
            <a:r>
              <a:rPr lang="fr-BE" sz="1400" dirty="0">
                <a:solidFill>
                  <a:srgbClr val="FF0000"/>
                </a:solidFill>
              </a:rPr>
              <a:t>Fascicule 63 version 2.1 </a:t>
            </a:r>
            <a:r>
              <a:rPr lang="fr-BE" sz="1400" dirty="0"/>
              <a:t>– Mesures de sécurité et de santé lors de l’exécution de marchés de travaux, de fournitures et de services </a:t>
            </a:r>
            <a:endParaRPr lang="fr-FR" sz="1400" dirty="0"/>
          </a:p>
          <a:p>
            <a:pPr>
              <a:spcBef>
                <a:spcPts val="0"/>
              </a:spcBef>
              <a:defRPr/>
            </a:pPr>
            <a:endParaRPr lang="fr-BE" sz="1200" kern="0" dirty="0"/>
          </a:p>
          <a:p>
            <a:pPr>
              <a:spcBef>
                <a:spcPts val="0"/>
              </a:spcBef>
              <a:defRPr/>
            </a:pPr>
            <a:endParaRPr lang="fr-BE" sz="1200" kern="0" dirty="0"/>
          </a:p>
          <a:p>
            <a:pPr>
              <a:spcBef>
                <a:spcPts val="0"/>
              </a:spcBef>
              <a:defRPr/>
            </a:pPr>
            <a:endParaRPr lang="fr-BE" sz="1600" kern="0" dirty="0"/>
          </a:p>
          <a:p>
            <a:pPr>
              <a:spcBef>
                <a:spcPts val="0"/>
              </a:spcBef>
              <a:defRPr/>
            </a:pPr>
            <a:r>
              <a:rPr lang="fr-BE" sz="1600" kern="0" dirty="0"/>
              <a:t>	</a:t>
            </a:r>
            <a:endParaRPr lang="fr-FR" sz="1600" kern="0" dirty="0"/>
          </a:p>
          <a:p>
            <a:endParaRPr lang="fr-FR" dirty="0"/>
          </a:p>
        </p:txBody>
      </p:sp>
      <p:sp>
        <p:nvSpPr>
          <p:cNvPr id="5" name="Espace réservé du numéro de diapositive 12"/>
          <p:cNvSpPr>
            <a:spLocks noGrp="1"/>
          </p:cNvSpPr>
          <p:nvPr>
            <p:ph type="sldNum" sz="quarter" idx="4"/>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3" name="Espace réservé du texte 2"/>
          <p:cNvSpPr>
            <a:spLocks noGrp="1"/>
          </p:cNvSpPr>
          <p:nvPr>
            <p:ph type="body" sz="quarter" idx="18"/>
          </p:nvPr>
        </p:nvSpPr>
        <p:spPr/>
        <p:txBody>
          <a:bodyPr/>
          <a:lstStyle/>
          <a:p>
            <a:endParaRPr lang="fr-FR"/>
          </a:p>
        </p:txBody>
      </p:sp>
      <p:sp>
        <p:nvSpPr>
          <p:cNvPr id="2" name="Espace réservé du texte 1"/>
          <p:cNvSpPr>
            <a:spLocks noGrp="1"/>
          </p:cNvSpPr>
          <p:nvPr>
            <p:ph type="body" sz="quarter" idx="17"/>
          </p:nvPr>
        </p:nvSpPr>
        <p:spPr/>
        <p:txBody>
          <a:bodyPr/>
          <a:lstStyle/>
          <a:p>
            <a:r>
              <a:rPr lang="fr-FR" dirty="0"/>
              <a:t>Documents de référence</a:t>
            </a:r>
          </a:p>
        </p:txBody>
      </p:sp>
    </p:spTree>
    <p:extLst>
      <p:ext uri="{BB962C8B-B14F-4D97-AF65-F5344CB8AC3E}">
        <p14:creationId xmlns:p14="http://schemas.microsoft.com/office/powerpoint/2010/main" val="273071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a:latin typeface="+mn-lt"/>
                <a:cs typeface="Arial" panose="020B0604020202020204" pitchFamily="34" charset="0"/>
              </a:rPr>
              <a:t>Contenu</a:t>
            </a:r>
          </a:p>
        </p:txBody>
      </p:sp>
      <p:sp>
        <p:nvSpPr>
          <p:cNvPr id="4" name="Rectangle 3"/>
          <p:cNvSpPr/>
          <p:nvPr/>
        </p:nvSpPr>
        <p:spPr>
          <a:xfrm>
            <a:off x="1222049" y="1340768"/>
            <a:ext cx="9224626" cy="3323987"/>
          </a:xfrm>
          <a:prstGeom prst="rect">
            <a:avLst/>
          </a:prstGeom>
        </p:spPr>
        <p:txBody>
          <a:bodyPr wrap="square">
            <a:spAutoFit/>
          </a:bodyPr>
          <a:lstStyle/>
          <a:p>
            <a:pPr marL="0" indent="0">
              <a:buNone/>
              <a:tabLst>
                <a:tab pos="180975" algn="l"/>
              </a:tabLst>
            </a:pPr>
            <a:r>
              <a:rPr lang="nl-NL" sz="2000" b="1" dirty="0">
                <a:solidFill>
                  <a:schemeClr val="bg1"/>
                </a:solidFill>
                <a:cs typeface="Arial" panose="020B0604020202020204" pitchFamily="34" charset="0"/>
              </a:rPr>
              <a:t>0.    </a:t>
            </a:r>
            <a:r>
              <a:rPr lang="nl-NL" sz="2000" b="1" dirty="0" err="1">
                <a:solidFill>
                  <a:schemeClr val="bg1"/>
                </a:solidFill>
                <a:latin typeface="+mn-lt"/>
                <a:cs typeface="Arial" panose="020B0604020202020204" pitchFamily="34" charset="0"/>
              </a:rPr>
              <a:t>Introduction</a:t>
            </a:r>
            <a:endParaRPr lang="nl-NL" sz="2000" b="1" dirty="0">
              <a:solidFill>
                <a:schemeClr val="bg1"/>
              </a:solidFill>
              <a:latin typeface="+mn-lt"/>
              <a:cs typeface="Arial" panose="020B0604020202020204" pitchFamily="34" charset="0"/>
            </a:endParaRPr>
          </a:p>
          <a:p>
            <a:pPr marL="457200" indent="-457200">
              <a:buFontTx/>
              <a:buAutoNum type="arabicPeriod"/>
            </a:pPr>
            <a:r>
              <a:rPr lang="nl-NL" sz="2000" b="1" dirty="0">
                <a:solidFill>
                  <a:schemeClr val="accent2"/>
                </a:solidFill>
                <a:latin typeface="+mn-lt"/>
                <a:cs typeface="Arial" panose="020B0604020202020204" pitchFamily="34" charset="0"/>
              </a:rPr>
              <a:t>Photo de </a:t>
            </a:r>
            <a:r>
              <a:rPr lang="nl-NL" sz="2000" b="1" dirty="0" err="1">
                <a:solidFill>
                  <a:schemeClr val="accent2"/>
                </a:solidFill>
                <a:latin typeface="+mn-lt"/>
                <a:cs typeface="Arial" panose="020B0604020202020204" pitchFamily="34" charset="0"/>
              </a:rPr>
              <a:t>famille</a:t>
            </a:r>
            <a:r>
              <a:rPr lang="nl-NL" sz="2000" b="1" dirty="0">
                <a:solidFill>
                  <a:schemeClr val="accent2"/>
                </a:solidFill>
                <a:latin typeface="+mn-lt"/>
                <a:cs typeface="Arial" panose="020B0604020202020204" pitchFamily="34" charset="0"/>
              </a:rPr>
              <a:t> </a:t>
            </a:r>
          </a:p>
          <a:p>
            <a:pPr marL="457200" indent="-457200">
              <a:buFontTx/>
              <a:buAutoNum type="arabicPeriod"/>
            </a:pPr>
            <a:r>
              <a:rPr lang="nl-NL" sz="2000" b="1" dirty="0" err="1">
                <a:solidFill>
                  <a:schemeClr val="accent2"/>
                </a:solidFill>
                <a:latin typeface="+mn-lt"/>
                <a:cs typeface="Arial" panose="020B0604020202020204" pitchFamily="34" charset="0"/>
              </a:rPr>
              <a:t>Hiérarchie</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mesures</a:t>
            </a:r>
            <a:r>
              <a:rPr lang="nl-NL" sz="2000" b="1" dirty="0">
                <a:solidFill>
                  <a:schemeClr val="accent2"/>
                </a:solidFill>
                <a:latin typeface="+mn-lt"/>
                <a:cs typeface="Arial" panose="020B0604020202020204" pitchFamily="34" charset="0"/>
              </a:rPr>
              <a:t> de sécurité </a:t>
            </a:r>
          </a:p>
          <a:p>
            <a:pPr marL="457200" indent="-457200">
              <a:buFontTx/>
              <a:buAutoNum type="arabicPeriod"/>
            </a:pPr>
            <a:r>
              <a:rPr lang="nl-NL" sz="2000" b="1" dirty="0" err="1">
                <a:solidFill>
                  <a:schemeClr val="accent2"/>
                </a:solidFill>
                <a:latin typeface="+mn-lt"/>
                <a:cs typeface="Arial" panose="020B0604020202020204" pitchFamily="34" charset="0"/>
              </a:rPr>
              <a:t>Avant</a:t>
            </a:r>
            <a:r>
              <a:rPr lang="nl-NL" sz="2000" b="1" dirty="0">
                <a:solidFill>
                  <a:schemeClr val="accent2"/>
                </a:solidFill>
                <a:latin typeface="+mn-lt"/>
                <a:cs typeface="Arial" panose="020B0604020202020204" pitchFamily="34" charset="0"/>
              </a:rPr>
              <a:t> le travail	</a:t>
            </a:r>
          </a:p>
          <a:p>
            <a:pPr marL="0" indent="0">
              <a:buNone/>
            </a:pPr>
            <a:r>
              <a:rPr lang="nl-NL" sz="2000" b="1" dirty="0">
                <a:solidFill>
                  <a:schemeClr val="accent2"/>
                </a:solidFill>
                <a:latin typeface="+mn-lt"/>
                <a:cs typeface="Arial" panose="020B0604020202020204" pitchFamily="34" charset="0"/>
              </a:rPr>
              <a:t>4.     Le </a:t>
            </a:r>
            <a:r>
              <a:rPr lang="nl-NL" sz="2000" b="1" dirty="0" err="1">
                <a:solidFill>
                  <a:schemeClr val="accent2"/>
                </a:solidFill>
                <a:latin typeface="+mn-lt"/>
                <a:cs typeface="Arial" panose="020B0604020202020204" pitchFamily="34" charset="0"/>
              </a:rPr>
              <a:t>début</a:t>
            </a:r>
            <a:r>
              <a:rPr lang="nl-NL" sz="2000" b="1" dirty="0">
                <a:solidFill>
                  <a:schemeClr val="accent2"/>
                </a:solidFill>
                <a:latin typeface="+mn-lt"/>
                <a:cs typeface="Arial" panose="020B0604020202020204" pitchFamily="34" charset="0"/>
              </a:rPr>
              <a:t>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pPr defTabSz="266700">
              <a:tabLst>
                <a:tab pos="266700" algn="l"/>
              </a:tabLst>
            </a:pPr>
            <a:r>
              <a:rPr lang="nl-NL" sz="2000" b="1" dirty="0">
                <a:solidFill>
                  <a:schemeClr val="accent2"/>
                </a:solidFill>
                <a:latin typeface="+mn-lt"/>
                <a:cs typeface="Arial" panose="020B0604020202020204" pitchFamily="34" charset="0"/>
              </a:rPr>
              <a:t>5.     </a:t>
            </a:r>
            <a:r>
              <a:rPr lang="nl-NL" sz="2000" b="1" dirty="0" err="1">
                <a:solidFill>
                  <a:schemeClr val="accent2"/>
                </a:solidFill>
                <a:latin typeface="+mn-lt"/>
                <a:cs typeface="Arial" panose="020B0604020202020204" pitchFamily="34" charset="0"/>
              </a:rPr>
              <a:t>Alarme</a:t>
            </a:r>
            <a:r>
              <a:rPr lang="nl-NL" sz="2000" b="1" dirty="0">
                <a:solidFill>
                  <a:schemeClr val="accent2"/>
                </a:solidFill>
                <a:latin typeface="+mn-lt"/>
                <a:cs typeface="Arial" panose="020B0604020202020204" pitchFamily="34" charset="0"/>
              </a:rPr>
              <a:t> – Définition</a:t>
            </a:r>
          </a:p>
          <a:p>
            <a:pPr defTabSz="266700"/>
            <a:r>
              <a:rPr lang="nl-NL" sz="2000" b="1" dirty="0">
                <a:solidFill>
                  <a:schemeClr val="accent2"/>
                </a:solidFill>
                <a:latin typeface="+mn-lt"/>
                <a:cs typeface="Arial" panose="020B0604020202020204" pitchFamily="34" charset="0"/>
              </a:rPr>
              <a:t>6.     </a:t>
            </a:r>
            <a:r>
              <a:rPr lang="nl-NL" sz="2000" b="1" dirty="0" err="1">
                <a:solidFill>
                  <a:schemeClr val="accent2"/>
                </a:solidFill>
                <a:latin typeface="+mn-lt"/>
                <a:cs typeface="Arial" panose="020B0604020202020204" pitchFamily="34" charset="0"/>
              </a:rPr>
              <a:t>Reprendre</a:t>
            </a:r>
            <a:r>
              <a:rPr lang="nl-NL" sz="2000" b="1" dirty="0">
                <a:solidFill>
                  <a:schemeClr val="accent2"/>
                </a:solidFill>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le</a:t>
            </a:r>
            <a:r>
              <a:rPr lang="nl-NL" sz="2000" b="1" dirty="0">
                <a:solidFill>
                  <a:schemeClr val="accent2"/>
                </a:solidFill>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travail</a:t>
            </a:r>
            <a:r>
              <a:rPr lang="nl-NL" sz="2000" b="1" dirty="0">
                <a:solidFill>
                  <a:schemeClr val="accent2"/>
                </a:solidFill>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après</a:t>
            </a:r>
            <a:r>
              <a:rPr lang="nl-NL" sz="2000" b="1" dirty="0">
                <a:solidFill>
                  <a:schemeClr val="accent2"/>
                </a:solidFill>
                <a:latin typeface="+mn-lt"/>
                <a:cs typeface="Arial" panose="020B0604020202020204" pitchFamily="34" charset="0"/>
              </a:rPr>
              <a:t> </a:t>
            </a:r>
            <a:r>
              <a:rPr lang="nl-NL" sz="2000" b="1" dirty="0" err="1">
                <a:solidFill>
                  <a:schemeClr val="accent2"/>
                </a:solidFill>
                <a:latin typeface="+mn-lt"/>
                <a:cs typeface="Arial" panose="020B0604020202020204" pitchFamily="34" charset="0"/>
              </a:rPr>
              <a:t>le</a:t>
            </a:r>
            <a:r>
              <a:rPr lang="nl-NL" sz="2000" b="1" dirty="0">
                <a:solidFill>
                  <a:schemeClr val="accent2"/>
                </a:solidFill>
                <a:latin typeface="+mn-lt"/>
                <a:cs typeface="Arial" panose="020B0604020202020204" pitchFamily="34" charset="0"/>
              </a:rPr>
              <a:t> passage du train </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La fin des </a:t>
            </a:r>
            <a:r>
              <a:rPr lang="nl-NL" sz="2000" b="1" dirty="0" err="1">
                <a:solidFill>
                  <a:schemeClr val="accent2"/>
                </a:solidFill>
                <a:latin typeface="+mn-lt"/>
                <a:cs typeface="Arial" panose="020B0604020202020204" pitchFamily="34" charset="0"/>
              </a:rPr>
              <a:t>travaux</a:t>
            </a:r>
            <a:r>
              <a:rPr lang="nl-NL" sz="2000" b="1" dirty="0">
                <a:solidFill>
                  <a:schemeClr val="accent2"/>
                </a:solidFill>
                <a:latin typeface="+mn-lt"/>
                <a:cs typeface="Arial" panose="020B0604020202020204" pitchFamily="34" charset="0"/>
              </a:rPr>
              <a:t> 	</a:t>
            </a:r>
          </a:p>
          <a:p>
            <a:r>
              <a:rPr lang="nl-NL" sz="2000" b="1" dirty="0">
                <a:solidFill>
                  <a:schemeClr val="accent2"/>
                </a:solidFill>
                <a:latin typeface="+mn-lt"/>
                <a:cs typeface="Arial" panose="020B0604020202020204" pitchFamily="34" charset="0"/>
              </a:rPr>
              <a:t>8.     Vue </a:t>
            </a:r>
            <a:r>
              <a:rPr lang="nl-NL" sz="2000" b="1" dirty="0" err="1">
                <a:solidFill>
                  <a:schemeClr val="accent2"/>
                </a:solidFill>
                <a:latin typeface="+mn-lt"/>
                <a:cs typeface="Arial" panose="020B0604020202020204" pitchFamily="34" charset="0"/>
              </a:rPr>
              <a:t>d’ensemble</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805917865"/>
      </p:ext>
    </p:extLst>
  </p:cSld>
  <p:clrMapOvr>
    <a:masterClrMapping/>
  </p:clrMapOvr>
</p:sld>
</file>

<file path=ppt/theme/theme1.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2.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3.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Agent au travail / Membre de l’équipe au travail dans les différents systèmes de protection
</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FR</Document_x0020_language>
  </documentManagement>
</p:properties>
</file>

<file path=customXml/itemProps1.xml><?xml version="1.0" encoding="utf-8"?>
<ds:datastoreItem xmlns:ds="http://schemas.openxmlformats.org/officeDocument/2006/customXml" ds:itemID="{A944E340-F762-492E-B4C9-3655EE8A95E3}">
  <ds:schemaRefs>
    <ds:schemaRef ds:uri="http://schemas.microsoft.com/sharepoint/v3/contenttype/forms"/>
  </ds:schemaRefs>
</ds:datastoreItem>
</file>

<file path=customXml/itemProps2.xml><?xml version="1.0" encoding="utf-8"?>
<ds:datastoreItem xmlns:ds="http://schemas.openxmlformats.org/officeDocument/2006/customXml" ds:itemID="{8E0DBDF1-A0B5-4CE0-BFF0-546E2013A496}"/>
</file>

<file path=customXml/itemProps3.xml><?xml version="1.0" encoding="utf-8"?>
<ds:datastoreItem xmlns:ds="http://schemas.openxmlformats.org/officeDocument/2006/customXml" ds:itemID="{B2CF960B-8072-4985-AC80-E4F40169C3A7}">
  <ds:schemaRefs>
    <ds:schemaRef ds:uri="http://purl.org/dc/terms/"/>
    <ds:schemaRef ds:uri="http://schemas.openxmlformats.org/package/2006/metadata/core-properties"/>
    <ds:schemaRef ds:uri="http://purl.org/dc/dcmitype/"/>
    <ds:schemaRef ds:uri="http://schemas.microsoft.com/office/infopath/2007/PartnerControls"/>
    <ds:schemaRef ds:uri="cd80e9e3-add3-4dfe-a89d-13996849c1a9"/>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7263</Words>
  <Application>Microsoft Office PowerPoint</Application>
  <PresentationFormat>Widescreen</PresentationFormat>
  <Paragraphs>926</Paragraphs>
  <Slides>51</Slides>
  <Notes>34</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Calibri</vt:lpstr>
      <vt:lpstr>Calibri Light</vt:lpstr>
      <vt:lpstr>Courier New</vt:lpstr>
      <vt:lpstr>Symbol</vt:lpstr>
      <vt:lpstr>Wingdings</vt:lpstr>
      <vt:lpstr>Content Slides</vt:lpstr>
      <vt:lpstr>Presentation Cover Slides</vt:lpstr>
      <vt:lpstr>Title Slides</vt:lpstr>
      <vt:lpstr>  Direction Asset Management  Sécurité du personnel</vt:lpstr>
      <vt:lpstr>PowerPoint Presentation</vt:lpstr>
      <vt:lpstr>PowerPoint Presentation</vt:lpstr>
      <vt:lpstr>Contenu</vt:lpstr>
      <vt:lpstr>Contenu</vt:lpstr>
      <vt:lpstr>PowerPoint Presentation</vt:lpstr>
      <vt:lpstr>PowerPoint Presentation</vt:lpstr>
      <vt:lpstr>PowerPoint Presentation</vt:lpstr>
      <vt:lpstr>Contenu</vt:lpstr>
      <vt:lpstr>PowerPoint Presentation</vt:lpstr>
      <vt:lpstr>Contenu</vt:lpstr>
      <vt:lpstr>PowerPoint Presentation</vt:lpstr>
      <vt:lpstr>Contenu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Contenu</vt:lpstr>
      <vt:lpstr>PowerPoint Presentation</vt:lpstr>
      <vt:lpstr>Contenu</vt:lpstr>
      <vt:lpstr>Alarme – Définition</vt:lpstr>
      <vt:lpstr>Quelques exemples</vt:lpstr>
      <vt:lpstr>Quelques exemples</vt:lpstr>
      <vt:lpstr>PowerPoint Presentation</vt:lpstr>
      <vt:lpstr>1) Temps de dégagement proprement dit </vt:lpstr>
      <vt:lpstr>2) Une marge de sécurité</vt:lpstr>
      <vt:lpstr>3) Le temps de perception</vt:lpstr>
      <vt:lpstr>Aperçu</vt:lpstr>
      <vt:lpstr>PowerPoint Presentation</vt:lpstr>
      <vt:lpstr>Contenu</vt:lpstr>
      <vt:lpstr>PowerPoint Presentation</vt:lpstr>
      <vt:lpstr>Contenu</vt:lpstr>
      <vt:lpstr>PowerPoint Presentation</vt:lpstr>
      <vt:lpstr>Contenu</vt:lpstr>
      <vt:lpstr>Blocage des mouvements</vt:lpstr>
      <vt:lpstr>Dispositif d’anonces : Factionnaires</vt:lpstr>
      <vt:lpstr>Dispositif d’anonces : Vigie</vt:lpstr>
      <vt:lpstr>Dispositif d’anonces : Annonceur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 Asset Management  Sécurité du personnel</dc:title>
  <dc:creator>Campet Simon</dc:creator>
  <cp:lastModifiedBy>Van Hoorebeke Wouter</cp:lastModifiedBy>
  <cp:revision>8</cp:revision>
  <dcterms:modified xsi:type="dcterms:W3CDTF">2022-03-30T13:09:51Z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